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 id="2147483727" r:id="rId5"/>
  </p:sldMasterIdLst>
  <p:notesMasterIdLst>
    <p:notesMasterId r:id="rId50"/>
  </p:notesMasterIdLst>
  <p:handoutMasterIdLst>
    <p:handoutMasterId r:id="rId51"/>
  </p:handoutMasterIdLst>
  <p:sldIdLst>
    <p:sldId id="256" r:id="rId6"/>
    <p:sldId id="309" r:id="rId7"/>
    <p:sldId id="257" r:id="rId8"/>
    <p:sldId id="310" r:id="rId9"/>
    <p:sldId id="329" r:id="rId10"/>
    <p:sldId id="308" r:id="rId11"/>
    <p:sldId id="259" r:id="rId12"/>
    <p:sldId id="260" r:id="rId13"/>
    <p:sldId id="305" r:id="rId14"/>
    <p:sldId id="261" r:id="rId15"/>
    <p:sldId id="311" r:id="rId16"/>
    <p:sldId id="263" r:id="rId17"/>
    <p:sldId id="312" r:id="rId18"/>
    <p:sldId id="265" r:id="rId19"/>
    <p:sldId id="313" r:id="rId20"/>
    <p:sldId id="315" r:id="rId21"/>
    <p:sldId id="266" r:id="rId22"/>
    <p:sldId id="267" r:id="rId23"/>
    <p:sldId id="316" r:id="rId24"/>
    <p:sldId id="269" r:id="rId25"/>
    <p:sldId id="317" r:id="rId26"/>
    <p:sldId id="318" r:id="rId27"/>
    <p:sldId id="307" r:id="rId28"/>
    <p:sldId id="273" r:id="rId29"/>
    <p:sldId id="274" r:id="rId30"/>
    <p:sldId id="275" r:id="rId31"/>
    <p:sldId id="276" r:id="rId32"/>
    <p:sldId id="277" r:id="rId33"/>
    <p:sldId id="278" r:id="rId34"/>
    <p:sldId id="279" r:id="rId35"/>
    <p:sldId id="328" r:id="rId36"/>
    <p:sldId id="281" r:id="rId37"/>
    <p:sldId id="282" r:id="rId38"/>
    <p:sldId id="319" r:id="rId39"/>
    <p:sldId id="284" r:id="rId40"/>
    <p:sldId id="285" r:id="rId41"/>
    <p:sldId id="320" r:id="rId42"/>
    <p:sldId id="324" r:id="rId43"/>
    <p:sldId id="288" r:id="rId44"/>
    <p:sldId id="321" r:id="rId45"/>
    <p:sldId id="322" r:id="rId46"/>
    <p:sldId id="291" r:id="rId47"/>
    <p:sldId id="325" r:id="rId48"/>
    <p:sldId id="299" r:id="rId49"/>
  </p:sldIdLst>
  <p:sldSz cx="12188825" cy="6858000"/>
  <p:notesSz cx="6858000" cy="9144000"/>
  <p:embeddedFontLst>
    <p:embeddedFont>
      <p:font typeface="Calibri" panose="020F0502020204030204" pitchFamily="34" charset="0"/>
      <p:regular r:id="rId52"/>
      <p:bold r:id="rId53"/>
      <p:italic r:id="rId54"/>
      <p:boldItalic r:id="rId55"/>
    </p:embeddedFont>
    <p:embeddedFont>
      <p:font typeface="Segoe UI Light" panose="020B0502040204020203" pitchFamily="34" charset="0"/>
      <p:regular r:id="rId56"/>
      <p:italic r:id="rId57"/>
    </p:embeddedFont>
    <p:embeddedFont>
      <p:font typeface="Segoe UI" panose="020B0502040204020203" pitchFamily="34" charset="0"/>
      <p:regular r:id="rId58"/>
      <p:bold r:id="rId59"/>
      <p:italic r:id="rId60"/>
      <p:boldItalic r:id="rId61"/>
    </p:embeddedFont>
    <p:embeddedFont>
      <p:font typeface="Consolas" panose="020B0609020204030204" pitchFamily="49" charset="0"/>
      <p:regular r:id="rId62"/>
      <p:bold r:id="rId63"/>
      <p:italic r:id="rId64"/>
      <p:boldItalic r:id="rId65"/>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45">
          <p15:clr>
            <a:srgbClr val="A4A3A4"/>
          </p15:clr>
        </p15:guide>
        <p15:guide id="3" orient="horz" pos="4174">
          <p15:clr>
            <a:srgbClr val="A4A3A4"/>
          </p15:clr>
        </p15:guide>
        <p15:guide id="4" orient="horz" pos="911">
          <p15:clr>
            <a:srgbClr val="A4A3A4"/>
          </p15:clr>
        </p15:guide>
        <p15:guide id="5" orient="horz" pos="1196">
          <p15:clr>
            <a:srgbClr val="A4A3A4"/>
          </p15:clr>
        </p15:guide>
        <p15:guide id="6" orient="horz" pos="1487">
          <p15:clr>
            <a:srgbClr val="A4A3A4"/>
          </p15:clr>
        </p15:guide>
        <p15:guide id="7" orient="horz" pos="3913">
          <p15:clr>
            <a:srgbClr val="A4A3A4"/>
          </p15:clr>
        </p15:guide>
        <p15:guide id="8" pos="3839">
          <p15:clr>
            <a:srgbClr val="A4A3A4"/>
          </p15:clr>
        </p15:guide>
        <p15:guide id="9" pos="327">
          <p15:clr>
            <a:srgbClr val="A4A3A4"/>
          </p15:clr>
        </p15:guide>
        <p15:guide id="10" pos="7352">
          <p15:clr>
            <a:srgbClr val="A4A3A4"/>
          </p15:clr>
        </p15:guide>
        <p15:guide id="11" pos="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7" clrIdx="0"/>
  <p:cmAuthor id="1" name="Greg" initials="G"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454" autoAdjust="0"/>
    <p:restoredTop sz="70562" autoAdjust="0"/>
  </p:normalViewPr>
  <p:slideViewPr>
    <p:cSldViewPr snapToGrid="0">
      <p:cViewPr varScale="1">
        <p:scale>
          <a:sx n="58" d="100"/>
          <a:sy n="58" d="100"/>
        </p:scale>
        <p:origin x="1782" y="90"/>
      </p:cViewPr>
      <p:guideLst>
        <p:guide orient="horz" pos="2160"/>
        <p:guide orient="horz" pos="145"/>
        <p:guide orient="horz" pos="4174"/>
        <p:guide orient="horz" pos="911"/>
        <p:guide orient="horz" pos="1196"/>
        <p:guide orient="horz" pos="1487"/>
        <p:guide orient="horz" pos="3913"/>
        <p:guide pos="3839"/>
        <p:guide pos="327"/>
        <p:guide pos="7352"/>
        <p:guide pos="61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8.fntdata"/><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72D5E-F791-4DD0-8A28-1F28E5FF1B0E}" type="datetimeFigureOut">
              <a:rPr lang="en-US" smtClean="0"/>
              <a:t>10/1/2012</a:t>
            </a:fld>
            <a:endParaRPr lang="en-US"/>
          </a:p>
        </p:txBody>
      </p:sp>
      <p:sp>
        <p:nvSpPr>
          <p:cNvPr id="4" name="Footer Placeholder 3"/>
          <p:cNvSpPr>
            <a:spLocks noGrp="1"/>
          </p:cNvSpPr>
          <p:nvPr>
            <p:ph type="ftr" sz="quarter" idx="2"/>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
        <p:nvSpPr>
          <p:cNvPr id="5" name="Slide Number Placeholder 4"/>
          <p:cNvSpPr>
            <a:spLocks noGrp="1"/>
          </p:cNvSpPr>
          <p:nvPr>
            <p:ph type="sldNum" sz="quarter" idx="3"/>
          </p:nvPr>
        </p:nvSpPr>
        <p:spPr>
          <a:xfrm>
            <a:off x="6424551" y="8685213"/>
            <a:ext cx="431862" cy="457200"/>
          </a:xfrm>
          <a:prstGeom prst="rect">
            <a:avLst/>
          </a:prstGeom>
        </p:spPr>
        <p:txBody>
          <a:bodyPr vert="horz" lIns="91440" tIns="45720" rIns="91440" bIns="45720" rtlCol="0" anchor="b"/>
          <a:lstStyle>
            <a:lvl1pPr algn="r">
              <a:defRPr sz="1200"/>
            </a:lvl1pPr>
          </a:lstStyle>
          <a:p>
            <a:fld id="{80AD3469-5DF0-4AE2-A12E-13E5C5E91748}" type="slidenum">
              <a:rPr lang="en-US" smtClean="0"/>
              <a:t>‹#›</a:t>
            </a:fld>
            <a:endParaRPr lang="en-US"/>
          </a:p>
        </p:txBody>
      </p:sp>
    </p:spTree>
    <p:extLst>
      <p:ext uri="{BB962C8B-B14F-4D97-AF65-F5344CB8AC3E}">
        <p14:creationId xmlns:p14="http://schemas.microsoft.com/office/powerpoint/2010/main" val="3429669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9A561-BE0C-49CB-8FB2-47CFDE66E6AD}" type="datetimeFigureOut">
              <a:rPr lang="en-US" smtClean="0"/>
              <a:t>10/1/2012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424551" y="8685213"/>
            <a:ext cx="431862" cy="457200"/>
          </a:xfrm>
          <a:prstGeom prst="rect">
            <a:avLst/>
          </a:prstGeom>
        </p:spPr>
        <p:txBody>
          <a:bodyPr vert="horz" lIns="91440" tIns="45720" rIns="91440" bIns="45720" rtlCol="0" anchor="b"/>
          <a:lstStyle>
            <a:lvl1pPr algn="r">
              <a:defRPr sz="1200"/>
            </a:lvl1pPr>
          </a:lstStyle>
          <a:p>
            <a:fld id="{94A25E58-20C3-47A2-B67C-8A1FCB5D4422}" type="slidenum">
              <a:rPr lang="en-US" smtClean="0"/>
              <a:t>‹#›</a:t>
            </a:fld>
            <a:endParaRPr lang="en-US"/>
          </a:p>
        </p:txBody>
      </p:sp>
      <p:sp>
        <p:nvSpPr>
          <p:cNvPr id="8" name="Footer Placeholder 3"/>
          <p:cNvSpPr>
            <a:spLocks noGrp="1"/>
          </p:cNvSpPr>
          <p:nvPr>
            <p:ph type="ftr" sz="quarter" idx="4"/>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Tree>
    <p:extLst>
      <p:ext uri="{BB962C8B-B14F-4D97-AF65-F5344CB8AC3E}">
        <p14:creationId xmlns:p14="http://schemas.microsoft.com/office/powerpoint/2010/main" val="99374676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indows.azure.co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msdn.microsoft.com/en-us/library/microsoft.windowsazure.storageclient.clouddrive.snapshot.aspx"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msdn.microsoft.com/en-us/library/microsoft.windowsazure.storageclient.clouddrive.initializecache.aspx"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logs.msdn.com/b/windowsazurestorage/archive/2012/06/08/introducing-locally-redundant-storage-for-windows-azure-storage.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blogs.msdn.com/b/windowsazurestorage/archive/2012/06/08/new-storage-features-on-the-windows-azure-portal.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1</a:t>
            </a:fld>
            <a:endParaRPr lang="en-US"/>
          </a:p>
        </p:txBody>
      </p:sp>
    </p:spTree>
    <p:extLst>
      <p:ext uri="{BB962C8B-B14F-4D97-AF65-F5344CB8AC3E}">
        <p14:creationId xmlns:p14="http://schemas.microsoft.com/office/powerpoint/2010/main" val="398827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95052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each of the storage types at a high level</a:t>
            </a:r>
          </a:p>
          <a:p>
            <a:endParaRPr lang="en-US" b="0" dirty="0" smtClean="0"/>
          </a:p>
          <a:p>
            <a:r>
              <a:rPr lang="en-US" b="1" dirty="0" smtClean="0"/>
              <a:t>Speaker Notes</a:t>
            </a:r>
          </a:p>
          <a:p>
            <a:r>
              <a:rPr lang="en-NZ" dirty="0" smtClean="0"/>
              <a:t>The Windows Azure storage services provide storage for binary and text data, messages, and structured data in Windows Azure. The storage services include:</a:t>
            </a:r>
          </a:p>
          <a:p>
            <a:pPr marL="171450" indent="-171450">
              <a:buFont typeface="Arial" pitchFamily="34" charset="0"/>
              <a:buChar char="•"/>
            </a:pPr>
            <a:r>
              <a:rPr lang="en-NZ" dirty="0" smtClean="0"/>
              <a:t>The Blob service, for storing binary and text data</a:t>
            </a:r>
          </a:p>
          <a:p>
            <a:pPr marL="171450" indent="-171450">
              <a:buFont typeface="Arial" pitchFamily="34" charset="0"/>
              <a:buChar char="•"/>
            </a:pPr>
            <a:r>
              <a:rPr lang="en-NZ" dirty="0" smtClean="0"/>
              <a:t>The Queue service, for storing messages that may be accessed by a client</a:t>
            </a:r>
          </a:p>
          <a:p>
            <a:pPr marL="171450" indent="-171450">
              <a:buFont typeface="Arial" pitchFamily="34" charset="0"/>
              <a:buChar char="•"/>
            </a:pPr>
            <a:r>
              <a:rPr lang="en-NZ" dirty="0" smtClean="0"/>
              <a:t>The Table service, for structured storage for non-relational data</a:t>
            </a:r>
          </a:p>
          <a:p>
            <a:pPr marL="171450" indent="-171450">
              <a:buFont typeface="Arial" pitchFamily="34" charset="0"/>
              <a:buChar char="•"/>
            </a:pPr>
            <a:r>
              <a:rPr lang="en-NZ" dirty="0" smtClean="0"/>
              <a:t>Windows Azure drives, for mounting an NTFS volume accessible to code running in your Windows Azure service</a:t>
            </a:r>
            <a:br>
              <a:rPr lang="en-NZ" dirty="0" smtClean="0"/>
            </a:br>
            <a:endParaRPr lang="en-NZ" dirty="0" smtClean="0"/>
          </a:p>
          <a:p>
            <a:r>
              <a:rPr lang="en-NZ" dirty="0" smtClean="0"/>
              <a:t>Programmatic access to the Blob, Queue, and Table services is available via the Windows Azure Managed Library and the Windows Azure storage services REST API</a:t>
            </a:r>
          </a:p>
          <a:p>
            <a:endParaRPr lang="en-US" b="1" dirty="0" smtClean="0"/>
          </a:p>
          <a:p>
            <a:r>
              <a:rPr lang="en-US" b="1" dirty="0" smtClean="0"/>
              <a:t>Notes</a:t>
            </a:r>
          </a:p>
          <a:p>
            <a:r>
              <a:rPr lang="en-US" b="0" dirty="0" smtClean="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754212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80171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54308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2861869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extLst>
      <p:ext uri="{BB962C8B-B14F-4D97-AF65-F5344CB8AC3E}">
        <p14:creationId xmlns:p14="http://schemas.microsoft.com/office/powerpoint/2010/main" val="1031764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4090853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Tree>
    <p:extLst>
      <p:ext uri="{BB962C8B-B14F-4D97-AF65-F5344CB8AC3E}">
        <p14:creationId xmlns:p14="http://schemas.microsoft.com/office/powerpoint/2010/main" val="66448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2</a:t>
            </a:fld>
            <a:endParaRPr lang="en-US"/>
          </a:p>
        </p:txBody>
      </p:sp>
    </p:spTree>
    <p:extLst>
      <p:ext uri="{BB962C8B-B14F-4D97-AF65-F5344CB8AC3E}">
        <p14:creationId xmlns:p14="http://schemas.microsoft.com/office/powerpoint/2010/main" val="1996121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Windows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832050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endParaRPr lang="en-US" dirty="0" smtClean="0"/>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530318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endParaRPr lang="en-US" dirty="0" smtClean="0"/>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endParaRPr lang="en-US" dirty="0" smtClean="0"/>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378689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060656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777803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997919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basic concept of a CDN</a:t>
            </a:r>
          </a:p>
          <a:p>
            <a:pPr marL="171450" indent="-171450">
              <a:buFont typeface="Arial" pitchFamily="34" charset="0"/>
              <a:buChar char="•"/>
            </a:pPr>
            <a:r>
              <a:rPr lang="en-US" b="0" dirty="0" smtClean="0"/>
              <a:t>Understand at a high level how Windows Azure CDN works</a:t>
            </a:r>
          </a:p>
          <a:p>
            <a:endParaRPr lang="en-US" dirty="0" smtClean="0"/>
          </a:p>
          <a:p>
            <a:r>
              <a:rPr lang="en-US" b="1" dirty="0" smtClean="0"/>
              <a:t>Speaker Notes</a:t>
            </a:r>
          </a:p>
          <a:p>
            <a:pPr marL="171450" indent="-171450">
              <a:buFont typeface="Arial" pitchFamily="34" charset="0"/>
              <a:buChar char="•"/>
            </a:pPr>
            <a:r>
              <a:rPr lang="en-US" baseline="0" dirty="0" smtClean="0"/>
              <a:t>The Windows Azure CDN provides edge nodes around the world</a:t>
            </a:r>
          </a:p>
          <a:p>
            <a:pPr marL="171450" indent="-171450">
              <a:buFont typeface="Arial" pitchFamily="34" charset="0"/>
              <a:buChar char="•"/>
            </a:pPr>
            <a:r>
              <a:rPr lang="en-US" baseline="0" dirty="0" smtClean="0"/>
              <a:t>Data stored in CDN enabled storage accounts is retrieved from the origin storage container and cached at each edge node in a lazy load fashion</a:t>
            </a:r>
          </a:p>
          <a:p>
            <a:pPr marL="171450" indent="-171450">
              <a:buFont typeface="Arial" pitchFamily="34" charset="0"/>
              <a:buChar char="•"/>
            </a:pPr>
            <a:r>
              <a:rPr lang="en-US" baseline="0" dirty="0" smtClean="0"/>
              <a:t>Windows Azure Customers have control over how long data is cached for.</a:t>
            </a:r>
          </a:p>
          <a:p>
            <a:pPr marL="171450" indent="-171450">
              <a:buFont typeface="Arial" pitchFamily="34" charset="0"/>
              <a:buChar char="•"/>
            </a:pPr>
            <a:r>
              <a:rPr lang="en-NZ" dirty="0" smtClean="0"/>
              <a:t>Windows Azure CDN has 18 locations globally (United States, Europe, Asia, Australia and South America) and continues to expand</a:t>
            </a:r>
          </a:p>
          <a:p>
            <a:pPr marL="171450" indent="-171450">
              <a:buFont typeface="Arial" pitchFamily="34" charset="0"/>
              <a:buChar char="•"/>
            </a:pPr>
            <a:r>
              <a:rPr lang="en-NZ" dirty="0" smtClean="0"/>
              <a:t>The benefit of using a CDN is better performance and user experience for users who are farther from the source of the content stored in the Windows Azure Blob service. </a:t>
            </a:r>
          </a:p>
          <a:p>
            <a:pPr marL="171450" indent="-171450">
              <a:buFont typeface="Arial" pitchFamily="34" charset="0"/>
              <a:buChar char="•"/>
            </a:pPr>
            <a:r>
              <a:rPr lang="en-NZ" dirty="0" smtClean="0"/>
              <a:t>Windows Azure CDN provides worldwide high-bandwidth access to serve content for popular events.</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extLst>
      <p:ext uri="{BB962C8B-B14F-4D97-AF65-F5344CB8AC3E}">
        <p14:creationId xmlns:p14="http://schemas.microsoft.com/office/powerpoint/2010/main" val="1029408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how to enable CDN</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The Windows Azure Content Delivery Network (CDN) offers developers a global solution for delivering high-bandwidth content that's hosted in Windows Azure.</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anose="020B0604020202020204" pitchFamily="34" charset="0"/>
              <a:buChar char="•"/>
            </a:pPr>
            <a:r>
              <a:rPr lang="en-US" dirty="0" smtClean="0"/>
              <a:t>Log into the </a:t>
            </a:r>
            <a:r>
              <a:rPr lang="en-US" dirty="0" smtClean="0">
                <a:hlinkClick r:id="rId3"/>
              </a:rPr>
              <a:t>Windows Azure Platform Management Portal</a:t>
            </a:r>
            <a:r>
              <a:rPr lang="en-US" dirty="0" smtClean="0"/>
              <a:t>.</a:t>
            </a:r>
          </a:p>
          <a:p>
            <a:pPr marL="285750" indent="-285750">
              <a:buFont typeface="Arial" panose="020B0604020202020204" pitchFamily="34" charset="0"/>
              <a:buChar char="•"/>
            </a:pPr>
            <a:r>
              <a:rPr lang="en-US" dirty="0" smtClean="0"/>
              <a:t>In the navigation pane, click </a:t>
            </a:r>
            <a:r>
              <a:rPr lang="en-US" b="1" dirty="0" smtClean="0"/>
              <a:t>Hosted Services, Storage Accounts &amp; CDN</a:t>
            </a:r>
            <a:r>
              <a:rPr lang="en-US" dirty="0" smtClean="0"/>
              <a:t>.</a:t>
            </a:r>
          </a:p>
          <a:p>
            <a:pPr marL="285750" indent="-285750">
              <a:buFont typeface="Arial" panose="020B0604020202020204" pitchFamily="34" charset="0"/>
              <a:buChar char="•"/>
            </a:pPr>
            <a:r>
              <a:rPr lang="en-US" dirty="0" smtClean="0"/>
              <a:t>In the upper portion of the navigation pane, click </a:t>
            </a:r>
            <a:r>
              <a:rPr lang="en-US" b="1" dirty="0" smtClean="0"/>
              <a:t>CDN</a:t>
            </a:r>
            <a:r>
              <a:rPr lang="en-US" dirty="0" smtClean="0"/>
              <a:t>.</a:t>
            </a:r>
          </a:p>
          <a:p>
            <a:pPr marL="285750" indent="-285750">
              <a:buFont typeface="Arial" panose="020B0604020202020204" pitchFamily="34" charset="0"/>
              <a:buChar char="•"/>
            </a:pPr>
            <a:r>
              <a:rPr lang="en-US" dirty="0" smtClean="0"/>
              <a:t>On the ribbon, click </a:t>
            </a:r>
            <a:r>
              <a:rPr lang="en-US" b="1" dirty="0" smtClean="0"/>
              <a:t>New Endpoint</a:t>
            </a:r>
            <a:r>
              <a:rPr lang="en-US" dirty="0" smtClean="0"/>
              <a:t>. This will open the </a:t>
            </a:r>
            <a:r>
              <a:rPr lang="en-US" b="1" dirty="0" smtClean="0"/>
              <a:t>Create a New CDN Endpoint</a:t>
            </a:r>
            <a:r>
              <a:rPr lang="en-US" dirty="0" smtClean="0"/>
              <a:t> window.</a:t>
            </a:r>
          </a:p>
          <a:p>
            <a:pPr marL="285750" indent="-285750">
              <a:buFont typeface="Arial" panose="020B0604020202020204" pitchFamily="34" charset="0"/>
              <a:buChar char="•"/>
            </a:pPr>
            <a:r>
              <a:rPr lang="en-US" dirty="0" smtClean="0"/>
              <a:t>On the </a:t>
            </a:r>
            <a:r>
              <a:rPr lang="en-US" b="1" dirty="0" smtClean="0"/>
              <a:t>Create a New CDN Endpoint</a:t>
            </a:r>
            <a:r>
              <a:rPr lang="en-US" dirty="0" smtClean="0"/>
              <a:t> window select a subscription from the </a:t>
            </a:r>
            <a:r>
              <a:rPr lang="en-US" b="1" dirty="0" smtClean="0"/>
              <a:t>Choose a Subscription</a:t>
            </a:r>
            <a:r>
              <a:rPr lang="en-US" dirty="0" smtClean="0"/>
              <a:t> dropdown on which to enable CDN.</a:t>
            </a:r>
          </a:p>
          <a:p>
            <a:pPr marL="285750" indent="-285750">
              <a:buFont typeface="Arial" panose="020B0604020202020204" pitchFamily="34" charset="0"/>
              <a:buChar char="•"/>
            </a:pPr>
            <a:r>
              <a:rPr lang="en-US" dirty="0" smtClean="0"/>
              <a:t>Select the source of the CDN content from the </a:t>
            </a:r>
            <a:r>
              <a:rPr lang="en-US" b="1" dirty="0" smtClean="0"/>
              <a:t>Chose a content provider</a:t>
            </a:r>
            <a:r>
              <a:rPr lang="en-US" dirty="0" smtClean="0"/>
              <a:t> dropdown.</a:t>
            </a:r>
          </a:p>
          <a:p>
            <a:pPr marL="285750" indent="-285750">
              <a:buFont typeface="Arial" panose="020B0604020202020204" pitchFamily="34" charset="0"/>
              <a:buChar char="•"/>
            </a:pPr>
            <a:r>
              <a:rPr lang="en-US" dirty="0" smtClean="0"/>
              <a:t>If you need to use HTTPS connections check </a:t>
            </a:r>
            <a:r>
              <a:rPr lang="en-US" b="1" dirty="0" smtClean="0"/>
              <a:t>HTTPS</a:t>
            </a:r>
            <a:r>
              <a:rPr lang="en-US" dirty="0" smtClean="0"/>
              <a:t>. </a:t>
            </a:r>
          </a:p>
          <a:p>
            <a:pPr marL="285750" indent="-285750">
              <a:buFont typeface="Arial" panose="020B0604020202020204" pitchFamily="34" charset="0"/>
              <a:buChar char="•"/>
            </a:pPr>
            <a:r>
              <a:rPr lang="en-US" dirty="0" smtClean="0"/>
              <a:t>If you are caching content from a hosted service and you are using query strings to specify the content to be retrieved, check </a:t>
            </a:r>
            <a:r>
              <a:rPr lang="en-US" b="1" dirty="0" smtClean="0"/>
              <a:t>Query Strings</a:t>
            </a:r>
            <a:r>
              <a:rPr lang="en-US" dirty="0" smtClean="0"/>
              <a:t>. </a:t>
            </a:r>
          </a:p>
          <a:p>
            <a:pPr marL="285750" indent="-285750">
              <a:buFont typeface="Arial" panose="020B0604020202020204" pitchFamily="34" charset="0"/>
              <a:buChar char="•"/>
            </a:pPr>
            <a:r>
              <a:rPr lang="en-US" dirty="0" smtClean="0"/>
              <a:t>Click </a:t>
            </a:r>
            <a:r>
              <a:rPr lang="en-US" b="1" dirty="0" smtClean="0"/>
              <a:t>Create</a:t>
            </a:r>
            <a:r>
              <a:rPr lang="en-US" dirty="0" smtClean="0"/>
              <a:t>.</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The content source URL will display </a:t>
            </a:r>
            <a:r>
              <a:rPr lang="en-US" b="1" dirty="0" smtClean="0"/>
              <a:t>Source URL for the CDN Endpoint</a:t>
            </a:r>
            <a:r>
              <a:rPr lang="en-US" dirty="0" smtClean="0"/>
              <a:t>. This is the URL from which the CDN will retrieve the cached content.</a:t>
            </a:r>
            <a:endParaRPr lang="en-US" dirty="0" smtClean="0"/>
          </a:p>
          <a:p>
            <a:endParaRPr lang="en-US" dirty="0" smtClean="0"/>
          </a:p>
          <a:p>
            <a:r>
              <a:rPr lang="en-US" dirty="0" smtClean="0"/>
              <a:t>Once you enable CDN access to a storage account or hosted service, all publicly available objects are eligible for CDN edge caching.</a:t>
            </a:r>
          </a:p>
          <a:p>
            <a:r>
              <a:rPr lang="en-US" dirty="0" smtClean="0"/>
              <a:t>If you modify an object that is currently cached in the CDN, the new content will not be available via the CDN until the CDN refreshes its content when the cached content time-to-live period expires.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482481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418805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600" b="1" dirty="0" smtClean="0"/>
              <a:t>Slide Objectives:</a:t>
            </a:r>
          </a:p>
          <a:p>
            <a:pPr marL="0" indent="0">
              <a:buFont typeface="Arial" pitchFamily="34" charset="0"/>
              <a:buNone/>
            </a:pPr>
            <a:r>
              <a:rPr lang="en-US" sz="1600" baseline="0" dirty="0" smtClean="0"/>
              <a:t>Define the Windows Azure  storage and the great benefits this service provides</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t>Speaking Points:</a:t>
            </a:r>
          </a:p>
          <a:p>
            <a:pPr marL="0" indent="0">
              <a:buFont typeface="Arial" pitchFamily="34" charset="0"/>
              <a:buNone/>
            </a:pPr>
            <a:r>
              <a:rPr lang="en-US" dirty="0" smtClean="0"/>
              <a:t>The Windows Azure storage services provide storage for binary and text data, messages, and structured data in Windows Azure</a:t>
            </a:r>
          </a:p>
          <a:p>
            <a:pPr marL="0" indent="0">
              <a:buFont typeface="Arial" pitchFamily="34" charset="0"/>
              <a:buNone/>
            </a:pPr>
            <a:endParaRPr lang="en-US" dirty="0" smtClean="0"/>
          </a:p>
          <a:p>
            <a:pPr marL="171450" indent="-171450">
              <a:buFont typeface="Arial" pitchFamily="34" charset="0"/>
              <a:buChar char="•"/>
            </a:pPr>
            <a:r>
              <a:rPr lang="en-US" dirty="0" smtClean="0"/>
              <a:t>Scalable </a:t>
            </a:r>
          </a:p>
          <a:p>
            <a:pPr marL="171450" indent="-171450">
              <a:buFont typeface="Arial" pitchFamily="34" charset="0"/>
              <a:buChar char="•"/>
            </a:pPr>
            <a:r>
              <a:rPr lang="en-US" dirty="0" smtClean="0"/>
              <a:t>Durable</a:t>
            </a:r>
          </a:p>
          <a:p>
            <a:pPr marL="171450" indent="-171450">
              <a:buFont typeface="Arial" pitchFamily="34" charset="0"/>
              <a:buChar char="•"/>
            </a:pPr>
            <a:r>
              <a:rPr lang="en-US" dirty="0" smtClean="0"/>
              <a:t>Available</a:t>
            </a:r>
          </a:p>
          <a:p>
            <a:pPr marL="171450" indent="-171450">
              <a:buFont typeface="Arial" pitchFamily="34" charset="0"/>
              <a:buChar char="•"/>
            </a:pPr>
            <a:r>
              <a:rPr lang="en-US" dirty="0" smtClean="0"/>
              <a:t>Cost</a:t>
            </a:r>
          </a:p>
          <a:p>
            <a:pPr marL="171450" indent="-171450">
              <a:buFont typeface="Arial" pitchFamily="34" charset="0"/>
              <a:buChar char="•"/>
            </a:pPr>
            <a:r>
              <a:rPr lang="en-US" dirty="0" smtClean="0"/>
              <a:t>REST</a:t>
            </a:r>
          </a:p>
          <a:p>
            <a:pPr marL="0" indent="0">
              <a:buFont typeface="Arial" pitchFamily="34" charset="0"/>
              <a:buNone/>
            </a:pPr>
            <a:endParaRPr lang="en-US" sz="1600" baseline="0" dirty="0" smtClean="0"/>
          </a:p>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3</a:t>
            </a:fld>
            <a:endParaRPr lang="en-US" dirty="0"/>
          </a:p>
        </p:txBody>
      </p:sp>
    </p:spTree>
    <p:extLst>
      <p:ext uri="{BB962C8B-B14F-4D97-AF65-F5344CB8AC3E}">
        <p14:creationId xmlns:p14="http://schemas.microsoft.com/office/powerpoint/2010/main" val="3327301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Windows Azure Drives</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A Windows Azure drive acts as a local NTFS volume that is mounted on the server’s file system and that is accessible to code running in a role.</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anose="020B0604020202020204" pitchFamily="34" charset="0"/>
              <a:buChar char="•"/>
            </a:pPr>
            <a:r>
              <a:rPr lang="en-US" dirty="0" smtClean="0"/>
              <a:t>The data written to a Windows Azure drive is stored in a page blob defined within the Windows Azure Blob service, and cached on the local file system. </a:t>
            </a:r>
          </a:p>
          <a:p>
            <a:pPr marL="285750" indent="-285750">
              <a:buFont typeface="Arial" panose="020B0604020202020204" pitchFamily="34" charset="0"/>
              <a:buChar char="•"/>
            </a:pPr>
            <a:r>
              <a:rPr lang="en-US" dirty="0" smtClean="0"/>
              <a:t>The data is maintained even if the role instance is recycled</a:t>
            </a:r>
            <a:r>
              <a:rPr lang="en-US" baseline="0" dirty="0" smtClean="0"/>
              <a:t> </a:t>
            </a:r>
            <a:r>
              <a:rPr lang="en-US" baseline="0" dirty="0" smtClean="0"/>
              <a:t>b</a:t>
            </a:r>
            <a:r>
              <a:rPr lang="en-US" dirty="0" smtClean="0"/>
              <a:t>ecause data written to the drive is stored in a page blob.</a:t>
            </a:r>
            <a:endParaRPr lang="en-US" dirty="0" smtClean="0"/>
          </a:p>
          <a:p>
            <a:pPr marL="285750" indent="-285750">
              <a:buFont typeface="Arial" panose="020B0604020202020204" pitchFamily="34" charset="0"/>
              <a:buChar char="•"/>
            </a:pPr>
            <a:r>
              <a:rPr lang="en-US" dirty="0" smtClean="0"/>
              <a:t>Windows Azure drive can be used to run an application that must maintain state, such as a third-party database application.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Windows Azure Managed Library provides the </a:t>
            </a:r>
            <a:r>
              <a:rPr lang="en-US" b="1" dirty="0" err="1" smtClean="0"/>
              <a:t>CloudDrive</a:t>
            </a:r>
            <a:r>
              <a:rPr lang="en-US" dirty="0" smtClean="0"/>
              <a:t> class for mounting and managing Windows Azure drives. </a:t>
            </a:r>
          </a:p>
          <a:p>
            <a:pPr marL="285750" indent="-285750">
              <a:buFont typeface="Arial" panose="020B0604020202020204" pitchFamily="34" charset="0"/>
              <a:buChar char="•"/>
            </a:pPr>
            <a:r>
              <a:rPr lang="en-US" dirty="0" smtClean="0"/>
              <a:t>The </a:t>
            </a:r>
            <a:r>
              <a:rPr lang="en-US" b="1" dirty="0" err="1" smtClean="0"/>
              <a:t>CloudDrive</a:t>
            </a:r>
            <a:r>
              <a:rPr lang="en-US" dirty="0" smtClean="0"/>
              <a:t> class is part of the </a:t>
            </a:r>
            <a:r>
              <a:rPr lang="en-US" b="1" dirty="0" err="1" smtClean="0"/>
              <a:t>Microsoft.WindowsAzure.StorageClient</a:t>
            </a:r>
            <a:r>
              <a:rPr lang="en-US" dirty="0" smtClean="0"/>
              <a:t> namespace.</a:t>
            </a:r>
            <a:endParaRPr lang="en-US" dirty="0" smtClean="0"/>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30</a:t>
            </a:fld>
            <a:endParaRPr lang="en-US" dirty="0"/>
          </a:p>
        </p:txBody>
      </p:sp>
    </p:spTree>
    <p:extLst>
      <p:ext uri="{BB962C8B-B14F-4D97-AF65-F5344CB8AC3E}">
        <p14:creationId xmlns:p14="http://schemas.microsoft.com/office/powerpoint/2010/main" val="1505067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indent="-171450">
              <a:buFont typeface="Arial" pitchFamily="34" charset="0"/>
              <a:buChar char="•"/>
            </a:pPr>
            <a:r>
              <a:rPr lang="en-US" b="0" dirty="0" smtClean="0"/>
              <a:t>Backed by Page blobs</a:t>
            </a:r>
          </a:p>
          <a:p>
            <a:pPr marL="171450" indent="-171450">
              <a:buFont typeface="Arial" pitchFamily="34" charset="0"/>
              <a:buChar char="•"/>
            </a:pPr>
            <a:r>
              <a:rPr lang="en-US" b="0" dirty="0" smtClean="0"/>
              <a:t>Allows Page blob to be accessed as a drive letter on a Compute instance</a:t>
            </a:r>
          </a:p>
          <a:p>
            <a:pPr marL="171450" indent="-171450">
              <a:buFont typeface="Arial" pitchFamily="34" charset="0"/>
              <a:buChar char="•"/>
            </a:pPr>
            <a:r>
              <a:rPr lang="en-US" b="0" dirty="0" smtClean="0"/>
              <a:t>Read write is limited to a single instance as a time.</a:t>
            </a:r>
          </a:p>
          <a:p>
            <a:pPr marL="171450" indent="-171450">
              <a:buFont typeface="Arial" pitchFamily="34" charset="0"/>
              <a:buChar char="•"/>
            </a:pPr>
            <a:r>
              <a:rPr lang="en-US" b="0" baseline="0" dirty="0" smtClean="0"/>
              <a:t>Data is cached for reads on local instance</a:t>
            </a:r>
          </a:p>
          <a:p>
            <a:pPr marL="171450" indent="-171450">
              <a:buFont typeface="Arial" pitchFamily="34" charset="0"/>
              <a:buChar char="•"/>
            </a:pPr>
            <a:r>
              <a:rPr lang="en-US" b="0" baseline="0" dirty="0" smtClean="0"/>
              <a:t>All write flushed operations are immediately committed</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31</a:t>
            </a:fld>
            <a:endParaRPr lang="en-US" dirty="0"/>
          </a:p>
        </p:txBody>
      </p:sp>
    </p:spTree>
    <p:extLst>
      <p:ext uri="{BB962C8B-B14F-4D97-AF65-F5344CB8AC3E}">
        <p14:creationId xmlns:p14="http://schemas.microsoft.com/office/powerpoint/2010/main" val="3338377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Cannot specify the drive letter to mount to. </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	The mounted letter is returned as the result to MountDrive call</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To snapshot Should flush</a:t>
            </a:r>
            <a:r>
              <a:rPr lang="en-US" baseline="0" dirty="0" smtClean="0"/>
              <a:t> all writes and then block with a lease while snapshotting drive</a:t>
            </a:r>
          </a:p>
          <a:p>
            <a:pPr marL="286539" marR="0" lvl="2" indent="-171450" algn="l" defTabSz="914363" rtl="0" eaLnBrk="1" fontAlgn="auto" latinLnBrk="0" hangingPunct="1">
              <a:lnSpc>
                <a:spcPct val="90000"/>
              </a:lnSpc>
              <a:spcBef>
                <a:spcPts val="0"/>
              </a:spcBef>
              <a:spcAft>
                <a:spcPts val="333"/>
              </a:spcAft>
              <a:buClrTx/>
              <a:buSzTx/>
              <a:tabLst/>
              <a:defRPr/>
            </a:pPr>
            <a:r>
              <a:rPr lang="en-US" baseline="0" dirty="0" smtClean="0"/>
              <a:t>Then can mount new snapshot</a:t>
            </a:r>
          </a:p>
          <a:p>
            <a:pPr marL="171450" marR="0" lvl="1" indent="-171450" algn="l" defTabSz="914363" rtl="0" eaLnBrk="1" fontAlgn="auto" latinLnBrk="0" hangingPunct="1">
              <a:lnSpc>
                <a:spcPct val="90000"/>
              </a:lnSpc>
              <a:spcBef>
                <a:spcPts val="0"/>
              </a:spcBef>
              <a:spcAft>
                <a:spcPts val="333"/>
              </a:spcAft>
              <a:buClrTx/>
              <a:buSzTx/>
              <a:tabLst/>
              <a:defRPr/>
            </a:pPr>
            <a:r>
              <a:rPr lang="en-US" baseline="0" dirty="0" smtClean="0"/>
              <a:t>Harder to predict storage charges due to unknown transaction counts- be careful and test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32</a:t>
            </a:fld>
            <a:endParaRPr lang="en-US" dirty="0"/>
          </a:p>
        </p:txBody>
      </p:sp>
    </p:spTree>
    <p:extLst>
      <p:ext uri="{BB962C8B-B14F-4D97-AF65-F5344CB8AC3E}">
        <p14:creationId xmlns:p14="http://schemas.microsoft.com/office/powerpoint/2010/main" val="3605845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Mounting and Caching</a:t>
            </a:r>
          </a:p>
          <a:p>
            <a:endParaRPr lang="en-US" dirty="0" smtClean="0"/>
          </a:p>
          <a:p>
            <a:r>
              <a:rPr lang="en-US" b="1" dirty="0" smtClean="0"/>
              <a:t>Speaker Notes</a:t>
            </a:r>
          </a:p>
          <a:p>
            <a:pPr marL="171450" indent="-171450">
              <a:buFont typeface="Arial" pitchFamily="34" charset="0"/>
              <a:buChar char="•"/>
            </a:pPr>
            <a:r>
              <a:rPr lang="en-NZ" dirty="0" smtClean="0"/>
              <a:t>A Windows Azure drive acts as a local drive mounted on the file system and is accessible to code running in a role. </a:t>
            </a:r>
          </a:p>
          <a:p>
            <a:pPr marL="171450" indent="-171450">
              <a:buFont typeface="Arial" pitchFamily="34" charset="0"/>
              <a:buChar char="•"/>
            </a:pPr>
            <a:r>
              <a:rPr lang="en-NZ" dirty="0" smtClean="0"/>
              <a:t>The data written to a Windows Azure drive is stored in a page blob defined within the Windows Azure Blob service, and cached on the local file system.</a:t>
            </a:r>
          </a:p>
          <a:p>
            <a:pPr marL="171450" indent="-171450">
              <a:buFont typeface="Arial" pitchFamily="34" charset="0"/>
              <a:buChar char="•"/>
            </a:pPr>
            <a:r>
              <a:rPr lang="en-NZ" dirty="0" smtClean="0"/>
              <a:t>Because data written to the drive is stored in a page blob, the data is Durable.</a:t>
            </a: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868945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API</a:t>
            </a:r>
          </a:p>
          <a:p>
            <a:endParaRPr lang="en-US" dirty="0" smtClean="0"/>
          </a:p>
          <a:p>
            <a:r>
              <a:rPr lang="en-US" b="1" dirty="0" smtClean="0"/>
              <a:t>Speaker Notes</a:t>
            </a:r>
          </a:p>
          <a:p>
            <a:pPr marL="171450" indent="-171450">
              <a:buFont typeface="Arial" pitchFamily="34" charset="0"/>
              <a:buChar char="•"/>
            </a:pPr>
            <a:r>
              <a:rPr lang="en-US" b="0" dirty="0" smtClean="0"/>
              <a:t>In</a:t>
            </a:r>
            <a:r>
              <a:rPr lang="en-US" b="0" baseline="0" dirty="0" smtClean="0"/>
              <a:t> Storage Client API</a:t>
            </a:r>
          </a:p>
          <a:p>
            <a:pPr marL="384431" lvl="1" indent="-171450">
              <a:buFont typeface="Arial" pitchFamily="34" charset="0"/>
              <a:buChar char="•"/>
            </a:pPr>
            <a:r>
              <a:rPr lang="en-US" b="0" baseline="0" dirty="0" smtClean="0"/>
              <a:t>No equivalent REST calls</a:t>
            </a:r>
          </a:p>
          <a:p>
            <a:pPr marL="171450" lvl="0" indent="-171450">
              <a:buFont typeface="Arial" pitchFamily="34" charset="0"/>
              <a:buChar char="•"/>
            </a:pPr>
            <a:r>
              <a:rPr lang="en-NZ" dirty="0" smtClean="0"/>
              <a:t>A Windows Azure drive may be mounted as a writable drive, or as a read-only drive if it is created from a snapshot of a page blob.</a:t>
            </a:r>
          </a:p>
          <a:p>
            <a:pPr marL="384431" lvl="1" indent="-171450">
              <a:buFont typeface="Arial" pitchFamily="34" charset="0"/>
              <a:buChar char="•"/>
            </a:pPr>
            <a:r>
              <a:rPr lang="en-NZ" dirty="0" smtClean="0"/>
              <a:t>To create a read-only drive, call the </a:t>
            </a:r>
            <a:r>
              <a:rPr lang="en-NZ" dirty="0" smtClean="0">
                <a:hlinkClick r:id="rId3"/>
              </a:rPr>
              <a:t>Snapshot</a:t>
            </a:r>
            <a:r>
              <a:rPr lang="en-NZ" dirty="0" smtClean="0"/>
              <a:t> method to create a new snapshot and return the snapshot's URI, then create a new instance of the </a:t>
            </a:r>
            <a:r>
              <a:rPr lang="en-NZ" b="1" dirty="0" smtClean="0"/>
              <a:t>CloudDrive</a:t>
            </a:r>
            <a:r>
              <a:rPr lang="en-NZ" dirty="0" smtClean="0"/>
              <a:t> object from the snapshot's URI and mount the drive	</a:t>
            </a:r>
          </a:p>
          <a:p>
            <a:pPr marL="171450" lvl="0" indent="-171450">
              <a:buFont typeface="Arial" pitchFamily="34" charset="0"/>
              <a:buChar char="•"/>
            </a:pPr>
            <a:r>
              <a:rPr lang="en-NZ" dirty="0" smtClean="0"/>
              <a:t>Before a role instance mounts a drive for the first time, it must initialize the cache by calling the </a:t>
            </a:r>
            <a:r>
              <a:rPr lang="en-NZ" dirty="0" smtClean="0">
                <a:hlinkClick r:id="rId4"/>
              </a:rPr>
              <a:t>InitializeCache</a:t>
            </a:r>
            <a:r>
              <a:rPr lang="en-NZ" dirty="0" smtClean="0"/>
              <a:t> method.</a:t>
            </a:r>
            <a:endParaRPr lang="en-US" b="0" baseline="0" dirty="0" smtClean="0"/>
          </a:p>
          <a:p>
            <a:pPr marL="171450" lvl="0" indent="-171450">
              <a:buFont typeface="Arial" pitchFamily="34" charset="0"/>
              <a:buChar char="•"/>
            </a:pPr>
            <a:r>
              <a:rPr lang="en-NZ" dirty="0" smtClean="0"/>
              <a:t>When a role instance mounts a writable drive, it acquires an exclusive-write lease on the associated page blob that it retains as long as the drive is mounted. </a:t>
            </a:r>
          </a:p>
          <a:p>
            <a:pPr marL="384431" lvl="1" indent="-171450">
              <a:buFont typeface="Arial" pitchFamily="34" charset="0"/>
              <a:buChar char="•"/>
            </a:pPr>
            <a:r>
              <a:rPr lang="en-NZ" dirty="0" smtClean="0"/>
              <a:t>If the same role instance attempts to mount a drive with the same URI a second time, the operation is ignored and the Mount method returns the local path to the existing drive.</a:t>
            </a:r>
            <a:endParaRPr lang="en-US" b="0" baseline="0" dirty="0" smtClean="0"/>
          </a:p>
          <a:p>
            <a:pPr marL="171450" indent="-171450">
              <a:buFont typeface="Arial" pitchFamily="34" charset="0"/>
              <a:buChar char="•"/>
            </a:pP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http://msdn.microsoft.com/en-us/library/microsoft.windowsazure.storageclient.clouddrive_members.aspx</a:t>
            </a:r>
          </a:p>
          <a:p>
            <a:r>
              <a:rPr lang="en-US" dirty="0" smtClean="0"/>
              <a:t>http://msdn.microsoft.com/en-us/library/microsoft.windowsazure.storageclient.clouddrive.mount.aspx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267253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Drives under</a:t>
            </a:r>
            <a:r>
              <a:rPr lang="en-US" b="0" baseline="0" dirty="0" smtClean="0"/>
              <a:t> Failure scenarios</a:t>
            </a:r>
            <a:endParaRPr lang="en-US" b="0" dirty="0" smtClean="0"/>
          </a:p>
          <a:p>
            <a:endParaRPr lang="en-US" dirty="0" smtClean="0"/>
          </a:p>
          <a:p>
            <a:r>
              <a:rPr lang="en-US" b="1" dirty="0" smtClean="0"/>
              <a:t>Speaker Notes</a:t>
            </a:r>
          </a:p>
          <a:p>
            <a:pPr marL="171450" indent="-171450">
              <a:buFont typeface="Arial" pitchFamily="34" charset="0"/>
              <a:buChar char="•"/>
            </a:pPr>
            <a:r>
              <a:rPr lang="en-US" b="0" dirty="0" smtClean="0"/>
              <a:t>All writes must be flushed to be persisted to the underlying Page Blob</a:t>
            </a:r>
          </a:p>
          <a:p>
            <a:pPr marL="171450" indent="-171450">
              <a:buFont typeface="Arial" pitchFamily="34" charset="0"/>
              <a:buChar char="•"/>
            </a:pPr>
            <a:endParaRPr lang="en-US" b="0" dirty="0" smtClean="0"/>
          </a:p>
          <a:p>
            <a:pPr marL="171450" indent="-171450">
              <a:buFont typeface="Arial" pitchFamily="34" charset="0"/>
              <a:buChar char="•"/>
            </a:pPr>
            <a:r>
              <a:rPr lang="en-US" b="0" dirty="0" smtClean="0"/>
              <a:t>Read/Write drives maintain a lease</a:t>
            </a:r>
          </a:p>
          <a:p>
            <a:pPr marL="384431" lvl="1" indent="-171450">
              <a:buFont typeface="Arial" pitchFamily="34" charset="0"/>
              <a:buChar char="•"/>
            </a:pPr>
            <a:r>
              <a:rPr lang="en-US" b="0" dirty="0" smtClean="0"/>
              <a:t>Unmount drives in OnStop method of Role</a:t>
            </a:r>
          </a:p>
          <a:p>
            <a:pPr marL="384431" lvl="1" indent="-171450">
              <a:buFont typeface="Arial" pitchFamily="34" charset="0"/>
              <a:buChar char="•"/>
            </a:pPr>
            <a:r>
              <a:rPr lang="en-US" b="0" dirty="0" smtClean="0"/>
              <a:t>In failure will need to wait for lease to expire &lt; 1 minute</a:t>
            </a:r>
            <a:r>
              <a:rPr lang="en-US" b="0" baseline="0" dirty="0" smtClean="0"/>
              <a:t> before remounting</a:t>
            </a: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http://social.msdn.microsoft.com/Forums/en/windowsazure/thread/5742e360-6ea9-44b4-bd59-edf4c95d5e2a</a:t>
            </a:r>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450796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487632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891460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817065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4243701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r>
              <a:rPr lang="en-US" dirty="0" smtClean="0"/>
              <a:t>A storage account gives your applications access to Windows Azure Blob, Table, and Queue services located in a geographic region. You need a storage account to use Windows Azure storage. </a:t>
            </a:r>
          </a:p>
          <a:p>
            <a:r>
              <a:rPr lang="en-US" dirty="0" smtClean="0"/>
              <a:t>The storage account represents the highest level of the namespace for accessing the storage services. A storage account can contain up to 100 TB of blob, queue, and table data. You can create up to five storage accounts for your Windows Azure subscription.</a:t>
            </a:r>
          </a:p>
          <a:p>
            <a:pPr marL="0" indent="0">
              <a:buFont typeface="Arial" pitchFamily="34" charset="0"/>
              <a:buNone/>
            </a:pPr>
            <a:endParaRPr lang="en-US" dirty="0" smtClean="0"/>
          </a:p>
          <a:p>
            <a:pPr marL="171450" indent="-171450">
              <a:buFont typeface="Arial" pitchFamily="34" charset="0"/>
              <a:buChar char="•"/>
            </a:pPr>
            <a:r>
              <a:rPr lang="en-US" dirty="0" smtClean="0"/>
              <a:t>A </a:t>
            </a:r>
            <a:r>
              <a:rPr lang="en-US" dirty="0" smtClean="0"/>
              <a:t>Windows Azure subscription contains storage </a:t>
            </a:r>
            <a:r>
              <a:rPr lang="en-US" dirty="0" smtClean="0"/>
              <a:t>account</a:t>
            </a:r>
            <a:endParaRPr lang="en-US" dirty="0" smtClean="0"/>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4</a:t>
            </a:fld>
            <a:endParaRPr lang="en-US" dirty="0"/>
          </a:p>
        </p:txBody>
      </p:sp>
    </p:spTree>
    <p:extLst>
      <p:ext uri="{BB962C8B-B14F-4D97-AF65-F5344CB8AC3E}">
        <p14:creationId xmlns:p14="http://schemas.microsoft.com/office/powerpoint/2010/main" val="7589129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40</a:t>
            </a:fld>
            <a:endParaRPr lang="en-US" dirty="0"/>
          </a:p>
        </p:txBody>
      </p:sp>
    </p:spTree>
    <p:extLst>
      <p:ext uri="{BB962C8B-B14F-4D97-AF65-F5344CB8AC3E}">
        <p14:creationId xmlns:p14="http://schemas.microsoft.com/office/powerpoint/2010/main" val="16949875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41</a:t>
            </a:fld>
            <a:endParaRPr lang="en-US" dirty="0"/>
          </a:p>
        </p:txBody>
      </p:sp>
    </p:spTree>
    <p:extLst>
      <p:ext uri="{BB962C8B-B14F-4D97-AF65-F5344CB8AC3E}">
        <p14:creationId xmlns:p14="http://schemas.microsoft.com/office/powerpoint/2010/main" val="4280087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42</a:t>
            </a:fld>
            <a:endParaRPr lang="en-US" dirty="0"/>
          </a:p>
        </p:txBody>
      </p:sp>
    </p:spTree>
    <p:extLst>
      <p:ext uri="{BB962C8B-B14F-4D97-AF65-F5344CB8AC3E}">
        <p14:creationId xmlns:p14="http://schemas.microsoft.com/office/powerpoint/2010/main" val="4284795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a:t>
            </a:r>
            <a:r>
              <a:rPr lang="en-US" b="0" dirty="0" smtClean="0"/>
              <a:t>Partition Ranges</a:t>
            </a:r>
            <a:endParaRPr lang="en-US" b="0" dirty="0" smtClean="0"/>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43</a:t>
            </a:fld>
            <a:endParaRPr lang="en-US" dirty="0"/>
          </a:p>
        </p:txBody>
      </p:sp>
    </p:spTree>
    <p:extLst>
      <p:ext uri="{BB962C8B-B14F-4D97-AF65-F5344CB8AC3E}">
        <p14:creationId xmlns:p14="http://schemas.microsoft.com/office/powerpoint/2010/main" val="2237940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25E58-20C3-47A2-B67C-8A1FCB5D4422}" type="slidenum">
              <a:rPr lang="en-US" smtClean="0"/>
              <a:t>44</a:t>
            </a:fld>
            <a:endParaRPr lang="en-US"/>
          </a:p>
        </p:txBody>
      </p:sp>
    </p:spTree>
    <p:extLst>
      <p:ext uri="{BB962C8B-B14F-4D97-AF65-F5344CB8AC3E}">
        <p14:creationId xmlns:p14="http://schemas.microsoft.com/office/powerpoint/2010/main" val="2991934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a:t>
            </a:r>
            <a:r>
              <a:rPr lang="en-US" dirty="0" smtClean="0"/>
              <a:t>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a:t>
            </a:r>
            <a:r>
              <a:rPr lang="en-US" dirty="0" smtClean="0"/>
              <a:t>level </a:t>
            </a:r>
            <a:r>
              <a:rPr lang="en-US" dirty="0" smtClean="0"/>
              <a:t>(means that public containers will be retrievable via the CDN URL</a:t>
            </a:r>
            <a:r>
              <a:rPr lang="en-US" dirty="0" smtClean="0"/>
              <a:t>)</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endParaRPr lang="en-US" dirty="0" smtClean="0"/>
          </a:p>
        </p:txBody>
      </p:sp>
      <p:sp>
        <p:nvSpPr>
          <p:cNvPr id="4" name="Slide Number Placeholder 3"/>
          <p:cNvSpPr>
            <a:spLocks noGrp="1"/>
          </p:cNvSpPr>
          <p:nvPr>
            <p:ph type="sldNum" sz="quarter" idx="10"/>
          </p:nvPr>
        </p:nvSpPr>
        <p:spPr/>
        <p:txBody>
          <a:bodyPr/>
          <a:lstStyle/>
          <a:p>
            <a:fld id="{DFF0BEB7-DC6A-443D-91D1-0CE0A533CAC5}" type="slidenum">
              <a:rPr lang="en-US" smtClean="0"/>
              <a:pPr/>
              <a:t>5</a:t>
            </a:fld>
            <a:endParaRPr lang="en-US" dirty="0"/>
          </a:p>
        </p:txBody>
      </p:sp>
    </p:spTree>
    <p:extLst>
      <p:ext uri="{BB962C8B-B14F-4D97-AF65-F5344CB8AC3E}">
        <p14:creationId xmlns:p14="http://schemas.microsoft.com/office/powerpoint/2010/main" val="3083216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smtClean="0"/>
              <a:t>Slide Objectives:</a:t>
            </a:r>
          </a:p>
          <a:p>
            <a:pPr marL="174982" indent="-174982">
              <a:buFont typeface="Arial" pitchFamily="34" charset="0"/>
              <a:buChar char="•"/>
            </a:pPr>
            <a:r>
              <a:rPr lang="en-US" sz="900" dirty="0" smtClean="0"/>
              <a:t>Explain the new features recently</a:t>
            </a:r>
            <a:r>
              <a:rPr lang="en-US" sz="900" baseline="0" dirty="0" smtClean="0"/>
              <a:t> added to Windows Azure storage</a:t>
            </a:r>
            <a:r>
              <a:rPr lang="en-US" sz="900" dirty="0" smtClean="0"/>
              <a:t>.  </a:t>
            </a:r>
          </a:p>
          <a:p>
            <a:endParaRPr lang="en-US" sz="90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900" b="1" dirty="0" smtClean="0"/>
              <a:t>VALUE PROP</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3000" i="1" spc="-38" dirty="0" smtClean="0"/>
              <a:t>Recently</a:t>
            </a:r>
            <a:r>
              <a:rPr lang="en-US" sz="3000" i="1" spc="-38" baseline="0" dirty="0" smtClean="0"/>
              <a:t> added features provide increased functionality and value to Azure storage. </a:t>
            </a:r>
            <a:endParaRPr lang="en-US" sz="4000" dirty="0" smtClean="0"/>
          </a:p>
          <a:p>
            <a:endParaRPr lang="en-US" sz="900" dirty="0" smtClean="0"/>
          </a:p>
          <a:p>
            <a:r>
              <a:rPr lang="en-US" sz="900" b="1" dirty="0" smtClean="0"/>
              <a:t>Speaking Points:</a:t>
            </a:r>
          </a:p>
          <a:p>
            <a:endParaRPr lang="en-US" sz="900" dirty="0" smtClean="0"/>
          </a:p>
          <a:p>
            <a:r>
              <a:rPr lang="en-US" b="1" dirty="0" smtClean="0"/>
              <a:t>Shared Access Signatures (Signed URLs) for Tables and Queues</a:t>
            </a:r>
            <a:r>
              <a:rPr lang="en-US" dirty="0" smtClean="0"/>
              <a:t> – similar to the Shared Access Signature feature previously available for Blobs, this allows account owners to issue URL access to specific resources such as tables, table ranges, queues, blobs and containers while specifying granular sets of permissions. In addition, there are some smaller improvements to Shared Access Signatures for Blobs</a:t>
            </a:r>
          </a:p>
          <a:p>
            <a:endParaRPr lang="en-US" dirty="0" smtClean="0"/>
          </a:p>
          <a:p>
            <a:r>
              <a:rPr lang="en-US" b="1" dirty="0" smtClean="0"/>
              <a:t>Expanded Blob Copy</a:t>
            </a:r>
            <a:r>
              <a:rPr lang="en-US" dirty="0" smtClean="0"/>
              <a:t> – For Blobs, we now support copying blobs between storage accounts and copy blob (even within accounts) is performed as an asynchronous operation. This is available in the new version, but will only work if the destination storage account was created on or after June 7, 2012. Of course, Copy Blob operations within the same account will continue to work for all accounts</a:t>
            </a:r>
          </a:p>
          <a:p>
            <a:endParaRPr lang="en-US" dirty="0" smtClean="0"/>
          </a:p>
          <a:p>
            <a:r>
              <a:rPr lang="en-US" b="1" dirty="0" smtClean="0"/>
              <a:t>Improved Blob Leasing</a:t>
            </a:r>
            <a:r>
              <a:rPr lang="en-US" dirty="0" smtClean="0"/>
              <a:t> – Leasing is now available for blob containers, and allows infinite lease duration. In addition, lease durations between 15-60 seconds are also supported. Changing the lease id (in order to rotate the lease-id across your components) is now supported</a:t>
            </a:r>
          </a:p>
          <a:p>
            <a:endParaRPr lang="en-US" dirty="0" smtClean="0"/>
          </a:p>
          <a:p>
            <a:r>
              <a:rPr lang="en-US" b="1" dirty="0" smtClean="0"/>
              <a:t>Introducing Locally Redundant Storage</a:t>
            </a:r>
            <a:r>
              <a:rPr lang="en-US" dirty="0" smtClean="0"/>
              <a:t> - Storage users are now able turn off geo-replication by choosing </a:t>
            </a:r>
            <a:r>
              <a:rPr lang="en-US" dirty="0" smtClean="0">
                <a:hlinkClick r:id="rId3"/>
              </a:rPr>
              <a:t>Locally Redundant Storage (LRS)</a:t>
            </a:r>
            <a:r>
              <a:rPr lang="en-US" dirty="0" smtClean="0"/>
              <a:t>. LRS provides highly durable and available storage within a single location (sub region). </a:t>
            </a:r>
          </a:p>
          <a:p>
            <a:endParaRPr lang="en-US" dirty="0" smtClean="0"/>
          </a:p>
          <a:p>
            <a:r>
              <a:rPr lang="en-US" b="1" dirty="0" smtClean="0"/>
              <a:t>Choosing Geo Redundant Storage or Locally Redundant Storage</a:t>
            </a:r>
            <a:r>
              <a:rPr lang="en-US" dirty="0" smtClean="0"/>
              <a:t> – By default storage accounts are configured for Geo Redundant Storage (GRS), meaning that Table and Blob data is replicated both within the primary location and also to a location hundreds of miles away (geo-replication). As detailed in this </a:t>
            </a:r>
            <a:r>
              <a:rPr lang="en-US" dirty="0" smtClean="0">
                <a:hlinkClick r:id="rId3"/>
              </a:rPr>
              <a:t>blog post</a:t>
            </a:r>
            <a:r>
              <a:rPr lang="en-US" dirty="0" smtClean="0"/>
              <a:t>, using LRS may be preferable in certain scenarios, and is available at a 23-34% discount compared to GRS. The price of GRS remains unchanged. Please note that a one-time bandwidth charge will apply if you choose to re-enable GRS after switching to LRS. </a:t>
            </a:r>
          </a:p>
          <a:p>
            <a:endParaRPr lang="en-US" dirty="0" smtClean="0"/>
          </a:p>
          <a:p>
            <a:r>
              <a:rPr lang="en-US" b="1" dirty="0" smtClean="0"/>
              <a:t>Configuration of Storage Analytics </a:t>
            </a:r>
            <a:r>
              <a:rPr lang="en-US" dirty="0" smtClean="0"/>
              <a:t>– While our analytics features (metrics and logging) have been available since last summer, configuring them required the user to call the REST API. In the new </a:t>
            </a:r>
            <a:r>
              <a:rPr lang="en-US" dirty="0" smtClean="0">
                <a:hlinkClick r:id="rId4"/>
              </a:rPr>
              <a:t>management portal</a:t>
            </a:r>
            <a:r>
              <a:rPr lang="en-US" dirty="0" smtClean="0"/>
              <a:t>, users can easily configure these features. </a:t>
            </a:r>
          </a:p>
          <a:p>
            <a:endParaRPr lang="en-US" dirty="0" smtClean="0"/>
          </a:p>
          <a:p>
            <a:r>
              <a:rPr lang="en-US" b="1" dirty="0" smtClean="0"/>
              <a:t>Monitoring Storage Metrics</a:t>
            </a:r>
            <a:r>
              <a:rPr lang="en-US" dirty="0" smtClean="0"/>
              <a:t> – Storage users can now also monitor any desired set of metrics tracked in your account </a:t>
            </a:r>
            <a:r>
              <a:rPr lang="en-US" dirty="0" smtClean="0">
                <a:hlinkClick r:id="rId4"/>
              </a:rPr>
              <a:t>via the management portal</a:t>
            </a:r>
            <a:endParaRPr lang="en-US" dirty="0" smtClean="0"/>
          </a:p>
          <a:p>
            <a:endParaRPr lang="en-US" sz="900" dirty="0" smtClean="0"/>
          </a:p>
          <a:p>
            <a:endParaRPr lang="en-US" sz="900" dirty="0" smtClean="0"/>
          </a:p>
          <a:p>
            <a:r>
              <a:rPr lang="en-US" sz="900" b="1" dirty="0" smtClean="0"/>
              <a:t>Notes:</a:t>
            </a:r>
          </a:p>
          <a:p>
            <a:endParaRPr lang="en-US" b="1" dirty="0" smtClean="0"/>
          </a:p>
          <a:p>
            <a:endParaRPr lang="en-US" b="1" dirty="0" smtClean="0"/>
          </a:p>
          <a:p>
            <a:endParaRPr lang="en-US" dirty="0" smtClean="0"/>
          </a:p>
          <a:p>
            <a:endParaRPr lang="en-US" dirty="0" smtClean="0"/>
          </a:p>
          <a:p>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6</a:t>
            </a:fld>
            <a:endParaRPr lang="en-US"/>
          </a:p>
        </p:txBody>
      </p:sp>
    </p:spTree>
    <p:extLst>
      <p:ext uri="{BB962C8B-B14F-4D97-AF65-F5344CB8AC3E}">
        <p14:creationId xmlns:p14="http://schemas.microsoft.com/office/powerpoint/2010/main" val="349376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the Development Storage </a:t>
            </a:r>
            <a:r>
              <a:rPr lang="en-US" baseline="0" dirty="0" smtClean="0"/>
              <a:t>Service</a:t>
            </a:r>
          </a:p>
          <a:p>
            <a:pPr marL="0" indent="0">
              <a:buFont typeface="Arial" pitchFamily="34" charset="0"/>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VALUE PROP</a:t>
            </a:r>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Client side simulator of storage in the cloud. </a:t>
            </a:r>
          </a:p>
          <a:p>
            <a:pPr marL="171450" indent="-171450">
              <a:buFont typeface="Arial" pitchFamily="34" charset="0"/>
              <a:buChar char="•"/>
            </a:pPr>
            <a:r>
              <a:rPr lang="en-US" dirty="0" smtClean="0"/>
              <a:t>Allows completely disconnected (e.g. while travelling on a plane) development of Windows Azure apps</a:t>
            </a:r>
          </a:p>
          <a:p>
            <a:pPr marL="171450" indent="-171450">
              <a:buFont typeface="Arial" pitchFamily="34" charset="0"/>
              <a:buChar char="•"/>
            </a:pPr>
            <a:r>
              <a:rPr lang="en-US" dirty="0" smtClean="0"/>
              <a:t>Can consume just like Cloud storage- from Development Fabric, from another application running locally</a:t>
            </a:r>
          </a:p>
          <a:p>
            <a:pPr marL="171450" indent="-171450">
              <a:buFont typeface="Arial" pitchFamily="34" charset="0"/>
              <a:buChar char="•"/>
            </a:pPr>
            <a:r>
              <a:rPr lang="en-US" dirty="0" smtClean="0"/>
              <a:t>Is locked down so that it cannot be called from off the box</a:t>
            </a:r>
          </a:p>
          <a:p>
            <a:pPr marL="384431" lvl="1" indent="-171450">
              <a:buFont typeface="Arial" pitchFamily="34" charset="0"/>
              <a:buChar char="•"/>
            </a:pPr>
            <a:r>
              <a:rPr lang="en-US" dirty="0" smtClean="0"/>
              <a:t>If you need this capability run a reverse proxy on the dev machine</a:t>
            </a:r>
          </a:p>
          <a:p>
            <a:pPr marL="171450" lvl="0" indent="-171450">
              <a:buFont typeface="Arial" pitchFamily="34" charset="0"/>
              <a:buChar char="•"/>
            </a:pPr>
            <a:r>
              <a:rPr lang="en-US" dirty="0" smtClean="0"/>
              <a:t>Can use CSRun</a:t>
            </a:r>
            <a:r>
              <a:rPr lang="en-US" baseline="0" dirty="0" smtClean="0"/>
              <a:t> to start and stop service</a:t>
            </a:r>
          </a:p>
          <a:p>
            <a:pPr marL="384431" lvl="1" indent="-171450">
              <a:buFont typeface="Arial" pitchFamily="34" charset="0"/>
              <a:buChar char="•"/>
            </a:pPr>
            <a:r>
              <a:rPr lang="en-US" baseline="0" dirty="0" smtClean="0"/>
              <a:t>More on this in Day 3</a:t>
            </a:r>
          </a:p>
          <a:p>
            <a:pPr marL="171450" lvl="0" indent="-171450">
              <a:buFont typeface="Arial" pitchFamily="34" charset="0"/>
              <a:buChar char="•"/>
            </a:pPr>
            <a:r>
              <a:rPr lang="en-US" baseline="0" dirty="0" smtClean="0"/>
              <a:t>Uses a single fixed account. The account name and key are always the same</a:t>
            </a:r>
          </a:p>
          <a:p>
            <a:pPr marL="384431" lvl="1" indent="-171450">
              <a:buFont typeface="Arial" pitchFamily="34" charset="0"/>
              <a:buChar char="•"/>
            </a:pPr>
            <a:r>
              <a:rPr lang="en-US" baseline="0" dirty="0" smtClean="0"/>
              <a:t>Anyone memorized the Account key yet? Eby8vd</a:t>
            </a:r>
            <a:r>
              <a:rPr lang="en-US" baseline="0" dirty="0" smtClean="0"/>
              <a:t>…..</a:t>
            </a:r>
            <a:endParaRPr lang="en-US" dirty="0" smtClean="0"/>
          </a:p>
          <a:p>
            <a:pPr marL="384431" lvl="1" indent="-171450">
              <a:buFont typeface="Arial" pitchFamily="34" charset="0"/>
              <a:buChar char="•"/>
            </a:pPr>
            <a:endParaRPr lang="en-US" dirty="0" smtClean="0"/>
          </a:p>
          <a:p>
            <a:pPr marL="212981" lvl="1" indent="0">
              <a:buFont typeface="Arial" pitchFamily="34" charset="0"/>
              <a:buNone/>
            </a:pPr>
            <a:r>
              <a:rPr lang="en-US" b="1" dirty="0" smtClean="0"/>
              <a:t>Notes</a:t>
            </a:r>
          </a:p>
          <a:p>
            <a:pPr marL="212981" lvl="1" indent="0">
              <a:buFont typeface="Arial" pitchFamily="34" charset="0"/>
              <a:buNone/>
            </a:pPr>
            <a:r>
              <a:rPr lang="en-US" b="0" dirty="0" smtClean="0"/>
              <a:t>http</a:t>
            </a:r>
            <a:r>
              <a:rPr lang="en-US" b="0" dirty="0" smtClean="0"/>
              <a:t>://msdn.microsoft.com/en-us/library/dd179339.aspx</a:t>
            </a:r>
          </a:p>
          <a:p>
            <a:r>
              <a:rPr lang="en-NZ" dirty="0" smtClean="0"/>
              <a:t>The Windows® Azure™ SDK development environment includes development storage, a utility that simulates the Blob, Queue, and Table services available in the cloud. If you are building a hosted service that employs storage services or writing any external application that calls storage services, you can test locally against development storage.</a:t>
            </a:r>
          </a:p>
          <a:p>
            <a:r>
              <a:rPr lang="en-NZ" dirty="0" smtClean="0"/>
              <a:t>The development storage utility provides a user interface to view the status of the local storage services and to start, stop, and reset them.</a:t>
            </a:r>
          </a:p>
          <a:p>
            <a:r>
              <a:rPr lang="en-NZ" dirty="0" smtClean="0"/>
              <a:t>This topic contains the following subtopics:</a:t>
            </a:r>
          </a:p>
          <a:p>
            <a:pPr marL="212981" lvl="1" indent="0">
              <a:buFont typeface="Arial" pitchFamily="34" charset="0"/>
              <a:buNone/>
            </a:pPr>
            <a:endParaRPr lang="en-US" b="1" dirty="0" smtClean="0"/>
          </a:p>
          <a:p>
            <a:pPr marL="212981" lvl="1"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7</a:t>
            </a:fld>
            <a:endParaRPr lang="en-US" dirty="0"/>
          </a:p>
        </p:txBody>
      </p:sp>
    </p:spTree>
    <p:extLst>
      <p:ext uri="{BB962C8B-B14F-4D97-AF65-F5344CB8AC3E}">
        <p14:creationId xmlns:p14="http://schemas.microsoft.com/office/powerpoint/2010/main" val="217118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 the underlying</a:t>
            </a:r>
            <a:r>
              <a:rPr lang="en-US" baseline="0" dirty="0" smtClean="0"/>
              <a:t> REST API</a:t>
            </a:r>
          </a:p>
          <a:p>
            <a:pPr marL="171450" indent="-171450">
              <a:buFont typeface="Arial" pitchFamily="34" charset="0"/>
              <a:buChar char="•"/>
            </a:pPr>
            <a:r>
              <a:rPr lang="en-US" baseline="0" dirty="0" smtClean="0"/>
              <a:t>Discuss the Client API in the SDK- that provides convenient way to call REST service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Windows Azure Storage is exposed as RESTdful</a:t>
            </a:r>
            <a:r>
              <a:rPr lang="en-US" baseline="0" dirty="0" smtClean="0"/>
              <a:t> web service</a:t>
            </a:r>
          </a:p>
          <a:p>
            <a:pPr marL="171450" indent="-171450">
              <a:buFont typeface="Arial" pitchFamily="34" charset="0"/>
              <a:buChar char="•"/>
            </a:pPr>
            <a:r>
              <a:rPr lang="en-US" baseline="0" dirty="0" smtClean="0"/>
              <a:t>Can be called from any HTTP client</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For .NET developers Microsoft ships a client SDK</a:t>
            </a:r>
          </a:p>
          <a:p>
            <a:pPr marL="171450" indent="-171450">
              <a:buFont typeface="Arial" pitchFamily="34" charset="0"/>
              <a:buChar char="•"/>
            </a:pPr>
            <a:r>
              <a:rPr lang="en-US" baseline="0" dirty="0" smtClean="0"/>
              <a:t>Managed code library for calling the RESTful services</a:t>
            </a:r>
          </a:p>
          <a:p>
            <a:pPr marL="171450" indent="-171450">
              <a:buFont typeface="Arial" pitchFamily="34" charset="0"/>
              <a:buChar char="•"/>
            </a:pPr>
            <a:r>
              <a:rPr lang="en-US" baseline="0" dirty="0" smtClean="0"/>
              <a:t>Hides many of the complexities of the service</a:t>
            </a:r>
          </a:p>
          <a:p>
            <a:pPr marL="384431" lvl="1" indent="-171450">
              <a:buFont typeface="Arial" pitchFamily="34" charset="0"/>
              <a:buChar char="•"/>
            </a:pPr>
            <a:r>
              <a:rPr lang="en-US" baseline="0" dirty="0" smtClean="0"/>
              <a:t>Auto retries</a:t>
            </a:r>
          </a:p>
          <a:p>
            <a:pPr marL="171450" lvl="0" indent="-171450">
              <a:buFont typeface="Arial" pitchFamily="34" charset="0"/>
              <a:buChar char="•"/>
            </a:pPr>
            <a:r>
              <a:rPr lang="en-US" baseline="0" dirty="0" smtClean="0"/>
              <a:t>Also provide a lower level Protocol library with useful helper tools</a:t>
            </a:r>
          </a:p>
          <a:p>
            <a:pPr marL="384431" lvl="1" indent="-171450">
              <a:buFont typeface="Arial" pitchFamily="34" charset="0"/>
              <a:buChar char="•"/>
            </a:pPr>
            <a:endParaRPr lang="en-US" baseline="0" dirty="0" smtClean="0"/>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Important to understand the fundamentals of the REST APIs.</a:t>
            </a:r>
          </a:p>
          <a:p>
            <a:pPr marL="171450" lvl="0" indent="-171450">
              <a:buFont typeface="Arial" pitchFamily="34" charset="0"/>
              <a:buChar char="•"/>
            </a:pPr>
            <a:r>
              <a:rPr lang="en-US" baseline="0" dirty="0" smtClean="0"/>
              <a:t>This deck discusses the REST APIs</a:t>
            </a:r>
          </a:p>
          <a:p>
            <a:pPr marL="171450" lvl="0" indent="-171450">
              <a:buFont typeface="Arial" pitchFamily="34" charset="0"/>
              <a:buChar char="•"/>
            </a:pPr>
            <a:r>
              <a:rPr lang="en-US" baseline="0" dirty="0" smtClean="0"/>
              <a:t>Hands on lab demonstrates the SDK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82761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1600" b="1" dirty="0" smtClean="0"/>
              <a:t>Slide Objectives:</a:t>
            </a:r>
          </a:p>
          <a:p>
            <a:pPr marL="174982" indent="-174982">
              <a:buFont typeface="Arial" pitchFamily="34" charset="0"/>
              <a:buChar char="•"/>
            </a:pPr>
            <a:r>
              <a:rPr lang="en-US" sz="1600" dirty="0" smtClean="0"/>
              <a:t>Explain the different Storage Libraries and languages</a:t>
            </a:r>
            <a:r>
              <a:rPr lang="en-US" sz="1600" baseline="0" dirty="0" smtClean="0"/>
              <a:t> that can be used to work with Windows Azure Storage</a:t>
            </a:r>
            <a:r>
              <a:rPr lang="en-US" sz="1600" dirty="0" smtClean="0"/>
              <a:t>.  </a:t>
            </a:r>
          </a:p>
          <a:p>
            <a:endParaRPr lang="en-US" sz="160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r>
              <a:rPr lang="en-US" i="1" dirty="0" smtClean="0"/>
              <a:t>Programmatic access to the Blob, Queue, and Table services is available via the Windows Azure client libraries and the Windows Azure storage services REST API.</a:t>
            </a:r>
            <a:endParaRPr lang="en-US" sz="1600" dirty="0" smtClean="0"/>
          </a:p>
          <a:p>
            <a:endParaRPr lang="en-US" sz="1600" dirty="0" smtClean="0"/>
          </a:p>
          <a:p>
            <a:r>
              <a:rPr lang="en-US" sz="1600" b="1" dirty="0" smtClean="0"/>
              <a:t>Speaking Points:</a:t>
            </a:r>
          </a:p>
          <a:p>
            <a:pPr marL="0" marR="0" indent="0" algn="l" defTabSz="914325" rtl="0" eaLnBrk="1" fontAlgn="auto" latinLnBrk="0" hangingPunct="1">
              <a:lnSpc>
                <a:spcPct val="90000"/>
              </a:lnSpc>
              <a:spcBef>
                <a:spcPts val="0"/>
              </a:spcBef>
              <a:spcAft>
                <a:spcPts val="333"/>
              </a:spcAft>
              <a:buClrTx/>
              <a:buSzTx/>
              <a:buFontTx/>
              <a:buNone/>
              <a:tabLst/>
              <a:defRPr/>
            </a:pPr>
            <a:r>
              <a:rPr lang="en-US" b="0" dirty="0" smtClean="0"/>
              <a:t>Windows Azure is an open cloud platform that enables you to quickly build, deploy and manage applications across a global network of Microsoft-managed </a:t>
            </a:r>
            <a:r>
              <a:rPr lang="en-US" b="0" dirty="0" err="1" smtClean="0"/>
              <a:t>datacenters.You</a:t>
            </a:r>
            <a:r>
              <a:rPr lang="en-US" b="0" dirty="0" smtClean="0"/>
              <a:t> can build applications using any language, tool or framework.</a:t>
            </a:r>
            <a:endParaRPr lang="en-US" sz="1600" b="0" dirty="0" smtClean="0"/>
          </a:p>
          <a:p>
            <a:endParaRPr lang="en-US" sz="1600" dirty="0" smtClean="0"/>
          </a:p>
          <a:p>
            <a:r>
              <a:rPr lang="en-US" sz="1600" b="1" dirty="0" smtClean="0"/>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9</a:t>
            </a:fld>
            <a:endParaRPr lang="en-US"/>
          </a:p>
        </p:txBody>
      </p:sp>
    </p:spTree>
    <p:extLst>
      <p:ext uri="{BB962C8B-B14F-4D97-AF65-F5344CB8AC3E}">
        <p14:creationId xmlns:p14="http://schemas.microsoft.com/office/powerpoint/2010/main" val="1108656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445419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7437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4261343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6701834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73226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175494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617785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060100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5603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96789406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60856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997344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39758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260377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493456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2612194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3995125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10156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371529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910986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409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43429032"/>
      </p:ext>
    </p:extLst>
  </p:cSld>
  <p:clrMap bg1="lt1" tx1="dk1" bg2="lt2" tx2="dk2" accent1="accent1" accent2="accent2" accent3="accent3" accent4="accent4" accent5="accent5" accent6="accent6" hlink="hlink" folHlink="folHlink"/>
  <p:sldLayoutIdLst>
    <p:sldLayoutId id="2147483728"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mages.blob.core.windows.ne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ally.blob.cdn.core.windows.ne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microsoft.com/office/2007/relationships/hdphoto" Target="../media/hdphoto2.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0.png"/><Relationship Id="rId4" Type="http://schemas.microsoft.com/office/2007/relationships/hdphoto" Target="../media/hdphoto4.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msdn.microsoft.com/en-us/gg43313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Windows </a:t>
            </a:r>
            <a:r>
              <a:rPr lang="en-US"/>
              <a:t>Azure </a:t>
            </a:r>
            <a:r>
              <a:rPr lang="en-US" smtClean="0"/>
              <a:t>Storage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171993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Storage Security</a:t>
            </a:r>
            <a:endParaRPr lang="en-NZ" dirty="0"/>
          </a:p>
        </p:txBody>
      </p:sp>
      <p:sp>
        <p:nvSpPr>
          <p:cNvPr id="3" name="Content Placeholder 2"/>
          <p:cNvSpPr>
            <a:spLocks noGrp="1"/>
          </p:cNvSpPr>
          <p:nvPr>
            <p:ph type="body" sz="quarter" idx="10"/>
          </p:nvPr>
        </p:nvSpPr>
        <p:spPr>
          <a:xfrm>
            <a:off x="519112" y="1447799"/>
            <a:ext cx="11149013" cy="3831818"/>
          </a:xfrm>
        </p:spPr>
        <p:txBody>
          <a:bodyPr/>
          <a:lstStyle/>
          <a:p>
            <a:r>
              <a:rPr lang="en-NZ" dirty="0" smtClean="0">
                <a:solidFill>
                  <a:schemeClr val="accent2">
                    <a:alpha val="99000"/>
                  </a:schemeClr>
                </a:solidFill>
              </a:rPr>
              <a:t>Windows Azure Storage provides simple security for calls to storage service</a:t>
            </a:r>
          </a:p>
          <a:p>
            <a:pPr lvl="1"/>
            <a:r>
              <a:rPr lang="en-NZ" dirty="0" smtClean="0"/>
              <a:t>HTTPS endpoint</a:t>
            </a:r>
          </a:p>
          <a:p>
            <a:pPr lvl="1"/>
            <a:r>
              <a:rPr lang="en-NZ" dirty="0" smtClean="0"/>
              <a:t>Digitally sign requests for privileged operations</a:t>
            </a:r>
          </a:p>
          <a:p>
            <a:pPr lvl="1"/>
            <a:endParaRPr lang="en-NZ" dirty="0" smtClean="0"/>
          </a:p>
          <a:p>
            <a:r>
              <a:rPr lang="en-NZ" dirty="0" smtClean="0">
                <a:solidFill>
                  <a:schemeClr val="accent2">
                    <a:alpha val="99000"/>
                  </a:schemeClr>
                </a:solidFill>
              </a:rPr>
              <a:t>Two 512bit symmetric keys per storage account</a:t>
            </a:r>
          </a:p>
          <a:p>
            <a:pPr lvl="1"/>
            <a:r>
              <a:rPr lang="en-NZ" dirty="0" smtClean="0"/>
              <a:t>Can be regenerated independently</a:t>
            </a:r>
          </a:p>
          <a:p>
            <a:pPr lvl="1"/>
            <a:endParaRPr lang="en-NZ" dirty="0" smtClean="0"/>
          </a:p>
          <a:p>
            <a:r>
              <a:rPr lang="en-NZ" dirty="0" smtClean="0">
                <a:solidFill>
                  <a:schemeClr val="accent2">
                    <a:alpha val="99000"/>
                  </a:schemeClr>
                </a:solidFill>
              </a:rPr>
              <a:t>More granular security via Shared Access Signatures</a:t>
            </a:r>
            <a:endParaRPr lang="en-NZ" dirty="0">
              <a:solidFill>
                <a:schemeClr val="accent2">
                  <a:alpha val="99000"/>
                </a:schemeClr>
              </a:solidFill>
            </a:endParaRPr>
          </a:p>
        </p:txBody>
      </p:sp>
    </p:spTree>
    <p:extLst>
      <p:ext uri="{BB962C8B-B14F-4D97-AF65-F5344CB8AC3E}">
        <p14:creationId xmlns:p14="http://schemas.microsoft.com/office/powerpoint/2010/main" val="23377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Abstractions</a:t>
            </a:r>
            <a:endParaRPr lang="en-US" dirty="0"/>
          </a:p>
        </p:txBody>
      </p:sp>
      <p:grpSp>
        <p:nvGrpSpPr>
          <p:cNvPr id="25" name="Group 24"/>
          <p:cNvGrpSpPr/>
          <p:nvPr/>
        </p:nvGrpSpPr>
        <p:grpSpPr>
          <a:xfrm>
            <a:off x="5800005" y="1746611"/>
            <a:ext cx="2488654" cy="3364778"/>
            <a:chOff x="519113" y="1446214"/>
            <a:chExt cx="2488654" cy="3364778"/>
          </a:xfrm>
        </p:grpSpPr>
        <p:sp>
          <p:nvSpPr>
            <p:cNvPr id="6" name="Rectangle 5"/>
            <p:cNvSpPr/>
            <p:nvPr/>
          </p:nvSpPr>
          <p:spPr bwMode="auto">
            <a:xfrm>
              <a:off x="51911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Tables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Structured storage.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table is a set of entities; an entity is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set of properties.</a:t>
              </a: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8440451" y="1746611"/>
            <a:ext cx="2488654" cy="3364778"/>
            <a:chOff x="5988943" y="1446214"/>
            <a:chExt cx="2488654" cy="3364778"/>
          </a:xfrm>
        </p:grpSpPr>
        <p:sp>
          <p:nvSpPr>
            <p:cNvPr id="9" name="Rectangle 8"/>
            <p:cNvSpPr/>
            <p:nvPr/>
          </p:nvSpPr>
          <p:spPr bwMode="auto">
            <a:xfrm>
              <a:off x="598894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Queues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Reliable storage and delivery of messages for an application.</a:t>
              </a: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519113" y="1746611"/>
            <a:ext cx="2488654" cy="3364778"/>
            <a:chOff x="3254028" y="1446214"/>
            <a:chExt cx="2488654" cy="3364778"/>
          </a:xfrm>
        </p:grpSpPr>
        <p:sp>
          <p:nvSpPr>
            <p:cNvPr id="12" name="Rectangle 11"/>
            <p:cNvSpPr/>
            <p:nvPr/>
          </p:nvSpPr>
          <p:spPr bwMode="auto">
            <a:xfrm>
              <a:off x="3254028"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Blobs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Simple named files along with metadata for the </a:t>
              </a:r>
              <a:r>
                <a:rPr lang="en-US" sz="1800" dirty="0" smtClean="0">
                  <a:gradFill>
                    <a:gsLst>
                      <a:gs pos="0">
                        <a:srgbClr val="FFFFFF"/>
                      </a:gs>
                      <a:gs pos="100000">
                        <a:srgbClr val="FFFFFF"/>
                      </a:gs>
                    </a:gsLst>
                    <a:lin ang="5400000" scaled="0"/>
                  </a:gradFill>
                  <a:latin typeface="+mj-lt"/>
                </a:rPr>
                <a:t>file. </a:t>
              </a:r>
              <a:endParaRPr lang="en-US" sz="1800" dirty="0">
                <a:gradFill>
                  <a:gsLst>
                    <a:gs pos="0">
                      <a:srgbClr val="FFFFFF"/>
                    </a:gs>
                    <a:gs pos="100000">
                      <a:srgbClr val="FFFFFF"/>
                    </a:gs>
                  </a:gsLst>
                  <a:lin ang="5400000" scaled="0"/>
                </a:gradFill>
                <a:latin typeface="+mj-lt"/>
              </a:endParaRP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3159559" y="1746611"/>
            <a:ext cx="2488654" cy="3364778"/>
            <a:chOff x="3159559" y="1746611"/>
            <a:chExt cx="2488654" cy="3364778"/>
          </a:xfrm>
        </p:grpSpPr>
        <p:sp>
          <p:nvSpPr>
            <p:cNvPr id="15" name="Rectangle 14"/>
            <p:cNvSpPr/>
            <p:nvPr/>
          </p:nvSpPr>
          <p:spPr bwMode="auto">
            <a:xfrm>
              <a:off x="3159559" y="1746611"/>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Drives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Durable NTFS volumes for Windows Azure applications to use. Based on Blobs.</a:t>
              </a:r>
            </a:p>
          </p:txBody>
        </p:sp>
        <p:sp>
          <p:nvSpPr>
            <p:cNvPr id="26"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962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Blob Storage</a:t>
            </a:r>
            <a:endParaRPr lang="en-US" dirty="0"/>
          </a:p>
        </p:txBody>
      </p:sp>
    </p:spTree>
    <p:extLst>
      <p:ext uri="{BB962C8B-B14F-4D97-AF65-F5344CB8AC3E}">
        <p14:creationId xmlns:p14="http://schemas.microsoft.com/office/powerpoint/2010/main" val="22890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759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428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1911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lvl="0"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19113"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solidFill>
                  <a:srgbClr val="FFFFFF">
                    <a:alpha val="99000"/>
                  </a:srgbClr>
                </a:solidFill>
                <a:latin typeface="Consolas" pitchFamily="49" charset="0"/>
                <a:cs typeface="Consolas" pitchFamily="49" charset="0"/>
              </a:rPr>
              <a:t>http://&lt;account&gt;.</a:t>
            </a:r>
            <a:r>
              <a:rPr lang="en-US" sz="2000" b="1" dirty="0" smtClean="0">
                <a:solidFill>
                  <a:srgbClr val="FFFFFF">
                    <a:alpha val="99000"/>
                  </a:srgbClr>
                </a:solidFill>
                <a:latin typeface="Consolas" pitchFamily="49" charset="0"/>
                <a:cs typeface="Consolas" pitchFamily="49" charset="0"/>
              </a:rPr>
              <a:t>blob</a:t>
            </a:r>
            <a:r>
              <a:rPr lang="en-US" sz="2000" dirty="0" smtClean="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5347"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0577"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29368" y="1803399"/>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7078"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5959" y="4551218"/>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5568"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670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368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0950" y="3709554"/>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095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5159"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476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500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5788"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557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500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PIC02.JPG</a:t>
            </a:r>
            <a:endParaRPr lang="en-US" sz="2000" dirty="0">
              <a:solidFill>
                <a:schemeClr val="lt1">
                  <a:alpha val="99000"/>
                </a:schemeClr>
              </a:solidFill>
            </a:endParaRPr>
          </a:p>
        </p:txBody>
      </p:sp>
      <p:sp>
        <p:nvSpPr>
          <p:cNvPr id="79" name="Rectangle 78"/>
          <p:cNvSpPr/>
          <p:nvPr/>
        </p:nvSpPr>
        <p:spPr>
          <a:xfrm>
            <a:off x="352022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500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VID1.AVI</a:t>
            </a:r>
            <a:endParaRPr lang="en-US" sz="2000" dirty="0">
              <a:solidFill>
                <a:schemeClr val="lt1">
                  <a:alpha val="99000"/>
                </a:schemeClr>
              </a:solidFill>
            </a:endParaRPr>
          </a:p>
        </p:txBody>
      </p:sp>
      <p:sp>
        <p:nvSpPr>
          <p:cNvPr id="92" name="Rectangle 91"/>
          <p:cNvSpPr/>
          <p:nvPr/>
        </p:nvSpPr>
        <p:spPr>
          <a:xfrm>
            <a:off x="3520220"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204196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smtClean="0">
                <a:solidFill>
                  <a:schemeClr val="accent2">
                    <a:alpha val="99000"/>
                  </a:schemeClr>
                </a:solidFill>
              </a:rPr>
              <a:t>Main Web Service Operations</a:t>
            </a:r>
          </a:p>
        </p:txBody>
      </p:sp>
      <p:sp>
        <p:nvSpPr>
          <p:cNvPr id="8" name="Rectangle 7"/>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8812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661993"/>
          </a:xfrm>
        </p:spPr>
        <p:txBody>
          <a:bodyPr/>
          <a:lstStyle/>
          <a:p>
            <a:pPr algn="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6032"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smtClean="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smtClean="0">
              <a:gradFill>
                <a:gsLst>
                  <a:gs pos="0">
                    <a:srgbClr val="FFFFFF"/>
                  </a:gs>
                  <a:gs pos="100000">
                    <a:srgbClr val="FFFFFF"/>
                  </a:gs>
                </a:gsLst>
                <a:lin ang="5400000" scaled="0"/>
              </a:gradFill>
            </a:endParaRPr>
          </a:p>
          <a:p>
            <a:pPr defTabSz="914099" fontAlgn="base">
              <a:spcBef>
                <a:spcPct val="0"/>
              </a:spcBef>
              <a:spcAft>
                <a:spcPct val="0"/>
              </a:spcAft>
            </a:pPr>
            <a:r>
              <a:rPr lang="en-US" dirty="0" smtClean="0">
                <a:gradFill>
                  <a:gsLst>
                    <a:gs pos="0">
                      <a:srgbClr val="FFFFFF"/>
                    </a:gs>
                    <a:gs pos="100000">
                      <a:srgbClr val="FFFFFF"/>
                    </a:gs>
                  </a:gsLst>
                  <a:lin ang="5400000" scaled="0"/>
                </a:gradFill>
              </a:rPr>
              <a:t>Either </a:t>
            </a:r>
            <a:r>
              <a:rPr lang="en-US" dirty="0">
                <a:gradFill>
                  <a:gsLst>
                    <a:gs pos="0">
                      <a:srgbClr val="FFFFFF"/>
                    </a:gs>
                    <a:gs pos="100000">
                      <a:srgbClr val="FFFFFF"/>
                    </a:gs>
                  </a:gsLst>
                  <a:lin ang="5400000" scaled="0"/>
                </a:gradFill>
              </a:rPr>
              <a:t>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979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a:solidFill>
                  <a:schemeClr val="accent2">
                    <a:alpha val="99000"/>
                  </a:schemeClr>
                </a:solidFill>
              </a:rPr>
              <a:t>Blob always accessed by name</a:t>
            </a:r>
          </a:p>
        </p:txBody>
      </p:sp>
      <p:sp>
        <p:nvSpPr>
          <p:cNvPr id="6" name="Rectangle 5"/>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r>
              <a:rPr lang="en-US" sz="2800" dirty="0" smtClean="0">
                <a:gradFill>
                  <a:gsLst>
                    <a:gs pos="0">
                      <a:srgbClr val="FFFFFF"/>
                    </a:gs>
                    <a:gs pos="100000">
                      <a:srgbClr val="FFFFFF"/>
                    </a:gs>
                  </a:gsLst>
                  <a:lin ang="5400000" scaled="0"/>
                </a:gradFill>
              </a:rPr>
              <a:t/>
            </a:r>
            <a:br>
              <a:rPr lang="en-US" sz="2800" dirty="0" smtClean="0">
                <a:gradFill>
                  <a:gsLst>
                    <a:gs pos="0">
                      <a:srgbClr val="FFFFFF"/>
                    </a:gs>
                    <a:gs pos="100000">
                      <a:srgbClr val="FFFFFF"/>
                    </a:gs>
                  </a:gsLst>
                  <a:lin ang="5400000" scaled="0"/>
                </a:gradFill>
              </a:rPr>
            </a:br>
            <a:r>
              <a:rPr lang="en-US" sz="2800" dirty="0" err="1" smtClean="0">
                <a:gradFill>
                  <a:gsLst>
                    <a:gs pos="0">
                      <a:srgbClr val="FFFFFF"/>
                    </a:gs>
                    <a:gs pos="100000">
                      <a:srgbClr val="FFFFFF"/>
                    </a:gs>
                  </a:gsLst>
                  <a:lin ang="5400000" scaled="0"/>
                </a:gradFill>
              </a:rPr>
              <a:t>delimeter</a:t>
            </a:r>
            <a:r>
              <a:rPr lang="en-US" sz="2800" dirty="0" smtClean="0">
                <a:gradFill>
                  <a:gsLst>
                    <a:gs pos="0">
                      <a:srgbClr val="FFFFFF"/>
                    </a:gs>
                    <a:gs pos="100000">
                      <a:srgbClr val="FFFFFF"/>
                    </a:gs>
                  </a:gsLst>
                  <a:lin ang="5400000" scaled="0"/>
                </a:gradFill>
              </a:rPr>
              <a:t> in </a:t>
            </a:r>
            <a:r>
              <a:rPr lang="en-US" sz="2800" dirty="0">
                <a:gradFill>
                  <a:gsLst>
                    <a:gs pos="0">
                      <a:srgbClr val="FFFFFF"/>
                    </a:gs>
                    <a:gs pos="100000">
                      <a:srgbClr val="FFFFFF"/>
                    </a:gs>
                  </a:gsLst>
                  <a:lin ang="5400000" scaled="0"/>
                </a:gradFill>
              </a:rPr>
              <a:t>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0875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Containers</a:t>
            </a:r>
            <a:endParaRPr lang="en-US" dirty="0"/>
          </a:p>
        </p:txBody>
      </p:sp>
      <p:sp>
        <p:nvSpPr>
          <p:cNvPr id="3" name="Content Placeholder 2"/>
          <p:cNvSpPr>
            <a:spLocks noGrp="1"/>
          </p:cNvSpPr>
          <p:nvPr>
            <p:ph type="body" sz="quarter" idx="10"/>
          </p:nvPr>
        </p:nvSpPr>
        <p:spPr>
          <a:xfrm>
            <a:off x="5048655" y="1447799"/>
            <a:ext cx="6619470" cy="4727448"/>
          </a:xfrm>
        </p:spPr>
        <p:txBody>
          <a:bodyPr/>
          <a:lstStyle/>
          <a:p>
            <a:r>
              <a:rPr lang="en-US" sz="3200" dirty="0" smtClean="0">
                <a:solidFill>
                  <a:schemeClr val="accent2">
                    <a:alpha val="99000"/>
                  </a:schemeClr>
                </a:solidFill>
              </a:rPr>
              <a:t>Multiple Containers per Account</a:t>
            </a:r>
          </a:p>
          <a:p>
            <a:pPr lvl="1"/>
            <a:r>
              <a:rPr lang="en-US" dirty="0" smtClean="0"/>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t>A container holds a set of blobs</a:t>
            </a:r>
          </a:p>
          <a:p>
            <a:pPr lvl="1"/>
            <a:r>
              <a:rPr lang="en-US" dirty="0" smtClean="0"/>
              <a:t>Set access policies at the container level </a:t>
            </a:r>
          </a:p>
          <a:p>
            <a:pPr lvl="1"/>
            <a:r>
              <a:rPr lang="en-US" dirty="0" smtClean="0"/>
              <a:t>Associate Metadata with Container</a:t>
            </a:r>
          </a:p>
          <a:p>
            <a:pPr lvl="1"/>
            <a:r>
              <a:rPr lang="en-US" dirty="0" smtClean="0"/>
              <a:t>List the blobs in a container</a:t>
            </a:r>
          </a:p>
          <a:p>
            <a:pPr lvl="1"/>
            <a:r>
              <a:rPr lang="en-US" sz="1600" spc="-51" dirty="0"/>
              <a:t>Including Blob Metadata and MD5 </a:t>
            </a:r>
          </a:p>
          <a:p>
            <a:pPr lvl="1"/>
            <a:r>
              <a:rPr lang="en-US" sz="1600" spc="-51" dirty="0"/>
              <a:t>NO search/query. i.e. no WHERE </a:t>
            </a:r>
            <a:r>
              <a:rPr lang="en-US" sz="1600" spc="-51" dirty="0" err="1"/>
              <a:t>MetadataValue</a:t>
            </a:r>
            <a:r>
              <a:rPr lang="en-US" sz="1600" spc="-51"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t>Effectively in Partition of 1</a:t>
            </a:r>
          </a:p>
          <a:p>
            <a:pPr lvl="1"/>
            <a:r>
              <a:rPr lang="en-US" dirty="0" smtClean="0"/>
              <a:t>Target of 60MB/s per Blob</a:t>
            </a:r>
            <a:endParaRPr lang="en-US" dirty="0"/>
          </a:p>
        </p:txBody>
      </p:sp>
      <p:grpSp>
        <p:nvGrpSpPr>
          <p:cNvPr id="6" name="Group 5"/>
          <p:cNvGrpSpPr/>
          <p:nvPr/>
        </p:nvGrpSpPr>
        <p:grpSpPr>
          <a:xfrm>
            <a:off x="1481097"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3928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NZ" smtClean="0"/>
              <a:t>Enumerating Blobs</a:t>
            </a:r>
            <a:endParaRPr lang="en-NZ" dirty="0"/>
          </a:p>
        </p:txBody>
      </p:sp>
      <p:sp>
        <p:nvSpPr>
          <p:cNvPr id="3" name="Content Placeholder 2"/>
          <p:cNvSpPr>
            <a:spLocks noGrp="1"/>
          </p:cNvSpPr>
          <p:nvPr>
            <p:ph type="body" sz="quarter" idx="10"/>
          </p:nvPr>
        </p:nvSpPr>
        <p:spPr>
          <a:xfrm>
            <a:off x="519112" y="2794890"/>
            <a:ext cx="5575301" cy="2054409"/>
          </a:xfrm>
        </p:spPr>
        <p:txBody>
          <a:bodyPr/>
          <a:lstStyle/>
          <a:p>
            <a:r>
              <a:rPr lang="en-NZ" dirty="0" smtClean="0">
                <a:solidFill>
                  <a:schemeClr val="accent2">
                    <a:alpha val="99000"/>
                  </a:schemeClr>
                </a:solidFill>
              </a:rPr>
              <a:t>GET Blob operation </a:t>
            </a:r>
            <a:br>
              <a:rPr lang="en-NZ" dirty="0" smtClean="0">
                <a:solidFill>
                  <a:schemeClr val="accent2">
                    <a:alpha val="99000"/>
                  </a:schemeClr>
                </a:solidFill>
              </a:rPr>
            </a:br>
            <a:r>
              <a:rPr lang="en-NZ" dirty="0" smtClean="0">
                <a:solidFill>
                  <a:schemeClr val="accent2">
                    <a:alpha val="99000"/>
                  </a:schemeClr>
                </a:solidFill>
              </a:rPr>
              <a:t>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Products/Bikes/SuperDuperCycle.jpg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Products/Bikes/FastBike.jpg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Products/Canoes/Whitewater.jpg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Products/Canoes/Flatwater.jpg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Products/Canoes/Hybrid.jpg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Products/Tents/PalaceTent.jpg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Products/Tents/ShedTent.jpg</a:t>
            </a:r>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20870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lstStyle/>
          <a:p>
            <a:r>
              <a:rPr lang="en-NZ" dirty="0"/>
              <a:t>Pagination</a:t>
            </a:r>
          </a:p>
        </p:txBody>
      </p:sp>
      <p:sp>
        <p:nvSpPr>
          <p:cNvPr id="3" name="Content Placeholder 2"/>
          <p:cNvSpPr>
            <a:spLocks noGrp="1"/>
          </p:cNvSpPr>
          <p:nvPr>
            <p:ph type="body" sz="quarter" idx="10"/>
          </p:nvPr>
        </p:nvSpPr>
        <p:spPr>
          <a:xfrm>
            <a:off x="519112" y="2794890"/>
            <a:ext cx="5575301" cy="1777410"/>
          </a:xfrm>
        </p:spPr>
        <p:txBody>
          <a:bodyPr/>
          <a:lstStyle/>
          <a:p>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103315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844154"/>
            <a:ext cx="6945312" cy="4388894"/>
          </a:xfrm>
        </p:spPr>
        <p:txBody>
          <a:bodyPr/>
          <a:lstStyle/>
          <a:p>
            <a:r>
              <a:rPr lang="en-US" dirty="0" smtClean="0"/>
              <a:t>Windows Azure Storage</a:t>
            </a:r>
          </a:p>
          <a:p>
            <a:r>
              <a:rPr lang="en-US" dirty="0" smtClean="0"/>
              <a:t>Blob Storage</a:t>
            </a:r>
          </a:p>
          <a:p>
            <a:r>
              <a:rPr lang="en-US" dirty="0" smtClean="0"/>
              <a:t>Drives</a:t>
            </a:r>
          </a:p>
          <a:p>
            <a:r>
              <a:rPr lang="en-US" dirty="0" smtClean="0"/>
              <a:t>Tables</a:t>
            </a:r>
          </a:p>
          <a:p>
            <a:r>
              <a:rPr lang="en-US" dirty="0" smtClean="0"/>
              <a:t>Queues</a:t>
            </a:r>
            <a:endParaRPr lang="en-US" dirty="0"/>
          </a:p>
        </p:txBody>
      </p:sp>
    </p:spTree>
    <p:extLst>
      <p:ext uri="{BB962C8B-B14F-4D97-AF65-F5344CB8AC3E}">
        <p14:creationId xmlns:p14="http://schemas.microsoft.com/office/powerpoint/2010/main" val="42439957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89125" y="3615771"/>
            <a:ext cx="8872538" cy="1274538"/>
          </a:xfrm>
        </p:spPr>
        <p:txBody>
          <a:bodyPr/>
          <a:lstStyle/>
          <a:p>
            <a:r>
              <a:rPr lang="en-US" dirty="0" smtClean="0"/>
              <a:t>demo</a:t>
            </a:r>
            <a:endParaRPr lang="en-US" dirty="0"/>
          </a:p>
        </p:txBody>
      </p:sp>
      <p:sp>
        <p:nvSpPr>
          <p:cNvPr id="5" name="Freeform 118"/>
          <p:cNvSpPr>
            <a:spLocks noEditPoints="1"/>
          </p:cNvSpPr>
          <p:nvPr/>
        </p:nvSpPr>
        <p:spPr bwMode="black">
          <a:xfrm>
            <a:off x="7432761" y="2197383"/>
            <a:ext cx="2891110" cy="1999864"/>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181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7641" y="1746611"/>
            <a:ext cx="4220035" cy="413392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Block Blob</a:t>
            </a:r>
            <a:endParaRPr lang="en-US" sz="32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streaming </a:t>
            </a:r>
            <a:r>
              <a:rPr lang="en-US" sz="1800" dirty="0" smtClean="0">
                <a:gradFill>
                  <a:gsLst>
                    <a:gs pos="0">
                      <a:srgbClr val="FFFFFF"/>
                    </a:gs>
                    <a:gs pos="100000">
                      <a:srgbClr val="FFFFFF"/>
                    </a:gs>
                  </a:gsLst>
                  <a:lin ang="5400000" scaled="0"/>
                </a:gradFill>
                <a:latin typeface="+mj-lt"/>
              </a:rPr>
              <a:t>workloads</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sequence of blocks</a:t>
            </a:r>
            <a:endParaRPr lang="en-US" sz="1600" dirty="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block is identified by a Block ID</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200GB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Concurrency via </a:t>
            </a:r>
            <a:r>
              <a:rPr lang="en-US" sz="1800" dirty="0" err="1">
                <a:gradFill>
                  <a:gsLst>
                    <a:gs pos="0">
                      <a:srgbClr val="FFFFFF"/>
                    </a:gs>
                    <a:gs pos="100000">
                      <a:srgbClr val="FFFFFF"/>
                    </a:gs>
                  </a:gsLst>
                  <a:lin ang="5400000" scaled="0"/>
                </a:gradFill>
                <a:latin typeface="+mj-lt"/>
              </a:rPr>
              <a:t>Etags</a:t>
            </a:r>
            <a:endParaRPr lang="en-US" sz="1800" dirty="0">
              <a:gradFill>
                <a:gsLst>
                  <a:gs pos="0">
                    <a:srgbClr val="FFFFFF"/>
                  </a:gs>
                  <a:gs pos="100000">
                    <a:srgbClr val="FFFFFF"/>
                  </a:gs>
                </a:gsLst>
                <a:lin ang="5400000" scaled="0"/>
              </a:gradFill>
              <a:latin typeface="+mj-lt"/>
            </a:endParaRPr>
          </a:p>
        </p:txBody>
      </p:sp>
      <p:sp>
        <p:nvSpPr>
          <p:cNvPr id="8" name="Rectangle 7"/>
          <p:cNvSpPr/>
          <p:nvPr/>
        </p:nvSpPr>
        <p:spPr bwMode="auto">
          <a:xfrm>
            <a:off x="6192325" y="1746610"/>
            <a:ext cx="4220035" cy="41339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random read/write workloads</a:t>
            </a: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an array of pages </a:t>
            </a: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page is identified by its offset from the start of the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1TB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or Pessimistic (locking) concurrency via leases</a:t>
            </a:r>
          </a:p>
        </p:txBody>
      </p:sp>
    </p:spTree>
    <p:extLst>
      <p:ext uri="{BB962C8B-B14F-4D97-AF65-F5344CB8AC3E}">
        <p14:creationId xmlns:p14="http://schemas.microsoft.com/office/powerpoint/2010/main" val="374715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5147"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0800"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smtClean="0">
                <a:solidFill>
                  <a:srgbClr val="FFFFFF">
                    <a:alpha val="99000"/>
                  </a:srgbClr>
                </a:solidFill>
              </a:rPr>
              <a:t>TheBlob.wmv</a:t>
            </a:r>
            <a:endParaRPr lang="en-US" sz="1400" dirty="0">
              <a:solidFill>
                <a:srgbClr val="FFFFFF">
                  <a:alpha val="99000"/>
                </a:srgbClr>
              </a:solidFill>
            </a:endParaRPr>
          </a:p>
        </p:txBody>
      </p:sp>
      <p:sp>
        <p:nvSpPr>
          <p:cNvPr id="2" name="Title 1"/>
          <p:cNvSpPr>
            <a:spLocks noGrp="1"/>
          </p:cNvSpPr>
          <p:nvPr>
            <p:ph type="title"/>
          </p:nvPr>
        </p:nvSpPr>
        <p:spPr/>
        <p:txBody>
          <a:bodyPr/>
          <a:lstStyle/>
          <a:p>
            <a:r>
              <a:rPr lang="en-US" smtClean="0"/>
              <a:t>Uploading a Block Blob</a:t>
            </a:r>
            <a:endParaRPr lang="en-US" dirty="0"/>
          </a:p>
        </p:txBody>
      </p:sp>
      <p:sp>
        <p:nvSpPr>
          <p:cNvPr id="4" name="Content Placeholder 3"/>
          <p:cNvSpPr>
            <a:spLocks noGrp="1"/>
          </p:cNvSpPr>
          <p:nvPr>
            <p:ph type="body" sz="quarter" idx="10"/>
          </p:nvPr>
        </p:nvSpPr>
        <p:spPr/>
        <p:txBody>
          <a:bodyPr/>
          <a:lstStyle/>
          <a:p>
            <a:r>
              <a:rPr lang="en-US" dirty="0" smtClean="0"/>
              <a:t>Uploading a large blob</a:t>
            </a:r>
            <a:endParaRPr lang="en-US" dirty="0"/>
          </a:p>
        </p:txBody>
      </p:sp>
      <p:sp>
        <p:nvSpPr>
          <p:cNvPr id="45" name="Rectangle 44"/>
          <p:cNvSpPr/>
          <p:nvPr/>
        </p:nvSpPr>
        <p:spPr>
          <a:xfrm>
            <a:off x="2185888"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smtClean="0">
                <a:solidFill>
                  <a:srgbClr val="FFFFFF">
                    <a:alpha val="99000"/>
                  </a:srgbClr>
                </a:solidFill>
              </a:rPr>
              <a:t>10 GB Movie</a:t>
            </a:r>
            <a:endParaRPr lang="en-US" dirty="0">
              <a:solidFill>
                <a:srgbClr val="FFFFFF">
                  <a:alpha val="99000"/>
                </a:srgbClr>
              </a:solidFill>
            </a:endParaRPr>
          </a:p>
        </p:txBody>
      </p:sp>
      <p:sp>
        <p:nvSpPr>
          <p:cNvPr id="63" name="Rectangle 62"/>
          <p:cNvSpPr/>
          <p:nvPr/>
        </p:nvSpPr>
        <p:spPr>
          <a:xfrm>
            <a:off x="1821796"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7021" y="3249349"/>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rgbClr val="595959">
                      <a:alpha val="99000"/>
                    </a:srgb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2162"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42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3213"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70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5842"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800" dirty="0" smtClean="0">
                <a:solidFill>
                  <a:srgbClr val="FFFFFF">
                    <a:alpha val="99000"/>
                  </a:srgbClr>
                </a:solidFill>
              </a:rPr>
              <a:t>TheBlob.wmv</a:t>
            </a:r>
            <a:endParaRPr lang="en-US" sz="1800" dirty="0">
              <a:solidFill>
                <a:srgbClr val="FFFFFF">
                  <a:alpha val="99000"/>
                </a:srgbClr>
              </a:solidFill>
            </a:endParaRPr>
          </a:p>
        </p:txBody>
      </p:sp>
      <p:sp>
        <p:nvSpPr>
          <p:cNvPr id="77" name="Oval 76"/>
          <p:cNvSpPr/>
          <p:nvPr/>
        </p:nvSpPr>
        <p:spPr bwMode="auto">
          <a:xfrm>
            <a:off x="5795941"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5564" y="4353197"/>
            <a:ext cx="4052526" cy="1698927"/>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gradFill>
                  <a:gsLst>
                    <a:gs pos="0">
                      <a:srgbClr val="595959"/>
                    </a:gs>
                    <a:gs pos="86000">
                      <a:srgbClr val="595959"/>
                    </a:gs>
                  </a:gsLst>
                  <a:lin ang="5400000" scaled="0"/>
                </a:gradFill>
                <a:latin typeface="Segoe UI Light" pitchFamily="34" charset="0"/>
              </a:rPr>
              <a:t>Benefit</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Efficient </a:t>
            </a:r>
            <a:r>
              <a:rPr lang="en-US" spc="-51" dirty="0">
                <a:gradFill>
                  <a:gsLst>
                    <a:gs pos="0">
                      <a:srgbClr val="595959"/>
                    </a:gs>
                    <a:gs pos="86000">
                      <a:srgbClr val="595959"/>
                    </a:gs>
                  </a:gsLst>
                  <a:lin ang="5400000" scaled="0"/>
                </a:gradFill>
              </a:rPr>
              <a:t>continuation and </a:t>
            </a:r>
            <a:r>
              <a:rPr lang="en-US" spc="-51" dirty="0" smtClean="0">
                <a:gradFill>
                  <a:gsLst>
                    <a:gs pos="0">
                      <a:srgbClr val="595959"/>
                    </a:gs>
                    <a:gs pos="86000">
                      <a:srgbClr val="595959"/>
                    </a:gs>
                  </a:gsLst>
                  <a:lin ang="5400000" scaled="0"/>
                </a:gradFill>
              </a:rPr>
              <a:t>retry</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Parallel </a:t>
            </a:r>
            <a:r>
              <a:rPr lang="en-US" spc="-51" dirty="0">
                <a:gradFill>
                  <a:gsLst>
                    <a:gs pos="0">
                      <a:srgbClr val="595959"/>
                    </a:gs>
                    <a:gs pos="86000">
                      <a:srgbClr val="595959"/>
                    </a:gs>
                  </a:gsLst>
                  <a:lin ang="5400000" scaled="0"/>
                </a:gradFill>
              </a:rPr>
              <a:t>and out of order upload of blocks</a:t>
            </a:r>
          </a:p>
        </p:txBody>
      </p:sp>
      <p:sp>
        <p:nvSpPr>
          <p:cNvPr id="37" name="Content Placeholder 3"/>
          <p:cNvSpPr txBox="1">
            <a:spLocks/>
          </p:cNvSpPr>
          <p:nvPr/>
        </p:nvSpPr>
        <p:spPr>
          <a:xfrm>
            <a:off x="6396049"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accent2">
                    <a:alpha val="99000"/>
                  </a:schemeClr>
                </a:solidFill>
                <a:latin typeface="Segoe UI" pitchFamily="34" charset="0"/>
                <a:ea typeface="Segoe UI" pitchFamily="34" charset="0"/>
                <a:cs typeface="Segoe UI" pitchFamily="34" charset="0"/>
              </a:rPr>
              <a:t>THE BLOB</a:t>
            </a:r>
            <a:endParaRPr lang="en-US" dirty="0">
              <a:solidFill>
                <a:schemeClr val="accent2">
                  <a:alpha val="99000"/>
                </a:schemeClr>
              </a:solidFill>
              <a:latin typeface="Segoe UI" pitchFamily="34" charset="0"/>
              <a:ea typeface="Segoe UI" pitchFamily="34" charset="0"/>
              <a:cs typeface="Segoe UI" pitchFamily="34" charset="0"/>
            </a:endParaRPr>
          </a:p>
        </p:txBody>
      </p:sp>
      <p:sp>
        <p:nvSpPr>
          <p:cNvPr id="5" name="Rectangle 4"/>
          <p:cNvSpPr/>
          <p:nvPr/>
        </p:nvSpPr>
        <p:spPr>
          <a:xfrm>
            <a:off x="9048674" y="5565557"/>
            <a:ext cx="1765420" cy="646331"/>
          </a:xfrm>
          <a:prstGeom prst="rect">
            <a:avLst/>
          </a:prstGeom>
        </p:spPr>
        <p:txBody>
          <a:bodyPr wrap="none">
            <a:spAutoFit/>
          </a:bodyPr>
          <a:lstStyle/>
          <a:p>
            <a:r>
              <a:rPr lang="en-US" sz="1800" dirty="0">
                <a:solidFill>
                  <a:srgbClr val="595959">
                    <a:alpha val="99000"/>
                  </a:srgbClr>
                </a:solidFill>
              </a:rPr>
              <a:t>Windows </a:t>
            </a:r>
            <a:r>
              <a:rPr lang="en-US" sz="1800" dirty="0" smtClean="0">
                <a:solidFill>
                  <a:srgbClr val="595959">
                    <a:alpha val="99000"/>
                  </a:srgbClr>
                </a:solidFill>
              </a:rPr>
              <a:t>Azure</a:t>
            </a:r>
            <a:br>
              <a:rPr lang="en-US" sz="1800" dirty="0" smtClean="0">
                <a:solidFill>
                  <a:srgbClr val="595959">
                    <a:alpha val="99000"/>
                  </a:srgbClr>
                </a:solidFill>
              </a:rPr>
            </a:br>
            <a:r>
              <a:rPr lang="en-US" sz="1800" dirty="0" smtClean="0">
                <a:solidFill>
                  <a:srgbClr val="595959">
                    <a:alpha val="99000"/>
                  </a:srgbClr>
                </a:solidFill>
              </a:rPr>
              <a:t>Storage</a:t>
            </a:r>
            <a:endParaRPr lang="en-US" sz="2000" dirty="0"/>
          </a:p>
        </p:txBody>
      </p:sp>
      <p:grpSp>
        <p:nvGrpSpPr>
          <p:cNvPr id="3" name="Group 2"/>
          <p:cNvGrpSpPr/>
          <p:nvPr/>
        </p:nvGrpSpPr>
        <p:grpSpPr>
          <a:xfrm>
            <a:off x="1881089"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354123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19112" y="1446212"/>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5126"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smtClean="0">
                <a:solidFill>
                  <a:srgbClr val="595959">
                    <a:alpha val="99000"/>
                  </a:srgbClr>
                </a:solidFill>
              </a:rPr>
              <a:t>Specify Blob Size = 10 </a:t>
            </a:r>
            <a:r>
              <a:rPr lang="en-US" sz="1600" dirty="0" err="1" smtClean="0">
                <a:solidFill>
                  <a:srgbClr val="595959">
                    <a:alpha val="99000"/>
                  </a:srgbClr>
                </a:solidFill>
              </a:rPr>
              <a:t>Gbytes</a:t>
            </a:r>
            <a:endParaRPr lang="en-US" sz="1600" dirty="0" smtClean="0">
              <a:solidFill>
                <a:srgbClr val="595959">
                  <a:alpha val="99000"/>
                </a:srgbClr>
              </a:solidFill>
            </a:endParaRPr>
          </a:p>
          <a:p>
            <a:pPr marL="533306" lvl="1" indent="0">
              <a:buNone/>
            </a:pPr>
            <a:r>
              <a:rPr lang="en-US" sz="1600" dirty="0" smtClean="0">
                <a:solidFill>
                  <a:srgbClr val="595959">
                    <a:alpha val="99000"/>
                  </a:srgbClr>
                </a:solidFill>
              </a:rPr>
              <a:t>Sparse storage - Only charged for pages with data stored in them</a:t>
            </a:r>
          </a:p>
          <a:p>
            <a:pPr marL="0" indent="0">
              <a:buNone/>
            </a:pPr>
            <a:r>
              <a:rPr lang="en-US" sz="1800" dirty="0" smtClean="0">
                <a:solidFill>
                  <a:srgbClr val="595959">
                    <a:alpha val="99000"/>
                  </a:srgbClr>
                </a:solidFill>
              </a:rPr>
              <a:t>Fixed Page Size = 512 bytes</a:t>
            </a:r>
          </a:p>
          <a:p>
            <a:pPr marL="0" indent="0">
              <a:buNone/>
            </a:pPr>
            <a:r>
              <a:rPr lang="en-US" sz="1800" dirty="0" smtClean="0">
                <a:solidFill>
                  <a:srgbClr val="595959">
                    <a:alpha val="99000"/>
                  </a:srgbClr>
                </a:solidFill>
              </a:rPr>
              <a:t>Random Access Operations</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[512, 2048)</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[0, 1024)</a:t>
            </a:r>
          </a:p>
          <a:p>
            <a:pPr marL="533306" lvl="1" indent="0">
              <a:buNone/>
            </a:pPr>
            <a:r>
              <a:rPr lang="en-US" sz="1600" b="1" dirty="0" err="1" smtClean="0">
                <a:solidFill>
                  <a:srgbClr val="595959">
                    <a:alpha val="99000"/>
                  </a:srgbClr>
                </a:solidFill>
              </a:rPr>
              <a:t>ClearPage</a:t>
            </a:r>
            <a:r>
              <a:rPr lang="en-US" sz="1600" dirty="0" smtClean="0">
                <a:solidFill>
                  <a:srgbClr val="595959">
                    <a:alpha val="99000"/>
                  </a:srgbClr>
                </a:solidFill>
              </a:rPr>
              <a:t>[512, 1536)</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[2048,2560)</a:t>
            </a:r>
          </a:p>
          <a:p>
            <a:pPr marL="0" indent="0">
              <a:buNone/>
            </a:pPr>
            <a:r>
              <a:rPr lang="en-US" sz="1800" b="1" dirty="0" err="1" smtClean="0">
                <a:solidFill>
                  <a:srgbClr val="595959">
                    <a:alpha val="99000"/>
                  </a:srgbClr>
                </a:solidFill>
              </a:rPr>
              <a:t>GetPageRange</a:t>
            </a:r>
            <a:r>
              <a:rPr lang="en-US" sz="1800" dirty="0" smtClean="0">
                <a:solidFill>
                  <a:srgbClr val="595959">
                    <a:alpha val="99000"/>
                  </a:srgbClr>
                </a:solidFill>
              </a:rPr>
              <a:t>[0, 4096) returns valid data ranges:</a:t>
            </a:r>
          </a:p>
          <a:p>
            <a:pPr marL="533306" lvl="1" indent="0">
              <a:buNone/>
            </a:pPr>
            <a:r>
              <a:rPr lang="en-US" sz="1600" dirty="0" smtClean="0">
                <a:solidFill>
                  <a:srgbClr val="595959">
                    <a:alpha val="99000"/>
                  </a:srgbClr>
                </a:solidFill>
              </a:rPr>
              <a:t>[0,512) , [1536,2560)</a:t>
            </a:r>
          </a:p>
          <a:p>
            <a:pPr marL="0" indent="0">
              <a:buNone/>
            </a:pPr>
            <a:r>
              <a:rPr lang="en-US" sz="1800" b="1" dirty="0" err="1" smtClean="0">
                <a:solidFill>
                  <a:srgbClr val="595959">
                    <a:alpha val="99000"/>
                  </a:srgbClr>
                </a:solidFill>
              </a:rPr>
              <a:t>GetBlob</a:t>
            </a:r>
            <a:r>
              <a:rPr lang="en-US" sz="1800" dirty="0" smtClean="0">
                <a:solidFill>
                  <a:srgbClr val="595959">
                    <a:alpha val="99000"/>
                  </a:srgbClr>
                </a:solidFill>
              </a:rPr>
              <a:t>[1000, 2048) returns</a:t>
            </a:r>
          </a:p>
          <a:p>
            <a:pPr marL="533306" lvl="1" indent="0">
              <a:buNone/>
            </a:pPr>
            <a:r>
              <a:rPr lang="en-US" sz="1600" dirty="0" smtClean="0">
                <a:solidFill>
                  <a:srgbClr val="595959">
                    <a:alpha val="99000"/>
                  </a:srgbClr>
                </a:solidFill>
              </a:rPr>
              <a:t>All 0 for first 536 bytes</a:t>
            </a:r>
          </a:p>
          <a:p>
            <a:pPr marL="533306" lvl="1" indent="0">
              <a:buNone/>
            </a:pPr>
            <a:r>
              <a:rPr lang="en-US" sz="1600" dirty="0" smtClean="0">
                <a:solidFill>
                  <a:srgbClr val="595959">
                    <a:alpha val="99000"/>
                  </a:srgbClr>
                </a:solidFill>
              </a:rPr>
              <a:t>Next 512 bytes are data stored in [1536,2048)</a:t>
            </a:r>
          </a:p>
        </p:txBody>
      </p:sp>
      <p:sp>
        <p:nvSpPr>
          <p:cNvPr id="41" name="TextBox 40"/>
          <p:cNvSpPr txBox="1"/>
          <p:nvPr/>
        </p:nvSpPr>
        <p:spPr>
          <a:xfrm>
            <a:off x="1857455" y="1766872"/>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6827" y="5431651"/>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2590"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0280"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59982"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6626"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7491"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7491"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7491"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7491"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7491"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7491"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7491"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7491"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7491"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7491"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7491"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6626"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6626"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6626"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7691"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7691" y="2425699"/>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434691" y="3499110"/>
            <a:ext cx="3045962" cy="461665"/>
          </a:xfrm>
          <a:prstGeom prst="rect">
            <a:avLst/>
          </a:prstGeom>
        </p:spPr>
        <p:txBody>
          <a:bodyPr wrap="none">
            <a:spAutoFit/>
          </a:bodyPr>
          <a:lstStyle/>
          <a:p>
            <a:pPr lvl="0" algn="ctr" defTabSz="914061"/>
            <a:r>
              <a:rPr lang="en-US" dirty="0">
                <a:solidFill>
                  <a:srgbClr val="FFFFFF">
                    <a:alpha val="99000"/>
                  </a:srgbClr>
                </a:solidFill>
              </a:rPr>
              <a:t>10 GB Address Space</a:t>
            </a:r>
          </a:p>
        </p:txBody>
      </p:sp>
      <p:sp>
        <p:nvSpPr>
          <p:cNvPr id="79" name="Rectangle 78"/>
          <p:cNvSpPr/>
          <p:nvPr/>
        </p:nvSpPr>
        <p:spPr>
          <a:xfrm rot="5400000">
            <a:off x="2474191"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6591"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7492"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78991"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650959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Access </a:t>
            </a:r>
            <a:r>
              <a:rPr lang="en-NZ" dirty="0"/>
              <a:t>Signatures</a:t>
            </a:r>
          </a:p>
        </p:txBody>
      </p:sp>
      <p:sp>
        <p:nvSpPr>
          <p:cNvPr id="3" name="Content Placeholder 2"/>
          <p:cNvSpPr>
            <a:spLocks noGrp="1"/>
          </p:cNvSpPr>
          <p:nvPr>
            <p:ph type="body" sz="quarter" idx="10"/>
          </p:nvPr>
        </p:nvSpPr>
        <p:spPr>
          <a:xfrm>
            <a:off x="519112" y="1447799"/>
            <a:ext cx="11149013" cy="4339650"/>
          </a:xfrm>
        </p:spPr>
        <p:txBody>
          <a:bodyPr/>
          <a:lstStyle/>
          <a:p>
            <a:r>
              <a:rPr lang="en-NZ" dirty="0">
                <a:solidFill>
                  <a:schemeClr val="accent2">
                    <a:alpha val="99000"/>
                  </a:schemeClr>
                </a:solidFill>
              </a:rPr>
              <a:t>Fine grain access rights to blobs and containers</a:t>
            </a:r>
          </a:p>
          <a:p>
            <a:r>
              <a:rPr lang="en-NZ" dirty="0">
                <a:solidFill>
                  <a:schemeClr val="accent2">
                    <a:alpha val="99000"/>
                  </a:schemeClr>
                </a:solidFill>
              </a:rPr>
              <a:t>Sign URL with storage key – permit elevated rights</a:t>
            </a:r>
          </a:p>
          <a:p>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a:t>
            </a:r>
            <a:r>
              <a:rPr lang="en-NZ" sz="2400" spc="-51" dirty="0" smtClean="0"/>
              <a:t>deleted</a:t>
            </a:r>
          </a:p>
          <a:p>
            <a:pPr lvl="1"/>
            <a:endParaRPr lang="en-NZ" sz="2400" spc="-51" dirty="0"/>
          </a:p>
          <a:p>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6266"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7589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 Hoc </a:t>
            </a:r>
            <a:r>
              <a:rPr lang="en-NZ" dirty="0"/>
              <a:t>Signatures</a:t>
            </a:r>
          </a:p>
        </p:txBody>
      </p:sp>
      <p:sp>
        <p:nvSpPr>
          <p:cNvPr id="3" name="Content Placeholder 2"/>
          <p:cNvSpPr>
            <a:spLocks noGrp="1"/>
          </p:cNvSpPr>
          <p:nvPr>
            <p:ph type="body" sz="quarter" idx="10"/>
          </p:nvPr>
        </p:nvSpPr>
        <p:spPr>
          <a:xfrm>
            <a:off x="519112" y="1447799"/>
            <a:ext cx="11149013" cy="2779222"/>
          </a:xfrm>
        </p:spPr>
        <p:txBody>
          <a:bodyPr/>
          <a:lstStyle/>
          <a:p>
            <a:r>
              <a:rPr lang="en-NZ" sz="3200" dirty="0">
                <a:solidFill>
                  <a:schemeClr val="accent2">
                    <a:alpha val="99000"/>
                  </a:schemeClr>
                </a:solidFill>
              </a:rPr>
              <a:t>Create Short Dated Shared Access Signature</a:t>
            </a:r>
          </a:p>
          <a:p>
            <a:pPr lvl="1"/>
            <a:r>
              <a:rPr lang="en-US" spc="-51" dirty="0" err="1"/>
              <a:t>Signedresource</a:t>
            </a:r>
            <a:r>
              <a:rPr lang="en-US" spc="-51" dirty="0"/>
              <a:t> </a:t>
            </a:r>
            <a:r>
              <a:rPr lang="en-NZ" spc="-51" dirty="0"/>
              <a:t>Blob or Container</a:t>
            </a:r>
          </a:p>
          <a:p>
            <a:pPr lvl="1"/>
            <a:r>
              <a:rPr lang="en-US" spc="-51" dirty="0" err="1"/>
              <a:t>AccessPolicy</a:t>
            </a:r>
            <a:r>
              <a:rPr lang="en-US" spc="-51" dirty="0"/>
              <a:t> </a:t>
            </a:r>
            <a:r>
              <a:rPr lang="en-NZ" spc="-51" dirty="0"/>
              <a:t>Start, Expiry and Permissions</a:t>
            </a:r>
          </a:p>
          <a:p>
            <a:pPr lvl="1"/>
            <a:r>
              <a:rPr lang="en-US" spc="-51" dirty="0"/>
              <a:t>Signature </a:t>
            </a:r>
            <a:r>
              <a:rPr lang="en-NZ" spc="-51" dirty="0"/>
              <a:t>HMAC-SHA256 of above </a:t>
            </a:r>
            <a:r>
              <a:rPr lang="en-NZ" spc="-51" dirty="0" smtClean="0"/>
              <a:t>fields</a:t>
            </a:r>
          </a:p>
          <a:p>
            <a:pPr lvl="1"/>
            <a:endParaRPr lang="en-NZ" dirty="0" smtClean="0"/>
          </a:p>
          <a:p>
            <a:r>
              <a:rPr lang="en-NZ" sz="3200" dirty="0">
                <a:solidFill>
                  <a:schemeClr val="accent2">
                    <a:alpha val="99000"/>
                  </a:schemeClr>
                </a:solidFill>
              </a:rPr>
              <a:t>Use case</a:t>
            </a:r>
          </a:p>
          <a:p>
            <a:pPr lvl="1"/>
            <a:r>
              <a:rPr lang="en-NZ" spc="-51" dirty="0"/>
              <a:t>Single use URLs</a:t>
            </a:r>
          </a:p>
          <a:p>
            <a:pPr lvl="1"/>
            <a:r>
              <a:rPr lang="en-NZ" spc="-51" dirty="0"/>
              <a:t>E.g. Provide URL to Silverlight client to upload to container </a:t>
            </a:r>
          </a:p>
        </p:txBody>
      </p:sp>
      <p:sp>
        <p:nvSpPr>
          <p:cNvPr id="5" name="Rectangle 4"/>
          <p:cNvSpPr/>
          <p:nvPr/>
        </p:nvSpPr>
        <p:spPr bwMode="auto">
          <a:xfrm>
            <a:off x="2141968"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612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7881"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712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7236"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09197"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4211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058034"/>
          </a:xfrm>
        </p:spPr>
        <p:txBody>
          <a:bodyPr/>
          <a:lstStyle/>
          <a:p>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a:t>
            </a:r>
            <a:r>
              <a:rPr lang="en-US" spc="-51" dirty="0" smtClean="0"/>
              <a:t>Permissions</a:t>
            </a:r>
          </a:p>
          <a:p>
            <a:pPr lvl="1"/>
            <a:endParaRPr lang="en-NZ" spc="-51" dirty="0"/>
          </a:p>
          <a:p>
            <a:r>
              <a:rPr lang="en-NZ" sz="3600" dirty="0">
                <a:solidFill>
                  <a:schemeClr val="accent2">
                    <a:alpha val="99000"/>
                  </a:schemeClr>
                </a:solidFill>
              </a:rPr>
              <a:t>Create Shared Access Signature URL</a:t>
            </a:r>
          </a:p>
          <a:p>
            <a:pPr lvl="1"/>
            <a:r>
              <a:rPr lang="en-US" spc="-51" dirty="0" err="1"/>
              <a:t>Signedresource</a:t>
            </a:r>
            <a:r>
              <a:rPr lang="en-US" spc="-51" dirty="0"/>
              <a:t> </a:t>
            </a:r>
            <a:r>
              <a:rPr lang="en-NZ" spc="-51" dirty="0"/>
              <a:t>Blob or Container</a:t>
            </a:r>
          </a:p>
          <a:p>
            <a:pPr lvl="1"/>
            <a:r>
              <a:rPr lang="en-US" spc="-51" dirty="0" err="1"/>
              <a:t>Signedidentifier</a:t>
            </a:r>
            <a:r>
              <a:rPr lang="en-US" spc="-51" dirty="0"/>
              <a:t> </a:t>
            </a:r>
            <a:r>
              <a:rPr lang="en-NZ" spc="-51" dirty="0"/>
              <a:t>Optional pointer to container policy</a:t>
            </a:r>
          </a:p>
          <a:p>
            <a:pPr lvl="1"/>
            <a:r>
              <a:rPr lang="en-US" spc="-51" dirty="0"/>
              <a:t>Signature </a:t>
            </a:r>
            <a:r>
              <a:rPr lang="en-NZ" spc="-51" dirty="0"/>
              <a:t>HMAC-SHA256 of above </a:t>
            </a:r>
            <a:r>
              <a:rPr lang="en-NZ" spc="-51" dirty="0" smtClean="0"/>
              <a:t>fields</a:t>
            </a:r>
          </a:p>
          <a:p>
            <a:pPr lvl="1"/>
            <a:endParaRPr lang="en-NZ" spc="-51" dirty="0">
              <a:solidFill>
                <a:schemeClr val="accent2">
                  <a:alpha val="99000"/>
                </a:schemeClr>
              </a:solidFill>
            </a:endParaRPr>
          </a:p>
          <a:p>
            <a:pPr lvl="1">
              <a:spcAft>
                <a:spcPts val="900"/>
              </a:spcAft>
            </a:pPr>
            <a:r>
              <a:rPr lang="en-NZ" sz="3600" spc="-100" dirty="0">
                <a:solidFill>
                  <a:schemeClr val="accent2">
                    <a:alpha val="99000"/>
                  </a:schemeClr>
                </a:solidFill>
                <a:latin typeface="Segoe UI Light" pitchFamily="34" charset="0"/>
              </a:rPr>
              <a:t>Use case</a:t>
            </a:r>
          </a:p>
          <a:p>
            <a:pPr lvl="1"/>
            <a:r>
              <a:rPr lang="en-NZ" spc="-51" dirty="0"/>
              <a:t>Providing revocable permissions to certain users/groups</a:t>
            </a:r>
          </a:p>
          <a:p>
            <a:pPr lvl="1"/>
            <a:r>
              <a:rPr lang="en-NZ" spc="-51" dirty="0"/>
              <a:t>To revoke: Delete or update container policy </a:t>
            </a:r>
          </a:p>
        </p:txBody>
      </p:sp>
      <p:sp>
        <p:nvSpPr>
          <p:cNvPr id="9" name="Rectangle 8"/>
          <p:cNvSpPr/>
          <p:nvPr/>
        </p:nvSpPr>
        <p:spPr bwMode="auto">
          <a:xfrm>
            <a:off x="5776346" y="383531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2" name="Title 1"/>
          <p:cNvSpPr>
            <a:spLocks noGrp="1"/>
          </p:cNvSpPr>
          <p:nvPr>
            <p:ph type="title"/>
          </p:nvPr>
        </p:nvSpPr>
        <p:spPr/>
        <p:txBody>
          <a:bodyPr/>
          <a:lstStyle/>
          <a:p>
            <a:r>
              <a:rPr lang="en-NZ" dirty="0" smtClean="0"/>
              <a:t>Policy Based </a:t>
            </a:r>
            <a:r>
              <a:rPr lang="en-NZ" dirty="0"/>
              <a:t>Signatures</a:t>
            </a:r>
          </a:p>
        </p:txBody>
      </p:sp>
      <p:sp>
        <p:nvSpPr>
          <p:cNvPr id="6" name="Down Arrow 5"/>
          <p:cNvSpPr/>
          <p:nvPr/>
        </p:nvSpPr>
        <p:spPr bwMode="auto">
          <a:xfrm rot="10800000" flipV="1">
            <a:off x="6998620"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9051928"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8197359" y="4741939"/>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5597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dirty="0"/>
              <a:t>Delivery Network (CDN)</a:t>
            </a:r>
          </a:p>
        </p:txBody>
      </p:sp>
      <p:sp>
        <p:nvSpPr>
          <p:cNvPr id="3" name="Content Placeholder 2"/>
          <p:cNvSpPr>
            <a:spLocks noGrp="1"/>
          </p:cNvSpPr>
          <p:nvPr>
            <p:ph type="body" sz="quarter" idx="10"/>
          </p:nvPr>
        </p:nvSpPr>
        <p:spPr/>
        <p:txBody>
          <a:bodyPr/>
          <a:lstStyle/>
          <a:p>
            <a:r>
              <a:rPr lang="en-US" dirty="0">
                <a:solidFill>
                  <a:schemeClr val="accent2">
                    <a:alpha val="99000"/>
                  </a:schemeClr>
                </a:solidFill>
              </a:rPr>
              <a:t>High-bandwidth global blob content delivery</a:t>
            </a:r>
          </a:p>
          <a:p>
            <a:pPr lvl="1"/>
            <a:r>
              <a:rPr lang="en-US" sz="2400" spc="-51" dirty="0"/>
              <a:t>24 locations globally (US, Europe, Asia, Australia and South America), and </a:t>
            </a:r>
            <a:r>
              <a:rPr lang="en-US" sz="2400" spc="-51" dirty="0" smtClean="0"/>
              <a:t>growing</a:t>
            </a:r>
          </a:p>
          <a:p>
            <a:pPr lvl="1"/>
            <a:endParaRPr lang="en-US" sz="1200" spc="-51" dirty="0"/>
          </a:p>
          <a:p>
            <a:pPr lvl="1"/>
            <a:r>
              <a:rPr lang="en-US" sz="2400" spc="-51" dirty="0"/>
              <a:t>Same experience for users no matter how far they are from the geo-location where the storage account is </a:t>
            </a:r>
            <a:r>
              <a:rPr lang="en-US" sz="2400" spc="-51" dirty="0" smtClean="0"/>
              <a:t>hosted</a:t>
            </a:r>
          </a:p>
          <a:p>
            <a:pPr lvl="1"/>
            <a:endParaRPr lang="en-US" sz="2400" spc="-51" dirty="0"/>
          </a:p>
          <a:p>
            <a:r>
              <a:rPr lang="en-US" dirty="0">
                <a:solidFill>
                  <a:schemeClr val="accent2">
                    <a:alpha val="99000"/>
                  </a:schemeClr>
                </a:solidFill>
              </a:rPr>
              <a:t>Blob service URL </a:t>
            </a:r>
            <a:r>
              <a:rPr lang="en-US" dirty="0" smtClean="0">
                <a:solidFill>
                  <a:schemeClr val="accent2">
                    <a:alpha val="99000"/>
                  </a:schemeClr>
                </a:solidFill>
              </a:rPr>
              <a:t>vs. </a:t>
            </a:r>
            <a:r>
              <a:rPr lang="en-US" dirty="0">
                <a:solidFill>
                  <a:schemeClr val="accent2">
                    <a:alpha val="99000"/>
                  </a:schemeClr>
                </a:solidFill>
              </a:rPr>
              <a:t>CDN URL:</a:t>
            </a:r>
          </a:p>
          <a:p>
            <a:pPr lvl="1"/>
            <a:r>
              <a:rPr lang="en-US" sz="2400" spc="-51" dirty="0"/>
              <a:t>Windows Azure Blob URL: </a:t>
            </a:r>
            <a:r>
              <a:rPr lang="en-US" sz="2400" spc="-51" dirty="0">
                <a:hlinkClick r:id="rId3"/>
              </a:rPr>
              <a:t>http://images.blob.core.windows.net</a:t>
            </a:r>
            <a:r>
              <a:rPr lang="en-US" sz="2400" spc="-51" dirty="0" smtClean="0">
                <a:hlinkClick r:id="rId3"/>
              </a:rPr>
              <a:t>/</a:t>
            </a:r>
            <a:endParaRPr lang="en-US" sz="2400" spc="-51" dirty="0" smtClean="0"/>
          </a:p>
          <a:p>
            <a:pPr lvl="1"/>
            <a:endParaRPr lang="en-US" sz="1200" spc="-51" dirty="0"/>
          </a:p>
          <a:p>
            <a:pPr lvl="1"/>
            <a:r>
              <a:rPr lang="en-US" sz="2400" spc="-51" dirty="0"/>
              <a:t>Windows Azure CDN URL: </a:t>
            </a:r>
            <a:r>
              <a:rPr lang="en-US" sz="2400" spc="-51" dirty="0">
                <a:hlinkClick r:id="rId4"/>
              </a:rPr>
              <a:t>http://&lt;id&gt;.vo.msecnd.net/ </a:t>
            </a:r>
            <a:endParaRPr lang="en-US" sz="2400" spc="-51" dirty="0" smtClean="0"/>
          </a:p>
          <a:p>
            <a:pPr lvl="1"/>
            <a:endParaRPr lang="en-US" sz="1200" spc="-51" dirty="0"/>
          </a:p>
          <a:p>
            <a:pPr lvl="1"/>
            <a:r>
              <a:rPr lang="en-US" sz="2400" spc="-51" dirty="0"/>
              <a:t>Custom Domain Name for CDN: </a:t>
            </a:r>
            <a:r>
              <a:rPr lang="en-US" sz="2400" spc="-51" dirty="0">
                <a:hlinkClick r:id="rId4"/>
              </a:rPr>
              <a:t>http://cdn.contoso.com/ </a:t>
            </a:r>
            <a:endParaRPr lang="en-US" sz="2400" spc="-51" dirty="0"/>
          </a:p>
        </p:txBody>
      </p:sp>
    </p:spTree>
    <p:extLst>
      <p:ext uri="{BB962C8B-B14F-4D97-AF65-F5344CB8AC3E}">
        <p14:creationId xmlns:p14="http://schemas.microsoft.com/office/powerpoint/2010/main" val="286874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82"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59" name="Rectangle 58"/>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5" name="Title 4"/>
          <p:cNvSpPr>
            <a:spLocks noGrp="1"/>
          </p:cNvSpPr>
          <p:nvPr>
            <p:ph type="title"/>
          </p:nvPr>
        </p:nvSpPr>
        <p:spPr/>
        <p:txBody>
          <a:bodyPr/>
          <a:lstStyle/>
          <a:p>
            <a:r>
              <a:rPr lang="en-US" smtClean="0"/>
              <a:t>Windows Azure CDN</a:t>
            </a:r>
            <a:endParaRPr lang="en-US" dirty="0"/>
          </a:p>
        </p:txBody>
      </p:sp>
      <p:sp>
        <p:nvSpPr>
          <p:cNvPr id="39"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3975" indent="0">
              <a:buNone/>
              <a:defRPr/>
            </a:pPr>
            <a:r>
              <a:rPr lang="en-US" sz="2400" spc="-51" dirty="0">
                <a:gradFill>
                  <a:gsLst>
                    <a:gs pos="0">
                      <a:srgbClr val="595959"/>
                    </a:gs>
                    <a:gs pos="86000">
                      <a:srgbClr val="595959"/>
                    </a:gs>
                  </a:gsLst>
                  <a:lin ang="5400000" scaled="0"/>
                </a:gradFill>
              </a:rPr>
              <a:t>Register for CDN via </a:t>
            </a:r>
            <a:r>
              <a:rPr lang="en-US" sz="2400" spc="-51" dirty="0" err="1">
                <a:gradFill>
                  <a:gsLst>
                    <a:gs pos="0">
                      <a:srgbClr val="595959"/>
                    </a:gs>
                    <a:gs pos="86000">
                      <a:srgbClr val="595959"/>
                    </a:gs>
                  </a:gsLst>
                  <a:lin ang="5400000" scaled="0"/>
                </a:gradFill>
              </a:rPr>
              <a:t>Dev</a:t>
            </a:r>
            <a:r>
              <a:rPr lang="en-US" sz="2400" spc="-51" dirty="0">
                <a:gradFill>
                  <a:gsLst>
                    <a:gs pos="0">
                      <a:srgbClr val="595959"/>
                    </a:gs>
                    <a:gs pos="86000">
                      <a:srgbClr val="595959"/>
                    </a:gs>
                  </a:gsLst>
                  <a:lin ang="5400000" scaled="0"/>
                </a:gradFill>
              </a:rPr>
              <a:t> Portal</a:t>
            </a:r>
          </a:p>
          <a:p>
            <a:pPr marL="53975" indent="0">
              <a:buNone/>
              <a:defRPr/>
            </a:pPr>
            <a:r>
              <a:rPr lang="en-US" sz="2400" spc="-51" dirty="0">
                <a:gradFill>
                  <a:gsLst>
                    <a:gs pos="0">
                      <a:srgbClr val="595959"/>
                    </a:gs>
                    <a:gs pos="86000">
                      <a:srgbClr val="595959"/>
                    </a:gs>
                  </a:gsLst>
                  <a:lin ang="5400000" scaled="0"/>
                </a:gradFill>
              </a:rPr>
              <a:t>Set container images to public</a:t>
            </a:r>
          </a:p>
        </p:txBody>
      </p:sp>
      <p:sp>
        <p:nvSpPr>
          <p:cNvPr id="41" name="Rectangle 40"/>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9" name="Straight Arrow Connector 48"/>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0" name="TextBox 49"/>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51" name="TextBox 50"/>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52" name="TextBox 51"/>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53" name="Straight Arrow Connector 52"/>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5" name="Rectangle 54"/>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7" name="Straight Arrow Connector 56"/>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8" name="TextBox 57"/>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60" name="TextBox 59"/>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61" name="Oval 60"/>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62" name="Oval 61"/>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63" name="Oval 62"/>
          <p:cNvSpPr/>
          <p:nvPr/>
        </p:nvSpPr>
        <p:spPr bwMode="auto">
          <a:xfrm>
            <a:off x="7044373" y="1160591"/>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4" name="Group 3"/>
          <p:cNvGrpSpPr/>
          <p:nvPr/>
        </p:nvGrpSpPr>
        <p:grpSpPr>
          <a:xfrm>
            <a:off x="6756564" y="812827"/>
            <a:ext cx="331995" cy="843336"/>
            <a:chOff x="1171557" y="1055314"/>
            <a:chExt cx="331995" cy="843336"/>
          </a:xfrm>
        </p:grpSpPr>
        <p:sp>
          <p:nvSpPr>
            <p:cNvPr id="31"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32" name="Freeform 31"/>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11" name="Rectangle 10"/>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4" name="Rectangle 63"/>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8"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0" name="Group 69"/>
          <p:cNvGrpSpPr/>
          <p:nvPr/>
        </p:nvGrpSpPr>
        <p:grpSpPr>
          <a:xfrm>
            <a:off x="6903277" y="2360613"/>
            <a:ext cx="1090309" cy="581070"/>
            <a:chOff x="9475898" y="2480441"/>
            <a:chExt cx="1090309" cy="581070"/>
          </a:xfrm>
        </p:grpSpPr>
        <p:sp>
          <p:nvSpPr>
            <p:cNvPr id="71" name="Rectangle 70"/>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2"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a:off x="8204145" y="1898650"/>
            <a:ext cx="1090309" cy="581070"/>
            <a:chOff x="9475898" y="2480441"/>
            <a:chExt cx="1090309" cy="581070"/>
          </a:xfrm>
        </p:grpSpPr>
        <p:sp>
          <p:nvSpPr>
            <p:cNvPr id="77" name="Rectangle 76"/>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8"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9412835" y="2360613"/>
            <a:ext cx="1090309" cy="581070"/>
            <a:chOff x="9475898" y="2480441"/>
            <a:chExt cx="1090309" cy="581070"/>
          </a:xfrm>
        </p:grpSpPr>
        <p:sp>
          <p:nvSpPr>
            <p:cNvPr id="80" name="Rectangle 79"/>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81"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540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fade">
                                      <p:cBhvr>
                                        <p:cTn id="7" dur="500"/>
                                        <p:tgtEl>
                                          <p:spTgt spid="39">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9">
                                            <p:txEl>
                                              <p:pRg st="2" end="2"/>
                                            </p:txEl>
                                          </p:spTgt>
                                        </p:tgtEl>
                                        <p:attrNameLst>
                                          <p:attrName>style.visibility</p:attrName>
                                        </p:attrNameLst>
                                      </p:cBhvr>
                                      <p:to>
                                        <p:strVal val="visible"/>
                                      </p:to>
                                    </p:set>
                                    <p:animEffect transition="in" filter="fade">
                                      <p:cBhvr>
                                        <p:cTn id="21" dur="500"/>
                                        <p:tgtEl>
                                          <p:spTgt spid="39">
                                            <p:txEl>
                                              <p:pRg st="2" end="2"/>
                                            </p:txEl>
                                          </p:spTgt>
                                        </p:tgtEl>
                                      </p:cBhvr>
                                    </p:animEffect>
                                  </p:childTnLst>
                                </p:cTn>
                              </p:par>
                              <p:par>
                                <p:cTn id="22" presetID="10" presetClass="exit" presetSubtype="0" fill="hold" grpId="3" nodeType="withEffect">
                                  <p:stCondLst>
                                    <p:cond delay="0"/>
                                  </p:stCondLst>
                                  <p:childTnLst>
                                    <p:animEffect transition="out" filter="fade">
                                      <p:cBhvr>
                                        <p:cTn id="23" dur="500"/>
                                        <p:tgtEl>
                                          <p:spTgt spid="61"/>
                                        </p:tgtEl>
                                      </p:cBhvr>
                                    </p:animEffect>
                                    <p:set>
                                      <p:cBhvr>
                                        <p:cTn id="24" dur="1" fill="hold">
                                          <p:stCondLst>
                                            <p:cond delay="499"/>
                                          </p:stCondLst>
                                        </p:cTn>
                                        <p:tgtEl>
                                          <p:spTgt spid="6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par>
                                <p:cTn id="33" presetID="10" presetClass="exit" presetSubtype="0" fill="hold" grpId="1" nodeType="withEffect">
                                  <p:stCondLst>
                                    <p:cond delay="0"/>
                                  </p:stCondLst>
                                  <p:childTnLst>
                                    <p:animEffect transition="out" filter="fade">
                                      <p:cBhvr>
                                        <p:cTn id="34" dur="500"/>
                                        <p:tgtEl>
                                          <p:spTgt spid="62"/>
                                        </p:tgtEl>
                                      </p:cBhvr>
                                    </p:animEffect>
                                    <p:set>
                                      <p:cBhvr>
                                        <p:cTn id="35" dur="1" fill="hold">
                                          <p:stCondLst>
                                            <p:cond delay="499"/>
                                          </p:stCondLst>
                                        </p:cTn>
                                        <p:tgtEl>
                                          <p:spTgt spid="62"/>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3"/>
                                        </p:tgtEl>
                                      </p:cBhvr>
                                    </p:animEffect>
                                    <p:set>
                                      <p:cBhvr>
                                        <p:cTn id="43" dur="1" fill="hold">
                                          <p:stCondLst>
                                            <p:cond delay="499"/>
                                          </p:stCondLst>
                                        </p:cTn>
                                        <p:tgtEl>
                                          <p:spTgt spid="6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xit" presetSubtype="0" fill="hold" grpId="1" nodeType="withEffect">
                                  <p:stCondLst>
                                    <p:cond delay="0"/>
                                  </p:stCondLst>
                                  <p:childTnLst>
                                    <p:animEffect transition="out" filter="fade">
                                      <p:cBhvr>
                                        <p:cTn id="60" dur="500"/>
                                        <p:tgtEl>
                                          <p:spTgt spid="61"/>
                                        </p:tgtEl>
                                      </p:cBhvr>
                                    </p:animEffect>
                                    <p:set>
                                      <p:cBhvr>
                                        <p:cTn id="61" dur="1" fill="hold">
                                          <p:stCondLst>
                                            <p:cond delay="499"/>
                                          </p:stCondLst>
                                        </p:cTn>
                                        <p:tgtEl>
                                          <p:spTgt spid="61"/>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0" presetClass="path" presetSubtype="0" decel="100000" fill="hold" grpId="1" nodeType="withEffect">
                                  <p:stCondLst>
                                    <p:cond delay="0"/>
                                  </p:stCondLst>
                                  <p:childTnLst>
                                    <p:animMotion origin="layout" path="M -4.16938E-6 4.81481E-6 L -0.11413 -0.41042 " pathEditMode="relative" rAng="0" ptsTypes="AA">
                                      <p:cBhvr>
                                        <p:cTn id="70" dur="1000" fill="hold"/>
                                        <p:tgtEl>
                                          <p:spTgt spid="55"/>
                                        </p:tgtEl>
                                        <p:attrNameLst>
                                          <p:attrName>ppt_x</p:attrName>
                                          <p:attrName>ppt_y</p:attrName>
                                        </p:attrNameLst>
                                      </p:cBhvr>
                                      <p:rCtr x="-5707" y="-20532"/>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par>
                                <p:cTn id="76" presetID="10" presetClass="entr" presetSubtype="0" fill="hold" nodeType="withEffect">
                                  <p:stCondLst>
                                    <p:cond delay="0"/>
                                  </p:stCondLst>
                                  <p:childTnLst>
                                    <p:set>
                                      <p:cBhvr>
                                        <p:cTn id="77" dur="1" fill="hold">
                                          <p:stCondLst>
                                            <p:cond delay="0"/>
                                          </p:stCondLst>
                                        </p:cTn>
                                        <p:tgtEl>
                                          <p:spTgt spid="60">
                                            <p:txEl>
                                              <p:pRg st="0" end="0"/>
                                            </p:txEl>
                                          </p:spTgt>
                                        </p:tgtEl>
                                        <p:attrNameLst>
                                          <p:attrName>style.visibility</p:attrName>
                                        </p:attrNameLst>
                                      </p:cBhvr>
                                      <p:to>
                                        <p:strVal val="visible"/>
                                      </p:to>
                                    </p:set>
                                    <p:animEffect transition="in" filter="fade">
                                      <p:cBhvr>
                                        <p:cTn id="78" dur="500"/>
                                        <p:tgtEl>
                                          <p:spTgt spid="60">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57"/>
                                        </p:tgtEl>
                                      </p:cBhvr>
                                    </p:animEffect>
                                    <p:set>
                                      <p:cBhvr>
                                        <p:cTn id="88" dur="1" fill="hold">
                                          <p:stCondLst>
                                            <p:cond delay="499"/>
                                          </p:stCondLst>
                                        </p:cTn>
                                        <p:tgtEl>
                                          <p:spTgt spid="57"/>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9"/>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53"/>
                                        </p:tgtEl>
                                      </p:cBhvr>
                                    </p:animEffect>
                                    <p:set>
                                      <p:cBhvr>
                                        <p:cTn id="93" dur="1" fill="hold">
                                          <p:stCondLst>
                                            <p:cond delay="499"/>
                                          </p:stCondLst>
                                        </p:cTn>
                                        <p:tgtEl>
                                          <p:spTgt spid="53"/>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54"/>
                                        </p:tgtEl>
                                      </p:cBhvr>
                                    </p:animEffect>
                                    <p:set>
                                      <p:cBhvr>
                                        <p:cTn id="96" dur="1" fill="hold">
                                          <p:stCondLst>
                                            <p:cond delay="499"/>
                                          </p:stCondLst>
                                        </p:cTn>
                                        <p:tgtEl>
                                          <p:spTgt spid="5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childTnLst>
                          </p:cTn>
                        </p:par>
                        <p:par>
                          <p:cTn id="102" fill="hold">
                            <p:stCondLst>
                              <p:cond delay="500"/>
                            </p:stCondLst>
                            <p:childTnLst>
                              <p:par>
                                <p:cTn id="103" presetID="26" presetClass="emph" presetSubtype="0" fill="hold" grpId="2" nodeType="afterEffect">
                                  <p:stCondLst>
                                    <p:cond delay="0"/>
                                  </p:stCondLst>
                                  <p:childTnLst>
                                    <p:animEffect transition="out" filter="fade">
                                      <p:cBhvr>
                                        <p:cTn id="104" dur="500" tmFilter="0, 0; .2, .5; .8, .5; 1, 0"/>
                                        <p:tgtEl>
                                          <p:spTgt spid="55"/>
                                        </p:tgtEl>
                                      </p:cBhvr>
                                    </p:animEffect>
                                    <p:animScale>
                                      <p:cBhvr>
                                        <p:cTn id="105" dur="250" autoRev="1" fill="hold"/>
                                        <p:tgtEl>
                                          <p:spTgt spid="55"/>
                                        </p:tgtEl>
                                      </p:cBhvr>
                                      <p:by x="105000" y="105000"/>
                                    </p:animScale>
                                  </p:childTnLst>
                                </p:cTn>
                              </p:par>
                            </p:childTnLst>
                          </p:cTn>
                        </p:par>
                        <p:par>
                          <p:cTn id="106" fill="hold">
                            <p:stCondLst>
                              <p:cond delay="1000"/>
                            </p:stCondLst>
                            <p:childTnLst>
                              <p:par>
                                <p:cTn id="107" presetID="10" presetClass="entr" presetSubtype="0" fill="hold" nodeType="after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fade">
                                      <p:cBhvr>
                                        <p:cTn id="109" dur="500"/>
                                        <p:tgtEl>
                                          <p:spTgt spid="5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57"/>
                                        </p:tgtEl>
                                      </p:cBhvr>
                                    </p:animEffect>
                                    <p:set>
                                      <p:cBhvr>
                                        <p:cTn id="114" dur="1" fill="hold">
                                          <p:stCondLst>
                                            <p:cond delay="499"/>
                                          </p:stCondLst>
                                        </p:cTn>
                                        <p:tgtEl>
                                          <p:spTgt spid="57"/>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49"/>
                                        </p:tgtEl>
                                      </p:cBhvr>
                                    </p:animEffect>
                                    <p:set>
                                      <p:cBhvr>
                                        <p:cTn id="117" dur="1" fill="hold">
                                          <p:stCondLst>
                                            <p:cond delay="499"/>
                                          </p:stCondLst>
                                        </p:cTn>
                                        <p:tgtEl>
                                          <p:spTgt spid="49"/>
                                        </p:tgtEl>
                                        <p:attrNameLst>
                                          <p:attrName>style.visibility</p:attrName>
                                        </p:attrNameLst>
                                      </p:cBhvr>
                                      <p:to>
                                        <p:strVal val="hidden"/>
                                      </p:to>
                                    </p:set>
                                  </p:childTnLst>
                                </p:cTn>
                              </p:par>
                            </p:childTnLst>
                          </p:cTn>
                        </p:par>
                        <p:par>
                          <p:cTn id="118" fill="hold">
                            <p:stCondLst>
                              <p:cond delay="500"/>
                            </p:stCondLst>
                            <p:childTnLst>
                              <p:par>
                                <p:cTn id="119" presetID="10" presetClass="exit" presetSubtype="0" fill="hold" grpId="1" nodeType="afterEffect">
                                  <p:stCondLst>
                                    <p:cond delay="0"/>
                                  </p:stCondLst>
                                  <p:childTnLst>
                                    <p:animEffect transition="out" filter="fade">
                                      <p:cBhvr>
                                        <p:cTn id="120" dur="500"/>
                                        <p:tgtEl>
                                          <p:spTgt spid="68"/>
                                        </p:tgtEl>
                                      </p:cBhvr>
                                    </p:animEffect>
                                    <p:set>
                                      <p:cBhvr>
                                        <p:cTn id="121" dur="1" fill="hold">
                                          <p:stCondLst>
                                            <p:cond delay="499"/>
                                          </p:stCondLst>
                                        </p:cTn>
                                        <p:tgtEl>
                                          <p:spTgt spid="68"/>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60">
                                            <p:txEl>
                                              <p:pRg st="0" end="0"/>
                                            </p:txEl>
                                          </p:spTgt>
                                        </p:tgtEl>
                                      </p:cBhvr>
                                    </p:animEffect>
                                    <p:set>
                                      <p:cBhvr>
                                        <p:cTn id="124" dur="1" fill="hold">
                                          <p:stCondLst>
                                            <p:cond delay="499"/>
                                          </p:stCondLst>
                                        </p:cTn>
                                        <p:tgtEl>
                                          <p:spTgt spid="60">
                                            <p:txEl>
                                              <p:pRg st="0" end="0"/>
                                            </p:txEl>
                                          </p:spTgt>
                                        </p:tgtEl>
                                        <p:attrNameLst>
                                          <p:attrName>style.visibility</p:attrName>
                                        </p:attrNameLst>
                                      </p:cBhvr>
                                      <p:to>
                                        <p:strVal val="hidden"/>
                                      </p:to>
                                    </p:set>
                                  </p:childTnLst>
                                </p:cTn>
                              </p:par>
                              <p:par>
                                <p:cTn id="125" presetID="10" presetClass="exit" presetSubtype="0" fill="hold" grpId="3" nodeType="withEffect">
                                  <p:stCondLst>
                                    <p:cond delay="0"/>
                                  </p:stCondLst>
                                  <p:childTnLst>
                                    <p:animEffect transition="out" filter="fade">
                                      <p:cBhvr>
                                        <p:cTn id="126" dur="500"/>
                                        <p:tgtEl>
                                          <p:spTgt spid="55"/>
                                        </p:tgtEl>
                                      </p:cBhvr>
                                    </p:animEffect>
                                    <p:set>
                                      <p:cBhvr>
                                        <p:cTn id="127" dur="1" fill="hold">
                                          <p:stCondLst>
                                            <p:cond delay="499"/>
                                          </p:stCondLst>
                                        </p:cTn>
                                        <p:tgtEl>
                                          <p:spTgt spid="5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fade">
                                      <p:cBhvr>
                                        <p:cTn id="132" dur="500"/>
                                        <p:tgtEl>
                                          <p:spTgt spid="49"/>
                                        </p:tgtEl>
                                      </p:cBhvr>
                                    </p:animEffect>
                                  </p:childTnLst>
                                </p:cTn>
                              </p:par>
                            </p:childTnLst>
                          </p:cTn>
                        </p:par>
                        <p:par>
                          <p:cTn id="133" fill="hold">
                            <p:stCondLst>
                              <p:cond delay="500"/>
                            </p:stCondLst>
                            <p:childTnLst>
                              <p:par>
                                <p:cTn id="134" presetID="10" presetClass="entr" presetSubtype="0" fill="hold" nodeType="after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fade">
                                      <p:cBhvr>
                                        <p:cTn id="136" dur="500"/>
                                        <p:tgtEl>
                                          <p:spTgt spid="5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500"/>
                                        <p:tgtEl>
                                          <p:spTgt spid="54"/>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59"/>
                                        </p:tgtEl>
                                        <p:attrNameLst>
                                          <p:attrName>style.visibility</p:attrName>
                                        </p:attrNameLst>
                                      </p:cBhvr>
                                      <p:to>
                                        <p:strVal val="visible"/>
                                      </p:to>
                                    </p:set>
                                  </p:childTnLst>
                                </p:cTn>
                              </p:par>
                            </p:childTnLst>
                          </p:cTn>
                        </p:par>
                        <p:par>
                          <p:cTn id="145" fill="hold">
                            <p:stCondLst>
                              <p:cond delay="500"/>
                            </p:stCondLst>
                            <p:childTnLst>
                              <p:par>
                                <p:cTn id="146" presetID="0" presetClass="path" presetSubtype="0" accel="50000" decel="50000" fill="hold" grpId="1" nodeType="afterEffect">
                                  <p:stCondLst>
                                    <p:cond delay="0"/>
                                  </p:stCondLst>
                                  <p:childTnLst>
                                    <p:animMotion origin="layout" path="M -4.9759E-7 -3.7037E-7 L -0.10225 -0.40509 " pathEditMode="relative" rAng="0" ptsTypes="AA">
                                      <p:cBhvr>
                                        <p:cTn id="147" dur="750" fill="hold"/>
                                        <p:tgtEl>
                                          <p:spTgt spid="59"/>
                                        </p:tgtEl>
                                        <p:attrNameLst>
                                          <p:attrName>ppt_x</p:attrName>
                                          <p:attrName>ppt_y</p:attrName>
                                        </p:attrNameLst>
                                      </p:cBhvr>
                                      <p:rCtr x="-5119" y="-20255"/>
                                    </p:animMotion>
                                  </p:childTnLst>
                                </p:cTn>
                              </p:par>
                            </p:childTnLst>
                          </p:cTn>
                        </p:par>
                        <p:par>
                          <p:cTn id="148" fill="hold">
                            <p:stCondLst>
                              <p:cond delay="1250"/>
                            </p:stCondLst>
                            <p:childTnLst>
                              <p:par>
                                <p:cTn id="149" presetID="10" presetClass="entr" presetSubtype="0" fill="hold" grpId="2" nodeType="afterEffect">
                                  <p:stCondLst>
                                    <p:cond delay="0"/>
                                  </p:stCondLst>
                                  <p:childTnLst>
                                    <p:set>
                                      <p:cBhvr>
                                        <p:cTn id="150" dur="1" fill="hold">
                                          <p:stCondLst>
                                            <p:cond delay="0"/>
                                          </p:stCondLst>
                                        </p:cTn>
                                        <p:tgtEl>
                                          <p:spTgt spid="68"/>
                                        </p:tgtEl>
                                        <p:attrNameLst>
                                          <p:attrName>style.visibility</p:attrName>
                                        </p:attrNameLst>
                                      </p:cBhvr>
                                      <p:to>
                                        <p:strVal val="visible"/>
                                      </p:to>
                                    </p:set>
                                    <p:animEffect transition="in" filter="fade">
                                      <p:cBhvr>
                                        <p:cTn id="151" dur="500"/>
                                        <p:tgtEl>
                                          <p:spTgt spid="68"/>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60">
                                            <p:txEl>
                                              <p:pRg st="0" end="0"/>
                                            </p:txEl>
                                          </p:spTgt>
                                        </p:tgtEl>
                                        <p:attrNameLst>
                                          <p:attrName>style.visibility</p:attrName>
                                        </p:attrNameLst>
                                      </p:cBhvr>
                                      <p:to>
                                        <p:strVal val="visible"/>
                                      </p:to>
                                    </p:set>
                                    <p:animEffect transition="in" filter="fade">
                                      <p:cBhvr>
                                        <p:cTn id="154" dur="500"/>
                                        <p:tgtEl>
                                          <p:spTgt spid="60">
                                            <p:txEl>
                                              <p:pRg st="0" end="0"/>
                                            </p:txEl>
                                          </p:spTgt>
                                        </p:tgtEl>
                                      </p:cBhvr>
                                    </p:animEffect>
                                  </p:childTnLst>
                                </p:cTn>
                              </p:par>
                            </p:childTnLst>
                          </p:cTn>
                        </p:par>
                        <p:par>
                          <p:cTn id="155" fill="hold">
                            <p:stCondLst>
                              <p:cond delay="1750"/>
                            </p:stCondLst>
                            <p:childTnLst>
                              <p:par>
                                <p:cTn id="156" presetID="10" presetClass="entr" presetSubtype="0" fill="hold" nodeType="after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fade">
                                      <p:cBhvr>
                                        <p:cTn id="158" dur="500"/>
                                        <p:tgtEl>
                                          <p:spTgt spid="5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54"/>
                                        </p:tgtEl>
                                      </p:cBhvr>
                                    </p:animEffect>
                                    <p:set>
                                      <p:cBhvr>
                                        <p:cTn id="163" dur="1" fill="hold">
                                          <p:stCondLst>
                                            <p:cond delay="499"/>
                                          </p:stCondLst>
                                        </p:cTn>
                                        <p:tgtEl>
                                          <p:spTgt spid="54"/>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53"/>
                                        </p:tgtEl>
                                      </p:cBhvr>
                                    </p:animEffect>
                                    <p:set>
                                      <p:cBhvr>
                                        <p:cTn id="166" dur="1" fill="hold">
                                          <p:stCondLst>
                                            <p:cond delay="499"/>
                                          </p:stCondLst>
                                        </p:cTn>
                                        <p:tgtEl>
                                          <p:spTgt spid="53"/>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childTnLst>
                          </p:cTn>
                        </p:par>
                        <p:par>
                          <p:cTn id="173" fill="hold">
                            <p:stCondLst>
                              <p:cond delay="500"/>
                            </p:stCondLst>
                            <p:childTnLst>
                              <p:par>
                                <p:cTn id="174" presetID="10" presetClass="exit" presetSubtype="0" fill="hold" grpId="0" nodeType="afterEffect">
                                  <p:stCondLst>
                                    <p:cond delay="0"/>
                                  </p:stCondLst>
                                  <p:childTnLst>
                                    <p:animEffect transition="out" filter="fade">
                                      <p:cBhvr>
                                        <p:cTn id="175" dur="750"/>
                                        <p:tgtEl>
                                          <p:spTgt spid="41"/>
                                        </p:tgtEl>
                                      </p:cBhvr>
                                    </p:animEffect>
                                    <p:set>
                                      <p:cBhvr>
                                        <p:cTn id="176" dur="1" fill="hold">
                                          <p:stCondLst>
                                            <p:cond delay="749"/>
                                          </p:stCondLst>
                                        </p:cTn>
                                        <p:tgtEl>
                                          <p:spTgt spid="41"/>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750"/>
                                        <p:tgtEl>
                                          <p:spTgt spid="51"/>
                                        </p:tgtEl>
                                      </p:cBhvr>
                                    </p:animEffect>
                                    <p:set>
                                      <p:cBhvr>
                                        <p:cTn id="179" dur="1" fill="hold">
                                          <p:stCondLst>
                                            <p:cond delay="749"/>
                                          </p:stCondLst>
                                        </p:cTn>
                                        <p:tgtEl>
                                          <p:spTgt spid="51"/>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fade">
                                      <p:cBhvr>
                                        <p:cTn id="184" dur="500"/>
                                        <p:tgtEl>
                                          <p:spTgt spid="49"/>
                                        </p:tgtEl>
                                      </p:cBhvr>
                                    </p:animEffect>
                                  </p:childTnLst>
                                </p:cTn>
                              </p:par>
                            </p:childTnLst>
                          </p:cTn>
                        </p:par>
                        <p:par>
                          <p:cTn id="185" fill="hold">
                            <p:stCondLst>
                              <p:cond delay="500"/>
                            </p:stCondLst>
                            <p:childTnLst>
                              <p:par>
                                <p:cTn id="186" presetID="26" presetClass="emph" presetSubtype="0" fill="hold" grpId="2" nodeType="afterEffect">
                                  <p:stCondLst>
                                    <p:cond delay="0"/>
                                  </p:stCondLst>
                                  <p:childTnLst>
                                    <p:animEffect transition="out" filter="fade">
                                      <p:cBhvr>
                                        <p:cTn id="187" dur="500" tmFilter="0, 0; .2, .5; .8, .5; 1, 0"/>
                                        <p:tgtEl>
                                          <p:spTgt spid="59"/>
                                        </p:tgtEl>
                                      </p:cBhvr>
                                    </p:animEffect>
                                    <p:animScale>
                                      <p:cBhvr>
                                        <p:cTn id="188" dur="250" autoRev="1" fill="hold"/>
                                        <p:tgtEl>
                                          <p:spTgt spid="59"/>
                                        </p:tgtEl>
                                      </p:cBhvr>
                                      <p:by x="105000" y="105000"/>
                                    </p:animScale>
                                  </p:childTnLst>
                                </p:cTn>
                              </p:par>
                            </p:childTnLst>
                          </p:cTn>
                        </p:par>
                        <p:par>
                          <p:cTn id="189" fill="hold">
                            <p:stCondLst>
                              <p:cond delay="1000"/>
                            </p:stCondLst>
                            <p:childTnLst>
                              <p:par>
                                <p:cTn id="190" presetID="10" presetClass="entr" presetSubtype="0" fill="hold" nodeType="after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fade">
                                      <p:cBhvr>
                                        <p:cTn id="192" dur="500"/>
                                        <p:tgtEl>
                                          <p:spTgt spid="57"/>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nodeType="clickEffect">
                                  <p:stCondLst>
                                    <p:cond delay="0"/>
                                  </p:stCondLst>
                                  <p:childTnLst>
                                    <p:animEffect transition="out" filter="fade">
                                      <p:cBhvr>
                                        <p:cTn id="196" dur="500"/>
                                        <p:tgtEl>
                                          <p:spTgt spid="57"/>
                                        </p:tgtEl>
                                      </p:cBhvr>
                                    </p:animEffect>
                                    <p:set>
                                      <p:cBhvr>
                                        <p:cTn id="197" dur="1" fill="hold">
                                          <p:stCondLst>
                                            <p:cond delay="499"/>
                                          </p:stCondLst>
                                        </p:cTn>
                                        <p:tgtEl>
                                          <p:spTgt spid="57"/>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49"/>
                                        </p:tgtEl>
                                      </p:cBhvr>
                                    </p:animEffect>
                                    <p:set>
                                      <p:cBhvr>
                                        <p:cTn id="200" dur="1" fill="hold">
                                          <p:stCondLst>
                                            <p:cond delay="499"/>
                                          </p:stCondLst>
                                        </p:cTn>
                                        <p:tgtEl>
                                          <p:spTgt spid="49"/>
                                        </p:tgtEl>
                                        <p:attrNameLst>
                                          <p:attrName>style.visibility</p:attrName>
                                        </p:attrNameLst>
                                      </p:cBhvr>
                                      <p:to>
                                        <p:strVal val="hidden"/>
                                      </p:to>
                                    </p:set>
                                  </p:childTnLst>
                                </p:cTn>
                              </p:par>
                            </p:childTnLst>
                          </p:cTn>
                        </p:par>
                        <p:par>
                          <p:cTn id="201" fill="hold">
                            <p:stCondLst>
                              <p:cond delay="500"/>
                            </p:stCondLst>
                            <p:childTnLst>
                              <p:par>
                                <p:cTn id="202" presetID="10" presetClass="exit" presetSubtype="0" fill="hold" grpId="3" nodeType="afterEffect">
                                  <p:stCondLst>
                                    <p:cond delay="0"/>
                                  </p:stCondLst>
                                  <p:childTnLst>
                                    <p:animEffect transition="out" filter="fade">
                                      <p:cBhvr>
                                        <p:cTn id="203" dur="500"/>
                                        <p:tgtEl>
                                          <p:spTgt spid="68"/>
                                        </p:tgtEl>
                                      </p:cBhvr>
                                    </p:animEffect>
                                    <p:set>
                                      <p:cBhvr>
                                        <p:cTn id="204" dur="1" fill="hold">
                                          <p:stCondLst>
                                            <p:cond delay="499"/>
                                          </p:stCondLst>
                                        </p:cTn>
                                        <p:tgtEl>
                                          <p:spTgt spid="68"/>
                                        </p:tgtEl>
                                        <p:attrNameLst>
                                          <p:attrName>style.visibility</p:attrName>
                                        </p:attrNameLst>
                                      </p:cBhvr>
                                      <p:to>
                                        <p:strVal val="hidden"/>
                                      </p:to>
                                    </p:set>
                                  </p:childTnLst>
                                </p:cTn>
                              </p:par>
                              <p:par>
                                <p:cTn id="205" presetID="10" presetClass="exit" presetSubtype="0" fill="hold" grpId="2" nodeType="withEffect">
                                  <p:stCondLst>
                                    <p:cond delay="0"/>
                                  </p:stCondLst>
                                  <p:childTnLst>
                                    <p:animEffect transition="out" filter="fade">
                                      <p:cBhvr>
                                        <p:cTn id="206" dur="500"/>
                                        <p:tgtEl>
                                          <p:spTgt spid="60">
                                            <p:txEl>
                                              <p:pRg st="0" end="0"/>
                                            </p:txEl>
                                          </p:spTgt>
                                        </p:tgtEl>
                                      </p:cBhvr>
                                    </p:animEffect>
                                    <p:set>
                                      <p:cBhvr>
                                        <p:cTn id="207" dur="1" fill="hold">
                                          <p:stCondLst>
                                            <p:cond delay="499"/>
                                          </p:stCondLst>
                                        </p:cTn>
                                        <p:tgtEl>
                                          <p:spTgt spid="60">
                                            <p:txEl>
                                              <p:pRg st="0" end="0"/>
                                            </p:txEl>
                                          </p:spTgt>
                                        </p:tgtEl>
                                        <p:attrNameLst>
                                          <p:attrName>style.visibility</p:attrName>
                                        </p:attrNameLst>
                                      </p:cBhvr>
                                      <p:to>
                                        <p:strVal val="hidden"/>
                                      </p:to>
                                    </p:set>
                                  </p:childTnLst>
                                </p:cTn>
                              </p:par>
                              <p:par>
                                <p:cTn id="208" presetID="10" presetClass="exit" presetSubtype="0" fill="hold" grpId="3" nodeType="withEffect">
                                  <p:stCondLst>
                                    <p:cond delay="0"/>
                                  </p:stCondLst>
                                  <p:childTnLst>
                                    <p:animEffect transition="out" filter="fade">
                                      <p:cBhvr>
                                        <p:cTn id="209" dur="500"/>
                                        <p:tgtEl>
                                          <p:spTgt spid="59"/>
                                        </p:tgtEl>
                                      </p:cBhvr>
                                    </p:animEffect>
                                    <p:set>
                                      <p:cBhvr>
                                        <p:cTn id="210" dur="1" fill="hold">
                                          <p:stCondLst>
                                            <p:cond delay="499"/>
                                          </p:stCondLst>
                                        </p:cTn>
                                        <p:tgtEl>
                                          <p:spTgt spid="5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49"/>
                                        </p:tgtEl>
                                        <p:attrNameLst>
                                          <p:attrName>style.visibility</p:attrName>
                                        </p:attrNameLst>
                                      </p:cBhvr>
                                      <p:to>
                                        <p:strVal val="visible"/>
                                      </p:to>
                                    </p:set>
                                    <p:animEffect transition="in" filter="fade">
                                      <p:cBhvr>
                                        <p:cTn id="215" dur="500"/>
                                        <p:tgtEl>
                                          <p:spTgt spid="49"/>
                                        </p:tgtEl>
                                      </p:cBhvr>
                                    </p:animEffect>
                                  </p:childTnLst>
                                </p:cTn>
                              </p:par>
                              <p:par>
                                <p:cTn id="216" presetID="10" presetClass="entr" presetSubtype="0" fill="hold" nodeType="withEffect">
                                  <p:stCondLst>
                                    <p:cond delay="1000"/>
                                  </p:stCondLst>
                                  <p:childTnLst>
                                    <p:set>
                                      <p:cBhvr>
                                        <p:cTn id="217" dur="1" fill="hold">
                                          <p:stCondLst>
                                            <p:cond delay="0"/>
                                          </p:stCondLst>
                                        </p:cTn>
                                        <p:tgtEl>
                                          <p:spTgt spid="53"/>
                                        </p:tgtEl>
                                        <p:attrNameLst>
                                          <p:attrName>style.visibility</p:attrName>
                                        </p:attrNameLst>
                                      </p:cBhvr>
                                      <p:to>
                                        <p:strVal val="visible"/>
                                      </p:to>
                                    </p:set>
                                    <p:animEffect transition="in" filter="fade">
                                      <p:cBhvr>
                                        <p:cTn id="218" dur="500"/>
                                        <p:tgtEl>
                                          <p:spTgt spid="53"/>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58">
                                            <p:txEl>
                                              <p:pRg st="0" end="0"/>
                                            </p:txEl>
                                          </p:spTgt>
                                        </p:tgtEl>
                                        <p:attrNameLst>
                                          <p:attrName>style.visibility</p:attrName>
                                        </p:attrNameLst>
                                      </p:cBhvr>
                                      <p:to>
                                        <p:strVal val="visible"/>
                                      </p:to>
                                    </p:set>
                                    <p:animEffect transition="in" filter="fade">
                                      <p:cBhvr>
                                        <p:cTn id="223"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59" grpId="3" animBg="1"/>
      <p:bldP spid="41" grpId="0" animBg="1"/>
      <p:bldP spid="50" grpId="0"/>
      <p:bldP spid="51" grpId="0"/>
      <p:bldP spid="52" grpId="0"/>
      <p:bldP spid="55" grpId="0" animBg="1"/>
      <p:bldP spid="55" grpId="1" animBg="1"/>
      <p:bldP spid="55" grpId="2" animBg="1"/>
      <p:bldP spid="55" grpId="3" animBg="1"/>
      <p:bldP spid="60" grpId="0" build="allAtOnce"/>
      <p:bldP spid="60" grpId="1" build="allAtOnce"/>
      <p:bldP spid="60" grpId="2" build="allAtOnce"/>
      <p:bldP spid="61" grpId="0" animBg="1"/>
      <p:bldP spid="61" grpId="1" animBg="1"/>
      <p:bldP spid="61" grpId="2" animBg="1"/>
      <p:bldP spid="61" grpId="3" animBg="1"/>
      <p:bldP spid="62" grpId="0" animBg="1"/>
      <p:bldP spid="62" grpId="1" animBg="1"/>
      <p:bldP spid="63" grpId="0" animBg="1"/>
      <p:bldP spid="63" grpId="1" animBg="1"/>
      <p:bldP spid="68" grpId="0" animBg="1"/>
      <p:bldP spid="68" grpId="1" animBg="1"/>
      <p:bldP spid="68" grpId="2" animBg="1"/>
      <p:bldP spid="68" grpId="3"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Drives</a:t>
            </a:r>
            <a:endParaRPr lang="en-US" dirty="0"/>
          </a:p>
        </p:txBody>
      </p:sp>
    </p:spTree>
    <p:extLst>
      <p:ext uri="{BB962C8B-B14F-4D97-AF65-F5344CB8AC3E}">
        <p14:creationId xmlns:p14="http://schemas.microsoft.com/office/powerpoint/2010/main" val="356232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6958861" y="3345976"/>
            <a:ext cx="4240276"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smtClean="0"/>
              <a:t>Windows Azure Storage</a:t>
            </a:r>
            <a:endParaRPr lang="en-US" dirty="0"/>
          </a:p>
        </p:txBody>
      </p:sp>
      <p:sp>
        <p:nvSpPr>
          <p:cNvPr id="3" name="Content Placeholder 2"/>
          <p:cNvSpPr>
            <a:spLocks noGrp="1"/>
          </p:cNvSpPr>
          <p:nvPr>
            <p:ph type="body" sz="quarter" idx="10"/>
          </p:nvPr>
        </p:nvSpPr>
        <p:spPr>
          <a:xfrm>
            <a:off x="519112" y="1447799"/>
            <a:ext cx="11149013" cy="3000821"/>
          </a:xfrm>
        </p:spPr>
        <p:txBody>
          <a:bodyPr/>
          <a:lstStyle/>
          <a:p>
            <a:r>
              <a:rPr lang="en-US" dirty="0" smtClean="0">
                <a:solidFill>
                  <a:schemeClr val="accent2">
                    <a:alpha val="99000"/>
                  </a:schemeClr>
                </a:solidFill>
              </a:rPr>
              <a:t>Storage in the Cloud</a:t>
            </a:r>
          </a:p>
          <a:p>
            <a:pPr lvl="1"/>
            <a:r>
              <a:rPr lang="en-US" dirty="0" smtClean="0"/>
              <a:t>Scalable, durable, and available</a:t>
            </a:r>
          </a:p>
          <a:p>
            <a:pPr lvl="1"/>
            <a:r>
              <a:rPr lang="en-US" dirty="0" smtClean="0"/>
              <a:t>Anywhere at anytime access</a:t>
            </a:r>
          </a:p>
          <a:p>
            <a:pPr lvl="1"/>
            <a:r>
              <a:rPr lang="en-US" dirty="0" smtClean="0"/>
              <a:t>Only pay for what the service uses</a:t>
            </a:r>
          </a:p>
          <a:p>
            <a:pPr lvl="1"/>
            <a:endParaRPr lang="en-US" dirty="0" smtClean="0"/>
          </a:p>
          <a:p>
            <a:r>
              <a:rPr lang="en-US" dirty="0">
                <a:solidFill>
                  <a:schemeClr val="accent2">
                    <a:alpha val="99000"/>
                  </a:schemeClr>
                </a:solidFill>
              </a:rPr>
              <a:t>Exposed via </a:t>
            </a:r>
            <a:r>
              <a:rPr lang="en-US" dirty="0" err="1">
                <a:solidFill>
                  <a:schemeClr val="accent2">
                    <a:alpha val="99000"/>
                  </a:schemeClr>
                </a:solidFill>
              </a:rPr>
              <a:t>RESTful</a:t>
            </a:r>
            <a:r>
              <a:rPr lang="en-US" dirty="0">
                <a:solidFill>
                  <a:schemeClr val="accent2">
                    <a:alpha val="99000"/>
                  </a:schemeClr>
                </a:solidFill>
              </a:rPr>
              <a:t> Web Services</a:t>
            </a:r>
          </a:p>
          <a:p>
            <a:pPr lvl="1"/>
            <a:r>
              <a:rPr lang="en-US" dirty="0" smtClean="0"/>
              <a:t>Use from Windows Azure Compute</a:t>
            </a:r>
          </a:p>
          <a:p>
            <a:pPr lvl="1"/>
            <a:r>
              <a:rPr lang="en-US" dirty="0" smtClean="0"/>
              <a:t>Use from anywhere on the internet</a:t>
            </a:r>
            <a:endParaRPr lang="en-US" dirty="0"/>
          </a:p>
        </p:txBody>
      </p:sp>
      <p:grpSp>
        <p:nvGrpSpPr>
          <p:cNvPr id="23" name="Group 22"/>
          <p:cNvGrpSpPr/>
          <p:nvPr/>
        </p:nvGrpSpPr>
        <p:grpSpPr>
          <a:xfrm>
            <a:off x="8364517" y="4201042"/>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280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Drives</a:t>
            </a:r>
            <a:endParaRPr lang="en-US" dirty="0"/>
          </a:p>
        </p:txBody>
      </p:sp>
      <p:sp>
        <p:nvSpPr>
          <p:cNvPr id="3" name="Content Placeholder 2"/>
          <p:cNvSpPr>
            <a:spLocks noGrp="1"/>
          </p:cNvSpPr>
          <p:nvPr>
            <p:ph type="body" sz="quarter" idx="10"/>
          </p:nvPr>
        </p:nvSpPr>
        <p:spPr>
          <a:xfrm>
            <a:off x="519112" y="1366154"/>
            <a:ext cx="11149013" cy="4889031"/>
          </a:xfrm>
        </p:spPr>
        <p:txBody>
          <a:bodyPr/>
          <a:lstStyle/>
          <a:p>
            <a:r>
              <a:rPr lang="en-US" sz="3200" dirty="0" smtClean="0">
                <a:solidFill>
                  <a:schemeClr val="accent2">
                    <a:alpha val="99000"/>
                  </a:schemeClr>
                </a:solidFill>
              </a:rPr>
              <a:t>Durable NTFS volume for Windows Azure Instances</a:t>
            </a:r>
          </a:p>
          <a:p>
            <a:pPr lvl="1"/>
            <a:r>
              <a:rPr lang="en-US" sz="2400" dirty="0" smtClean="0"/>
              <a:t>Use existing NTFS APIs to access a network attached durable drive</a:t>
            </a:r>
          </a:p>
          <a:p>
            <a:pPr lvl="1"/>
            <a:r>
              <a:rPr lang="en-US" sz="2400" dirty="0" smtClean="0"/>
              <a:t>Use System.IO from .NET</a:t>
            </a:r>
          </a:p>
          <a:p>
            <a:pPr lvl="1"/>
            <a:endParaRPr lang="en-US" dirty="0" smtClean="0"/>
          </a:p>
          <a:p>
            <a:r>
              <a:rPr lang="en-US" sz="3200" dirty="0" smtClean="0">
                <a:solidFill>
                  <a:schemeClr val="accent2">
                    <a:alpha val="99000"/>
                  </a:schemeClr>
                </a:solidFill>
              </a:rPr>
              <a:t>Benefits</a:t>
            </a:r>
          </a:p>
          <a:p>
            <a:pPr lvl="1"/>
            <a:r>
              <a:rPr lang="en-US" sz="2400" dirty="0" smtClean="0"/>
              <a:t>Move existing apps using NTFS more easily to the cloud</a:t>
            </a:r>
          </a:p>
          <a:p>
            <a:pPr lvl="1"/>
            <a:r>
              <a:rPr lang="en-US" sz="2400" dirty="0" smtClean="0"/>
              <a:t>Durability and survival of data on instance recycle </a:t>
            </a:r>
            <a:endParaRPr lang="en-US" sz="2400" dirty="0" smtClean="0"/>
          </a:p>
          <a:p>
            <a:pPr lvl="1"/>
            <a:r>
              <a:rPr lang="en-US" sz="2400" dirty="0"/>
              <a:t>Drives can be up to </a:t>
            </a:r>
            <a:r>
              <a:rPr lang="en-US" sz="2400" dirty="0" smtClean="0"/>
              <a:t>1TB</a:t>
            </a:r>
            <a:endParaRPr lang="en-US" sz="2400" dirty="0" smtClean="0"/>
          </a:p>
          <a:p>
            <a:pPr lvl="1"/>
            <a:endParaRPr lang="en-US" dirty="0" smtClean="0"/>
          </a:p>
          <a:p>
            <a:r>
              <a:rPr lang="en-US" sz="3200" dirty="0" smtClean="0">
                <a:solidFill>
                  <a:schemeClr val="accent2">
                    <a:alpha val="99000"/>
                  </a:schemeClr>
                </a:solidFill>
              </a:rPr>
              <a:t>A Windows Azure Drive is an NTFS VHD Page Blob</a:t>
            </a:r>
          </a:p>
          <a:p>
            <a:pPr lvl="1"/>
            <a:r>
              <a:rPr lang="en-US" sz="2400" dirty="0" smtClean="0"/>
              <a:t>Mounts Page Blob over the network as an NTFS drive</a:t>
            </a:r>
          </a:p>
          <a:p>
            <a:pPr lvl="1"/>
            <a:r>
              <a:rPr lang="en-US" sz="2400" dirty="0" smtClean="0"/>
              <a:t>Local cache on instance for read operations</a:t>
            </a:r>
          </a:p>
          <a:p>
            <a:pPr lvl="1"/>
            <a:r>
              <a:rPr lang="en-US" sz="2400" dirty="0" smtClean="0"/>
              <a:t>All flushed and </a:t>
            </a:r>
            <a:r>
              <a:rPr lang="en-US" sz="2400" dirty="0" err="1" smtClean="0"/>
              <a:t>unbuffered</a:t>
            </a:r>
            <a:r>
              <a:rPr lang="en-US" sz="2400" dirty="0" smtClean="0"/>
              <a:t> writes to drive are made durable to the Page </a:t>
            </a:r>
            <a:r>
              <a:rPr lang="en-US" sz="2400" dirty="0" smtClean="0"/>
              <a:t>Blob</a:t>
            </a:r>
          </a:p>
        </p:txBody>
      </p:sp>
    </p:spTree>
    <p:extLst>
      <p:ext uri="{BB962C8B-B14F-4D97-AF65-F5344CB8AC3E}">
        <p14:creationId xmlns:p14="http://schemas.microsoft.com/office/powerpoint/2010/main" val="18286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Capabilities</a:t>
            </a:r>
            <a:endParaRPr lang="en-US" dirty="0"/>
          </a:p>
        </p:txBody>
      </p:sp>
      <p:sp>
        <p:nvSpPr>
          <p:cNvPr id="3" name="Content Placeholder 2"/>
          <p:cNvSpPr>
            <a:spLocks noGrp="1"/>
          </p:cNvSpPr>
          <p:nvPr>
            <p:ph type="body" sz="quarter" idx="10"/>
          </p:nvPr>
        </p:nvSpPr>
        <p:spPr>
          <a:xfrm>
            <a:off x="519113" y="1447799"/>
            <a:ext cx="9539288" cy="3554819"/>
          </a:xfrm>
        </p:spPr>
        <p:txBody>
          <a:bodyPr/>
          <a:lstStyle/>
          <a:p>
            <a:pPr lvl="0"/>
            <a:r>
              <a:rPr lang="en-US" sz="3200" dirty="0">
                <a:solidFill>
                  <a:schemeClr val="accent2">
                    <a:alpha val="99000"/>
                  </a:schemeClr>
                </a:solidFill>
              </a:rPr>
              <a:t>An instance can dynamically mount up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to </a:t>
            </a:r>
            <a:r>
              <a:rPr lang="en-US" sz="3200" dirty="0">
                <a:solidFill>
                  <a:schemeClr val="accent2">
                    <a:alpha val="99000"/>
                  </a:schemeClr>
                </a:solidFill>
              </a:rPr>
              <a:t>16 drives</a:t>
            </a:r>
          </a:p>
          <a:p>
            <a:pPr lvl="0"/>
            <a:r>
              <a:rPr lang="en-US" sz="3200" dirty="0">
                <a:solidFill>
                  <a:schemeClr val="accent2">
                    <a:alpha val="99000"/>
                  </a:schemeClr>
                </a:solidFill>
              </a:rPr>
              <a:t>Remote Access via standard </a:t>
            </a:r>
            <a:r>
              <a:rPr lang="en-US" sz="3200" dirty="0" err="1">
                <a:solidFill>
                  <a:schemeClr val="accent2">
                    <a:alpha val="99000"/>
                  </a:schemeClr>
                </a:solidFill>
              </a:rPr>
              <a:t>BlobUI</a:t>
            </a:r>
            <a:endParaRPr lang="en-US" sz="3200" dirty="0">
              <a:solidFill>
                <a:schemeClr val="accent2">
                  <a:alpha val="99000"/>
                </a:schemeClr>
              </a:solidFill>
            </a:endParaRPr>
          </a:p>
          <a:p>
            <a:pPr lvl="1"/>
            <a:r>
              <a:rPr lang="en-US" sz="2400" dirty="0"/>
              <a:t>Can’t remotely mount </a:t>
            </a:r>
            <a:r>
              <a:rPr lang="en-US" sz="2400" dirty="0" smtClean="0"/>
              <a:t>drive</a:t>
            </a:r>
            <a:endParaRPr lang="en-US" sz="2400" dirty="0"/>
          </a:p>
          <a:p>
            <a:pPr lvl="1"/>
            <a:r>
              <a:rPr lang="en-US" sz="2400" dirty="0"/>
              <a:t>Can upload the VHD to a Page Blob using the blob interface, and then mount it as a Drive</a:t>
            </a:r>
          </a:p>
          <a:p>
            <a:pPr lvl="1"/>
            <a:r>
              <a:rPr lang="en-US" sz="2400" dirty="0"/>
              <a:t>Can download the VHD to a local file and mount </a:t>
            </a:r>
            <a:r>
              <a:rPr lang="en-US" sz="2400" dirty="0" smtClean="0"/>
              <a:t>locally</a:t>
            </a:r>
          </a:p>
          <a:p>
            <a:pPr lvl="1"/>
            <a:r>
              <a:rPr lang="en-US" sz="2400" dirty="0"/>
              <a:t>Only one instance at a time for read/write</a:t>
            </a:r>
          </a:p>
          <a:p>
            <a:pPr lvl="1"/>
            <a:r>
              <a:rPr lang="en-US" sz="2400" dirty="0"/>
              <a:t>Using read-only snapshots to multiple instances at </a:t>
            </a:r>
            <a:r>
              <a:rPr lang="en-US" sz="2400" dirty="0" smtClean="0"/>
              <a:t>once</a:t>
            </a:r>
            <a:endParaRPr lang="en-US" sz="2400" dirty="0"/>
          </a:p>
        </p:txBody>
      </p:sp>
    </p:spTree>
    <p:extLst>
      <p:ext uri="{BB962C8B-B14F-4D97-AF65-F5344CB8AC3E}">
        <p14:creationId xmlns:p14="http://schemas.microsoft.com/office/powerpoint/2010/main" val="308640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Drive Details</a:t>
            </a:r>
            <a:endParaRPr lang="en-US" dirty="0"/>
          </a:p>
        </p:txBody>
      </p:sp>
      <p:sp>
        <p:nvSpPr>
          <p:cNvPr id="3" name="Content Placeholder 2"/>
          <p:cNvSpPr>
            <a:spLocks noGrp="1"/>
          </p:cNvSpPr>
          <p:nvPr>
            <p:ph type="body" sz="quarter" idx="10"/>
          </p:nvPr>
        </p:nvSpPr>
        <p:spPr>
          <a:xfrm>
            <a:off x="519112" y="1447799"/>
            <a:ext cx="11149013" cy="5069080"/>
          </a:xfrm>
        </p:spPr>
        <p:txBody>
          <a:bodyPr/>
          <a:lstStyle/>
          <a:p>
            <a:r>
              <a:rPr lang="en-US" dirty="0">
                <a:solidFill>
                  <a:schemeClr val="accent2">
                    <a:alpha val="99000"/>
                  </a:schemeClr>
                </a:solidFill>
              </a:rPr>
              <a:t>Operations performed via Drive API not REST Calls	</a:t>
            </a:r>
          </a:p>
          <a:p>
            <a:r>
              <a:rPr lang="en-US" dirty="0">
                <a:solidFill>
                  <a:schemeClr val="accent2">
                    <a:alpha val="99000"/>
                  </a:schemeClr>
                </a:solidFill>
              </a:rPr>
              <a:t>Operations on Drives</a:t>
            </a:r>
          </a:p>
          <a:p>
            <a:pPr lvl="1"/>
            <a:r>
              <a:rPr lang="en-US" dirty="0" err="1" smtClean="0"/>
              <a:t>CreateDrive</a:t>
            </a:r>
            <a:endParaRPr lang="en-US" dirty="0" smtClean="0"/>
          </a:p>
          <a:p>
            <a:pPr lvl="1"/>
            <a:r>
              <a:rPr lang="en-US" sz="1600" dirty="0" smtClean="0"/>
              <a:t>Creates a new NTFS formatted VHD in Blob storage</a:t>
            </a:r>
          </a:p>
          <a:p>
            <a:pPr lvl="1"/>
            <a:endParaRPr lang="en-US" dirty="0" smtClean="0"/>
          </a:p>
          <a:p>
            <a:pPr lvl="1"/>
            <a:r>
              <a:rPr lang="en-US" dirty="0" err="1" smtClean="0"/>
              <a:t>MountDrive</a:t>
            </a:r>
            <a:r>
              <a:rPr lang="en-US" dirty="0" smtClean="0"/>
              <a:t>/</a:t>
            </a:r>
            <a:r>
              <a:rPr lang="en-US" dirty="0" err="1" smtClean="0"/>
              <a:t>UnmountDrive</a:t>
            </a:r>
            <a:endParaRPr lang="en-US" dirty="0" smtClean="0"/>
          </a:p>
          <a:p>
            <a:pPr lvl="1">
              <a:spcAft>
                <a:spcPts val="600"/>
              </a:spcAft>
            </a:pPr>
            <a:r>
              <a:rPr lang="en-US" sz="1600" dirty="0" smtClean="0"/>
              <a:t>Mounts a drive into Instance at new drive letter</a:t>
            </a:r>
          </a:p>
          <a:p>
            <a:pPr lvl="1">
              <a:spcAft>
                <a:spcPts val="600"/>
              </a:spcAft>
            </a:pPr>
            <a:r>
              <a:rPr lang="en-US" sz="1600" dirty="0" smtClean="0"/>
              <a:t>Unmounts a drive freeing drive letter</a:t>
            </a:r>
          </a:p>
          <a:p>
            <a:pPr lvl="1"/>
            <a:endParaRPr lang="en-US" dirty="0" smtClean="0"/>
          </a:p>
          <a:p>
            <a:pPr lvl="1"/>
            <a:r>
              <a:rPr lang="en-US" dirty="0" smtClean="0"/>
              <a:t>Get Mounted Drives</a:t>
            </a:r>
          </a:p>
          <a:p>
            <a:pPr lvl="1"/>
            <a:r>
              <a:rPr lang="en-US" sz="1600" dirty="0" smtClean="0"/>
              <a:t>List mounted drives; underlying blob and drive letter</a:t>
            </a:r>
          </a:p>
          <a:p>
            <a:pPr lvl="1"/>
            <a:endParaRPr lang="en-US" dirty="0" smtClean="0"/>
          </a:p>
          <a:p>
            <a:pPr lvl="1"/>
            <a:r>
              <a:rPr lang="en-US" dirty="0" smtClean="0"/>
              <a:t>Snapshot Drive</a:t>
            </a:r>
          </a:p>
          <a:p>
            <a:pPr lvl="1"/>
            <a:r>
              <a:rPr lang="en-US" sz="1600" dirty="0" smtClean="0"/>
              <a:t>Create snapshot copy of the drive</a:t>
            </a:r>
          </a:p>
          <a:p>
            <a:pPr lvl="2"/>
            <a:endParaRPr lang="en-US" dirty="0"/>
          </a:p>
        </p:txBody>
      </p:sp>
    </p:spTree>
    <p:extLst>
      <p:ext uri="{BB962C8B-B14F-4D97-AF65-F5344CB8AC3E}">
        <p14:creationId xmlns:p14="http://schemas.microsoft.com/office/powerpoint/2010/main" val="314392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98207" y="1446213"/>
            <a:ext cx="4983395" cy="3530390"/>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t" anchorCtr="0" compatLnSpc="1">
            <a:prstTxWarp prst="textNoShape">
              <a:avLst/>
            </a:prstTxWarp>
          </a:bodyPr>
          <a:lstStyle/>
          <a:p>
            <a:pPr algn="ctr" defTabSz="914061" fontAlgn="base">
              <a:spcBef>
                <a:spcPct val="0"/>
              </a:spcBef>
              <a:spcAft>
                <a:spcPct val="0"/>
              </a:spcAft>
            </a:pPr>
            <a:r>
              <a:rPr lang="en-US" dirty="0">
                <a:solidFill>
                  <a:schemeClr val="accent4">
                    <a:alpha val="99000"/>
                  </a:schemeClr>
                </a:solidFill>
              </a:rPr>
              <a:t>VM</a:t>
            </a: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p:txBody>
      </p:sp>
      <p:sp>
        <p:nvSpPr>
          <p:cNvPr id="7" name="Freeform 6"/>
          <p:cNvSpPr>
            <a:spLocks noEditPoints="1"/>
          </p:cNvSpPr>
          <p:nvPr/>
        </p:nvSpPr>
        <p:spPr bwMode="auto">
          <a:xfrm>
            <a:off x="5261141" y="4399662"/>
            <a:ext cx="833272" cy="867282"/>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p:cNvSpPr>
          <p:nvPr/>
        </p:nvSpPr>
        <p:spPr bwMode="auto">
          <a:xfrm>
            <a:off x="6094413" y="4067503"/>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smtClean="0"/>
              <a:t>How Windows Azure Drives Works</a:t>
            </a:r>
            <a:endParaRPr lang="en-US" dirty="0"/>
          </a:p>
        </p:txBody>
      </p:sp>
      <p:sp>
        <p:nvSpPr>
          <p:cNvPr id="17" name="Content Placeholder 2"/>
          <p:cNvSpPr>
            <a:spLocks noGrp="1"/>
          </p:cNvSpPr>
          <p:nvPr>
            <p:ph type="body" sz="quarter" idx="10"/>
          </p:nvPr>
        </p:nvSpPr>
        <p:spPr>
          <a:xfrm>
            <a:off x="6094413" y="1447799"/>
            <a:ext cx="5573712" cy="2400657"/>
          </a:xfrm>
        </p:spPr>
        <p:txBody>
          <a:bodyPr/>
          <a:lstStyle/>
          <a:p>
            <a:r>
              <a:rPr lang="en-US" sz="2000" dirty="0" smtClean="0">
                <a:latin typeface="+mj-lt"/>
              </a:rPr>
              <a:t>Drive is a formatted page blob stored in blob service</a:t>
            </a:r>
          </a:p>
          <a:p>
            <a:r>
              <a:rPr lang="en-US" sz="2000" dirty="0" smtClean="0">
                <a:latin typeface="+mj-lt"/>
              </a:rPr>
              <a:t>Mount obtains a blob lease </a:t>
            </a:r>
          </a:p>
          <a:p>
            <a:r>
              <a:rPr lang="en-US" sz="2000" dirty="0" smtClean="0">
                <a:latin typeface="+mj-lt"/>
              </a:rPr>
              <a:t>Mount specifies amount of local storage for cache</a:t>
            </a:r>
          </a:p>
          <a:p>
            <a:r>
              <a:rPr lang="en-US" sz="2000" dirty="0" smtClean="0">
                <a:latin typeface="+mj-lt"/>
              </a:rPr>
              <a:t>NTFS flushed/</a:t>
            </a:r>
            <a:r>
              <a:rPr lang="en-US" sz="2000" dirty="0" err="1" smtClean="0">
                <a:latin typeface="+mj-lt"/>
              </a:rPr>
              <a:t>unbuffered</a:t>
            </a:r>
            <a:r>
              <a:rPr lang="en-US" sz="2000" dirty="0" smtClean="0">
                <a:latin typeface="+mj-lt"/>
              </a:rPr>
              <a:t> writes commit to blob store before returning to app</a:t>
            </a:r>
          </a:p>
          <a:p>
            <a:r>
              <a:rPr lang="en-US" sz="2000" dirty="0" smtClean="0">
                <a:latin typeface="+mj-lt"/>
              </a:rPr>
              <a:t>NTFS reads can be served from local cache or from blob store (cache miss)</a:t>
            </a:r>
            <a:endParaRPr lang="en-US" sz="2000" dirty="0">
              <a:latin typeface="+mj-lt"/>
            </a:endParaRPr>
          </a:p>
        </p:txBody>
      </p:sp>
      <p:sp>
        <p:nvSpPr>
          <p:cNvPr id="6" name="Rectangle 5"/>
          <p:cNvSpPr/>
          <p:nvPr/>
        </p:nvSpPr>
        <p:spPr bwMode="auto">
          <a:xfrm>
            <a:off x="6905297" y="5360276"/>
            <a:ext cx="1471449" cy="1082565"/>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gradFill>
                  <a:gsLst>
                    <a:gs pos="0">
                      <a:srgbClr val="FFFFFF"/>
                    </a:gs>
                    <a:gs pos="100000">
                      <a:srgbClr val="FFFFFF"/>
                    </a:gs>
                  </a:gsLst>
                  <a:lin ang="5400000" scaled="0"/>
                </a:gradFill>
              </a:rPr>
              <a:t>DemoBlob</a:t>
            </a:r>
          </a:p>
        </p:txBody>
      </p:sp>
      <p:cxnSp>
        <p:nvCxnSpPr>
          <p:cNvPr id="12" name="Straight Connector 11"/>
          <p:cNvCxnSpPr/>
          <p:nvPr/>
        </p:nvCxnSpPr>
        <p:spPr>
          <a:xfrm>
            <a:off x="916859" y="2929317"/>
            <a:ext cx="470294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6528" y="2976526"/>
            <a:ext cx="395942" cy="369332"/>
          </a:xfrm>
          <a:prstGeom prst="rect">
            <a:avLst/>
          </a:prstGeom>
          <a:noFill/>
        </p:spPr>
        <p:txBody>
          <a:bodyPr wrap="none" lIns="0" tIns="0" rIns="0" bIns="0" rtlCol="0">
            <a:spAutoFit/>
          </a:bodyPr>
          <a:lstStyle/>
          <a:p>
            <a:r>
              <a:rPr lang="en-US" dirty="0" smtClean="0">
                <a:solidFill>
                  <a:schemeClr val="accent4">
                    <a:alpha val="99000"/>
                  </a:schemeClr>
                </a:solidFill>
              </a:rPr>
              <a:t>OS</a:t>
            </a:r>
          </a:p>
        </p:txBody>
      </p:sp>
      <p:sp>
        <p:nvSpPr>
          <p:cNvPr id="16" name="Rectangle 15"/>
          <p:cNvSpPr/>
          <p:nvPr/>
        </p:nvSpPr>
        <p:spPr bwMode="auto">
          <a:xfrm>
            <a:off x="2254391" y="1990642"/>
            <a:ext cx="2027877" cy="542167"/>
          </a:xfrm>
          <a:prstGeom prst="rect">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chemeClr val="bg1">
                    <a:alpha val="99000"/>
                  </a:schemeClr>
                </a:solidFill>
              </a:rPr>
              <a:t>Application</a:t>
            </a:r>
            <a:endParaRPr lang="en-US" dirty="0">
              <a:solidFill>
                <a:schemeClr val="bg1">
                  <a:alpha val="99000"/>
                </a:schemeClr>
              </a:solidFill>
            </a:endParaRPr>
          </a:p>
        </p:txBody>
      </p:sp>
      <p:sp>
        <p:nvSpPr>
          <p:cNvPr id="22" name="Flowchart: Magnetic Disk 21"/>
          <p:cNvSpPr/>
          <p:nvPr/>
        </p:nvSpPr>
        <p:spPr bwMode="auto">
          <a:xfrm>
            <a:off x="2470124" y="2751293"/>
            <a:ext cx="1639560" cy="962952"/>
          </a:xfrm>
          <a:prstGeom prst="flowChartMagneticDisk">
            <a:avLst/>
          </a:prstGeom>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rgbClr val="595959">
                    <a:alpha val="99000"/>
                  </a:srgbClr>
                </a:solidFill>
              </a:rPr>
              <a:t>Drive X:</a:t>
            </a:r>
            <a:endParaRPr lang="en-US" sz="1600" dirty="0">
              <a:solidFill>
                <a:srgbClr val="595959">
                  <a:alpha val="99000"/>
                </a:srgbClr>
              </a:solidFill>
            </a:endParaRPr>
          </a:p>
        </p:txBody>
      </p:sp>
      <p:cxnSp>
        <p:nvCxnSpPr>
          <p:cNvPr id="25" name="Straight Arrow Connector 24"/>
          <p:cNvCxnSpPr/>
          <p:nvPr/>
        </p:nvCxnSpPr>
        <p:spPr>
          <a:xfrm flipH="1">
            <a:off x="3107592" y="2533601"/>
            <a:ext cx="1" cy="431055"/>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 name="Group 32"/>
          <p:cNvGrpSpPr/>
          <p:nvPr/>
        </p:nvGrpSpPr>
        <p:grpSpPr>
          <a:xfrm>
            <a:off x="2157317" y="3626069"/>
            <a:ext cx="4611344" cy="2175641"/>
            <a:chOff x="1618410" y="3626068"/>
            <a:chExt cx="3459408" cy="2175641"/>
          </a:xfrm>
          <a:effectLst/>
        </p:grpSpPr>
        <p:cxnSp>
          <p:nvCxnSpPr>
            <p:cNvPr id="27" name="Straight Arrow Connector 26"/>
            <p:cNvCxnSpPr/>
            <p:nvPr/>
          </p:nvCxnSpPr>
          <p:spPr>
            <a:xfrm flipH="1">
              <a:off x="1618410" y="3626068"/>
              <a:ext cx="202983" cy="185283"/>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960069" y="3750468"/>
              <a:ext cx="2117749" cy="2051241"/>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flipH="1">
            <a:off x="2124956" y="3520966"/>
            <a:ext cx="365996" cy="266109"/>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2024281" y="2540900"/>
            <a:ext cx="618430" cy="1213805"/>
          </a:xfrm>
          <a:custGeom>
            <a:avLst/>
            <a:gdLst>
              <a:gd name="connsiteX0" fmla="*/ 59341 w 590718"/>
              <a:gd name="connsiteY0" fmla="*/ 1635939 h 1635939"/>
              <a:gd name="connsiteX1" fmla="*/ 75526 w 590718"/>
              <a:gd name="connsiteY1" fmla="*/ 705355 h 1635939"/>
              <a:gd name="connsiteX2" fmla="*/ 512495 w 590718"/>
              <a:gd name="connsiteY2" fmla="*/ 106545 h 1635939"/>
              <a:gd name="connsiteX3" fmla="*/ 544864 w 590718"/>
              <a:gd name="connsiteY3" fmla="*/ 66085 h 1635939"/>
            </a:gdLst>
            <a:ahLst/>
            <a:cxnLst>
              <a:cxn ang="0">
                <a:pos x="connsiteX0" y="connsiteY0"/>
              </a:cxn>
              <a:cxn ang="0">
                <a:pos x="connsiteX1" y="connsiteY1"/>
              </a:cxn>
              <a:cxn ang="0">
                <a:pos x="connsiteX2" y="connsiteY2"/>
              </a:cxn>
              <a:cxn ang="0">
                <a:pos x="connsiteX3" y="connsiteY3"/>
              </a:cxn>
            </a:cxnLst>
            <a:rect l="l" t="t" r="r" b="b"/>
            <a:pathLst>
              <a:path w="590718" h="1635939">
                <a:moveTo>
                  <a:pt x="59341" y="1635939"/>
                </a:moveTo>
                <a:cubicBezTo>
                  <a:pt x="29670" y="1298096"/>
                  <a:pt x="0" y="960254"/>
                  <a:pt x="75526" y="705355"/>
                </a:cubicBezTo>
                <a:cubicBezTo>
                  <a:pt x="151052" y="450456"/>
                  <a:pt x="434272" y="213090"/>
                  <a:pt x="512495" y="106545"/>
                </a:cubicBezTo>
                <a:cubicBezTo>
                  <a:pt x="590718" y="0"/>
                  <a:pt x="567791" y="33042"/>
                  <a:pt x="544864" y="66085"/>
                </a:cubicBezTo>
              </a:path>
            </a:pathLst>
          </a:cu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txBody>
          <a:bodyPr lIns="91436" tIns="45719" rIns="91436" bIns="45719" rtlCol="0" anchor="ctr"/>
          <a:lstStyle/>
          <a:p>
            <a:pPr algn="ctr"/>
            <a:endParaRPr lang="en-US" dirty="0"/>
          </a:p>
        </p:txBody>
      </p:sp>
      <p:cxnSp>
        <p:nvCxnSpPr>
          <p:cNvPr id="43" name="Straight Arrow Connector 42"/>
          <p:cNvCxnSpPr/>
          <p:nvPr/>
        </p:nvCxnSpPr>
        <p:spPr>
          <a:xfrm>
            <a:off x="3678621" y="3752193"/>
            <a:ext cx="3121572" cy="2312276"/>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019503" y="2540345"/>
            <a:ext cx="1" cy="457649"/>
          </a:xfrm>
          <a:prstGeom prst="straightConnector1">
            <a:avLst/>
          </a:prstGeom>
          <a:ln w="28575">
            <a:solidFill>
              <a:schemeClr val="bg2">
                <a:lumMod val="5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878317" y="3531476"/>
            <a:ext cx="2890346" cy="2028496"/>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211247" y="3752193"/>
            <a:ext cx="531953" cy="374749"/>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26372" y="2575034"/>
            <a:ext cx="9435" cy="370492"/>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03282" y="4385873"/>
            <a:ext cx="1979120" cy="707886"/>
          </a:xfrm>
          <a:prstGeom prst="rect">
            <a:avLst/>
          </a:prstGeom>
        </p:spPr>
        <p:txBody>
          <a:bodyPr wrap="square">
            <a:spAutoFit/>
          </a:bodyPr>
          <a:lstStyle/>
          <a:p>
            <a:pPr defTabSz="914061" fontAlgn="base">
              <a:spcBef>
                <a:spcPct val="0"/>
              </a:spcBef>
              <a:spcAft>
                <a:spcPct val="0"/>
              </a:spcAft>
            </a:pPr>
            <a:r>
              <a:rPr lang="en-US" sz="2000" spc="-51" dirty="0" smtClean="0">
                <a:gradFill>
                  <a:gsLst>
                    <a:gs pos="0">
                      <a:srgbClr val="595959"/>
                    </a:gs>
                    <a:gs pos="86000">
                      <a:srgbClr val="595959"/>
                    </a:gs>
                  </a:gsLst>
                  <a:lin ang="5400000" scaled="0"/>
                </a:gradFill>
                <a:latin typeface="+mj-lt"/>
              </a:rPr>
              <a:t>Windows </a:t>
            </a:r>
            <a:r>
              <a:rPr lang="en-US" sz="2000" spc="-51" dirty="0">
                <a:gradFill>
                  <a:gsLst>
                    <a:gs pos="0">
                      <a:srgbClr val="595959"/>
                    </a:gs>
                    <a:gs pos="86000">
                      <a:srgbClr val="595959"/>
                    </a:gs>
                  </a:gsLst>
                  <a:lin ang="5400000" scaled="0"/>
                </a:gradFill>
                <a:latin typeface="+mj-lt"/>
              </a:rPr>
              <a:t>Azure </a:t>
            </a:r>
            <a:r>
              <a:rPr lang="en-US" sz="2000" spc="-51" dirty="0" smtClean="0">
                <a:gradFill>
                  <a:gsLst>
                    <a:gs pos="0">
                      <a:srgbClr val="595959"/>
                    </a:gs>
                    <a:gs pos="86000">
                      <a:srgbClr val="595959"/>
                    </a:gs>
                  </a:gsLst>
                  <a:lin ang="5400000" scaled="0"/>
                </a:gradFill>
                <a:latin typeface="+mj-lt"/>
              </a:rPr>
              <a:t/>
            </a:r>
            <a:br>
              <a:rPr lang="en-US" sz="2000" spc="-51" dirty="0" smtClean="0">
                <a:gradFill>
                  <a:gsLst>
                    <a:gs pos="0">
                      <a:srgbClr val="595959"/>
                    </a:gs>
                    <a:gs pos="86000">
                      <a:srgbClr val="595959"/>
                    </a:gs>
                  </a:gsLst>
                  <a:lin ang="5400000" scaled="0"/>
                </a:gradFill>
                <a:latin typeface="+mj-lt"/>
              </a:rPr>
            </a:br>
            <a:r>
              <a:rPr lang="en-US" sz="2000" spc="-51" dirty="0" smtClean="0">
                <a:gradFill>
                  <a:gsLst>
                    <a:gs pos="0">
                      <a:srgbClr val="595959"/>
                    </a:gs>
                    <a:gs pos="86000">
                      <a:srgbClr val="595959"/>
                    </a:gs>
                  </a:gsLst>
                  <a:lin ang="5400000" scaled="0"/>
                </a:gradFill>
                <a:latin typeface="+mj-lt"/>
              </a:rPr>
              <a:t>Blob </a:t>
            </a:r>
            <a:r>
              <a:rPr lang="en-US" sz="2000" spc="-51" dirty="0">
                <a:gradFill>
                  <a:gsLst>
                    <a:gs pos="0">
                      <a:srgbClr val="595959"/>
                    </a:gs>
                    <a:gs pos="86000">
                      <a:srgbClr val="595959"/>
                    </a:gs>
                  </a:gsLst>
                  <a:lin ang="5400000" scaled="0"/>
                </a:gradFill>
                <a:latin typeface="+mj-lt"/>
              </a:rPr>
              <a:t>Service</a:t>
            </a:r>
          </a:p>
        </p:txBody>
      </p:sp>
      <p:grpSp>
        <p:nvGrpSpPr>
          <p:cNvPr id="28" name="Group 27"/>
          <p:cNvGrpSpPr/>
          <p:nvPr/>
        </p:nvGrpSpPr>
        <p:grpSpPr>
          <a:xfrm>
            <a:off x="1263964" y="3775333"/>
            <a:ext cx="1163929" cy="1035665"/>
            <a:chOff x="3996654" y="5236271"/>
            <a:chExt cx="1163929" cy="1035665"/>
          </a:xfrm>
        </p:grpSpPr>
        <p:sp>
          <p:nvSpPr>
            <p:cNvPr id="39" name="TextBox 38"/>
            <p:cNvSpPr txBox="1"/>
            <p:nvPr/>
          </p:nvSpPr>
          <p:spPr>
            <a:xfrm>
              <a:off x="3996654" y="6025715"/>
              <a:ext cx="1163929" cy="246221"/>
            </a:xfrm>
            <a:prstGeom prst="rect">
              <a:avLst/>
            </a:prstGeom>
            <a:noFill/>
          </p:spPr>
          <p:txBody>
            <a:bodyPr wrap="square" lIns="0" tIns="0" rIns="0" bIns="0" rtlCol="0">
              <a:spAutoFit/>
            </a:bodyPr>
            <a:lstStyle/>
            <a:p>
              <a:pPr algn="ctr"/>
              <a:r>
                <a:rPr lang="en-US" sz="1600" dirty="0">
                  <a:gradFill>
                    <a:gsLst>
                      <a:gs pos="0">
                        <a:schemeClr val="tx1"/>
                      </a:gs>
                      <a:gs pos="86000">
                        <a:schemeClr val="tx1"/>
                      </a:gs>
                    </a:gsLst>
                    <a:lin ang="5400000" scaled="0"/>
                  </a:gradFill>
                </a:rPr>
                <a:t>Local Cache</a:t>
              </a:r>
            </a:p>
          </p:txBody>
        </p:sp>
        <p:sp>
          <p:nvSpPr>
            <p:cNvPr id="40" name="Freeform 34"/>
            <p:cNvSpPr>
              <a:spLocks noEditPoints="1"/>
            </p:cNvSpPr>
            <p:nvPr/>
          </p:nvSpPr>
          <p:spPr bwMode="auto">
            <a:xfrm>
              <a:off x="4201020" y="5236271"/>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8393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3" end="3"/>
                                            </p:txEl>
                                          </p:spTgt>
                                        </p:tgtEl>
                                        <p:attrNameLst>
                                          <p:attrName>style.visibility</p:attrName>
                                        </p:attrNameLst>
                                      </p:cBhvr>
                                      <p:to>
                                        <p:strVal val="visible"/>
                                      </p:to>
                                    </p:set>
                                    <p:animEffect transition="in" filter="fade">
                                      <p:cBhvr>
                                        <p:cTn id="30" dur="500"/>
                                        <p:tgtEl>
                                          <p:spTgt spid="17">
                                            <p:txEl>
                                              <p:pRg st="3" end="3"/>
                                            </p:txEl>
                                          </p:spTgt>
                                        </p:tgtEl>
                                      </p:cBhvr>
                                    </p:animEffect>
                                  </p:childTnLst>
                                </p:cTn>
                              </p:par>
                            </p:childTnLst>
                          </p:cTn>
                        </p:par>
                        <p:par>
                          <p:cTn id="31" fill="hold">
                            <p:stCondLst>
                              <p:cond delay="500"/>
                            </p:stCondLst>
                            <p:childTnLst>
                              <p:par>
                                <p:cTn id="32" presetID="17" presetClass="entr" presetSubtype="1"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ppt_x</p:attrName>
                                        </p:attrNameLst>
                                      </p:cBhvr>
                                      <p:tavLst>
                                        <p:tav tm="0">
                                          <p:val>
                                            <p:strVal val="#ppt_x"/>
                                          </p:val>
                                        </p:tav>
                                        <p:tav tm="100000">
                                          <p:val>
                                            <p:strVal val="#ppt_x"/>
                                          </p:val>
                                        </p:tav>
                                      </p:tavLst>
                                    </p:anim>
                                    <p:anim calcmode="lin" valueType="num">
                                      <p:cBhvr>
                                        <p:cTn id="35" dur="500" fill="hold"/>
                                        <p:tgtEl>
                                          <p:spTgt spid="25"/>
                                        </p:tgtEl>
                                        <p:attrNameLst>
                                          <p:attrName>ppt_y</p:attrName>
                                        </p:attrNameLst>
                                      </p:cBhvr>
                                      <p:tavLst>
                                        <p:tav tm="0">
                                          <p:val>
                                            <p:strVal val="#ppt_y-#ppt_h/2"/>
                                          </p:val>
                                        </p:tav>
                                        <p:tav tm="100000">
                                          <p:val>
                                            <p:strVal val="#ppt_y"/>
                                          </p:val>
                                        </p:tav>
                                      </p:tavLst>
                                    </p:anim>
                                    <p:anim calcmode="lin" valueType="num">
                                      <p:cBhvr>
                                        <p:cTn id="36" dur="500" fill="hold"/>
                                        <p:tgtEl>
                                          <p:spTgt spid="25"/>
                                        </p:tgtEl>
                                        <p:attrNameLst>
                                          <p:attrName>ppt_w</p:attrName>
                                        </p:attrNameLst>
                                      </p:cBhvr>
                                      <p:tavLst>
                                        <p:tav tm="0">
                                          <p:val>
                                            <p:strVal val="#ppt_w"/>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xEl>
                                              <p:pRg st="4" end="4"/>
                                            </p:txEl>
                                          </p:spTgt>
                                        </p:tgtEl>
                                        <p:attrNameLst>
                                          <p:attrName>style.visibility</p:attrName>
                                        </p:attrNameLst>
                                      </p:cBhvr>
                                      <p:to>
                                        <p:strVal val="visible"/>
                                      </p:to>
                                    </p:set>
                                    <p:animEffect transition="in" filter="fade">
                                      <p:cBhvr>
                                        <p:cTn id="46" dur="500"/>
                                        <p:tgtEl>
                                          <p:spTgt spid="17">
                                            <p:txEl>
                                              <p:pRg st="4" end="4"/>
                                            </p:txEl>
                                          </p:spTgt>
                                        </p:tgtEl>
                                      </p:cBhvr>
                                    </p:animEffec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500"/>
                                        <p:tgtEl>
                                          <p:spTgt spid="36"/>
                                        </p:tgtEl>
                                      </p:cBhvr>
                                    </p:animEffect>
                                  </p:childTnLst>
                                </p:cTn>
                              </p:par>
                            </p:childTnLst>
                          </p:cTn>
                        </p:par>
                        <p:par>
                          <p:cTn id="60" fill="hold">
                            <p:stCondLst>
                              <p:cond delay="1000"/>
                            </p:stCondLst>
                            <p:childTnLst>
                              <p:par>
                                <p:cTn id="61" presetID="26" presetClass="emph" presetSubtype="0" fill="hold" nodeType="afterEffect">
                                  <p:stCondLst>
                                    <p:cond delay="0"/>
                                  </p:stCondLst>
                                  <p:childTnLst>
                                    <p:animEffect transition="out" filter="fade">
                                      <p:cBhvr>
                                        <p:cTn id="62" dur="500" tmFilter="0, 0; .2, .5; .8, .5; 1, 0"/>
                                        <p:tgtEl>
                                          <p:spTgt spid="28"/>
                                        </p:tgtEl>
                                      </p:cBhvr>
                                    </p:animEffect>
                                    <p:animScale>
                                      <p:cBhvr>
                                        <p:cTn id="63" dur="250" autoRev="1" fill="hold"/>
                                        <p:tgtEl>
                                          <p:spTgt spid="28"/>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500"/>
                                        <p:tgtEl>
                                          <p:spTgt spid="34"/>
                                        </p:tgtEl>
                                      </p:cBhvr>
                                    </p:animEffect>
                                  </p:childTnLst>
                                </p:cTn>
                              </p:par>
                            </p:childTnLst>
                          </p:cTn>
                        </p:par>
                        <p:par>
                          <p:cTn id="74" fill="hold">
                            <p:stCondLst>
                              <p:cond delay="500"/>
                            </p:stCondLst>
                            <p:childTnLst>
                              <p:par>
                                <p:cTn id="75" presetID="22" presetClass="entr" presetSubtype="2" fill="hold" nodeType="after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wipe(right)">
                                      <p:cBhvr>
                                        <p:cTn id="77" dur="500"/>
                                        <p:tgtEl>
                                          <p:spTgt spid="38"/>
                                        </p:tgtEl>
                                      </p:cBhvr>
                                    </p:animEffect>
                                  </p:childTnLst>
                                </p:cTn>
                              </p:par>
                              <p:par>
                                <p:cTn id="78" presetID="22" presetClass="entr" presetSubtype="4" fill="hold" nodeType="withEffect">
                                  <p:stCondLst>
                                    <p:cond delay="500"/>
                                  </p:stCondLst>
                                  <p:childTnLst>
                                    <p:set>
                                      <p:cBhvr>
                                        <p:cTn id="79" dur="1" fill="hold">
                                          <p:stCondLst>
                                            <p:cond delay="0"/>
                                          </p:stCondLst>
                                        </p:cTn>
                                        <p:tgtEl>
                                          <p:spTgt spid="35"/>
                                        </p:tgtEl>
                                        <p:attrNameLst>
                                          <p:attrName>style.visibility</p:attrName>
                                        </p:attrNameLst>
                                      </p:cBhvr>
                                      <p:to>
                                        <p:strVal val="visible"/>
                                      </p:to>
                                    </p:set>
                                    <p:animEffect transition="in" filter="wipe(down)">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par>
                                <p:cTn id="86" presetID="1" presetClass="exit" presetSubtype="0" fill="hold" nodeType="withEffect">
                                  <p:stCondLst>
                                    <p:cond delay="0"/>
                                  </p:stCondLst>
                                  <p:childTnLst>
                                    <p:set>
                                      <p:cBhvr>
                                        <p:cTn id="87" dur="1" fill="hold">
                                          <p:stCondLst>
                                            <p:cond delay="0"/>
                                          </p:stCondLst>
                                        </p:cTn>
                                        <p:tgtEl>
                                          <p:spTgt spid="34"/>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3"/>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6"/>
                                        </p:tgtEl>
                                      </p:cBhvr>
                                    </p:animEffect>
                                    <p:set>
                                      <p:cBhvr>
                                        <p:cTn id="92" dur="1" fill="hold">
                                          <p:stCondLst>
                                            <p:cond delay="499"/>
                                          </p:stCondLst>
                                        </p:cTn>
                                        <p:tgtEl>
                                          <p:spTgt spid="3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childTnLst>
                          </p:cTn>
                        </p:par>
                        <p:par>
                          <p:cTn id="97" fill="hold">
                            <p:stCondLst>
                              <p:cond delay="500"/>
                            </p:stCondLst>
                            <p:childTnLst>
                              <p:par>
                                <p:cTn id="98" presetID="22" presetClass="entr" presetSubtype="2" fill="hold" nodeType="after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right)">
                                      <p:cBhvr>
                                        <p:cTn id="100" dur="500"/>
                                        <p:tgtEl>
                                          <p:spTgt spid="36"/>
                                        </p:tgtEl>
                                      </p:cBhvr>
                                    </p:animEffect>
                                  </p:childTnLst>
                                </p:cTn>
                              </p:par>
                            </p:childTnLst>
                          </p:cTn>
                        </p:par>
                        <p:par>
                          <p:cTn id="101" fill="hold">
                            <p:stCondLst>
                              <p:cond delay="1000"/>
                            </p:stCondLst>
                            <p:childTnLst>
                              <p:par>
                                <p:cTn id="102" presetID="26" presetClass="emph" presetSubtype="0" fill="hold" nodeType="afterEffect">
                                  <p:stCondLst>
                                    <p:cond delay="0"/>
                                  </p:stCondLst>
                                  <p:childTnLst>
                                    <p:animEffect transition="out" filter="fade">
                                      <p:cBhvr>
                                        <p:cTn id="103" dur="500" tmFilter="0, 0; .2, .5; .8, .5; 1, 0"/>
                                        <p:tgtEl>
                                          <p:spTgt spid="28"/>
                                        </p:tgtEl>
                                      </p:cBhvr>
                                    </p:animEffect>
                                    <p:animScale>
                                      <p:cBhvr>
                                        <p:cTn id="104" dur="250" autoRev="1" fill="hold"/>
                                        <p:tgtEl>
                                          <p:spTgt spid="28"/>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Cloud Drive Client Library Sample</a:t>
            </a:r>
            <a:endParaRPr lang="en-US" dirty="0"/>
          </a:p>
        </p:txBody>
      </p:sp>
      <p:sp>
        <p:nvSpPr>
          <p:cNvPr id="3" name="Content Placeholder 2"/>
          <p:cNvSpPr>
            <a:spLocks noGrp="1"/>
          </p:cNvSpPr>
          <p:nvPr>
            <p:ph type="body" sz="quarter" idx="10"/>
          </p:nvPr>
        </p:nvSpPr>
        <p:spPr>
          <a:xfrm>
            <a:off x="522288" y="1507998"/>
            <a:ext cx="11149012" cy="5078313"/>
          </a:xfrm>
        </p:spPr>
        <p:txBody>
          <a:bodyPr/>
          <a:lstStyle/>
          <a:p>
            <a:pPr lvl="0">
              <a:lnSpc>
                <a:spcPct val="100000"/>
              </a:lnSpc>
              <a:spcBef>
                <a:spcPts val="0"/>
              </a:spcBef>
              <a:spcAft>
                <a:spcPts val="1800"/>
              </a:spcAft>
              <a:buSzPct val="80000"/>
            </a:pPr>
            <a:r>
              <a:rPr lang="en-US" sz="1500" dirty="0" err="1">
                <a:solidFill>
                  <a:srgbClr val="2B91AF"/>
                </a:solidFill>
              </a:rPr>
              <a:t>CloudStorageAccount</a:t>
            </a:r>
            <a:r>
              <a:rPr lang="en-US" sz="1500" dirty="0">
                <a:solidFill>
                  <a:srgbClr val="2B91AF"/>
                </a:solidFill>
              </a:rPr>
              <a:t> </a:t>
            </a:r>
            <a:r>
              <a:rPr lang="en-US" sz="1500" dirty="0">
                <a:solidFill>
                  <a:srgbClr val="FFFFFF"/>
                </a:solidFill>
              </a:rPr>
              <a:t>account =       </a:t>
            </a:r>
            <a:r>
              <a:rPr lang="en-US" sz="1500" dirty="0" smtClean="0">
                <a:solidFill>
                  <a:srgbClr val="FFFFFF"/>
                </a:solidFill>
              </a:rPr>
              <a:t/>
            </a:r>
            <a:br>
              <a:rPr lang="en-US" sz="1500" dirty="0" smtClean="0">
                <a:solidFill>
                  <a:srgbClr val="FFFFFF"/>
                </a:solidFill>
              </a:rPr>
            </a:br>
            <a:r>
              <a:rPr lang="en-US" sz="1500" dirty="0" smtClean="0">
                <a:solidFill>
                  <a:srgbClr val="FFFFFF"/>
                </a:solidFill>
              </a:rPr>
              <a:t>	</a:t>
            </a:r>
            <a:r>
              <a:rPr lang="en-US" sz="1500" dirty="0" err="1" smtClean="0">
                <a:solidFill>
                  <a:srgbClr val="2B91AF"/>
                </a:solidFill>
              </a:rPr>
              <a:t>CloudStorageAccount</a:t>
            </a:r>
            <a:r>
              <a:rPr lang="en-US" sz="1500" dirty="0" err="1" smtClean="0">
                <a:solidFill>
                  <a:prstClr val="black"/>
                </a:solidFill>
              </a:rPr>
              <a:t>.FromConfigurationSetting</a:t>
            </a:r>
            <a:r>
              <a:rPr lang="en-US" sz="1500" dirty="0">
                <a:solidFill>
                  <a:prstClr val="black"/>
                </a:solidFill>
              </a:rPr>
              <a:t>(</a:t>
            </a:r>
            <a:r>
              <a:rPr lang="en-US" sz="1500" dirty="0">
                <a:solidFill>
                  <a:srgbClr val="A31515"/>
                </a:solidFill>
              </a:rPr>
              <a:t>"</a:t>
            </a:r>
            <a:r>
              <a:rPr lang="en-US" sz="1500" dirty="0" err="1">
                <a:solidFill>
                  <a:srgbClr val="A31515"/>
                </a:solidFill>
              </a:rPr>
              <a:t>CloudStorageAccount</a:t>
            </a:r>
            <a:r>
              <a:rPr lang="en-US" sz="1500" dirty="0" smtClean="0">
                <a:solidFill>
                  <a:srgbClr val="A31515"/>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Initialize the local cache for drives mounted by this role </a:t>
            </a:r>
            <a:r>
              <a:rPr lang="en-US" sz="1500" dirty="0" smtClean="0">
                <a:solidFill>
                  <a:srgbClr val="008000"/>
                </a:solidFill>
              </a:rPr>
              <a:t>instance</a:t>
            </a:r>
            <a:br>
              <a:rPr lang="en-US" sz="1500" dirty="0" smtClean="0">
                <a:solidFill>
                  <a:srgbClr val="008000"/>
                </a:solidFill>
              </a:rPr>
            </a:br>
            <a:r>
              <a:rPr lang="en-US" sz="1500" dirty="0" err="1" smtClean="0">
                <a:solidFill>
                  <a:srgbClr val="2B91AF"/>
                </a:solidFill>
              </a:rPr>
              <a:t>CloudDrive</a:t>
            </a:r>
            <a:r>
              <a:rPr lang="en-US" sz="1500" dirty="0" err="1" smtClean="0">
                <a:solidFill>
                  <a:prstClr val="black"/>
                </a:solidFill>
              </a:rPr>
              <a:t>.InitializeCache</a:t>
            </a:r>
            <a:r>
              <a:rPr lang="en-US" sz="1500" dirty="0" smtClean="0">
                <a:solidFill>
                  <a:prstClr val="black"/>
                </a:solidFill>
              </a:rPr>
              <a:t>(</a:t>
            </a:r>
            <a:r>
              <a:rPr lang="en-US" sz="1500" dirty="0" err="1" smtClean="0">
                <a:solidFill>
                  <a:prstClr val="black"/>
                </a:solidFill>
              </a:rPr>
              <a:t>localCacheDir</a:t>
            </a:r>
            <a:r>
              <a:rPr lang="en-US" sz="1500" dirty="0">
                <a:solidFill>
                  <a:prstClr val="black"/>
                </a:solidFill>
              </a:rPr>
              <a:t>, </a:t>
            </a:r>
            <a:r>
              <a:rPr lang="en-US" sz="1500" dirty="0" err="1">
                <a:solidFill>
                  <a:prstClr val="black"/>
                </a:solidFill>
              </a:rPr>
              <a:t>cacheSizeInMB</a:t>
            </a:r>
            <a:r>
              <a:rPr lang="en-US" sz="1500" dirty="0" smtClean="0">
                <a:solidFill>
                  <a:prstClr val="black"/>
                </a:solidFill>
              </a:rPr>
              <a:t>);</a:t>
            </a:r>
            <a:endParaRPr lang="en-US" sz="1500" dirty="0" smtClean="0">
              <a:solidFill>
                <a:srgbClr val="2B91AF"/>
              </a:solidFill>
            </a:endParaRP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Create a cloud drive (</a:t>
            </a:r>
            <a:r>
              <a:rPr lang="en-US" sz="1500" dirty="0" err="1" smtClean="0">
                <a:solidFill>
                  <a:srgbClr val="008000"/>
                </a:solidFill>
              </a:rPr>
              <a:t>PageBlob</a:t>
            </a:r>
            <a:r>
              <a:rPr lang="en-US" sz="1500" dirty="0" smtClean="0">
                <a:solidFill>
                  <a:srgbClr val="008000"/>
                </a:solidFill>
              </a:rPr>
              <a:t>)</a:t>
            </a:r>
            <a:br>
              <a:rPr lang="en-US" sz="1500" dirty="0" smtClean="0">
                <a:solidFill>
                  <a:srgbClr val="008000"/>
                </a:solidFill>
              </a:rPr>
            </a:br>
            <a:r>
              <a:rPr lang="en-US" sz="1500" dirty="0" err="1" smtClean="0">
                <a:solidFill>
                  <a:srgbClr val="2B91AF"/>
                </a:solidFill>
              </a:rPr>
              <a:t>CloudDrive</a:t>
            </a:r>
            <a:r>
              <a:rPr lang="en-US" sz="1500" dirty="0" smtClean="0">
                <a:solidFill>
                  <a:prstClr val="black"/>
                </a:solidFill>
              </a:rPr>
              <a:t> </a:t>
            </a:r>
            <a:r>
              <a:rPr lang="en-US" sz="1500" dirty="0">
                <a:solidFill>
                  <a:prstClr val="black"/>
                </a:solidFill>
              </a:rPr>
              <a:t>drive = </a:t>
            </a:r>
            <a:r>
              <a:rPr lang="en-US" sz="1500" dirty="0" err="1">
                <a:solidFill>
                  <a:srgbClr val="292929"/>
                </a:solidFill>
              </a:rPr>
              <a:t>account.CreateCloudDrive</a:t>
            </a:r>
            <a:r>
              <a:rPr lang="en-US" sz="1500" dirty="0">
                <a:solidFill>
                  <a:srgbClr val="292929"/>
                </a:solidFill>
              </a:rPr>
              <a:t>(</a:t>
            </a:r>
            <a:r>
              <a:rPr lang="en-US" sz="1500" dirty="0" err="1">
                <a:solidFill>
                  <a:srgbClr val="292929"/>
                </a:solidFill>
              </a:rPr>
              <a:t>pageBlobUri</a:t>
            </a:r>
            <a:r>
              <a:rPr lang="en-US" sz="1500" dirty="0" smtClean="0">
                <a:solidFill>
                  <a:prstClr val="black"/>
                </a:solidFill>
              </a:rPr>
              <a:t>);</a:t>
            </a:r>
            <a:br>
              <a:rPr lang="en-US" sz="1500" dirty="0" smtClean="0">
                <a:solidFill>
                  <a:prstClr val="black"/>
                </a:solidFill>
              </a:rPr>
            </a:br>
            <a:r>
              <a:rPr lang="en-US" sz="1500" dirty="0" err="1" smtClean="0">
                <a:solidFill>
                  <a:srgbClr val="292929"/>
                </a:solidFill>
              </a:rPr>
              <a:t>drive.Create</a:t>
            </a:r>
            <a:r>
              <a:rPr lang="en-US" sz="1500" dirty="0" smtClean="0">
                <a:solidFill>
                  <a:srgbClr val="292929"/>
                </a:solidFill>
              </a:rPr>
              <a:t>(1000 </a:t>
            </a:r>
            <a:r>
              <a:rPr lang="en-US" sz="1500" dirty="0">
                <a:solidFill>
                  <a:srgbClr val="008000"/>
                </a:solidFill>
              </a:rPr>
              <a:t>/* </a:t>
            </a:r>
            <a:r>
              <a:rPr lang="en-US" sz="1500" dirty="0" err="1">
                <a:solidFill>
                  <a:srgbClr val="008000"/>
                </a:solidFill>
              </a:rPr>
              <a:t>sizeInMB</a:t>
            </a:r>
            <a:r>
              <a:rPr lang="en-US" sz="1500" dirty="0">
                <a:solidFill>
                  <a:srgbClr val="008000"/>
                </a:solidFill>
              </a:rPr>
              <a:t> </a:t>
            </a:r>
            <a:r>
              <a:rPr lang="en-US" sz="1500" dirty="0" smtClean="0">
                <a:solidFill>
                  <a:srgbClr val="008000"/>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Mount the network attached drive on the local file </a:t>
            </a:r>
            <a:r>
              <a:rPr lang="en-US" sz="1500" dirty="0" smtClean="0">
                <a:solidFill>
                  <a:srgbClr val="008000"/>
                </a:solidFill>
              </a:rPr>
              <a:t>system</a:t>
            </a:r>
            <a:br>
              <a:rPr lang="en-US" sz="1500" dirty="0" smtClean="0">
                <a:solidFill>
                  <a:srgbClr val="008000"/>
                </a:solidFill>
              </a:rPr>
            </a:br>
            <a:r>
              <a:rPr lang="en-US" sz="1500" dirty="0" smtClean="0">
                <a:solidFill>
                  <a:srgbClr val="0000FF"/>
                </a:solidFill>
              </a:rPr>
              <a:t>string</a:t>
            </a:r>
            <a:r>
              <a:rPr lang="en-US" sz="1500" dirty="0" smtClean="0">
                <a:solidFill>
                  <a:prstClr val="black"/>
                </a:solidFill>
              </a:rPr>
              <a:t> </a:t>
            </a:r>
            <a:r>
              <a:rPr lang="en-US" sz="1500" dirty="0" err="1">
                <a:solidFill>
                  <a:prstClr val="black"/>
                </a:solidFill>
              </a:rPr>
              <a:t>pathOnLocalFS</a:t>
            </a:r>
            <a:r>
              <a:rPr lang="en-US" sz="1500" dirty="0">
                <a:solidFill>
                  <a:prstClr val="black"/>
                </a:solidFill>
              </a:rPr>
              <a:t> = </a:t>
            </a:r>
            <a:r>
              <a:rPr lang="en-US" sz="1500" dirty="0" err="1">
                <a:solidFill>
                  <a:prstClr val="black"/>
                </a:solidFill>
              </a:rPr>
              <a:t>drive.Mount</a:t>
            </a:r>
            <a:r>
              <a:rPr lang="en-US" sz="1500" dirty="0">
                <a:solidFill>
                  <a:prstClr val="black"/>
                </a:solidFill>
              </a:rPr>
              <a:t>(</a:t>
            </a:r>
            <a:r>
              <a:rPr lang="en-US" sz="1500" dirty="0" err="1">
                <a:solidFill>
                  <a:srgbClr val="292929"/>
                </a:solidFill>
              </a:rPr>
              <a:t>cacheSizeInMB</a:t>
            </a:r>
            <a:r>
              <a:rPr lang="en-US" sz="1500" dirty="0">
                <a:solidFill>
                  <a:prstClr val="black"/>
                </a:solidFill>
              </a:rPr>
              <a:t>, </a:t>
            </a:r>
            <a:r>
              <a:rPr lang="en-US" sz="1500" dirty="0" err="1">
                <a:solidFill>
                  <a:srgbClr val="2B91AF"/>
                </a:solidFill>
              </a:rPr>
              <a:t>DriveMountOptions</a:t>
            </a:r>
            <a:r>
              <a:rPr lang="en-US" sz="1500" dirty="0" err="1">
                <a:solidFill>
                  <a:prstClr val="black"/>
                </a:solidFill>
              </a:rPr>
              <a:t>.None</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Use NTFS APIs to Read/Write files to drive</a:t>
            </a:r>
            <a:endParaRPr lang="en-US" sz="1500" dirty="0">
              <a:solidFill>
                <a:srgbClr val="FFFFFF"/>
              </a:solidFill>
            </a:endParaRPr>
          </a:p>
          <a:p>
            <a:pPr lvl="0">
              <a:lnSpc>
                <a:spcPct val="100000"/>
              </a:lnSpc>
              <a:spcBef>
                <a:spcPts val="0"/>
              </a:spcBef>
              <a:spcAft>
                <a:spcPts val="1800"/>
              </a:spcAft>
              <a:buSzPct val="80000"/>
            </a:pPr>
            <a:r>
              <a:rPr lang="en-US" sz="1500" dirty="0" smtClean="0">
                <a:solidFill>
                  <a:srgbClr val="292929"/>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Snapshot drive while mounted to create </a:t>
            </a:r>
            <a:r>
              <a:rPr lang="en-US" sz="1500" dirty="0" smtClean="0">
                <a:solidFill>
                  <a:srgbClr val="008000"/>
                </a:solidFill>
              </a:rPr>
              <a:t>backups</a:t>
            </a:r>
            <a:br>
              <a:rPr lang="en-US" sz="1500" dirty="0" smtClean="0">
                <a:solidFill>
                  <a:srgbClr val="008000"/>
                </a:solidFill>
              </a:rPr>
            </a:br>
            <a:r>
              <a:rPr lang="en-US" sz="1500" dirty="0" smtClean="0">
                <a:solidFill>
                  <a:srgbClr val="0000FF"/>
                </a:solidFill>
              </a:rPr>
              <a:t>Uri</a:t>
            </a:r>
            <a:r>
              <a:rPr lang="en-US" sz="1500" dirty="0" smtClean="0">
                <a:solidFill>
                  <a:prstClr val="black"/>
                </a:solidFill>
              </a:rPr>
              <a:t> </a:t>
            </a:r>
            <a:r>
              <a:rPr lang="en-US" sz="1500" dirty="0" err="1">
                <a:solidFill>
                  <a:prstClr val="black"/>
                </a:solidFill>
              </a:rPr>
              <a:t>snapshotUri</a:t>
            </a:r>
            <a:r>
              <a:rPr lang="en-US" sz="1500" dirty="0">
                <a:solidFill>
                  <a:prstClr val="black"/>
                </a:solidFill>
              </a:rPr>
              <a:t> = </a:t>
            </a:r>
            <a:r>
              <a:rPr lang="en-US" sz="1500" dirty="0" err="1">
                <a:solidFill>
                  <a:prstClr val="black"/>
                </a:solidFill>
              </a:rPr>
              <a:t>drive.Snapshot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err="1">
                <a:solidFill>
                  <a:srgbClr val="008000"/>
                </a:solidFill>
              </a:rPr>
              <a:t>Unmount</a:t>
            </a:r>
            <a:r>
              <a:rPr lang="en-US" sz="1500" dirty="0">
                <a:solidFill>
                  <a:srgbClr val="008000"/>
                </a:solidFill>
              </a:rPr>
              <a:t> the </a:t>
            </a:r>
            <a:r>
              <a:rPr lang="en-US" sz="1500" dirty="0" smtClean="0">
                <a:solidFill>
                  <a:srgbClr val="008000"/>
                </a:solidFill>
              </a:rPr>
              <a:t>drive</a:t>
            </a:r>
            <a:br>
              <a:rPr lang="en-US" sz="1500" dirty="0" smtClean="0">
                <a:solidFill>
                  <a:srgbClr val="008000"/>
                </a:solidFill>
              </a:rPr>
            </a:br>
            <a:r>
              <a:rPr lang="en-US" sz="1500" dirty="0" err="1" smtClean="0">
                <a:solidFill>
                  <a:prstClr val="black"/>
                </a:solidFill>
              </a:rPr>
              <a:t>drive.Unmount</a:t>
            </a:r>
            <a:r>
              <a:rPr lang="en-US" sz="1500" dirty="0" smtClean="0">
                <a:solidFill>
                  <a:prstClr val="black"/>
                </a:solidFill>
              </a:rPr>
              <a:t>();</a:t>
            </a:r>
            <a:endParaRPr lang="en-US" sz="1500" dirty="0">
              <a:solidFill>
                <a:prstClr val="black"/>
              </a:solidFill>
            </a:endParaRPr>
          </a:p>
        </p:txBody>
      </p:sp>
    </p:spTree>
    <p:extLst>
      <p:ext uri="{BB962C8B-B14F-4D97-AF65-F5344CB8AC3E}">
        <p14:creationId xmlns:p14="http://schemas.microsoft.com/office/powerpoint/2010/main" val="22838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Failover with Drives</a:t>
            </a:r>
            <a:endParaRPr lang="en-NZ" dirty="0"/>
          </a:p>
        </p:txBody>
      </p:sp>
      <p:sp>
        <p:nvSpPr>
          <p:cNvPr id="3" name="Text Placeholder 2"/>
          <p:cNvSpPr>
            <a:spLocks noGrp="1"/>
          </p:cNvSpPr>
          <p:nvPr>
            <p:ph type="body" sz="quarter" idx="10"/>
          </p:nvPr>
        </p:nvSpPr>
        <p:spPr>
          <a:xfrm>
            <a:off x="3646311" y="1447799"/>
            <a:ext cx="8024989" cy="4778231"/>
          </a:xfrm>
        </p:spPr>
        <p:txBody>
          <a:bodyPr/>
          <a:lstStyle/>
          <a:p>
            <a:r>
              <a:rPr lang="en-NZ" dirty="0" smtClean="0">
                <a:solidFill>
                  <a:schemeClr val="accent2">
                    <a:alpha val="99000"/>
                  </a:schemeClr>
                </a:solidFill>
              </a:rPr>
              <a:t>Must issue NTFS Flush command </a:t>
            </a:r>
            <a:br>
              <a:rPr lang="en-NZ" dirty="0" smtClean="0">
                <a:solidFill>
                  <a:schemeClr val="accent2">
                    <a:alpha val="99000"/>
                  </a:schemeClr>
                </a:solidFill>
              </a:rPr>
            </a:br>
            <a:r>
              <a:rPr lang="en-NZ" dirty="0" smtClean="0">
                <a:solidFill>
                  <a:schemeClr val="accent2">
                    <a:alpha val="99000"/>
                  </a:schemeClr>
                </a:solidFill>
              </a:rPr>
              <a:t>to persist data</a:t>
            </a:r>
          </a:p>
          <a:p>
            <a:pPr lvl="1"/>
            <a:r>
              <a:rPr lang="en-NZ" dirty="0" smtClean="0"/>
              <a:t>Use </a:t>
            </a:r>
            <a:r>
              <a:rPr lang="en-NZ" dirty="0" err="1" smtClean="0"/>
              <a:t>System.IO.Stream.Flush</a:t>
            </a:r>
            <a:r>
              <a:rPr lang="en-NZ" dirty="0" smtClean="0"/>
              <a:t>()</a:t>
            </a:r>
          </a:p>
          <a:p>
            <a:pPr lvl="1"/>
            <a:endParaRPr lang="en-NZ" dirty="0" smtClean="0"/>
          </a:p>
          <a:p>
            <a:r>
              <a:rPr lang="en-NZ" dirty="0" smtClean="0">
                <a:solidFill>
                  <a:schemeClr val="accent2">
                    <a:alpha val="99000"/>
                  </a:schemeClr>
                </a:solidFill>
              </a:rPr>
              <a:t>Read/Write Drives protected with leases</a:t>
            </a:r>
          </a:p>
          <a:p>
            <a:pPr lvl="1"/>
            <a:r>
              <a:rPr lang="en-NZ" dirty="0" smtClean="0"/>
              <a:t>1 Minute lease expiry</a:t>
            </a:r>
          </a:p>
          <a:p>
            <a:pPr lvl="1"/>
            <a:r>
              <a:rPr lang="en-NZ" dirty="0" smtClean="0"/>
              <a:t>Maintained  by Windows Azure OS Driver</a:t>
            </a:r>
          </a:p>
          <a:p>
            <a:pPr lvl="1"/>
            <a:r>
              <a:rPr lang="en-NZ" dirty="0" err="1" smtClean="0"/>
              <a:t>Unmount</a:t>
            </a:r>
            <a:r>
              <a:rPr lang="en-NZ" dirty="0" smtClean="0"/>
              <a:t> on </a:t>
            </a:r>
            <a:r>
              <a:rPr lang="en-NZ" dirty="0" err="1" smtClean="0"/>
              <a:t>RoleEntryPoint.OnStop</a:t>
            </a:r>
            <a:endParaRPr lang="en-NZ" dirty="0" smtClean="0"/>
          </a:p>
          <a:p>
            <a:pPr lvl="1"/>
            <a:endParaRPr lang="en-NZ" dirty="0" smtClean="0"/>
          </a:p>
          <a:p>
            <a:r>
              <a:rPr lang="en-NZ" dirty="0" smtClean="0">
                <a:solidFill>
                  <a:schemeClr val="accent2">
                    <a:alpha val="99000"/>
                  </a:schemeClr>
                </a:solidFill>
              </a:rPr>
              <a:t>On failure</a:t>
            </a:r>
          </a:p>
          <a:p>
            <a:pPr lvl="1"/>
            <a:r>
              <a:rPr lang="en-NZ" dirty="0" smtClean="0"/>
              <a:t>Lease will timeout after 1 minute</a:t>
            </a:r>
          </a:p>
          <a:p>
            <a:pPr lvl="1"/>
            <a:r>
              <a:rPr lang="en-NZ" dirty="0" smtClean="0"/>
              <a:t>Re-mount drive on new instance</a:t>
            </a:r>
            <a:endParaRPr lang="en-NZ" dirty="0"/>
          </a:p>
        </p:txBody>
      </p:sp>
      <p:sp>
        <p:nvSpPr>
          <p:cNvPr id="6" name="Freeform 79"/>
          <p:cNvSpPr>
            <a:spLocks noEditPoints="1"/>
          </p:cNvSpPr>
          <p:nvPr/>
        </p:nvSpPr>
        <p:spPr bwMode="black">
          <a:xfrm>
            <a:off x="882969" y="2070518"/>
            <a:ext cx="2210186" cy="298789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966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Tables</a:t>
            </a:r>
            <a:endParaRPr lang="en-US" dirty="0"/>
          </a:p>
        </p:txBody>
      </p:sp>
    </p:spTree>
    <p:extLst>
      <p:ext uri="{BB962C8B-B14F-4D97-AF65-F5344CB8AC3E}">
        <p14:creationId xmlns:p14="http://schemas.microsoft.com/office/powerpoint/2010/main" val="169935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Storage Concepts</a:t>
            </a:r>
            <a:br>
              <a:rPr lang="en-US" smtClean="0"/>
            </a:br>
            <a:endParaRPr lang="en-US" dirty="0"/>
          </a:p>
        </p:txBody>
      </p:sp>
      <p:grpSp>
        <p:nvGrpSpPr>
          <p:cNvPr id="45" name="Group 4"/>
          <p:cNvGrpSpPr/>
          <p:nvPr/>
        </p:nvGrpSpPr>
        <p:grpSpPr>
          <a:xfrm>
            <a:off x="5597591"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grpSp>
      <p:grpSp>
        <p:nvGrpSpPr>
          <p:cNvPr id="48" name="Group 5"/>
          <p:cNvGrpSpPr/>
          <p:nvPr/>
        </p:nvGrpSpPr>
        <p:grpSpPr>
          <a:xfrm>
            <a:off x="3008886"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51" name="Group 6"/>
          <p:cNvGrpSpPr/>
          <p:nvPr/>
        </p:nvGrpSpPr>
        <p:grpSpPr>
          <a:xfrm>
            <a:off x="519113"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1286"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5427" y="3039762"/>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6708"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6778"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3849" y="2656704"/>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5004"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a:solidFill>
                  <a:schemeClr val="lt1">
                    <a:alpha val="99000"/>
                  </a:schemeClr>
                </a:solidFill>
              </a:rPr>
              <a:t>Email = …</a:t>
            </a:r>
          </a:p>
        </p:txBody>
      </p:sp>
      <p:sp>
        <p:nvSpPr>
          <p:cNvPr id="68" name="Rectangle 67"/>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err="1">
                <a:solidFill>
                  <a:schemeClr val="lt1">
                    <a:alpha val="99000"/>
                  </a:schemeClr>
                </a:solidFill>
              </a:rPr>
              <a:t>EMailAdd</a:t>
            </a:r>
            <a:r>
              <a:rPr lang="en-US" sz="1800" dirty="0">
                <a:solidFill>
                  <a:schemeClr val="lt1">
                    <a:alpha val="99000"/>
                  </a:schemeClr>
                </a:solidFill>
              </a:rPr>
              <a:t>= </a:t>
            </a:r>
          </a:p>
        </p:txBody>
      </p:sp>
      <p:sp>
        <p:nvSpPr>
          <p:cNvPr id="69" name="Rectangle 68"/>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customers</a:t>
            </a:r>
            <a:endParaRPr lang="en-US" sz="2000" dirty="0">
              <a:solidFill>
                <a:schemeClr val="lt1">
                  <a:alpha val="99000"/>
                </a:schemeClr>
              </a:solidFill>
            </a:endParaRPr>
          </a:p>
        </p:txBody>
      </p:sp>
      <p:cxnSp>
        <p:nvCxnSpPr>
          <p:cNvPr id="74" name="Straight Connector 73"/>
          <p:cNvCxnSpPr/>
          <p:nvPr/>
        </p:nvCxnSpPr>
        <p:spPr>
          <a:xfrm>
            <a:off x="4806778"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3849" y="4324866"/>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5004"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
        <p:nvSpPr>
          <p:cNvPr id="71" name="Rectangle 70"/>
          <p:cNvSpPr/>
          <p:nvPr/>
        </p:nvSpPr>
        <p:spPr>
          <a:xfrm>
            <a:off x="3520220"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photos</a:t>
            </a:r>
            <a:endParaRPr lang="en-US" sz="2000" dirty="0">
              <a:solidFill>
                <a:schemeClr val="lt1">
                  <a:alpha val="99000"/>
                </a:schemeClr>
              </a:solidFill>
            </a:endParaRPr>
          </a:p>
        </p:txBody>
      </p:sp>
      <p:sp>
        <p:nvSpPr>
          <p:cNvPr id="72"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Tree>
    <p:extLst>
      <p:ext uri="{BB962C8B-B14F-4D97-AF65-F5344CB8AC3E}">
        <p14:creationId xmlns:p14="http://schemas.microsoft.com/office/powerpoint/2010/main" val="302030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14" name="Content Placeholder 2"/>
          <p:cNvSpPr txBox="1">
            <a:spLocks/>
          </p:cNvSpPr>
          <p:nvPr/>
        </p:nvSpPr>
        <p:spPr>
          <a:xfrm>
            <a:off x="4863829" y="3028950"/>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a:t>
            </a:r>
            <a:r>
              <a:rPr lang="en-US" sz="1600" spc="-51" dirty="0" smtClean="0">
                <a:solidFill>
                  <a:schemeClr val="bg1">
                    <a:alpha val="99000"/>
                  </a:schemeClr>
                </a:solidFill>
                <a:latin typeface="+mn-lt"/>
                <a:cs typeface="Segoe UI" pitchFamily="34" charset="0"/>
              </a:rPr>
              <a:t>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4465"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0"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0683" y="1599366"/>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3577"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smtClean="0">
                  <a:solidFill>
                    <a:schemeClr val="bg1">
                      <a:alpha val="99000"/>
                    </a:schemeClr>
                  </a:solidFill>
                  <a:latin typeface="Segoe UI" pitchFamily="34" charset="0"/>
                  <a:ea typeface="Segoe UI" pitchFamily="34" charset="0"/>
                  <a:cs typeface="Segoe UI" pitchFamily="34" charset="0"/>
                </a:rPr>
                <a:t>Entities</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210892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Properties</a:t>
            </a:r>
            <a:endParaRPr lang="en-US" dirty="0"/>
          </a:p>
        </p:txBody>
      </p:sp>
      <p:sp>
        <p:nvSpPr>
          <p:cNvPr id="3" name="Content Placeholder 2"/>
          <p:cNvSpPr>
            <a:spLocks noGrp="1"/>
          </p:cNvSpPr>
          <p:nvPr>
            <p:ph type="body" sz="quarter" idx="10"/>
          </p:nvPr>
        </p:nvSpPr>
        <p:spPr>
          <a:xfrm>
            <a:off x="519112" y="1163902"/>
            <a:ext cx="5575301" cy="4876720"/>
          </a:xfrm>
        </p:spPr>
        <p:txBody>
          <a:bodyPr/>
          <a:lstStyle/>
          <a:p>
            <a:r>
              <a:rPr lang="en-US" sz="2800" dirty="0" smtClean="0">
                <a:solidFill>
                  <a:schemeClr val="accent3">
                    <a:alpha val="99000"/>
                  </a:schemeClr>
                </a:solidFill>
              </a:rPr>
              <a:t>Entity can have up to 255 properties</a:t>
            </a:r>
          </a:p>
          <a:p>
            <a:pPr lvl="1"/>
            <a:r>
              <a:rPr lang="en-US" dirty="0" smtClean="0"/>
              <a:t>Up to 1MB per entity</a:t>
            </a:r>
          </a:p>
          <a:p>
            <a:pPr lvl="1"/>
            <a:endParaRPr lang="en-US" sz="1800" dirty="0" smtClean="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smtClean="0"/>
              <a:t>Uniquely identifies an entity</a:t>
            </a:r>
          </a:p>
          <a:p>
            <a:pPr lvl="1">
              <a:spcAft>
                <a:spcPts val="1200"/>
              </a:spcAft>
            </a:pPr>
            <a:r>
              <a:rPr lang="en-US" sz="1600" dirty="0" smtClean="0"/>
              <a:t>Defines the sort order</a:t>
            </a:r>
          </a:p>
          <a:p>
            <a:pPr lvl="1"/>
            <a:r>
              <a:rPr lang="en-US" dirty="0" smtClean="0"/>
              <a:t>Timestamp </a:t>
            </a:r>
          </a:p>
          <a:p>
            <a:pPr lvl="1"/>
            <a:r>
              <a:rPr lang="en-US" sz="1600" dirty="0" smtClean="0"/>
              <a:t>Optimistic Concurrency</a:t>
            </a:r>
          </a:p>
          <a:p>
            <a:pPr lvl="1"/>
            <a:r>
              <a:rPr lang="en-US" sz="1600" dirty="0" smtClean="0"/>
              <a:t>Exposed as an HTTP </a:t>
            </a:r>
            <a:r>
              <a:rPr lang="en-US" sz="1600" dirty="0" err="1" smtClean="0"/>
              <a:t>Etag</a:t>
            </a:r>
            <a:endParaRPr lang="en-US" sz="1600" dirty="0" smtClean="0"/>
          </a:p>
          <a:p>
            <a:pPr lvl="1"/>
            <a:endParaRPr lang="en-US" sz="1800" dirty="0" smtClean="0"/>
          </a:p>
          <a:p>
            <a:r>
              <a:rPr lang="en-US" sz="2800" dirty="0">
                <a:solidFill>
                  <a:schemeClr val="accent3">
                    <a:alpha val="99000"/>
                  </a:schemeClr>
                </a:solidFill>
              </a:rPr>
              <a:t>No fixed schema for other properties</a:t>
            </a:r>
          </a:p>
          <a:p>
            <a:pPr lvl="1"/>
            <a:r>
              <a:rPr lang="en-US" sz="1800" dirty="0" smtClean="0"/>
              <a:t>Each property is stored as a &lt;name, typed value&gt; pair</a:t>
            </a:r>
          </a:p>
          <a:p>
            <a:pPr lvl="1"/>
            <a:r>
              <a:rPr lang="en-US" sz="1800" dirty="0" smtClean="0"/>
              <a:t>No schema stored for a table</a:t>
            </a:r>
          </a:p>
          <a:p>
            <a:pPr lvl="1"/>
            <a:r>
              <a:rPr lang="en-US" sz="1800" dirty="0" smtClean="0"/>
              <a:t>Properties can be the standard .NET types </a:t>
            </a:r>
          </a:p>
          <a:p>
            <a:pPr lvl="1"/>
            <a:r>
              <a:rPr lang="en-US" sz="1800" dirty="0" smtClean="0"/>
              <a:t>String, binary, </a:t>
            </a:r>
            <a:r>
              <a:rPr lang="en-US" sz="1800" dirty="0" err="1" smtClean="0"/>
              <a:t>bool</a:t>
            </a:r>
            <a:r>
              <a:rPr lang="en-US" sz="1800" dirty="0" smtClean="0"/>
              <a:t>, </a:t>
            </a:r>
            <a:r>
              <a:rPr lang="en-US" sz="1800" dirty="0" err="1" smtClean="0"/>
              <a:t>DateTime</a:t>
            </a:r>
            <a:r>
              <a:rPr lang="en-US" sz="1800" dirty="0" smtClean="0"/>
              <a:t>, GUID, </a:t>
            </a:r>
            <a:r>
              <a:rPr lang="en-US" sz="1800" dirty="0" err="1" smtClean="0"/>
              <a:t>int</a:t>
            </a:r>
            <a:r>
              <a:rPr lang="en-US" sz="1800" dirty="0" smtClean="0"/>
              <a:t>, int64, and double</a:t>
            </a:r>
            <a:endParaRPr lang="en-US" sz="1800" dirty="0"/>
          </a:p>
        </p:txBody>
      </p:sp>
      <p:grpSp>
        <p:nvGrpSpPr>
          <p:cNvPr id="10" name="Group 9"/>
          <p:cNvGrpSpPr/>
          <p:nvPr/>
        </p:nvGrpSpPr>
        <p:grpSpPr>
          <a:xfrm>
            <a:off x="7593677" y="2276530"/>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54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46495"/>
          </a:xfrm>
        </p:spPr>
        <p:txBody>
          <a:bodyPr/>
          <a:lstStyle/>
          <a:p>
            <a:r>
              <a:rPr lang="en-US" dirty="0" smtClean="0"/>
              <a:t>Windows Azure </a:t>
            </a:r>
            <a:r>
              <a:rPr lang="en-US" dirty="0"/>
              <a:t>Storage Account</a:t>
            </a:r>
            <a:br>
              <a:rPr lang="en-US" dirty="0"/>
            </a:br>
            <a:r>
              <a:rPr lang="en-US" sz="3600" dirty="0">
                <a:solidFill>
                  <a:schemeClr val="tx1">
                    <a:lumMod val="90000"/>
                    <a:lumOff val="10000"/>
                    <a:alpha val="99000"/>
                  </a:schemeClr>
                </a:solidFill>
              </a:rPr>
              <a:t>User specified globally unique account name</a:t>
            </a:r>
          </a:p>
        </p:txBody>
      </p:sp>
      <p:pic>
        <p:nvPicPr>
          <p:cNvPr id="24"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3" y="2736320"/>
            <a:ext cx="4799013" cy="3878227"/>
          </a:xfrm>
          <a:prstGeom prst="rect">
            <a:avLst/>
          </a:prstGeom>
          <a:noFill/>
        </p:spPr>
      </p:pic>
      <p:pic>
        <p:nvPicPr>
          <p:cNvPr id="25" name="Picture 24"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0126" y="2745845"/>
            <a:ext cx="2590800" cy="3878227"/>
          </a:xfrm>
          <a:prstGeom prst="rect">
            <a:avLst/>
          </a:prstGeom>
          <a:noFill/>
        </p:spPr>
      </p:pic>
      <p:pic>
        <p:nvPicPr>
          <p:cNvPr id="26"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0453" y="2745845"/>
            <a:ext cx="4778375" cy="3878227"/>
          </a:xfrm>
          <a:prstGeom prst="rect">
            <a:avLst/>
          </a:prstGeom>
          <a:noFill/>
        </p:spPr>
      </p:pic>
      <p:cxnSp>
        <p:nvCxnSpPr>
          <p:cNvPr id="27" name="Straight Connector 26"/>
          <p:cNvCxnSpPr/>
          <p:nvPr/>
        </p:nvCxnSpPr>
        <p:spPr>
          <a:xfrm>
            <a:off x="4810126"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89812"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3" y="4317473"/>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grpSp>
        <p:nvGrpSpPr>
          <p:cNvPr id="34" name="Group 33"/>
          <p:cNvGrpSpPr/>
          <p:nvPr/>
        </p:nvGrpSpPr>
        <p:grpSpPr>
          <a:xfrm>
            <a:off x="2051630" y="3424849"/>
            <a:ext cx="1786840" cy="536697"/>
            <a:chOff x="8718270" y="3152204"/>
            <a:chExt cx="2762610" cy="829780"/>
          </a:xfrm>
          <a:effectLst>
            <a:outerShdw blurRad="76200" dir="18900000" sy="23000" kx="-1200000" algn="bl" rotWithShape="0">
              <a:prstClr val="black">
                <a:alpha val="20000"/>
              </a:prstClr>
            </a:outerShdw>
          </a:effectLst>
        </p:grpSpPr>
        <p:grpSp>
          <p:nvGrpSpPr>
            <p:cNvPr id="41" name="Group 40"/>
            <p:cNvGrpSpPr/>
            <p:nvPr/>
          </p:nvGrpSpPr>
          <p:grpSpPr>
            <a:xfrm>
              <a:off x="8718270" y="3152204"/>
              <a:ext cx="2762610" cy="829780"/>
              <a:chOff x="8069942" y="-247775"/>
              <a:chExt cx="2762610" cy="829780"/>
            </a:xfrm>
          </p:grpSpPr>
          <p:sp>
            <p:nvSpPr>
              <p:cNvPr id="43" name="Rectangle 42"/>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42" name="TextBox 41"/>
            <p:cNvSpPr txBox="1"/>
            <p:nvPr/>
          </p:nvSpPr>
          <p:spPr>
            <a:xfrm>
              <a:off x="8874018" y="3266409"/>
              <a:ext cx="2092349"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North Central US</a:t>
              </a:r>
            </a:p>
          </p:txBody>
        </p:sp>
      </p:grpSp>
      <p:grpSp>
        <p:nvGrpSpPr>
          <p:cNvPr id="50" name="Group 49"/>
          <p:cNvGrpSpPr/>
          <p:nvPr/>
        </p:nvGrpSpPr>
        <p:grpSpPr>
          <a:xfrm>
            <a:off x="5602046" y="3315252"/>
            <a:ext cx="1785173" cy="536697"/>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2" name="TextBox 51"/>
            <p:cNvSpPr txBox="1"/>
            <p:nvPr/>
          </p:nvSpPr>
          <p:spPr>
            <a:xfrm>
              <a:off x="8874018" y="3266409"/>
              <a:ext cx="2065881"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Northern Europe</a:t>
              </a:r>
            </a:p>
          </p:txBody>
        </p:sp>
      </p:grpSp>
      <p:grpSp>
        <p:nvGrpSpPr>
          <p:cNvPr id="55" name="Group 54"/>
          <p:cNvGrpSpPr/>
          <p:nvPr/>
        </p:nvGrpSpPr>
        <p:grpSpPr>
          <a:xfrm>
            <a:off x="6140466" y="3703047"/>
            <a:ext cx="1786840" cy="536697"/>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8" name="Rectangle 57"/>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9" name="Isosceles Triangle 58"/>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7" name="TextBox 56"/>
            <p:cNvSpPr txBox="1"/>
            <p:nvPr/>
          </p:nvSpPr>
          <p:spPr>
            <a:xfrm>
              <a:off x="8874018" y="3266409"/>
              <a:ext cx="1949892"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Western Europe</a:t>
              </a:r>
            </a:p>
          </p:txBody>
        </p:sp>
      </p:grpSp>
      <p:grpSp>
        <p:nvGrpSpPr>
          <p:cNvPr id="60" name="Group 59"/>
          <p:cNvGrpSpPr/>
          <p:nvPr/>
        </p:nvGrpSpPr>
        <p:grpSpPr>
          <a:xfrm>
            <a:off x="9126737" y="3789933"/>
            <a:ext cx="1785173" cy="536697"/>
            <a:chOff x="8720847" y="3152204"/>
            <a:chExt cx="2760033" cy="829780"/>
          </a:xfrm>
          <a:effectLst>
            <a:outerShdw blurRad="76200" dir="18900000" sy="23000" kx="-1200000" algn="bl" rotWithShape="0">
              <a:prstClr val="black">
                <a:alpha val="20000"/>
              </a:prstClr>
            </a:outerShdw>
          </a:effectLst>
        </p:grpSpPr>
        <p:grpSp>
          <p:nvGrpSpPr>
            <p:cNvPr id="61" name="Group 60"/>
            <p:cNvGrpSpPr/>
            <p:nvPr/>
          </p:nvGrpSpPr>
          <p:grpSpPr>
            <a:xfrm>
              <a:off x="8720847" y="3152204"/>
              <a:ext cx="2760033" cy="829780"/>
              <a:chOff x="8072519" y="-247775"/>
              <a:chExt cx="2760033" cy="829780"/>
            </a:xfrm>
          </p:grpSpPr>
          <p:sp>
            <p:nvSpPr>
              <p:cNvPr id="63" name="Rectangle 62"/>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4"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2" name="TextBox 61"/>
            <p:cNvSpPr txBox="1"/>
            <p:nvPr/>
          </p:nvSpPr>
          <p:spPr>
            <a:xfrm>
              <a:off x="8874018" y="3266409"/>
              <a:ext cx="1078097"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East Asia</a:t>
              </a:r>
            </a:p>
          </p:txBody>
        </p:sp>
      </p:grpSp>
      <p:grpSp>
        <p:nvGrpSpPr>
          <p:cNvPr id="65" name="Group 64"/>
          <p:cNvGrpSpPr/>
          <p:nvPr/>
        </p:nvGrpSpPr>
        <p:grpSpPr>
          <a:xfrm>
            <a:off x="8939989" y="4349341"/>
            <a:ext cx="1786840" cy="536697"/>
            <a:chOff x="8718270" y="3152204"/>
            <a:chExt cx="2762610" cy="829780"/>
          </a:xfrm>
          <a:effectLst>
            <a:outerShdw blurRad="76200" dir="18900000" sy="23000" kx="-1200000" algn="bl" rotWithShape="0">
              <a:prstClr val="black">
                <a:alpha val="20000"/>
              </a:prstClr>
            </a:outerShdw>
          </a:effectLst>
        </p:grpSpPr>
        <p:grpSp>
          <p:nvGrpSpPr>
            <p:cNvPr id="66" name="Group 65"/>
            <p:cNvGrpSpPr/>
            <p:nvPr/>
          </p:nvGrpSpPr>
          <p:grpSpPr>
            <a:xfrm>
              <a:off x="8718270" y="3152204"/>
              <a:ext cx="2762610" cy="829780"/>
              <a:chOff x="8069942" y="-247775"/>
              <a:chExt cx="2762610" cy="829780"/>
            </a:xfrm>
          </p:grpSpPr>
          <p:sp>
            <p:nvSpPr>
              <p:cNvPr id="68" name="Rectangle 67"/>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9"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7" name="TextBox 66"/>
            <p:cNvSpPr txBox="1"/>
            <p:nvPr/>
          </p:nvSpPr>
          <p:spPr>
            <a:xfrm>
              <a:off x="8874018" y="3266409"/>
              <a:ext cx="1873656"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East Asia</a:t>
              </a:r>
            </a:p>
          </p:txBody>
        </p:sp>
      </p:grpSp>
      <p:sp>
        <p:nvSpPr>
          <p:cNvPr id="75" name="TextBox 74"/>
          <p:cNvSpPr txBox="1">
            <a:spLocks noChangeArrowheads="1"/>
          </p:cNvSpPr>
          <p:nvPr/>
        </p:nvSpPr>
        <p:spPr bwMode="auto">
          <a:xfrm>
            <a:off x="283043" y="2288892"/>
            <a:ext cx="4460196"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00B0F0">
                    <a:alpha val="98824"/>
                  </a:srgbClr>
                </a:solidFill>
                <a:latin typeface="Segoe UI Light" pitchFamily="34" charset="0"/>
              </a:rPr>
              <a:t>US</a:t>
            </a:r>
            <a:endParaRPr lang="en-US" dirty="0">
              <a:solidFill>
                <a:srgbClr val="00B0F0">
                  <a:alpha val="98824"/>
                </a:srgbClr>
              </a:solidFill>
              <a:latin typeface="Segoe UI Light" pitchFamily="34" charset="0"/>
            </a:endParaRPr>
          </a:p>
        </p:txBody>
      </p:sp>
      <p:sp>
        <p:nvSpPr>
          <p:cNvPr id="76" name="TextBox 9"/>
          <p:cNvSpPr txBox="1">
            <a:spLocks noChangeArrowheads="1"/>
          </p:cNvSpPr>
          <p:nvPr/>
        </p:nvSpPr>
        <p:spPr bwMode="auto">
          <a:xfrm>
            <a:off x="4640207" y="2297362"/>
            <a:ext cx="2862092"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chemeClr val="accent3">
                    <a:alpha val="98824"/>
                  </a:schemeClr>
                </a:solidFill>
                <a:latin typeface="Segoe UI Light" pitchFamily="34" charset="0"/>
              </a:rPr>
              <a:t>Europe</a:t>
            </a:r>
            <a:endParaRPr lang="en-US" dirty="0">
              <a:solidFill>
                <a:schemeClr val="accent3">
                  <a:alpha val="98824"/>
                </a:schemeClr>
              </a:solidFill>
              <a:latin typeface="Segoe UI Light" pitchFamily="34" charset="0"/>
            </a:endParaRPr>
          </a:p>
        </p:txBody>
      </p:sp>
      <p:sp>
        <p:nvSpPr>
          <p:cNvPr id="77" name="TextBox 9"/>
          <p:cNvSpPr txBox="1">
            <a:spLocks noChangeArrowheads="1"/>
          </p:cNvSpPr>
          <p:nvPr/>
        </p:nvSpPr>
        <p:spPr bwMode="auto">
          <a:xfrm>
            <a:off x="7856107" y="2330297"/>
            <a:ext cx="3663010"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92D050">
                    <a:alpha val="98824"/>
                  </a:srgbClr>
                </a:solidFill>
                <a:latin typeface="Segoe UI Light" pitchFamily="34" charset="0"/>
              </a:rPr>
              <a:t>Asia</a:t>
            </a:r>
            <a:endParaRPr lang="en-US" dirty="0">
              <a:solidFill>
                <a:srgbClr val="92D050">
                  <a:alpha val="98824"/>
                </a:srgbClr>
              </a:solidFill>
              <a:latin typeface="Segoe UI Light" pitchFamily="34" charset="0"/>
            </a:endParaRPr>
          </a:p>
        </p:txBody>
      </p:sp>
      <p:sp>
        <p:nvSpPr>
          <p:cNvPr id="3" name="TextBox 2"/>
          <p:cNvSpPr txBox="1"/>
          <p:nvPr/>
        </p:nvSpPr>
        <p:spPr>
          <a:xfrm>
            <a:off x="519112" y="1686910"/>
            <a:ext cx="9435999"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accent2">
                    <a:alpha val="99000"/>
                  </a:schemeClr>
                </a:solidFill>
                <a:latin typeface="Segoe UI Light" pitchFamily="34" charset="0"/>
              </a:rPr>
              <a:t>Can choose geo-location to host storage </a:t>
            </a:r>
            <a:r>
              <a:rPr lang="en-US" sz="3200" dirty="0" smtClean="0">
                <a:solidFill>
                  <a:schemeClr val="accent2">
                    <a:alpha val="99000"/>
                  </a:schemeClr>
                </a:solidFill>
                <a:latin typeface="Segoe UI Light" pitchFamily="34" charset="0"/>
              </a:rPr>
              <a:t>account:</a:t>
            </a:r>
            <a:endParaRPr lang="en-US" sz="3200" dirty="0">
              <a:solidFill>
                <a:schemeClr val="accent2">
                  <a:alpha val="99000"/>
                </a:schemeClr>
              </a:solidFill>
              <a:latin typeface="Segoe UI Light" pitchFamily="34" charset="0"/>
            </a:endParaRPr>
          </a:p>
        </p:txBody>
      </p:sp>
      <p:grpSp>
        <p:nvGrpSpPr>
          <p:cNvPr id="70" name="Group 69"/>
          <p:cNvGrpSpPr/>
          <p:nvPr/>
        </p:nvGrpSpPr>
        <p:grpSpPr>
          <a:xfrm>
            <a:off x="2063516" y="4384492"/>
            <a:ext cx="1836849" cy="394918"/>
            <a:chOff x="8495792" y="3059628"/>
            <a:chExt cx="2985088" cy="641789"/>
          </a:xfrm>
          <a:effectLst>
            <a:outerShdw blurRad="76200" dir="18900000" sy="23000" kx="-1200000" algn="bl" rotWithShape="0">
              <a:prstClr val="black">
                <a:alpha val="20000"/>
              </a:prstClr>
            </a:outerShdw>
          </a:effectLst>
        </p:grpSpPr>
        <p:grpSp>
          <p:nvGrpSpPr>
            <p:cNvPr id="71" name="Group 70"/>
            <p:cNvGrpSpPr/>
            <p:nvPr/>
          </p:nvGrpSpPr>
          <p:grpSpPr>
            <a:xfrm>
              <a:off x="8495792" y="3059628"/>
              <a:ext cx="2985088" cy="641789"/>
              <a:chOff x="7847464" y="-340351"/>
              <a:chExt cx="2985088" cy="641789"/>
            </a:xfrm>
          </p:grpSpPr>
          <p:sp>
            <p:nvSpPr>
              <p:cNvPr id="73" name="Rectangle 72"/>
              <p:cNvSpPr/>
              <p:nvPr/>
            </p:nvSpPr>
            <p:spPr bwMode="auto">
              <a:xfrm>
                <a:off x="8072519" y="-247784"/>
                <a:ext cx="2760033" cy="54922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74" name="Isosceles Triangle 73"/>
              <p:cNvSpPr/>
              <p:nvPr/>
            </p:nvSpPr>
            <p:spPr bwMode="auto">
              <a:xfrm rot="12893492">
                <a:off x="7847464" y="-340351"/>
                <a:ext cx="722678" cy="311500"/>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72" name="TextBox 71"/>
            <p:cNvSpPr txBox="1"/>
            <p:nvPr/>
          </p:nvSpPr>
          <p:spPr>
            <a:xfrm>
              <a:off x="8874018" y="3266409"/>
              <a:ext cx="2349244" cy="339233"/>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South Central US</a:t>
              </a:r>
            </a:p>
          </p:txBody>
        </p:sp>
      </p:grpSp>
      <p:grpSp>
        <p:nvGrpSpPr>
          <p:cNvPr id="78" name="Group 77"/>
          <p:cNvGrpSpPr/>
          <p:nvPr/>
        </p:nvGrpSpPr>
        <p:grpSpPr>
          <a:xfrm>
            <a:off x="1303953" y="3783682"/>
            <a:ext cx="698329" cy="510598"/>
            <a:chOff x="8718270" y="3152204"/>
            <a:chExt cx="1134864" cy="829780"/>
          </a:xfrm>
          <a:effectLst>
            <a:outerShdw blurRad="76200" dir="18900000" sy="23000" kx="-1200000" algn="bl" rotWithShape="0">
              <a:prstClr val="black">
                <a:alpha val="20000"/>
              </a:prstClr>
            </a:outerShdw>
          </a:effectLst>
        </p:grpSpPr>
        <p:grpSp>
          <p:nvGrpSpPr>
            <p:cNvPr id="79" name="Group 78"/>
            <p:cNvGrpSpPr/>
            <p:nvPr/>
          </p:nvGrpSpPr>
          <p:grpSpPr>
            <a:xfrm>
              <a:off x="8718270" y="3152204"/>
              <a:ext cx="1134864" cy="829780"/>
              <a:chOff x="8069942" y="-247775"/>
              <a:chExt cx="1134864" cy="829780"/>
            </a:xfrm>
          </p:grpSpPr>
          <p:sp>
            <p:nvSpPr>
              <p:cNvPr id="81" name="Rectangle 80"/>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2" name="Isosceles Triangle 81"/>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0" name="TextBox 79"/>
            <p:cNvSpPr txBox="1"/>
            <p:nvPr/>
          </p:nvSpPr>
          <p:spPr>
            <a:xfrm>
              <a:off x="8874018" y="3266409"/>
              <a:ext cx="924067"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West US</a:t>
              </a:r>
            </a:p>
          </p:txBody>
        </p:sp>
      </p:grpSp>
      <p:grpSp>
        <p:nvGrpSpPr>
          <p:cNvPr id="83" name="Group 82"/>
          <p:cNvGrpSpPr/>
          <p:nvPr/>
        </p:nvGrpSpPr>
        <p:grpSpPr>
          <a:xfrm>
            <a:off x="2775998" y="3852288"/>
            <a:ext cx="698329" cy="510598"/>
            <a:chOff x="8718270" y="3152204"/>
            <a:chExt cx="1134864" cy="829780"/>
          </a:xfrm>
          <a:effectLst>
            <a:outerShdw blurRad="76200" dir="18900000" sy="23000" kx="-1200000" algn="bl" rotWithShape="0">
              <a:prstClr val="black">
                <a:alpha val="20000"/>
              </a:prstClr>
            </a:outerShdw>
          </a:effectLst>
        </p:grpSpPr>
        <p:grpSp>
          <p:nvGrpSpPr>
            <p:cNvPr id="84" name="Group 83"/>
            <p:cNvGrpSpPr/>
            <p:nvPr/>
          </p:nvGrpSpPr>
          <p:grpSpPr>
            <a:xfrm>
              <a:off x="8718270" y="3152204"/>
              <a:ext cx="1134864" cy="829780"/>
              <a:chOff x="8069942" y="-247775"/>
              <a:chExt cx="1134864" cy="829780"/>
            </a:xfrm>
          </p:grpSpPr>
          <p:sp>
            <p:nvSpPr>
              <p:cNvPr id="86" name="Rectangle 85"/>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7" name="Isosceles Triangle 86"/>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5" name="TextBox 84"/>
            <p:cNvSpPr txBox="1"/>
            <p:nvPr/>
          </p:nvSpPr>
          <p:spPr>
            <a:xfrm>
              <a:off x="8874018" y="3266409"/>
              <a:ext cx="820595"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East US</a:t>
              </a:r>
            </a:p>
          </p:txBody>
        </p:sp>
      </p:grpSp>
    </p:spTree>
    <p:extLst>
      <p:ext uri="{BB962C8B-B14F-4D97-AF65-F5344CB8AC3E}">
        <p14:creationId xmlns:p14="http://schemas.microsoft.com/office/powerpoint/2010/main" val="132523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ext uri="{D42A27DB-BD31-4B8C-83A1-F6EECF244321}">
                <p14:modId xmlns:p14="http://schemas.microsoft.com/office/powerpoint/2010/main" val="1742513488"/>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7227"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79594" y="2360613"/>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smtClean="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7213"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78001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ext uri="{D42A27DB-BD31-4B8C-83A1-F6EECF244321}">
                <p14:modId xmlns:p14="http://schemas.microsoft.com/office/powerpoint/2010/main" val="1351419987"/>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4172"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2374" y="1375432"/>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0031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1812" y="1295400"/>
            <a:ext cx="11149013" cy="4191917"/>
          </a:xfrm>
        </p:spPr>
        <p:txBody>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a:t>
            </a:r>
            <a:r>
              <a:rPr lang="en-US" spc="-51" dirty="0" smtClean="0"/>
              <a:t>together</a:t>
            </a:r>
          </a:p>
          <a:p>
            <a:pPr lvl="1"/>
            <a:r>
              <a:rPr lang="en-US" sz="1400" spc="-51" dirty="0"/>
              <a:t>Efficient querying and cache locality</a:t>
            </a:r>
          </a:p>
          <a:p>
            <a:pPr lvl="1"/>
            <a:r>
              <a:rPr lang="en-US" sz="1400" spc="-51" dirty="0"/>
              <a:t>Endeavour to include partition key in all </a:t>
            </a:r>
            <a:r>
              <a:rPr lang="en-US" sz="1400" spc="-51" dirty="0" smtClean="0"/>
              <a:t>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a:t>
            </a:r>
            <a:r>
              <a:rPr lang="en-US" spc="-51" dirty="0" smtClean="0"/>
              <a:t>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smtClean="0"/>
              <a:t>tps</a:t>
            </a:r>
            <a:r>
              <a:rPr lang="en-US" spc="-51" dirty="0" smtClean="0"/>
              <a:t>/account</a:t>
            </a:r>
            <a:endParaRPr lang="en-US" spc="-51" dirty="0"/>
          </a:p>
          <a:p>
            <a:pPr lvl="1"/>
            <a:r>
              <a:rPr lang="en-US" spc="-51" dirty="0"/>
              <a:t>Windows Azure monitors the usage patterns of </a:t>
            </a:r>
            <a:r>
              <a:rPr lang="en-US" spc="-51" dirty="0" smtClean="0"/>
              <a:t>partitions</a:t>
            </a:r>
            <a:endParaRPr lang="en-US" spc="-51" dirty="0"/>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8798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643861575"/>
              </p:ext>
            </p:extLst>
          </p:nvPr>
        </p:nvGraphicFramePr>
        <p:xfrm>
          <a:off x="2839881"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097748710"/>
              </p:ext>
            </p:extLst>
          </p:nvPr>
        </p:nvGraphicFramePr>
        <p:xfrm>
          <a:off x="2839881"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897562788"/>
              </p:ext>
            </p:extLst>
          </p:nvPr>
        </p:nvGraphicFramePr>
        <p:xfrm>
          <a:off x="2839881"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1861" y="1614791"/>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1861" y="3010325"/>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19113"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19113"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19113"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19113" y="5049443"/>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173793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13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Account</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19112" y="1447799"/>
            <a:ext cx="11149013" cy="4088812"/>
          </a:xfrm>
        </p:spPr>
        <p:txBody>
          <a:bodyPr/>
          <a:lstStyle/>
          <a:p>
            <a:pPr marL="0" lvl="0" defTabSz="1218987"/>
            <a:r>
              <a:rPr lang="en-US" sz="3200" spc="0" dirty="0">
                <a:solidFill>
                  <a:srgbClr val="00AEEF">
                    <a:alpha val="99000"/>
                  </a:srgbClr>
                </a:solidFill>
              </a:rPr>
              <a:t>Can CDN Enable Account</a:t>
            </a:r>
          </a:p>
          <a:p>
            <a:pPr lvl="1"/>
            <a:r>
              <a:rPr lang="en-US" dirty="0"/>
              <a:t>Blobs delivered via 24 global CDN nodes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Can co-locate storage account with compute account</a:t>
            </a:r>
          </a:p>
          <a:p>
            <a:pPr lvl="1"/>
            <a:r>
              <a:rPr lang="en-US" dirty="0"/>
              <a:t>Explicitly or using affinity groups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Accounts have two independent 512 bit shared secret keys</a:t>
            </a:r>
            <a:endParaRPr lang="en-US" sz="3200" spc="0" dirty="0">
              <a:solidFill>
                <a:srgbClr val="00AEEF"/>
              </a:solidFill>
            </a:endParaRPr>
          </a:p>
          <a:p>
            <a:pPr marL="0" lvl="0" defTabSz="1218987">
              <a:spcBef>
                <a:spcPct val="20000"/>
              </a:spcBef>
            </a:pPr>
            <a:r>
              <a:rPr lang="en-US" sz="3200" spc="0" dirty="0">
                <a:solidFill>
                  <a:srgbClr val="00AEEF">
                    <a:alpha val="99000"/>
                  </a:srgbClr>
                </a:solidFill>
              </a:rPr>
              <a:t/>
            </a:r>
            <a:br>
              <a:rPr lang="en-US" sz="3200" spc="0" dirty="0">
                <a:solidFill>
                  <a:srgbClr val="00AEEF">
                    <a:alpha val="99000"/>
                  </a:srgbClr>
                </a:solidFill>
              </a:rPr>
            </a:br>
            <a:r>
              <a:rPr lang="en-US" sz="3200" spc="0" dirty="0">
                <a:solidFill>
                  <a:srgbClr val="00AEEF">
                    <a:alpha val="99000"/>
                  </a:srgbClr>
                </a:solidFill>
              </a:rPr>
              <a:t>100 TBs per </a:t>
            </a:r>
            <a:r>
              <a:rPr lang="en-US" sz="3200" spc="0" dirty="0" smtClean="0">
                <a:solidFill>
                  <a:srgbClr val="00AEEF">
                    <a:alpha val="99000"/>
                  </a:srgbClr>
                </a:solidFill>
              </a:rPr>
              <a:t>account</a:t>
            </a:r>
            <a:endParaRPr lang="en-US" sz="3200" spc="0" dirty="0">
              <a:solidFill>
                <a:srgbClr val="00AEEF">
                  <a:alpha val="99000"/>
                </a:srgbClr>
              </a:solidFill>
            </a:endParaRPr>
          </a:p>
        </p:txBody>
      </p:sp>
    </p:spTree>
    <p:extLst>
      <p:ext uri="{BB962C8B-B14F-4D97-AF65-F5344CB8AC3E}">
        <p14:creationId xmlns:p14="http://schemas.microsoft.com/office/powerpoint/2010/main" val="38202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Features</a:t>
            </a:r>
            <a:endParaRPr lang="en-US" dirty="0"/>
          </a:p>
        </p:txBody>
      </p:sp>
      <p:sp>
        <p:nvSpPr>
          <p:cNvPr id="3" name="Content Placeholder 2"/>
          <p:cNvSpPr>
            <a:spLocks noGrp="1"/>
          </p:cNvSpPr>
          <p:nvPr>
            <p:ph type="body" sz="quarter" idx="10"/>
          </p:nvPr>
        </p:nvSpPr>
        <p:spPr>
          <a:xfrm>
            <a:off x="5013291" y="1447799"/>
            <a:ext cx="5575301" cy="3393237"/>
          </a:xfrm>
        </p:spPr>
        <p:txBody>
          <a:bodyPr/>
          <a:lstStyle/>
          <a:p>
            <a:r>
              <a:rPr lang="en-US" dirty="0">
                <a:solidFill>
                  <a:schemeClr val="accent2">
                    <a:alpha val="99000"/>
                  </a:schemeClr>
                </a:solidFill>
              </a:rPr>
              <a:t>Geo-Replication</a:t>
            </a:r>
          </a:p>
          <a:p>
            <a:r>
              <a:rPr lang="en-US" dirty="0">
                <a:solidFill>
                  <a:schemeClr val="accent2">
                    <a:alpha val="99000"/>
                  </a:schemeClr>
                </a:solidFill>
              </a:rPr>
              <a:t>Storage Analytics</a:t>
            </a:r>
          </a:p>
          <a:p>
            <a:pPr lvl="1"/>
            <a:r>
              <a:rPr lang="en-US" dirty="0" smtClean="0"/>
              <a:t>Logs: Provide trace of executed requests for your storage accounts</a:t>
            </a:r>
          </a:p>
          <a:p>
            <a:pPr lvl="1"/>
            <a:r>
              <a:rPr lang="en-US" dirty="0" smtClean="0"/>
              <a:t>Metrics: Provide summary of key capacity and request statistics for Blobs, Tables, and Queues</a:t>
            </a:r>
          </a:p>
          <a:p>
            <a:pPr lvl="1"/>
            <a:endParaRPr lang="en-US" dirty="0" smtClean="0"/>
          </a:p>
          <a:p>
            <a:r>
              <a:rPr lang="en-US" dirty="0">
                <a:solidFill>
                  <a:schemeClr val="accent2">
                    <a:alpha val="99000"/>
                  </a:schemeClr>
                </a:solidFill>
              </a:rPr>
              <a:t>Improved HTTP headers for Blobs</a:t>
            </a:r>
          </a:p>
          <a:p>
            <a:endParaRPr lang="en-US" dirty="0"/>
          </a:p>
        </p:txBody>
      </p:sp>
      <p:sp>
        <p:nvSpPr>
          <p:cNvPr id="7" name="Freeform 79"/>
          <p:cNvSpPr>
            <a:spLocks noEditPoints="1"/>
          </p:cNvSpPr>
          <p:nvPr/>
        </p:nvSpPr>
        <p:spPr bwMode="black">
          <a:xfrm rot="16200000">
            <a:off x="1344817" y="2170597"/>
            <a:ext cx="2169552" cy="269218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25329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4303776"/>
            <a:ext cx="4906327" cy="159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Storage in the Development Fabric</a:t>
            </a:r>
            <a:endParaRPr lang="en-US" dirty="0"/>
          </a:p>
        </p:txBody>
      </p:sp>
      <p:sp>
        <p:nvSpPr>
          <p:cNvPr id="4" name="Content Placeholder 3"/>
          <p:cNvSpPr>
            <a:spLocks noGrp="1"/>
          </p:cNvSpPr>
          <p:nvPr>
            <p:ph type="body" sz="quarter" idx="10"/>
          </p:nvPr>
        </p:nvSpPr>
        <p:spPr>
          <a:xfrm>
            <a:off x="519112" y="1447799"/>
            <a:ext cx="5575301" cy="2562240"/>
          </a:xfrm>
        </p:spPr>
        <p:txBody>
          <a:bodyPr/>
          <a:lstStyle/>
          <a:p>
            <a:r>
              <a:rPr lang="en-US" sz="3200" dirty="0" smtClean="0"/>
              <a:t>Provides a local “Mock” storage</a:t>
            </a:r>
          </a:p>
          <a:p>
            <a:r>
              <a:rPr lang="en-US" sz="3200" dirty="0" smtClean="0"/>
              <a:t>Emulates storage in cloud</a:t>
            </a:r>
          </a:p>
          <a:p>
            <a:r>
              <a:rPr lang="en-US" sz="3200" dirty="0" smtClean="0"/>
              <a:t>Allows offline development</a:t>
            </a:r>
          </a:p>
          <a:p>
            <a:r>
              <a:rPr lang="en-US" sz="3200" dirty="0" smtClean="0"/>
              <a:t>Requires SQL Express 2005/2008 </a:t>
            </a:r>
            <a:br>
              <a:rPr lang="en-US" sz="3200" dirty="0" smtClean="0"/>
            </a:br>
            <a:r>
              <a:rPr lang="en-US" sz="3200" dirty="0" smtClean="0"/>
              <a:t>or above</a:t>
            </a:r>
            <a:endParaRPr lang="en-US" sz="3200" dirty="0"/>
          </a:p>
        </p:txBody>
      </p:sp>
      <p:sp>
        <p:nvSpPr>
          <p:cNvPr id="7" name="Rectangle 6"/>
          <p:cNvSpPr/>
          <p:nvPr/>
        </p:nvSpPr>
        <p:spPr bwMode="auto">
          <a:xfrm>
            <a:off x="6692630" y="1446213"/>
            <a:ext cx="4978670" cy="44517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03" rIns="182880" bIns="45703" numCol="1" spcCol="0" rtlCol="0" anchor="t"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There are some differences between Cloud and </a:t>
            </a:r>
            <a:r>
              <a:rPr lang="en-NZ" dirty="0" err="1">
                <a:ln>
                  <a:solidFill>
                    <a:schemeClr val="bg1">
                      <a:alpha val="0"/>
                    </a:schemeClr>
                  </a:solidFill>
                </a:ln>
                <a:solidFill>
                  <a:schemeClr val="bg1">
                    <a:alpha val="99000"/>
                  </a:schemeClr>
                </a:solidFill>
                <a:latin typeface="+mj-lt"/>
              </a:rPr>
              <a:t>Dev</a:t>
            </a:r>
            <a:r>
              <a:rPr lang="en-NZ" dirty="0">
                <a:ln>
                  <a:solidFill>
                    <a:schemeClr val="bg1">
                      <a:alpha val="0"/>
                    </a:schemeClr>
                  </a:solidFill>
                </a:ln>
                <a:solidFill>
                  <a:schemeClr val="bg1">
                    <a:alpha val="99000"/>
                  </a:schemeClr>
                </a:solidFill>
                <a:latin typeface="+mj-lt"/>
              </a:rPr>
              <a:t> </a:t>
            </a:r>
            <a:r>
              <a:rPr lang="en-NZ" dirty="0" smtClean="0">
                <a:ln>
                  <a:solidFill>
                    <a:schemeClr val="bg1">
                      <a:alpha val="0"/>
                    </a:schemeClr>
                  </a:solidFill>
                </a:ln>
                <a:solidFill>
                  <a:schemeClr val="bg1">
                    <a:alpha val="99000"/>
                  </a:schemeClr>
                </a:solidFill>
                <a:latin typeface="+mj-lt"/>
              </a:rPr>
              <a:t>Storage:</a:t>
            </a: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endParaRPr lang="en-NZ" dirty="0" smtClean="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NZ" dirty="0" smtClean="0">
                <a:ln>
                  <a:solidFill>
                    <a:schemeClr val="bg1">
                      <a:alpha val="0"/>
                    </a:schemeClr>
                  </a:solidFill>
                </a:ln>
                <a:solidFill>
                  <a:schemeClr val="accent6">
                    <a:alpha val="99000"/>
                  </a:schemeClr>
                </a:solidFill>
                <a:latin typeface="+mj-lt"/>
                <a:hlinkClick r:id="rId4"/>
              </a:rPr>
              <a:t>http</a:t>
            </a:r>
            <a:r>
              <a:rPr lang="en-NZ" dirty="0">
                <a:ln>
                  <a:solidFill>
                    <a:schemeClr val="bg1">
                      <a:alpha val="0"/>
                    </a:schemeClr>
                  </a:solidFill>
                </a:ln>
                <a:solidFill>
                  <a:schemeClr val="accent6">
                    <a:alpha val="99000"/>
                  </a:schemeClr>
                </a:solidFill>
                <a:latin typeface="+mj-lt"/>
                <a:hlinkClick r:id="rId4"/>
              </a:rPr>
              <a:t>://msdn.microsoft.com/en-us/gg433135</a:t>
            </a:r>
            <a:endParaRPr lang="en-NZ" dirty="0">
              <a:ln>
                <a:solidFill>
                  <a:schemeClr val="bg1">
                    <a:alpha val="0"/>
                  </a:schemeClr>
                </a:solidFill>
              </a:ln>
              <a:solidFill>
                <a:schemeClr val="accent6">
                  <a:alpha val="99000"/>
                </a:schemeClr>
              </a:solidFill>
              <a:latin typeface="+mj-lt"/>
            </a:endParaRP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A good approach for developers</a:t>
            </a:r>
            <a:r>
              <a:rPr lang="en-NZ" dirty="0" smtClean="0">
                <a:ln>
                  <a:solidFill>
                    <a:schemeClr val="bg1">
                      <a:alpha val="0"/>
                    </a:schemeClr>
                  </a:solidFill>
                </a:ln>
                <a:solidFill>
                  <a:schemeClr val="bg1">
                    <a:alpha val="99000"/>
                  </a:schemeClr>
                </a:solidFill>
                <a:latin typeface="+mj-lt"/>
              </a:rPr>
              <a:t>:</a:t>
            </a:r>
          </a:p>
          <a:p>
            <a:pPr defTabSz="913788" fontAlgn="base">
              <a:spcBef>
                <a:spcPct val="0"/>
              </a:spcBef>
              <a:spcAft>
                <a:spcPct val="0"/>
              </a:spcAft>
            </a:pPr>
            <a:r>
              <a:rPr lang="en-NZ" sz="2000" dirty="0" smtClean="0">
                <a:ln>
                  <a:solidFill>
                    <a:schemeClr val="bg1">
                      <a:alpha val="0"/>
                    </a:schemeClr>
                  </a:solidFill>
                </a:ln>
                <a:solidFill>
                  <a:schemeClr val="bg1">
                    <a:alpha val="99000"/>
                  </a:schemeClr>
                </a:solidFill>
                <a:latin typeface="+mj-lt"/>
              </a:rPr>
              <a:t/>
            </a:r>
            <a:br>
              <a:rPr lang="en-NZ" sz="20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test pre-deployment, push storage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the cloud first</a:t>
            </a:r>
          </a:p>
          <a:p>
            <a:pPr defTabSz="913788" fontAlgn="base">
              <a:spcBef>
                <a:spcPct val="0"/>
              </a:spcBef>
              <a:spcAft>
                <a:spcPct val="0"/>
              </a:spcAft>
            </a:pPr>
            <a:r>
              <a:rPr lang="en-NZ" sz="1800" dirty="0" smtClean="0">
                <a:ln>
                  <a:solidFill>
                    <a:schemeClr val="bg1">
                      <a:alpha val="0"/>
                    </a:schemeClr>
                  </a:solidFill>
                </a:ln>
                <a:solidFill>
                  <a:schemeClr val="bg1">
                    <a:alpha val="99000"/>
                  </a:schemeClr>
                </a:solidFill>
                <a:latin typeface="+mj-lt"/>
              </a:rPr>
              <a:t>Use </a:t>
            </a:r>
            <a:r>
              <a:rPr lang="en-NZ" sz="1800" dirty="0">
                <a:ln>
                  <a:solidFill>
                    <a:schemeClr val="bg1">
                      <a:alpha val="0"/>
                    </a:schemeClr>
                  </a:solidFill>
                </a:ln>
                <a:solidFill>
                  <a:schemeClr val="bg1">
                    <a:alpha val="99000"/>
                  </a:schemeClr>
                </a:solidFill>
                <a:latin typeface="+mj-lt"/>
              </a:rPr>
              <a:t>Dev Fabric for compute connect </a:t>
            </a:r>
            <a:r>
              <a:rPr lang="en-NZ" sz="1800" dirty="0" smtClean="0">
                <a:ln>
                  <a:solidFill>
                    <a:schemeClr val="bg1">
                      <a:alpha val="0"/>
                    </a:schemeClr>
                  </a:solidFill>
                </a:ln>
                <a:solidFill>
                  <a:schemeClr val="bg1">
                    <a:alpha val="99000"/>
                  </a:schemeClr>
                </a:solidFill>
                <a:latin typeface="+mj-lt"/>
              </a:rPr>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a:t>
            </a:r>
            <a:r>
              <a:rPr lang="en-NZ" sz="1800" dirty="0">
                <a:ln>
                  <a:solidFill>
                    <a:schemeClr val="bg1">
                      <a:alpha val="0"/>
                    </a:schemeClr>
                  </a:solidFill>
                </a:ln>
                <a:solidFill>
                  <a:schemeClr val="bg1">
                    <a:alpha val="99000"/>
                  </a:schemeClr>
                </a:solidFill>
                <a:latin typeface="+mj-lt"/>
              </a:rPr>
              <a:t>cloud hosted </a:t>
            </a:r>
            <a:r>
              <a:rPr lang="en-NZ" sz="1800" dirty="0" smtClean="0">
                <a:ln>
                  <a:solidFill>
                    <a:schemeClr val="bg1">
                      <a:alpha val="0"/>
                    </a:schemeClr>
                  </a:solidFill>
                </a:ln>
                <a:solidFill>
                  <a:schemeClr val="bg1">
                    <a:alpha val="99000"/>
                  </a:schemeClr>
                </a:solidFill>
                <a:latin typeface="+mj-lt"/>
              </a:rPr>
              <a:t>storage</a:t>
            </a:r>
            <a:r>
              <a:rPr lang="en-NZ" sz="1800" dirty="0">
                <a:ln>
                  <a:solidFill>
                    <a:schemeClr val="bg1">
                      <a:alpha val="0"/>
                    </a:schemeClr>
                  </a:solidFill>
                </a:ln>
                <a:solidFill>
                  <a:schemeClr val="bg1">
                    <a:alpha val="99000"/>
                  </a:schemeClr>
                </a:solidFill>
                <a:latin typeface="+mj-lt"/>
              </a:rPr>
              <a:t/>
            </a:r>
            <a:br>
              <a:rPr lang="en-NZ" sz="1800" dirty="0">
                <a:ln>
                  <a:solidFill>
                    <a:schemeClr val="bg1">
                      <a:alpha val="0"/>
                    </a:schemeClr>
                  </a:solidFill>
                </a:ln>
                <a:solidFill>
                  <a:schemeClr val="bg1">
                    <a:alpha val="99000"/>
                  </a:schemeClr>
                </a:solidFill>
                <a:latin typeface="+mj-lt"/>
              </a:rPr>
            </a:br>
            <a:r>
              <a:rPr lang="en-NZ" sz="1800" dirty="0">
                <a:ln>
                  <a:solidFill>
                    <a:schemeClr val="bg1">
                      <a:alpha val="0"/>
                    </a:schemeClr>
                  </a:solidFill>
                </a:ln>
                <a:solidFill>
                  <a:schemeClr val="bg1">
                    <a:alpha val="99000"/>
                  </a:schemeClr>
                </a:solidFill>
                <a:latin typeface="+mj-lt"/>
              </a:rPr>
              <a:t>Finally, move compute to the </a:t>
            </a:r>
            <a:r>
              <a:rPr lang="en-NZ" sz="1800" dirty="0" smtClean="0">
                <a:ln>
                  <a:solidFill>
                    <a:schemeClr val="bg1">
                      <a:alpha val="0"/>
                    </a:schemeClr>
                  </a:solidFill>
                </a:ln>
                <a:solidFill>
                  <a:schemeClr val="bg1">
                    <a:alpha val="99000"/>
                  </a:schemeClr>
                </a:solidFill>
                <a:latin typeface="+mj-lt"/>
              </a:rPr>
              <a:t>cloud</a:t>
            </a:r>
            <a:endParaRPr lang="en-NZ" sz="1800" dirty="0">
              <a:ln>
                <a:solidFill>
                  <a:schemeClr val="bg1">
                    <a:alpha val="0"/>
                  </a:schemeClr>
                </a:solidFill>
              </a:ln>
              <a:solidFill>
                <a:schemeClr val="bg1">
                  <a:alpha val="99000"/>
                </a:schemeClr>
              </a:solidFill>
              <a:latin typeface="+mj-lt"/>
            </a:endParaRPr>
          </a:p>
        </p:txBody>
      </p:sp>
    </p:spTree>
    <p:extLst>
      <p:ext uri="{BB962C8B-B14F-4D97-AF65-F5344CB8AC3E}">
        <p14:creationId xmlns:p14="http://schemas.microsoft.com/office/powerpoint/2010/main" val="94548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Storage Client API</a:t>
            </a:r>
            <a:endParaRPr lang="en-NZ" dirty="0"/>
          </a:p>
        </p:txBody>
      </p:sp>
      <p:sp>
        <p:nvSpPr>
          <p:cNvPr id="3" name="Content Placeholder 2"/>
          <p:cNvSpPr>
            <a:spLocks noGrp="1"/>
          </p:cNvSpPr>
          <p:nvPr>
            <p:ph type="body" sz="quarter" idx="10"/>
          </p:nvPr>
        </p:nvSpPr>
        <p:spPr>
          <a:xfrm>
            <a:off x="519112" y="1447799"/>
            <a:ext cx="11149013" cy="3554819"/>
          </a:xfrm>
        </p:spPr>
        <p:txBody>
          <a:bodyPr/>
          <a:lstStyle/>
          <a:p>
            <a:r>
              <a:rPr lang="en-NZ" dirty="0" smtClean="0">
                <a:solidFill>
                  <a:schemeClr val="accent2">
                    <a:alpha val="99000"/>
                  </a:schemeClr>
                </a:solidFill>
              </a:rPr>
              <a:t>In this presentation we’ll cover the underlying </a:t>
            </a:r>
            <a:br>
              <a:rPr lang="en-NZ" dirty="0" smtClean="0">
                <a:solidFill>
                  <a:schemeClr val="accent2">
                    <a:alpha val="99000"/>
                  </a:schemeClr>
                </a:solidFill>
              </a:rPr>
            </a:br>
            <a:r>
              <a:rPr lang="en-NZ" dirty="0" err="1" smtClean="0">
                <a:solidFill>
                  <a:schemeClr val="accent2">
                    <a:alpha val="99000"/>
                  </a:schemeClr>
                </a:solidFill>
              </a:rPr>
              <a:t>RESTful</a:t>
            </a:r>
            <a:r>
              <a:rPr lang="en-NZ" dirty="0" smtClean="0">
                <a:solidFill>
                  <a:schemeClr val="accent2">
                    <a:alpha val="99000"/>
                  </a:schemeClr>
                </a:solidFill>
              </a:rPr>
              <a:t> API</a:t>
            </a:r>
          </a:p>
          <a:p>
            <a:pPr lvl="1"/>
            <a:r>
              <a:rPr lang="en-NZ" dirty="0" smtClean="0"/>
              <a:t>Can call these from any HTTP client</a:t>
            </a:r>
            <a:br>
              <a:rPr lang="en-NZ" dirty="0" smtClean="0"/>
            </a:br>
            <a:r>
              <a:rPr lang="en-NZ" dirty="0" smtClean="0"/>
              <a:t>e.g. Flash, Silverlight, etc…</a:t>
            </a:r>
          </a:p>
          <a:p>
            <a:pPr lvl="1"/>
            <a:endParaRPr lang="en-NZ" dirty="0" smtClean="0"/>
          </a:p>
          <a:p>
            <a:r>
              <a:rPr lang="en-NZ" dirty="0" smtClean="0">
                <a:solidFill>
                  <a:schemeClr val="accent2">
                    <a:alpha val="99000"/>
                  </a:schemeClr>
                </a:solidFill>
              </a:rPr>
              <a:t>Client API from SDK </a:t>
            </a:r>
            <a:r>
              <a:rPr lang="en-NZ" dirty="0" err="1" smtClean="0">
                <a:solidFill>
                  <a:schemeClr val="accent2">
                    <a:alpha val="99000"/>
                  </a:schemeClr>
                </a:solidFill>
              </a:rPr>
              <a:t>Microsoft.WindowsAzure.StorageClient</a:t>
            </a:r>
            <a:endParaRPr lang="en-NZ" dirty="0" smtClean="0">
              <a:solidFill>
                <a:schemeClr val="accent2">
                  <a:alpha val="99000"/>
                </a:schemeClr>
              </a:solidFill>
            </a:endParaRPr>
          </a:p>
          <a:p>
            <a:pPr lvl="1"/>
            <a:r>
              <a:rPr lang="en-NZ" dirty="0" smtClean="0"/>
              <a:t>Provides a strongly typed wrapper around REST services</a:t>
            </a:r>
            <a:endParaRPr lang="en-NZ" dirty="0"/>
          </a:p>
        </p:txBody>
      </p:sp>
    </p:spTree>
    <p:extLst>
      <p:ext uri="{BB962C8B-B14F-4D97-AF65-F5344CB8AC3E}">
        <p14:creationId xmlns:p14="http://schemas.microsoft.com/office/powerpoint/2010/main" val="82306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Libraries in Many Languages</a:t>
            </a:r>
            <a:endParaRPr lang="en-US" dirty="0"/>
          </a:p>
        </p:txBody>
      </p:sp>
      <p:sp>
        <p:nvSpPr>
          <p:cNvPr id="7" name="Rectangle 6"/>
          <p:cNvSpPr/>
          <p:nvPr/>
        </p:nvSpPr>
        <p:spPr bwMode="auto">
          <a:xfrm>
            <a:off x="519113" y="1521012"/>
            <a:ext cx="4978670" cy="42152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03" rIns="182880" bIns="45703" numCol="1" spcCol="0" rtlCol="0" anchor="ctr"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C#/.NET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Python</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Ruby</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Perl</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JavaScript (Node)</a:t>
            </a:r>
          </a:p>
          <a:p>
            <a:pPr defTabSz="913788" fontAlgn="base">
              <a:spcBef>
                <a:spcPct val="0"/>
              </a:spcBef>
              <a:spcAft>
                <a:spcPct val="0"/>
              </a:spcAft>
            </a:pPr>
            <a:r>
              <a:rPr lang="en-NZ" dirty="0" smtClean="0">
                <a:ln>
                  <a:solidFill>
                    <a:schemeClr val="bg1">
                      <a:alpha val="0"/>
                    </a:schemeClr>
                  </a:solidFill>
                </a:ln>
                <a:solidFill>
                  <a:schemeClr val="bg1">
                    <a:alpha val="99000"/>
                  </a:schemeClr>
                </a:solidFill>
                <a:latin typeface="+mj-lt"/>
              </a:rPr>
              <a:t>Java</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PHP</a:t>
            </a:r>
          </a:p>
          <a:p>
            <a:pPr defTabSz="913788" fontAlgn="base">
              <a:spcBef>
                <a:spcPct val="0"/>
              </a:spcBef>
              <a:spcAft>
                <a:spcPct val="0"/>
              </a:spcAft>
            </a:pPr>
            <a:r>
              <a:rPr lang="en-US" dirty="0" err="1">
                <a:ln>
                  <a:solidFill>
                    <a:schemeClr val="bg1">
                      <a:alpha val="0"/>
                    </a:schemeClr>
                  </a:solidFill>
                </a:ln>
                <a:solidFill>
                  <a:schemeClr val="bg1">
                    <a:alpha val="99000"/>
                  </a:schemeClr>
                </a:solidFill>
                <a:latin typeface="+mj-lt"/>
              </a:rPr>
              <a:t>Erlang</a:t>
            </a:r>
            <a:endParaRPr lang="en-US"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Common LISP</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Objective-C</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C#/VB on Windows Phone </a:t>
            </a:r>
            <a:r>
              <a:rPr lang="en-US" dirty="0" smtClean="0">
                <a:ln>
                  <a:solidFill>
                    <a:schemeClr val="bg1">
                      <a:alpha val="0"/>
                    </a:schemeClr>
                  </a:solidFill>
                </a:ln>
                <a:solidFill>
                  <a:schemeClr val="bg1">
                    <a:alpha val="99000"/>
                  </a:schemeClr>
                </a:solidFill>
                <a:latin typeface="+mj-lt"/>
              </a:rPr>
              <a:t>7</a:t>
            </a:r>
            <a:endParaRPr lang="en-US" dirty="0">
              <a:ln>
                <a:solidFill>
                  <a:schemeClr val="bg1">
                    <a:alpha val="0"/>
                  </a:schemeClr>
                </a:solidFill>
              </a:ln>
              <a:solidFill>
                <a:schemeClr val="bg1">
                  <a:alpha val="99000"/>
                </a:schemeClr>
              </a:solidFill>
              <a:latin typeface="+mj-lt"/>
            </a:endParaRPr>
          </a:p>
        </p:txBody>
      </p:sp>
      <p:sp>
        <p:nvSpPr>
          <p:cNvPr id="12" name="Freeform 6"/>
          <p:cNvSpPr>
            <a:spLocks noEditPoints="1"/>
          </p:cNvSpPr>
          <p:nvPr/>
        </p:nvSpPr>
        <p:spPr bwMode="auto">
          <a:xfrm>
            <a:off x="3769764" y="1716069"/>
            <a:ext cx="1462088" cy="1189038"/>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5950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230e9df3-be65-4c73-a93b-d1236ebd677e"/>
    <ds:schemaRef ds:uri="http://www.w3.org/XML/1998/namespace"/>
    <ds:schemaRef ds:uri="http://purl.org/dc/terms/"/>
  </ds:schemaRefs>
</ds:datastoreItem>
</file>

<file path=customXml/itemProps2.xml><?xml version="1.0" encoding="utf-8"?>
<ds:datastoreItem xmlns:ds="http://schemas.openxmlformats.org/officeDocument/2006/customXml" ds:itemID="{3B331B18-79E2-41A8-803E-E5E466C1C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16x9_r08a</Template>
  <TotalTime>1581</TotalTime>
  <Words>6361</Words>
  <Application>Microsoft Office PowerPoint</Application>
  <PresentationFormat>Custom</PresentationFormat>
  <Paragraphs>1291</Paragraphs>
  <Slides>44</Slides>
  <Notes>44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Calibri</vt:lpstr>
      <vt:lpstr>Wingdings</vt:lpstr>
      <vt:lpstr>Arial</vt:lpstr>
      <vt:lpstr>Segoe UI Light</vt:lpstr>
      <vt:lpstr>Segoe UI</vt:lpstr>
      <vt:lpstr>Consolas</vt:lpstr>
      <vt:lpstr>MS1444_Windows Azure Template 16x9_r08b</vt:lpstr>
      <vt:lpstr>1_White with Consolas font for code slides</vt:lpstr>
      <vt:lpstr>Windows Azure Storage</vt:lpstr>
      <vt:lpstr>Agenda</vt:lpstr>
      <vt:lpstr>Windows Azure Storage</vt:lpstr>
      <vt:lpstr>Windows Azure Storage Account User specified globally unique account name</vt:lpstr>
      <vt:lpstr>Windows Azure Storage Account </vt:lpstr>
      <vt:lpstr>New Features</vt:lpstr>
      <vt:lpstr>Storage in the Development Fabric</vt:lpstr>
      <vt:lpstr>The Storage Client API</vt:lpstr>
      <vt:lpstr>Storage Libraries in Many Languages</vt:lpstr>
      <vt:lpstr>Storage Security</vt:lpstr>
      <vt:lpstr>Windows Azure Storage Abstractions</vt:lpstr>
      <vt:lpstr>PowerPoint Presentation</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Content Delivery Network (CDN)</vt:lpstr>
      <vt:lpstr>Windows Azure CDN</vt:lpstr>
      <vt:lpstr>PowerPoint Presentation</vt:lpstr>
      <vt:lpstr>Windows Azure Drives</vt:lpstr>
      <vt:lpstr>Windows Azure Drive Capabilities</vt:lpstr>
      <vt:lpstr>Drive Details</vt:lpstr>
      <vt:lpstr>How Windows Azure Drives Works</vt:lpstr>
      <vt:lpstr>Cloud Drive Client Library Sample</vt:lpstr>
      <vt:lpstr>Failover with Drives</vt:lpstr>
      <vt:lpstr>PowerPoint Presentation</vt:lpstr>
      <vt:lpstr>Table Storage Concepts </vt:lpstr>
      <vt:lpstr>Table Details</vt:lpstr>
      <vt:lpstr>Entity Properties</vt:lpstr>
      <vt:lpstr>No Fixed Schema</vt:lpstr>
      <vt:lpstr>Querying</vt:lpstr>
      <vt:lpstr>Purpose of the PartitionKey</vt:lpstr>
      <vt:lpstr>Partitions and Partition Ranges</vt:lpstr>
      <vt:lpstr>PowerPoint Presentation</vt:lpstr>
    </vt:vector>
  </TitlesOfParts>
  <Company>Artitudes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Greg Flowers</dc:creator>
  <cp:lastModifiedBy>Scott</cp:lastModifiedBy>
  <cp:revision>149</cp:revision>
  <dcterms:created xsi:type="dcterms:W3CDTF">2011-03-29T16:07:22Z</dcterms:created>
  <dcterms:modified xsi:type="dcterms:W3CDTF">2012-10-01T18:09:57Z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