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083B-9CB2-488F-B29C-B82B8AAB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71510-3A27-4B39-B1E0-14E7377DA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AF389-1CA0-48E3-A771-1513F81A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94584-B8C8-4C60-9E39-B6722942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B82EE-D86C-468E-8440-C41B6735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2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9013-3609-4548-B46D-ECE8C28F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F6B88-A53A-41A4-8F68-9024C0071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1E974-489F-468B-AA08-CBDE24EC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804A-3276-4A38-BBE9-52A8BDEC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25EA5-E256-4551-A49C-0A846524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4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7464C-2498-4379-989C-1D9A9F0F8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681C5-B282-4634-BF4E-D06D50EE3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E88F-D9B4-4127-8C3C-4D1DD66F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0E89-049A-4FA0-A34B-21594DD0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747F-4D5F-40B2-ABAA-001ED32D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B6A5-CD58-4828-8CC8-6D0BBB7C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9CE3-63A0-40BE-8B55-3C065D56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2A75E-C0D4-4A6A-B927-7D646474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127FA-0D27-427A-A6EE-17DDF1A2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8438C-AF46-4F9E-A439-1666B7C0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8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12C1-F73A-43EC-BB4C-6CBCEB3E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33DE3-903C-4DF9-9212-B769AF3B4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8819E-E808-4593-A2B0-DE3D2A50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6C953-0401-4E8F-B9E9-D2254B69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F778-D65F-4B0A-AEAC-F2049951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0C31-DAAD-4239-9CF9-97AEB527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DC5A-803E-4AA4-B6E5-711D2BE5F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347E5-47DC-4633-9E0B-0BB275C6E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12140-DA83-4E63-BBFA-C1C6BD45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522D7-5887-49D5-B30C-1251990C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08541-3727-4E47-94DF-F1418A6A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E7C9-5C44-4DC0-B40C-AF04BDC8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DE659-A3E5-49A1-9D1E-E50716181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A12D-AE16-4F08-A35A-02F530A57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F9FA-F7DF-4E13-9109-82121A94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6FD19-F2C1-49DD-857D-5A7ACF295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FC9A0-77C7-4D9A-91E8-1C5632E8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3F9E4-0406-4A51-8DD5-7732730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9233F-B1F3-424F-874A-F3E779BF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1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3883-3E53-43F3-A557-A0990EDB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0B67C-155B-496A-A77D-8FCF482F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8C6A1-DBB8-4BD8-9E1C-5AEDC062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428AF-D66E-4D35-A9D1-B77D973F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8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C15CF-4CA5-4112-B172-C441DD35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19535-81AA-4A5E-9D87-50124538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7F3B5-81E5-4939-9DDA-4C4E9FA4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0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C5B3-A3D0-4D49-A1F4-FD3047ED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7197A-8394-4701-8258-2E9623FC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95113-4A45-4529-92B4-8EA80CF60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CABCA-28BE-463E-949D-B329885A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53C4A-9E18-4CD4-86DB-8B5EEBAA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2C6B-4508-48A0-B63F-CCE5FE1E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40AA-537D-4BEB-959A-DFD8953D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4AA8D-465D-41A5-9156-1278239F7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7AC1F-C863-4EAA-B1EF-8738046E5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8E51C-2290-4549-A219-E2F9618A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C9A0D-A34D-4742-9A6F-D7AA468E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D84C1-A0B3-4DCE-B2D5-570941BD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1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F6453-7A8F-4681-A8A8-8B3161FD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E57A9-5112-4FC2-9225-78CA5CFB8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1692-0568-4201-872B-E4363A959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00021-B393-4402-BC0E-7AC41BDFC2F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656E2-24C4-4643-B4D2-A30372CF2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5980B-16BB-4167-A99A-0613B9892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6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SuperGuru" TargetMode="External"/><Relationship Id="rId2" Type="http://schemas.openxmlformats.org/officeDocument/2006/relationships/hyperlink" Target="https://sqlwithsanil.wordpres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-bi/service-dashboar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ower-bi/service-dashboards" TargetMode="External"/><Relationship Id="rId13" Type="http://schemas.openxmlformats.org/officeDocument/2006/relationships/hyperlink" Target="https://github.com/SQLSuperGuru" TargetMode="External"/><Relationship Id="rId3" Type="http://schemas.openxmlformats.org/officeDocument/2006/relationships/hyperlink" Target="https://cyfar.org/analysis-quantitative-data" TargetMode="External"/><Relationship Id="rId7" Type="http://schemas.openxmlformats.org/officeDocument/2006/relationships/hyperlink" Target="https://docs.microsoft.com/en-us/power-bi/service-basic-concepts" TargetMode="External"/><Relationship Id="rId12" Type="http://schemas.openxmlformats.org/officeDocument/2006/relationships/hyperlink" Target="https://cran.r-project.org/web/packages/syuzhet/vignettes/syuzhet-vignette.html" TargetMode="External"/><Relationship Id="rId2" Type="http://schemas.openxmlformats.org/officeDocument/2006/relationships/hyperlink" Target="https://cyfar.org/qualitative-or-quantitative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cognitive-services/text-analytics/tutorials/tutorial-power-bi-key-phrases" TargetMode="External"/><Relationship Id="rId11" Type="http://schemas.openxmlformats.org/officeDocument/2006/relationships/hyperlink" Target="https://cran.r-project.org/web/packages/tidytext/vignettes/tidytext.html" TargetMode="External"/><Relationship Id="rId5" Type="http://schemas.openxmlformats.org/officeDocument/2006/relationships/hyperlink" Target="https://powerbi.microsoft.com/en-us/desktop/" TargetMode="External"/><Relationship Id="rId10" Type="http://schemas.openxmlformats.org/officeDocument/2006/relationships/hyperlink" Target="https://my.vertica.com/docs/8.1.x/HTML/index.htm#Authoring/Pulse/PulseCookbook.htm%3FTocPath%3DVertica%2520Pulse%7CPulse%2520Cookbook%7C_____0" TargetMode="External"/><Relationship Id="rId4" Type="http://schemas.openxmlformats.org/officeDocument/2006/relationships/hyperlink" Target="https://docs.microsoft.com/en-us/azure/cognitive-services/text-analytics/overview" TargetMode="External"/><Relationship Id="rId9" Type="http://schemas.openxmlformats.org/officeDocument/2006/relationships/hyperlink" Target="https://www.tableau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SuperGuru" TargetMode="External"/><Relationship Id="rId2" Type="http://schemas.openxmlformats.org/officeDocument/2006/relationships/hyperlink" Target="https://sqlwithsanil.wordpress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cognitive-services/text-analytic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7E2C-2D95-4860-9518-EC8F24420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Qualitative Text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50519-09B5-4A1E-9B06-7E4C91BD9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Using Azure and Power BI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			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2B269-0B1C-4911-A2D7-2D63F6B2FE4B}"/>
              </a:ext>
            </a:extLst>
          </p:cNvPr>
          <p:cNvSpPr txBox="1"/>
          <p:nvPr/>
        </p:nvSpPr>
        <p:spPr>
          <a:xfrm>
            <a:off x="8254767" y="5612235"/>
            <a:ext cx="3775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Sanil Mhatre</a:t>
            </a:r>
          </a:p>
          <a:p>
            <a:pPr algn="r"/>
            <a:r>
              <a:rPr lang="en-US" dirty="0"/>
              <a:t>@</a:t>
            </a:r>
            <a:r>
              <a:rPr lang="en-US" dirty="0" err="1"/>
              <a:t>sqlsuperguru</a:t>
            </a:r>
            <a:endParaRPr lang="en-US" dirty="0"/>
          </a:p>
          <a:p>
            <a:pPr algn="r"/>
            <a:r>
              <a:rPr lang="en-US" dirty="0">
                <a:hlinkClick r:id="rId2"/>
              </a:rPr>
              <a:t>https://sqlwithsanil.wordpress.com/</a:t>
            </a:r>
            <a:endParaRPr lang="en-US" dirty="0"/>
          </a:p>
          <a:p>
            <a:pPr algn="r"/>
            <a:r>
              <a:rPr lang="en-US" dirty="0">
                <a:hlinkClick r:id="rId3"/>
              </a:rPr>
              <a:t>https://github.com/SQLSuperGuru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38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58AB-5C0A-4F9C-A028-17BA923A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2D51-715C-4B19-B58B-AE40077D1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161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Desktop Product for Data Analytics &amp; Visualization</a:t>
            </a:r>
          </a:p>
          <a:p>
            <a:pPr>
              <a:lnSpc>
                <a:spcPct val="150000"/>
              </a:lnSpc>
            </a:pPr>
            <a:r>
              <a:rPr lang="en-US" dirty="0"/>
              <a:t>Connects to variety of Data sources</a:t>
            </a:r>
          </a:p>
          <a:p>
            <a:pPr>
              <a:lnSpc>
                <a:spcPct val="150000"/>
              </a:lnSpc>
            </a:pPr>
            <a:r>
              <a:rPr lang="en-US" dirty="0"/>
              <a:t>ETL – Prepare and Model Data</a:t>
            </a:r>
          </a:p>
          <a:p>
            <a:pPr>
              <a:lnSpc>
                <a:spcPct val="150000"/>
              </a:lnSpc>
            </a:pPr>
            <a:r>
              <a:rPr lang="en-US" dirty="0"/>
              <a:t>Advanced Analytics</a:t>
            </a:r>
          </a:p>
          <a:p>
            <a:pPr>
              <a:lnSpc>
                <a:spcPct val="150000"/>
              </a:lnSpc>
            </a:pPr>
            <a:r>
              <a:rPr lang="en-US" dirty="0"/>
              <a:t>Interactive reports and visualizations</a:t>
            </a:r>
          </a:p>
          <a:p>
            <a:pPr>
              <a:lnSpc>
                <a:spcPct val="150000"/>
              </a:lnSpc>
            </a:pPr>
            <a:r>
              <a:rPr lang="en-US" dirty="0"/>
              <a:t>Share</a:t>
            </a:r>
          </a:p>
          <a:p>
            <a:pPr>
              <a:lnSpc>
                <a:spcPct val="150000"/>
              </a:lnSpc>
            </a:pPr>
            <a:r>
              <a:rPr lang="en-US" dirty="0"/>
              <a:t>Quick tour</a:t>
            </a:r>
          </a:p>
        </p:txBody>
      </p:sp>
    </p:spTree>
    <p:extLst>
      <p:ext uri="{BB962C8B-B14F-4D97-AF65-F5344CB8AC3E}">
        <p14:creationId xmlns:p14="http://schemas.microsoft.com/office/powerpoint/2010/main" val="89760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29A4-70EB-42A7-8431-56E6B81A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Desktop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C24D-DF39-4FF4-B2D3-7F12738A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49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Demo</a:t>
            </a:r>
          </a:p>
          <a:p>
            <a:pPr>
              <a:lnSpc>
                <a:spcPct val="150000"/>
              </a:lnSpc>
            </a:pPr>
            <a:r>
              <a:rPr lang="en-US" dirty="0"/>
              <a:t>Import the Excel file</a:t>
            </a:r>
          </a:p>
          <a:p>
            <a:pPr>
              <a:lnSpc>
                <a:spcPct val="150000"/>
              </a:lnSpc>
            </a:pPr>
            <a:r>
              <a:rPr lang="en-US" dirty="0"/>
              <a:t>Filter the responses to remove NULL</a:t>
            </a:r>
          </a:p>
          <a:p>
            <a:pPr>
              <a:lnSpc>
                <a:spcPct val="150000"/>
              </a:lnSpc>
            </a:pPr>
            <a:r>
              <a:rPr lang="en-US" dirty="0"/>
              <a:t>See the Relationships Pane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Custom Functions</a:t>
            </a:r>
          </a:p>
          <a:p>
            <a:pPr>
              <a:lnSpc>
                <a:spcPct val="150000"/>
              </a:lnSpc>
            </a:pPr>
            <a:r>
              <a:rPr lang="en-US" dirty="0"/>
              <a:t>Invoke the Custom Functions to add columns for </a:t>
            </a:r>
            <a:r>
              <a:rPr lang="en-US" dirty="0" err="1"/>
              <a:t>KeyPhrases</a:t>
            </a:r>
            <a:r>
              <a:rPr lang="en-US" dirty="0"/>
              <a:t> &amp; </a:t>
            </a:r>
            <a:r>
              <a:rPr lang="en-US" dirty="0" err="1"/>
              <a:t>SentimentScore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Adjust Data Source Permission settings if needed</a:t>
            </a:r>
          </a:p>
          <a:p>
            <a:pPr>
              <a:lnSpc>
                <a:spcPct val="150000"/>
              </a:lnSpc>
            </a:pPr>
            <a:r>
              <a:rPr lang="en-US" dirty="0"/>
              <a:t>Round the score to 2 decimals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Bins for Sentiment Score </a:t>
            </a:r>
          </a:p>
        </p:txBody>
      </p:sp>
    </p:spTree>
    <p:extLst>
      <p:ext uri="{BB962C8B-B14F-4D97-AF65-F5344CB8AC3E}">
        <p14:creationId xmlns:p14="http://schemas.microsoft.com/office/powerpoint/2010/main" val="120842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E30D-16B4-4A90-A46C-DFEB09BC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in Power BI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073E7-5E74-495E-AE77-077D54984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06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Demo</a:t>
            </a:r>
          </a:p>
          <a:p>
            <a:pPr>
              <a:lnSpc>
                <a:spcPct val="120000"/>
              </a:lnSpc>
            </a:pPr>
            <a:r>
              <a:rPr lang="en-US" dirty="0"/>
              <a:t>Summary Page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Text box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Cards for # of Questions &amp; # Responses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Word Cloud (Qualitative)</a:t>
            </a:r>
          </a:p>
          <a:p>
            <a:pPr>
              <a:lnSpc>
                <a:spcPct val="120000"/>
              </a:lnSpc>
            </a:pPr>
            <a:r>
              <a:rPr lang="en-US" dirty="0"/>
              <a:t>Details Page (Descriptive statistics)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Slicer for filtering by Question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Score Gauge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Box &amp; Whiskers Plot – Mean, Median, Max, Min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Histogram – Frequency </a:t>
            </a:r>
          </a:p>
          <a:p>
            <a:pPr>
              <a:lnSpc>
                <a:spcPct val="120000"/>
              </a:lnSpc>
            </a:pPr>
            <a:r>
              <a:rPr lang="en-US" dirty="0"/>
              <a:t>Responses Page (Curated Raw text)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Slice by question &amp; Response Score Bin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See all the associated response texts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2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D500-0BA0-4349-9F84-727267FB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B635-E88F-4B35-BA98-D894A0A0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28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Share this report with .</a:t>
            </a:r>
            <a:r>
              <a:rPr lang="en-US" dirty="0" err="1"/>
              <a:t>pbxi</a:t>
            </a:r>
            <a:r>
              <a:rPr lang="en-US" dirty="0"/>
              <a:t> file</a:t>
            </a:r>
          </a:p>
          <a:p>
            <a:pPr>
              <a:lnSpc>
                <a:spcPct val="150000"/>
              </a:lnSpc>
            </a:pPr>
            <a:r>
              <a:rPr lang="en-US" dirty="0"/>
              <a:t>Publish to Power BI service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Dashboards, Reports, workbooks &amp; datasets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Organized into workspaces</a:t>
            </a:r>
          </a:p>
          <a:p>
            <a:pPr>
              <a:lnSpc>
                <a:spcPct val="150000"/>
              </a:lnSpc>
            </a:pPr>
            <a:r>
              <a:rPr lang="en-US" dirty="0"/>
              <a:t>Dashboard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canvas that uses visualizations to tell a story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Tiles and Pages can be pinned from reports to one or more dashboards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More information about Dashboards : </a:t>
            </a:r>
            <a:r>
              <a:rPr lang="en-US" dirty="0">
                <a:hlinkClick r:id="rId2"/>
              </a:rPr>
              <a:t>https://docs.microsoft.com/en-us/power-bi/service-dashboards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Demo – Build the Dashboard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Insights (The bulb on your Data sets)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Natural Language Queries (Ask) for Dashboards</a:t>
            </a:r>
          </a:p>
        </p:txBody>
      </p:sp>
    </p:spTree>
    <p:extLst>
      <p:ext uri="{BB962C8B-B14F-4D97-AF65-F5344CB8AC3E}">
        <p14:creationId xmlns:p14="http://schemas.microsoft.com/office/powerpoint/2010/main" val="112042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6BB5-A116-410C-8F5C-C9224DD7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Useful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E2DC6-5342-4D9E-B891-BBEA794D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9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many employees responded</a:t>
            </a:r>
          </a:p>
          <a:p>
            <a:r>
              <a:rPr lang="en-US" dirty="0"/>
              <a:t>Word Cloud – Trends/what are people talking about ?</a:t>
            </a:r>
          </a:p>
          <a:p>
            <a:r>
              <a:rPr lang="en-US" dirty="0"/>
              <a:t>Descriptive statistics on Sentiment Scores</a:t>
            </a:r>
          </a:p>
          <a:p>
            <a:pPr lvl="1"/>
            <a:r>
              <a:rPr lang="en-US" dirty="0"/>
              <a:t>What is the overall perception/feeling</a:t>
            </a:r>
          </a:p>
          <a:p>
            <a:pPr lvl="1"/>
            <a:r>
              <a:rPr lang="en-US" dirty="0"/>
              <a:t>Range, Mean, Median, Outliers</a:t>
            </a:r>
          </a:p>
          <a:p>
            <a:pPr lvl="1"/>
            <a:r>
              <a:rPr lang="en-US" dirty="0"/>
              <a:t>Distribution – Responses seem polarizing</a:t>
            </a:r>
          </a:p>
          <a:p>
            <a:pPr lvl="1"/>
            <a:r>
              <a:rPr lang="en-US" dirty="0"/>
              <a:t>How do these numbers compare between the 2 questions</a:t>
            </a:r>
          </a:p>
          <a:p>
            <a:r>
              <a:rPr lang="en-US" dirty="0"/>
              <a:t>See the raw response text, sliced by</a:t>
            </a:r>
          </a:p>
          <a:p>
            <a:pPr lvl="1"/>
            <a:r>
              <a:rPr lang="en-US" dirty="0"/>
              <a:t>Question</a:t>
            </a:r>
          </a:p>
          <a:p>
            <a:pPr lvl="1"/>
            <a:r>
              <a:rPr lang="en-US" dirty="0"/>
              <a:t>Response Score Bin</a:t>
            </a:r>
          </a:p>
          <a:p>
            <a:r>
              <a:rPr lang="en-US" dirty="0"/>
              <a:t>Share, Collaborate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6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BFAD-2705-412F-85DC-5F19E9C8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vs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2981-A25C-41B7-9EF2-7866FC6B0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9733"/>
          </a:xfrm>
        </p:spPr>
        <p:txBody>
          <a:bodyPr/>
          <a:lstStyle/>
          <a:p>
            <a:r>
              <a:rPr lang="en-US" dirty="0"/>
              <a:t>Power BI</a:t>
            </a:r>
          </a:p>
          <a:p>
            <a:pPr lvl="1"/>
            <a:r>
              <a:rPr lang="en-US" dirty="0"/>
              <a:t>Easier ETL and invoking APIs</a:t>
            </a:r>
          </a:p>
          <a:p>
            <a:pPr lvl="1"/>
            <a:r>
              <a:rPr lang="en-US" dirty="0"/>
              <a:t>Easier to visualizations</a:t>
            </a:r>
          </a:p>
          <a:p>
            <a:pPr lvl="1"/>
            <a:r>
              <a:rPr lang="en-US" dirty="0"/>
              <a:t>Tiles are easier to move and size to page/canvas grid</a:t>
            </a:r>
          </a:p>
          <a:p>
            <a:pPr lvl="1"/>
            <a:r>
              <a:rPr lang="en-US" dirty="0"/>
              <a:t>Slices and Page/Report level filters can create some confusion</a:t>
            </a:r>
          </a:p>
          <a:p>
            <a:pPr lvl="1"/>
            <a:endParaRPr lang="en-US" dirty="0"/>
          </a:p>
          <a:p>
            <a:r>
              <a:rPr lang="en-US" dirty="0"/>
              <a:t>Tableau</a:t>
            </a:r>
          </a:p>
          <a:p>
            <a:pPr lvl="1"/>
            <a:r>
              <a:rPr lang="en-US" dirty="0"/>
              <a:t>Creating some visualizations like Gauge or </a:t>
            </a:r>
            <a:r>
              <a:rPr lang="en-US" dirty="0" err="1"/>
              <a:t>WordCloud</a:t>
            </a:r>
            <a:r>
              <a:rPr lang="en-US" dirty="0"/>
              <a:t> requires several manual steps</a:t>
            </a:r>
          </a:p>
          <a:p>
            <a:pPr lvl="1"/>
            <a:r>
              <a:rPr lang="en-US" dirty="0"/>
              <a:t>Filters are easier to work with at both worksheet and Dashboard level</a:t>
            </a:r>
          </a:p>
          <a:p>
            <a:pPr lvl="1"/>
            <a:r>
              <a:rPr lang="en-US" dirty="0"/>
              <a:t>Moving &amp; sizing various worksheets on a Dashboard manually can get tedious</a:t>
            </a:r>
          </a:p>
        </p:txBody>
      </p:sp>
    </p:spTree>
    <p:extLst>
      <p:ext uri="{BB962C8B-B14F-4D97-AF65-F5344CB8AC3E}">
        <p14:creationId xmlns:p14="http://schemas.microsoft.com/office/powerpoint/2010/main" val="168852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71B5-9B90-4D38-810C-9E8C8D39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Analytics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A489C-B70B-43D1-BA18-6F1B355AA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98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Vertica </a:t>
            </a:r>
          </a:p>
          <a:p>
            <a:pPr lvl="1"/>
            <a:r>
              <a:rPr lang="en-US" dirty="0"/>
              <a:t>Distributed columnar Database &amp; Big Data/Advanced Analytics Platform</a:t>
            </a:r>
          </a:p>
          <a:p>
            <a:pPr lvl="1"/>
            <a:r>
              <a:rPr lang="en-US" dirty="0"/>
              <a:t>Pulse Package for Text Analysis functions</a:t>
            </a:r>
          </a:p>
          <a:p>
            <a:pPr lvl="1"/>
            <a:r>
              <a:rPr lang="en-US" dirty="0"/>
              <a:t>Easy to use SQL Interface</a:t>
            </a:r>
          </a:p>
          <a:p>
            <a:pPr lvl="1"/>
            <a:r>
              <a:rPr lang="en-US" dirty="0"/>
              <a:t>Expensive</a:t>
            </a:r>
          </a:p>
          <a:p>
            <a:pPr lvl="1"/>
            <a:endParaRPr lang="en-US" dirty="0"/>
          </a:p>
          <a:p>
            <a:r>
              <a:rPr lang="en-US" dirty="0"/>
              <a:t>R</a:t>
            </a:r>
          </a:p>
          <a:p>
            <a:pPr lvl="1"/>
            <a:r>
              <a:rPr lang="en-US" dirty="0"/>
              <a:t>Popular for data analytics</a:t>
            </a:r>
          </a:p>
          <a:p>
            <a:pPr lvl="1"/>
            <a:r>
              <a:rPr lang="en-US" dirty="0"/>
              <a:t>Extensive libraries and capabilities</a:t>
            </a:r>
          </a:p>
          <a:p>
            <a:pPr lvl="1"/>
            <a:r>
              <a:rPr lang="en-US" dirty="0"/>
              <a:t>Easy to use , powerful , creative</a:t>
            </a:r>
          </a:p>
          <a:p>
            <a:pPr lvl="1"/>
            <a:r>
              <a:rPr lang="en-US" dirty="0"/>
              <a:t>Requires familiarity with R programming language</a:t>
            </a:r>
          </a:p>
          <a:p>
            <a:pPr lvl="1"/>
            <a:r>
              <a:rPr lang="en-US" dirty="0"/>
              <a:t>Free Desktop</a:t>
            </a:r>
          </a:p>
          <a:p>
            <a:pPr lvl="1"/>
            <a:r>
              <a:rPr lang="en-US" dirty="0"/>
              <a:t>Limited by memory of the machine</a:t>
            </a:r>
          </a:p>
          <a:p>
            <a:pPr lvl="1"/>
            <a:r>
              <a:rPr lang="en-US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375593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A3AD-C1A3-4D6E-92F3-AB6F7069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007B-E1F3-498B-A1C6-F82F6502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794"/>
            <a:ext cx="10515600" cy="5293454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Qualitative or Quantitative Data - </a:t>
            </a:r>
            <a:r>
              <a:rPr lang="en-US" dirty="0">
                <a:hlinkClick r:id="rId2"/>
              </a:rPr>
              <a:t>https://cyfar.org/qualitative-or-quantitative-data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Quantitative Data Analysis - </a:t>
            </a:r>
            <a:r>
              <a:rPr lang="en-US" dirty="0">
                <a:hlinkClick r:id="rId3"/>
              </a:rPr>
              <a:t>https://cyfar.org/analysis-quantitative-data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Azure Cognitive Services Text Analytics - </a:t>
            </a:r>
            <a:r>
              <a:rPr lang="en-US" dirty="0">
                <a:hlinkClick r:id="rId4"/>
              </a:rPr>
              <a:t>https://docs.microsoft.com/en-us/azure/cognitive-services/text-analytics/overview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Power BI Desktop - </a:t>
            </a:r>
            <a:r>
              <a:rPr lang="en-US" dirty="0">
                <a:hlinkClick r:id="rId5"/>
              </a:rPr>
              <a:t>https://powerbi.microsoft.com/en-us/desktop/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Text Analytics with Power BI - </a:t>
            </a:r>
            <a:r>
              <a:rPr lang="en-US" dirty="0">
                <a:hlinkClick r:id="rId6"/>
              </a:rPr>
              <a:t>https://docs.microsoft.com/en-us/azure/cognitive-services/text-analytics/tutorials/tutorial-power-bi-key-phrases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Power BI Service - </a:t>
            </a:r>
            <a:r>
              <a:rPr lang="en-US" dirty="0">
                <a:hlinkClick r:id="rId7"/>
              </a:rPr>
              <a:t>https://docs.microsoft.com/en-us/power-bi/service-basic-concepts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Dashboards in Power BI Service - </a:t>
            </a:r>
            <a:r>
              <a:rPr lang="en-US" dirty="0">
                <a:hlinkClick r:id="rId8"/>
              </a:rPr>
              <a:t>https://docs.microsoft.com/en-us/power-bi/service-dashboards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Tableau - </a:t>
            </a:r>
            <a:r>
              <a:rPr lang="en-US" dirty="0">
                <a:hlinkClick r:id="rId9"/>
              </a:rPr>
              <a:t>https://www.tableau.com/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Vertica Pulse - </a:t>
            </a:r>
            <a:r>
              <a:rPr lang="en-US" dirty="0">
                <a:hlinkClick r:id="rId10"/>
              </a:rPr>
              <a:t>https://my.vertica.com/docs/8.1.x/HTML/index.htm#Authoring/Pulse/PulseCookbook.htm%3FTocPath%3DVertica%2520Pulse%7CPulse%2520Cookbook%7C_____0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R </a:t>
            </a:r>
            <a:r>
              <a:rPr lang="en-US" dirty="0" err="1"/>
              <a:t>Tidytext</a:t>
            </a:r>
            <a:r>
              <a:rPr lang="en-US" dirty="0"/>
              <a:t> package - </a:t>
            </a:r>
            <a:r>
              <a:rPr lang="en-US" dirty="0">
                <a:hlinkClick r:id="rId11"/>
              </a:rPr>
              <a:t>https://cran.r-project.org/web/packages/tidytext/vignettes/tidytext.html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R </a:t>
            </a:r>
            <a:r>
              <a:rPr lang="en-US" dirty="0" err="1"/>
              <a:t>syuzhet</a:t>
            </a:r>
            <a:r>
              <a:rPr lang="en-US" dirty="0"/>
              <a:t> package - </a:t>
            </a:r>
            <a:r>
              <a:rPr lang="en-US" dirty="0">
                <a:hlinkClick r:id="rId12"/>
              </a:rPr>
              <a:t>https://cran.r-project.org/web/packages/syuzhet/vignettes/syuzhet-vignette.html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My GitHub for the R code </a:t>
            </a:r>
            <a:r>
              <a:rPr lang="en-US"/>
              <a:t>use in Demos  </a:t>
            </a:r>
            <a:r>
              <a:rPr lang="en-US" dirty="0"/>
              <a:t>- </a:t>
            </a:r>
            <a:r>
              <a:rPr lang="en-US" dirty="0">
                <a:hlinkClick r:id="rId13"/>
              </a:rPr>
              <a:t>https://github.com/SQLSuperGuru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45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AE84-B97A-45B0-8F29-11A7F7C9D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E1951-5821-4553-AC8D-741543A9B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33BDB-6A9B-4E38-A17D-0D03DE1370B4}"/>
              </a:ext>
            </a:extLst>
          </p:cNvPr>
          <p:cNvSpPr txBox="1"/>
          <p:nvPr/>
        </p:nvSpPr>
        <p:spPr>
          <a:xfrm>
            <a:off x="8254767" y="5612235"/>
            <a:ext cx="3775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Sanil Mhatre</a:t>
            </a:r>
          </a:p>
          <a:p>
            <a:pPr algn="r"/>
            <a:r>
              <a:rPr lang="en-US" dirty="0"/>
              <a:t>@</a:t>
            </a:r>
            <a:r>
              <a:rPr lang="en-US" dirty="0" err="1"/>
              <a:t>sqlsuperguru</a:t>
            </a:r>
            <a:endParaRPr lang="en-US" dirty="0"/>
          </a:p>
          <a:p>
            <a:pPr algn="r"/>
            <a:r>
              <a:rPr lang="en-US" dirty="0">
                <a:hlinkClick r:id="rId2"/>
              </a:rPr>
              <a:t>https://sqlwithsanil.wordpress.com/</a:t>
            </a:r>
            <a:endParaRPr lang="en-US" dirty="0"/>
          </a:p>
          <a:p>
            <a:pPr algn="r"/>
            <a:r>
              <a:rPr lang="en-US" dirty="0">
                <a:hlinkClick r:id="rId3"/>
              </a:rPr>
              <a:t>https://github.com/SQLSuperGuru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E5E6-9781-4ED0-99BF-438C46E0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6936-97B0-4FCB-A48D-B0E770169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Senior Developer – Data Analytics @ WWT</a:t>
            </a:r>
          </a:p>
          <a:p>
            <a:pPr>
              <a:lnSpc>
                <a:spcPct val="200000"/>
              </a:lnSpc>
            </a:pPr>
            <a:r>
              <a:rPr lang="en-US" dirty="0"/>
              <a:t>DBA, Developer, Architect, Amateur Data Scientist</a:t>
            </a:r>
          </a:p>
          <a:p>
            <a:pPr>
              <a:lnSpc>
                <a:spcPct val="200000"/>
              </a:lnSpc>
            </a:pPr>
            <a:r>
              <a:rPr lang="en-US" dirty="0"/>
              <a:t>Oracle, SQL Server, My SQL, DB2, Mongo, Vertica</a:t>
            </a:r>
          </a:p>
          <a:p>
            <a:pPr>
              <a:lnSpc>
                <a:spcPct val="200000"/>
              </a:lnSpc>
            </a:pPr>
            <a:r>
              <a:rPr lang="en-US" dirty="0"/>
              <a:t>Cloud, Big Data &amp; Hadoop, Data Visualization</a:t>
            </a:r>
          </a:p>
          <a:p>
            <a:pPr>
              <a:lnSpc>
                <a:spcPct val="200000"/>
              </a:lnSpc>
            </a:pPr>
            <a:r>
              <a:rPr lang="en-US" dirty="0"/>
              <a:t>Speaking, Blogging &amp; volunteering</a:t>
            </a:r>
          </a:p>
        </p:txBody>
      </p:sp>
    </p:spTree>
    <p:extLst>
      <p:ext uri="{BB962C8B-B14F-4D97-AF65-F5344CB8AC3E}">
        <p14:creationId xmlns:p14="http://schemas.microsoft.com/office/powerpoint/2010/main" val="36991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F550-9642-44BB-9C1F-A69FAB4C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7541-417B-422C-B90A-7CC6C1E1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52"/>
            <a:ext cx="10515600" cy="493252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From Qualitative to Quantitative</a:t>
            </a:r>
          </a:p>
          <a:p>
            <a:pPr>
              <a:lnSpc>
                <a:spcPct val="150000"/>
              </a:lnSpc>
            </a:pPr>
            <a:r>
              <a:rPr lang="en-US" dirty="0"/>
              <a:t>Employee Survey for Acme Corp. </a:t>
            </a:r>
          </a:p>
          <a:p>
            <a:pPr>
              <a:lnSpc>
                <a:spcPct val="150000"/>
              </a:lnSpc>
            </a:pPr>
            <a:r>
              <a:rPr lang="en-US" dirty="0"/>
              <a:t>AI + Cognitive Services – Text Analytics APIs</a:t>
            </a:r>
          </a:p>
          <a:p>
            <a:pPr>
              <a:lnSpc>
                <a:spcPct val="150000"/>
              </a:lnSpc>
            </a:pPr>
            <a:r>
              <a:rPr lang="en-US" dirty="0"/>
              <a:t>Power BI</a:t>
            </a:r>
          </a:p>
          <a:p>
            <a:pPr>
              <a:lnSpc>
                <a:spcPct val="150000"/>
              </a:lnSpc>
            </a:pPr>
            <a:r>
              <a:rPr lang="en-US" dirty="0"/>
              <a:t>ETL with Power BI &amp; Azure</a:t>
            </a:r>
          </a:p>
          <a:p>
            <a:pPr>
              <a:lnSpc>
                <a:spcPct val="150000"/>
              </a:lnSpc>
            </a:pPr>
            <a:r>
              <a:rPr lang="en-US" dirty="0"/>
              <a:t>Visual Analytics</a:t>
            </a:r>
          </a:p>
          <a:p>
            <a:pPr>
              <a:lnSpc>
                <a:spcPct val="150000"/>
              </a:lnSpc>
            </a:pPr>
            <a:r>
              <a:rPr lang="en-US" dirty="0"/>
              <a:t>Dashboards &amp; Power BI Service</a:t>
            </a:r>
          </a:p>
          <a:p>
            <a:pPr>
              <a:lnSpc>
                <a:spcPct val="150000"/>
              </a:lnSpc>
            </a:pPr>
            <a:r>
              <a:rPr lang="en-US" dirty="0"/>
              <a:t>Gaining useful Insights</a:t>
            </a:r>
          </a:p>
          <a:p>
            <a:pPr>
              <a:lnSpc>
                <a:spcPct val="150000"/>
              </a:lnSpc>
            </a:pPr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5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1D56-46CC-4F3D-8BC3-D26E7065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vs Quantitative Data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C334-FD69-4A8B-9A0C-4540B47D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741"/>
            <a:ext cx="10515600" cy="49241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Qualitative</a:t>
            </a:r>
          </a:p>
          <a:p>
            <a:pPr lvl="1"/>
            <a:r>
              <a:rPr lang="en-US" dirty="0"/>
              <a:t>Data consists of Words &amp; Narratives</a:t>
            </a:r>
          </a:p>
          <a:p>
            <a:pPr lvl="1"/>
            <a:r>
              <a:rPr lang="en-US" dirty="0"/>
              <a:t>Analysis includes Key Words, Themes &amp; Concepts</a:t>
            </a:r>
          </a:p>
          <a:p>
            <a:pPr lvl="1"/>
            <a:r>
              <a:rPr lang="en-US" dirty="0"/>
              <a:t>Understand perceptions, look for themes</a:t>
            </a:r>
          </a:p>
          <a:p>
            <a:pPr lvl="1"/>
            <a:r>
              <a:rPr lang="en-US" dirty="0"/>
              <a:t>Examples : Transcripts, Comments, Free form text responses to surveys</a:t>
            </a:r>
          </a:p>
          <a:p>
            <a:pPr lvl="1"/>
            <a:endParaRPr lang="en-US" dirty="0"/>
          </a:p>
          <a:p>
            <a:r>
              <a:rPr lang="en-US" dirty="0"/>
              <a:t>Quantitative</a:t>
            </a:r>
          </a:p>
          <a:p>
            <a:pPr lvl="1"/>
            <a:r>
              <a:rPr lang="en-US" dirty="0"/>
              <a:t>Data is numeric</a:t>
            </a:r>
          </a:p>
          <a:p>
            <a:pPr lvl="1"/>
            <a:r>
              <a:rPr lang="en-US" dirty="0"/>
              <a:t>Summarize/Aggregate, slice &amp; dice</a:t>
            </a:r>
          </a:p>
          <a:p>
            <a:pPr lvl="1"/>
            <a:r>
              <a:rPr lang="en-US" dirty="0"/>
              <a:t>Use statistical techniques to draw conclusions</a:t>
            </a:r>
          </a:p>
          <a:p>
            <a:pPr lvl="1"/>
            <a:r>
              <a:rPr lang="en-US" dirty="0"/>
              <a:t> Examples : Anything that can be counted and measured </a:t>
            </a:r>
          </a:p>
          <a:p>
            <a:pPr lvl="2"/>
            <a:r>
              <a:rPr lang="en-US" dirty="0"/>
              <a:t>Number of responses to a survey, Number of participants in a study</a:t>
            </a:r>
          </a:p>
          <a:p>
            <a:pPr lvl="2"/>
            <a:r>
              <a:rPr lang="en-US" dirty="0"/>
              <a:t>Shoe size, temperature</a:t>
            </a:r>
          </a:p>
        </p:txBody>
      </p:sp>
    </p:spTree>
    <p:extLst>
      <p:ext uri="{BB962C8B-B14F-4D97-AF65-F5344CB8AC3E}">
        <p14:creationId xmlns:p14="http://schemas.microsoft.com/office/powerpoint/2010/main" val="46883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6149-1114-4037-BF26-5FA7F1C1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780E-34BF-41A1-A0CC-8C62C8F5A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688"/>
            <a:ext cx="10515600" cy="4932727"/>
          </a:xfrm>
        </p:spPr>
        <p:txBody>
          <a:bodyPr/>
          <a:lstStyle/>
          <a:p>
            <a:r>
              <a:rPr lang="en-US" dirty="0"/>
              <a:t>Perform Qualitative Analysis on Text</a:t>
            </a:r>
          </a:p>
          <a:p>
            <a:r>
              <a:rPr lang="en-US" dirty="0"/>
              <a:t>Translate the text to some Numeric measure (sentiment score)</a:t>
            </a:r>
          </a:p>
          <a:p>
            <a:r>
              <a:rPr lang="en-US" dirty="0"/>
              <a:t>Perform Quantitative Analysis on the score</a:t>
            </a:r>
          </a:p>
          <a:p>
            <a:r>
              <a:rPr lang="en-US" dirty="0"/>
              <a:t>Descriptive Statistics</a:t>
            </a:r>
          </a:p>
          <a:p>
            <a:pPr lvl="1"/>
            <a:r>
              <a:rPr lang="en-US" dirty="0"/>
              <a:t>Range, Min, Max, Frequency</a:t>
            </a:r>
          </a:p>
          <a:p>
            <a:r>
              <a:rPr lang="en-US" dirty="0"/>
              <a:t>Measures of Central Tendency</a:t>
            </a:r>
          </a:p>
          <a:p>
            <a:pPr lvl="1"/>
            <a:r>
              <a:rPr lang="en-US" dirty="0"/>
              <a:t>Mean – The Average</a:t>
            </a:r>
          </a:p>
          <a:p>
            <a:pPr lvl="1"/>
            <a:r>
              <a:rPr lang="en-US" dirty="0"/>
              <a:t>Median – The middle score after values are numerically ordered</a:t>
            </a:r>
          </a:p>
          <a:p>
            <a:pPr lvl="1"/>
            <a:r>
              <a:rPr lang="en-US" dirty="0"/>
              <a:t>Mode – The most frequently occurring value</a:t>
            </a:r>
          </a:p>
          <a:p>
            <a:r>
              <a:rPr lang="en-US" dirty="0"/>
              <a:t>More Insights by combining Qualitative &amp; Quantitative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0945-2710-438C-A29A-04245DE5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DC45-0005-45F1-A767-572F6292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0342"/>
          </a:xfrm>
        </p:spPr>
        <p:txBody>
          <a:bodyPr>
            <a:normAutofit/>
          </a:bodyPr>
          <a:lstStyle/>
          <a:p>
            <a:r>
              <a:rPr lang="en-US" dirty="0"/>
              <a:t>Employee Survey at Acme Corp.</a:t>
            </a:r>
          </a:p>
          <a:p>
            <a:r>
              <a:rPr lang="en-US" dirty="0"/>
              <a:t>2 Questions</a:t>
            </a:r>
          </a:p>
          <a:p>
            <a:pPr lvl="1"/>
            <a:r>
              <a:rPr lang="en-US" dirty="0"/>
              <a:t>1. Is there anything unique or unusual about this company that makes it a great place to work? </a:t>
            </a:r>
          </a:p>
          <a:p>
            <a:pPr lvl="1"/>
            <a:r>
              <a:rPr lang="en-US" dirty="0"/>
              <a:t>2. If you could change one thing about this company to make it a better place to work, what would it be?</a:t>
            </a:r>
          </a:p>
          <a:p>
            <a:r>
              <a:rPr lang="en-US" dirty="0"/>
              <a:t>Free form Text</a:t>
            </a:r>
          </a:p>
          <a:p>
            <a:pPr lvl="1"/>
            <a:r>
              <a:rPr lang="en-US" dirty="0"/>
              <a:t>252 replies</a:t>
            </a:r>
          </a:p>
          <a:p>
            <a:pPr lvl="1"/>
            <a:r>
              <a:rPr lang="en-US" dirty="0"/>
              <a:t>995 lines</a:t>
            </a:r>
          </a:p>
          <a:p>
            <a:pPr lvl="1"/>
            <a:r>
              <a:rPr lang="en-US" dirty="0"/>
              <a:t>12,368 words</a:t>
            </a:r>
          </a:p>
          <a:p>
            <a:pPr lvl="1"/>
            <a:r>
              <a:rPr lang="en-US" dirty="0"/>
              <a:t>Lets take a look at the Excel document</a:t>
            </a:r>
          </a:p>
        </p:txBody>
      </p:sp>
    </p:spTree>
    <p:extLst>
      <p:ext uri="{BB962C8B-B14F-4D97-AF65-F5344CB8AC3E}">
        <p14:creationId xmlns:p14="http://schemas.microsoft.com/office/powerpoint/2010/main" val="360458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A84C-5184-4A19-A9BE-4C6D2F7F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+ Cognitive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55FC-3F8C-41CC-85D4-08CA65E1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845"/>
          </a:xfrm>
        </p:spPr>
        <p:txBody>
          <a:bodyPr/>
          <a:lstStyle/>
          <a:p>
            <a:r>
              <a:rPr lang="en-US" dirty="0"/>
              <a:t>Microsoft AI + Cognitive Services </a:t>
            </a:r>
          </a:p>
          <a:p>
            <a:pPr lvl="1"/>
            <a:r>
              <a:rPr lang="en-US" dirty="0"/>
              <a:t>A collection of machine learning &amp; AI algorithms in the Azure cloud</a:t>
            </a:r>
          </a:p>
          <a:p>
            <a:pPr lvl="1"/>
            <a:r>
              <a:rPr lang="en-US" dirty="0"/>
              <a:t>Artificial Intelligence</a:t>
            </a:r>
          </a:p>
          <a:p>
            <a:pPr lvl="2"/>
            <a:r>
              <a:rPr lang="en-US" dirty="0"/>
              <a:t>Machine Learning services</a:t>
            </a:r>
          </a:p>
          <a:p>
            <a:pPr lvl="2"/>
            <a:r>
              <a:rPr lang="en-US" dirty="0"/>
              <a:t>Azure bot service</a:t>
            </a:r>
          </a:p>
          <a:p>
            <a:pPr lvl="2"/>
            <a:r>
              <a:rPr lang="en-US" dirty="0"/>
              <a:t>Azure Batch AI</a:t>
            </a:r>
          </a:p>
          <a:p>
            <a:pPr lvl="1"/>
            <a:r>
              <a:rPr lang="en-US" dirty="0"/>
              <a:t>Cognitive Services</a:t>
            </a:r>
          </a:p>
          <a:p>
            <a:pPr lvl="2"/>
            <a:r>
              <a:rPr lang="en-US" dirty="0"/>
              <a:t>Vision</a:t>
            </a:r>
          </a:p>
          <a:p>
            <a:pPr lvl="2"/>
            <a:r>
              <a:rPr lang="en-US" dirty="0"/>
              <a:t>Speech</a:t>
            </a:r>
          </a:p>
          <a:p>
            <a:pPr lvl="2"/>
            <a:r>
              <a:rPr lang="en-US" dirty="0"/>
              <a:t>Language (Text Analytics is a part of this group)</a:t>
            </a:r>
          </a:p>
          <a:p>
            <a:pPr lvl="2"/>
            <a:r>
              <a:rPr lang="en-US" dirty="0"/>
              <a:t>Knowledge</a:t>
            </a:r>
          </a:p>
          <a:p>
            <a:pPr lvl="2"/>
            <a:r>
              <a:rPr lang="en-US" dirty="0"/>
              <a:t>Search 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5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A84C-5184-4A19-A9BE-4C6D2F7F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Analytics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55FC-3F8C-41CC-85D4-08CA65E1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845"/>
          </a:xfrm>
        </p:spPr>
        <p:txBody>
          <a:bodyPr/>
          <a:lstStyle/>
          <a:p>
            <a:r>
              <a:rPr lang="en-US" dirty="0"/>
              <a:t>Cloud based service - natural language processing over raw text</a:t>
            </a:r>
          </a:p>
          <a:p>
            <a:r>
              <a:rPr lang="en-US" dirty="0"/>
              <a:t>3 types of analysis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30EA330C-0B8C-44F9-927F-6C096DD3F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95" y="2956992"/>
            <a:ext cx="10455209" cy="3010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12C9A2-0E7F-450B-9115-2A02D03470F7}"/>
              </a:ext>
            </a:extLst>
          </p:cNvPr>
          <p:cNvSpPr txBox="1"/>
          <p:nvPr/>
        </p:nvSpPr>
        <p:spPr>
          <a:xfrm>
            <a:off x="838200" y="6134540"/>
            <a:ext cx="10455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https://docs.microsoft.com/en-us/azure/cognitive-services/text-analytics/overview</a:t>
            </a:r>
          </a:p>
        </p:txBody>
      </p:sp>
    </p:spTree>
    <p:extLst>
      <p:ext uri="{BB962C8B-B14F-4D97-AF65-F5344CB8AC3E}">
        <p14:creationId xmlns:p14="http://schemas.microsoft.com/office/powerpoint/2010/main" val="130530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2300-EE37-4E6A-ADD2-D55E3807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it for a spin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3E42-DCCF-4958-9BD4-6DE794CCF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Try out the Text Analytics API - </a:t>
            </a:r>
            <a:r>
              <a:rPr lang="en-US" dirty="0">
                <a:hlinkClick r:id="rId2"/>
              </a:rPr>
              <a:t>https://azure.microsoft.com/en-us/services/cognitive-services/text-analytics/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Create Cognitive Services API Account in Azure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Demo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Location – Not available everywhere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Pricing – Free Tier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Endpoints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Access keys </a:t>
            </a:r>
          </a:p>
        </p:txBody>
      </p:sp>
    </p:spTree>
    <p:extLst>
      <p:ext uri="{BB962C8B-B14F-4D97-AF65-F5344CB8AC3E}">
        <p14:creationId xmlns:p14="http://schemas.microsoft.com/office/powerpoint/2010/main" val="262496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9470</TotalTime>
  <Words>1167</Words>
  <Application>Microsoft Office PowerPoint</Application>
  <PresentationFormat>Widescreen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Qualitative Text Analysis</vt:lpstr>
      <vt:lpstr>About me</vt:lpstr>
      <vt:lpstr>Agenda</vt:lpstr>
      <vt:lpstr>Qualitative vs Quantitative Data &amp; Analysis</vt:lpstr>
      <vt:lpstr>Combining Techniques</vt:lpstr>
      <vt:lpstr>Use Case</vt:lpstr>
      <vt:lpstr>AI + Cognitive Services</vt:lpstr>
      <vt:lpstr>Text Analytics API</vt:lpstr>
      <vt:lpstr>Take it for a spin</vt:lpstr>
      <vt:lpstr>Power BI Desktop</vt:lpstr>
      <vt:lpstr>Power BI Desktop in action</vt:lpstr>
      <vt:lpstr>Visualizations in Power BI Desktop</vt:lpstr>
      <vt:lpstr>Power BI Service</vt:lpstr>
      <vt:lpstr>Gaining Useful Insights </vt:lpstr>
      <vt:lpstr>Tableau vs Power BI</vt:lpstr>
      <vt:lpstr>Other Analytics Tools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Text Analysis</dc:title>
  <dc:creator>Mhatre, Sanil</dc:creator>
  <cp:lastModifiedBy>Mhatre, Sanil</cp:lastModifiedBy>
  <cp:revision>47</cp:revision>
  <dcterms:created xsi:type="dcterms:W3CDTF">2017-12-27T03:39:33Z</dcterms:created>
  <dcterms:modified xsi:type="dcterms:W3CDTF">2018-01-10T16:21:10Z</dcterms:modified>
</cp:coreProperties>
</file>