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58" r:id="rId4"/>
    <p:sldId id="259" r:id="rId5"/>
    <p:sldId id="267" r:id="rId6"/>
    <p:sldId id="260" r:id="rId7"/>
    <p:sldId id="305" r:id="rId8"/>
    <p:sldId id="307" r:id="rId9"/>
    <p:sldId id="308" r:id="rId10"/>
    <p:sldId id="306" r:id="rId11"/>
    <p:sldId id="268" r:id="rId12"/>
    <p:sldId id="262" r:id="rId13"/>
    <p:sldId id="263" r:id="rId14"/>
    <p:sldId id="264" r:id="rId15"/>
    <p:sldId id="265" r:id="rId16"/>
    <p:sldId id="266" r:id="rId17"/>
    <p:sldId id="269" r:id="rId18"/>
    <p:sldId id="270" r:id="rId19"/>
    <p:sldId id="275" r:id="rId20"/>
    <p:sldId id="271" r:id="rId21"/>
    <p:sldId id="272" r:id="rId22"/>
    <p:sldId id="273" r:id="rId23"/>
    <p:sldId id="274" r:id="rId24"/>
    <p:sldId id="309"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7" r:id="rId46"/>
    <p:sldId id="298" r:id="rId47"/>
    <p:sldId id="299" r:id="rId48"/>
    <p:sldId id="296" r:id="rId49"/>
    <p:sldId id="300" r:id="rId50"/>
    <p:sldId id="301" r:id="rId51"/>
    <p:sldId id="313" r:id="rId52"/>
    <p:sldId id="315" r:id="rId53"/>
    <p:sldId id="302" r:id="rId54"/>
    <p:sldId id="303" r:id="rId55"/>
    <p:sldId id="304" r:id="rId5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92" d="100"/>
          <a:sy n="92"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7402F7B7-A267-4C75-AEA1-8DD6C2A264A7}" type="datetimeFigureOut">
              <a:rPr kumimoji="1" lang="ja-JP" altLang="en-US" smtClean="0"/>
              <a:t>2012/8/6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E6CCC2D-75B8-4BC2-AF3D-F9545E9FAB84}" type="slidenum">
              <a:rPr kumimoji="1" lang="ja-JP" altLang="en-US" smtClean="0"/>
              <a:t>‹#›</a:t>
            </a:fld>
            <a:endParaRPr kumimoji="1" lang="ja-JP" altLang="en-US"/>
          </a:p>
        </p:txBody>
      </p:sp>
      <p:pic>
        <p:nvPicPr>
          <p:cNvPr id="7" name="図 6" descr="名称未設定-1-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4" y="1"/>
            <a:ext cx="6927447" cy="5113733"/>
          </a:xfrm>
          <a:prstGeom prst="rect">
            <a:avLst/>
          </a:prstGeom>
          <a:effectLst>
            <a:softEdge rad="165100"/>
          </a:effectLst>
        </p:spPr>
      </p:pic>
      <p:sp>
        <p:nvSpPr>
          <p:cNvPr id="16" name="タイトル 6"/>
          <p:cNvSpPr>
            <a:spLocks noGrp="1"/>
          </p:cNvSpPr>
          <p:nvPr>
            <p:ph type="ctrTitle"/>
          </p:nvPr>
        </p:nvSpPr>
        <p:spPr>
          <a:xfrm>
            <a:off x="1731853" y="2280834"/>
            <a:ext cx="10363200" cy="1470025"/>
          </a:xfrm>
        </p:spPr>
        <p:txBody>
          <a:bodyPr>
            <a:normAutofit/>
          </a:bodyPr>
          <a:lstStyle>
            <a:lvl1pPr>
              <a:defRPr sz="4400"/>
            </a:lvl1pPr>
          </a:lstStyle>
          <a:p>
            <a:pPr algn="r"/>
            <a:r>
              <a:rPr kumimoji="1" lang="ja-JP" altLang="en-US" smtClean="0"/>
              <a:t>マスター タイトルの書式設定</a:t>
            </a:r>
            <a:endParaRPr kumimoji="1" lang="ja-JP" altLang="en-US" dirty="0"/>
          </a:p>
        </p:txBody>
      </p:sp>
      <p:sp>
        <p:nvSpPr>
          <p:cNvPr id="17" name="サブタイトル 7"/>
          <p:cNvSpPr>
            <a:spLocks noGrp="1"/>
          </p:cNvSpPr>
          <p:nvPr>
            <p:ph type="subTitle" idx="1"/>
          </p:nvPr>
        </p:nvSpPr>
        <p:spPr>
          <a:xfrm>
            <a:off x="3560653" y="3785929"/>
            <a:ext cx="8534400" cy="876597"/>
          </a:xfrm>
        </p:spPr>
        <p:txBody>
          <a:bodyPr>
            <a:normAutofit/>
          </a:bodyPr>
          <a:lstStyle>
            <a:lvl1pPr>
              <a:defRPr sz="2400"/>
            </a:lvl1pPr>
          </a:lstStyle>
          <a:p>
            <a:pPr algn="r"/>
            <a:r>
              <a:rPr kumimoji="1" lang="ja-JP" altLang="en-US" smtClean="0"/>
              <a:t>マスター サブタイトルの書式設定</a:t>
            </a:r>
            <a:endParaRPr kumimoji="1" lang="ja-JP" altLang="en-US" dirty="0"/>
          </a:p>
        </p:txBody>
      </p:sp>
    </p:spTree>
    <p:extLst>
      <p:ext uri="{BB962C8B-B14F-4D97-AF65-F5344CB8AC3E}">
        <p14:creationId xmlns:p14="http://schemas.microsoft.com/office/powerpoint/2010/main" val="40100610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402F7B7-A267-4C75-AEA1-8DD6C2A264A7}" type="datetimeFigureOut">
              <a:rPr kumimoji="1" lang="ja-JP" altLang="en-US" smtClean="0"/>
              <a:t>2012/8/6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E6CCC2D-75B8-4BC2-AF3D-F9545E9FAB84}" type="slidenum">
              <a:rPr kumimoji="1" lang="ja-JP" altLang="en-US" smtClean="0"/>
              <a:t>‹#›</a:t>
            </a:fld>
            <a:endParaRPr kumimoji="1" lang="ja-JP" altLang="en-US"/>
          </a:p>
        </p:txBody>
      </p:sp>
    </p:spTree>
    <p:extLst>
      <p:ext uri="{BB962C8B-B14F-4D97-AF65-F5344CB8AC3E}">
        <p14:creationId xmlns:p14="http://schemas.microsoft.com/office/powerpoint/2010/main" val="139297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402F7B7-A267-4C75-AEA1-8DD6C2A264A7}" type="datetimeFigureOut">
              <a:rPr kumimoji="1" lang="ja-JP" altLang="en-US" smtClean="0"/>
              <a:t>2012/8/6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E6CCC2D-75B8-4BC2-AF3D-F9545E9FAB84}" type="slidenum">
              <a:rPr kumimoji="1" lang="ja-JP" altLang="en-US" smtClean="0"/>
              <a:t>‹#›</a:t>
            </a:fld>
            <a:endParaRPr kumimoji="1" lang="ja-JP" altLang="en-US"/>
          </a:p>
        </p:txBody>
      </p:sp>
    </p:spTree>
    <p:extLst>
      <p:ext uri="{BB962C8B-B14F-4D97-AF65-F5344CB8AC3E}">
        <p14:creationId xmlns:p14="http://schemas.microsoft.com/office/powerpoint/2010/main" val="1112571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402F7B7-A267-4C75-AEA1-8DD6C2A264A7}" type="datetimeFigureOut">
              <a:rPr kumimoji="1" lang="ja-JP" altLang="en-US" smtClean="0"/>
              <a:t>2012/8/6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E6CCC2D-75B8-4BC2-AF3D-F9545E9FAB84}" type="slidenum">
              <a:rPr kumimoji="1" lang="ja-JP" altLang="en-US" smtClean="0"/>
              <a:t>‹#›</a:t>
            </a:fld>
            <a:endParaRPr kumimoji="1" lang="ja-JP" altLang="en-US"/>
          </a:p>
        </p:txBody>
      </p:sp>
    </p:spTree>
    <p:extLst>
      <p:ext uri="{BB962C8B-B14F-4D97-AF65-F5344CB8AC3E}">
        <p14:creationId xmlns:p14="http://schemas.microsoft.com/office/powerpoint/2010/main" val="31849755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402F7B7-A267-4C75-AEA1-8DD6C2A264A7}" type="datetimeFigureOut">
              <a:rPr kumimoji="1" lang="ja-JP" altLang="en-US" smtClean="0"/>
              <a:t>2012/8/6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E6CCC2D-75B8-4BC2-AF3D-F9545E9FAB84}" type="slidenum">
              <a:rPr kumimoji="1" lang="ja-JP" altLang="en-US" smtClean="0"/>
              <a:t>‹#›</a:t>
            </a:fld>
            <a:endParaRPr kumimoji="1" lang="ja-JP" altLang="en-US"/>
          </a:p>
        </p:txBody>
      </p:sp>
    </p:spTree>
    <p:extLst>
      <p:ext uri="{BB962C8B-B14F-4D97-AF65-F5344CB8AC3E}">
        <p14:creationId xmlns:p14="http://schemas.microsoft.com/office/powerpoint/2010/main" val="3600455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402F7B7-A267-4C75-AEA1-8DD6C2A264A7}" type="datetimeFigureOut">
              <a:rPr kumimoji="1" lang="ja-JP" altLang="en-US" smtClean="0"/>
              <a:t>2012/8/6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E6CCC2D-75B8-4BC2-AF3D-F9545E9FAB84}" type="slidenum">
              <a:rPr kumimoji="1" lang="ja-JP" altLang="en-US" smtClean="0"/>
              <a:t>‹#›</a:t>
            </a:fld>
            <a:endParaRPr kumimoji="1" lang="ja-JP" altLang="en-US"/>
          </a:p>
        </p:txBody>
      </p:sp>
    </p:spTree>
    <p:extLst>
      <p:ext uri="{BB962C8B-B14F-4D97-AF65-F5344CB8AC3E}">
        <p14:creationId xmlns:p14="http://schemas.microsoft.com/office/powerpoint/2010/main" val="1171373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402F7B7-A267-4C75-AEA1-8DD6C2A264A7}" type="datetimeFigureOut">
              <a:rPr kumimoji="1" lang="ja-JP" altLang="en-US" smtClean="0"/>
              <a:t>2012/8/6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E6CCC2D-75B8-4BC2-AF3D-F9545E9FAB84}" type="slidenum">
              <a:rPr kumimoji="1" lang="ja-JP" altLang="en-US" smtClean="0"/>
              <a:t>‹#›</a:t>
            </a:fld>
            <a:endParaRPr kumimoji="1" lang="ja-JP" altLang="en-US"/>
          </a:p>
        </p:txBody>
      </p:sp>
    </p:spTree>
    <p:extLst>
      <p:ext uri="{BB962C8B-B14F-4D97-AF65-F5344CB8AC3E}">
        <p14:creationId xmlns:p14="http://schemas.microsoft.com/office/powerpoint/2010/main" val="311042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402F7B7-A267-4C75-AEA1-8DD6C2A264A7}" type="datetimeFigureOut">
              <a:rPr kumimoji="1" lang="ja-JP" altLang="en-US" smtClean="0"/>
              <a:t>2012/8/6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E6CCC2D-75B8-4BC2-AF3D-F9545E9FAB84}" type="slidenum">
              <a:rPr kumimoji="1" lang="ja-JP" altLang="en-US" smtClean="0"/>
              <a:t>‹#›</a:t>
            </a:fld>
            <a:endParaRPr kumimoji="1" lang="ja-JP" altLang="en-US"/>
          </a:p>
        </p:txBody>
      </p:sp>
    </p:spTree>
    <p:extLst>
      <p:ext uri="{BB962C8B-B14F-4D97-AF65-F5344CB8AC3E}">
        <p14:creationId xmlns:p14="http://schemas.microsoft.com/office/powerpoint/2010/main" val="380820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402F7B7-A267-4C75-AEA1-8DD6C2A264A7}" type="datetimeFigureOut">
              <a:rPr kumimoji="1" lang="ja-JP" altLang="en-US" smtClean="0"/>
              <a:t>2012/8/6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E6CCC2D-75B8-4BC2-AF3D-F9545E9FAB84}" type="slidenum">
              <a:rPr kumimoji="1" lang="ja-JP" altLang="en-US" smtClean="0"/>
              <a:t>‹#›</a:t>
            </a:fld>
            <a:endParaRPr kumimoji="1" lang="ja-JP" altLang="en-US"/>
          </a:p>
        </p:txBody>
      </p:sp>
    </p:spTree>
    <p:extLst>
      <p:ext uri="{BB962C8B-B14F-4D97-AF65-F5344CB8AC3E}">
        <p14:creationId xmlns:p14="http://schemas.microsoft.com/office/powerpoint/2010/main" val="1203467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402F7B7-A267-4C75-AEA1-8DD6C2A264A7}" type="datetimeFigureOut">
              <a:rPr kumimoji="1" lang="ja-JP" altLang="en-US" smtClean="0"/>
              <a:t>2012/8/6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E6CCC2D-75B8-4BC2-AF3D-F9545E9FAB84}" type="slidenum">
              <a:rPr kumimoji="1" lang="ja-JP" altLang="en-US" smtClean="0"/>
              <a:t>‹#›</a:t>
            </a:fld>
            <a:endParaRPr kumimoji="1" lang="ja-JP" altLang="en-US"/>
          </a:p>
        </p:txBody>
      </p:sp>
    </p:spTree>
    <p:extLst>
      <p:ext uri="{BB962C8B-B14F-4D97-AF65-F5344CB8AC3E}">
        <p14:creationId xmlns:p14="http://schemas.microsoft.com/office/powerpoint/2010/main" val="234786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402F7B7-A267-4C75-AEA1-8DD6C2A264A7}" type="datetimeFigureOut">
              <a:rPr kumimoji="1" lang="ja-JP" altLang="en-US" smtClean="0"/>
              <a:t>2012/8/6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E6CCC2D-75B8-4BC2-AF3D-F9545E9FAB84}" type="slidenum">
              <a:rPr kumimoji="1" lang="ja-JP" altLang="en-US" smtClean="0"/>
              <a:t>‹#›</a:t>
            </a:fld>
            <a:endParaRPr kumimoji="1" lang="ja-JP" altLang="en-US"/>
          </a:p>
        </p:txBody>
      </p:sp>
    </p:spTree>
    <p:extLst>
      <p:ext uri="{BB962C8B-B14F-4D97-AF65-F5344CB8AC3E}">
        <p14:creationId xmlns:p14="http://schemas.microsoft.com/office/powerpoint/2010/main" val="62387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gif"/><Relationship Id="rId2" Type="http://schemas.openxmlformats.org/officeDocument/2006/relationships/slideLayout" Target="../slideLayouts/slideLayout2.xml"/><Relationship Id="rId16" Type="http://schemas.openxmlformats.org/officeDocument/2006/relationships/image" Target="../media/image4.gif"/><Relationship Id="rId20" Type="http://schemas.openxmlformats.org/officeDocument/2006/relationships/image" Target="../media/image8.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descr="名称未設定-1.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910" y="4923188"/>
            <a:ext cx="12205993" cy="1999355"/>
          </a:xfrm>
          <a:prstGeom prst="rect">
            <a:avLst/>
          </a:prstGeom>
          <a:effectLst>
            <a:softEdge rad="165100"/>
          </a:effectLst>
        </p:spPr>
      </p:pic>
      <p:sp>
        <p:nvSpPr>
          <p:cNvPr id="3" name="テキスト プレースホルダー 2"/>
          <p:cNvSpPr>
            <a:spLocks noGrp="1"/>
          </p:cNvSpPr>
          <p:nvPr>
            <p:ph type="body" idx="1"/>
          </p:nvPr>
        </p:nvSpPr>
        <p:spPr>
          <a:xfrm>
            <a:off x="609600" y="1140542"/>
            <a:ext cx="10972800" cy="507424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2" name="タイトル プレースホルダー 1"/>
          <p:cNvSpPr>
            <a:spLocks noGrp="1"/>
          </p:cNvSpPr>
          <p:nvPr>
            <p:ph type="title"/>
          </p:nvPr>
        </p:nvSpPr>
        <p:spPr>
          <a:xfrm>
            <a:off x="609600" y="274638"/>
            <a:ext cx="10972800" cy="698756"/>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6" name="スライド番号プレースホルダー 5"/>
          <p:cNvSpPr>
            <a:spLocks noGrp="1"/>
          </p:cNvSpPr>
          <p:nvPr>
            <p:ph type="sldNum" sz="quarter" idx="4"/>
          </p:nvPr>
        </p:nvSpPr>
        <p:spPr>
          <a:xfrm>
            <a:off x="140057" y="6358352"/>
            <a:ext cx="1511763" cy="365125"/>
          </a:xfrm>
          <a:prstGeom prst="rect">
            <a:avLst/>
          </a:prstGeom>
        </p:spPr>
        <p:txBody>
          <a:bodyPr vert="horz" lIns="91440" tIns="45720" rIns="91440" bIns="45720" rtlCol="0" anchor="ctr"/>
          <a:lstStyle>
            <a:lvl1pPr algn="l">
              <a:defRPr sz="1200">
                <a:solidFill>
                  <a:schemeClr val="tx1">
                    <a:tint val="75000"/>
                  </a:schemeClr>
                </a:solidFill>
                <a:latin typeface="メイリオ" pitchFamily="50" charset="-128"/>
                <a:ea typeface="メイリオ" pitchFamily="50" charset="-128"/>
                <a:cs typeface="メイリオ" pitchFamily="50" charset="-128"/>
              </a:defRPr>
            </a:lvl1pPr>
          </a:lstStyle>
          <a:p>
            <a:fld id="{5E6CCC2D-75B8-4BC2-AF3D-F9545E9FAB84}" type="slidenum">
              <a:rPr kumimoji="1" lang="ja-JP" altLang="en-US" smtClean="0"/>
              <a:t>‹#›</a:t>
            </a:fld>
            <a:endParaRPr kumimoji="1" lang="ja-JP" altLang="en-US"/>
          </a:p>
        </p:txBody>
      </p:sp>
      <p:sp>
        <p:nvSpPr>
          <p:cNvPr id="9" name="円/楕円 8"/>
          <p:cNvSpPr/>
          <p:nvPr/>
        </p:nvSpPr>
        <p:spPr>
          <a:xfrm>
            <a:off x="946303" y="5993683"/>
            <a:ext cx="512768" cy="384576"/>
          </a:xfrm>
          <a:prstGeom prst="ellipse">
            <a:avLst/>
          </a:prstGeom>
          <a:solidFill>
            <a:srgbClr val="FF0000">
              <a:alpha val="50000"/>
            </a:srgbClr>
          </a:solidFill>
          <a:ln>
            <a:noFill/>
          </a:ln>
          <a:effectLst>
            <a:softEdge rad="63500"/>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sz="1800"/>
          </a:p>
        </p:txBody>
      </p:sp>
      <p:sp>
        <p:nvSpPr>
          <p:cNvPr id="10" name="円/楕円 9"/>
          <p:cNvSpPr/>
          <p:nvPr/>
        </p:nvSpPr>
        <p:spPr>
          <a:xfrm>
            <a:off x="2478885" y="6071327"/>
            <a:ext cx="824887" cy="618665"/>
          </a:xfrm>
          <a:prstGeom prst="ellipse">
            <a:avLst/>
          </a:prstGeom>
          <a:solidFill>
            <a:srgbClr val="FF6600">
              <a:alpha val="50000"/>
            </a:srgbClr>
          </a:solidFill>
          <a:ln>
            <a:noFill/>
          </a:ln>
          <a:effectLst>
            <a:softEdge rad="114300"/>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sz="1800"/>
          </a:p>
        </p:txBody>
      </p:sp>
      <p:sp>
        <p:nvSpPr>
          <p:cNvPr id="11" name="円/楕円 10"/>
          <p:cNvSpPr/>
          <p:nvPr/>
        </p:nvSpPr>
        <p:spPr>
          <a:xfrm>
            <a:off x="3859895" y="5576925"/>
            <a:ext cx="628660" cy="471495"/>
          </a:xfrm>
          <a:prstGeom prst="ellipse">
            <a:avLst/>
          </a:prstGeom>
          <a:solidFill>
            <a:srgbClr val="FFFF00">
              <a:alpha val="70000"/>
            </a:srgbClr>
          </a:solidFill>
          <a:ln>
            <a:noFill/>
          </a:ln>
          <a:effectLst>
            <a:softEdge rad="101600"/>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sz="1800"/>
          </a:p>
        </p:txBody>
      </p:sp>
      <p:sp>
        <p:nvSpPr>
          <p:cNvPr id="12" name="円/楕円 11"/>
          <p:cNvSpPr/>
          <p:nvPr/>
        </p:nvSpPr>
        <p:spPr>
          <a:xfrm>
            <a:off x="4951885" y="6214786"/>
            <a:ext cx="586265" cy="457376"/>
          </a:xfrm>
          <a:prstGeom prst="ellipse">
            <a:avLst/>
          </a:prstGeom>
          <a:solidFill>
            <a:srgbClr val="008000">
              <a:alpha val="50000"/>
            </a:srgbClr>
          </a:solidFill>
          <a:ln>
            <a:noFill/>
          </a:ln>
          <a:effectLst>
            <a:softEdge rad="101600"/>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sz="1800"/>
          </a:p>
        </p:txBody>
      </p:sp>
      <p:sp>
        <p:nvSpPr>
          <p:cNvPr id="13" name="円/楕円 12"/>
          <p:cNvSpPr/>
          <p:nvPr/>
        </p:nvSpPr>
        <p:spPr>
          <a:xfrm>
            <a:off x="5801030" y="5638771"/>
            <a:ext cx="1036417" cy="777313"/>
          </a:xfrm>
          <a:prstGeom prst="ellipse">
            <a:avLst/>
          </a:prstGeom>
          <a:solidFill>
            <a:srgbClr val="3366FF">
              <a:alpha val="50000"/>
            </a:srgbClr>
          </a:solidFill>
          <a:ln>
            <a:noFill/>
          </a:ln>
          <a:effectLst>
            <a:softEdge rad="139700"/>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sz="1800"/>
          </a:p>
        </p:txBody>
      </p:sp>
      <p:sp>
        <p:nvSpPr>
          <p:cNvPr id="14" name="円/楕円 13"/>
          <p:cNvSpPr/>
          <p:nvPr/>
        </p:nvSpPr>
        <p:spPr>
          <a:xfrm>
            <a:off x="7090664" y="6185971"/>
            <a:ext cx="714096" cy="535572"/>
          </a:xfrm>
          <a:prstGeom prst="ellipse">
            <a:avLst/>
          </a:prstGeom>
          <a:solidFill>
            <a:srgbClr val="1B028C">
              <a:alpha val="50000"/>
            </a:srgbClr>
          </a:solidFill>
          <a:ln>
            <a:noFill/>
          </a:ln>
          <a:effectLst>
            <a:softEdge rad="88900"/>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sz="1800"/>
          </a:p>
        </p:txBody>
      </p:sp>
      <p:sp>
        <p:nvSpPr>
          <p:cNvPr id="15" name="円/楕円 14"/>
          <p:cNvSpPr/>
          <p:nvPr/>
        </p:nvSpPr>
        <p:spPr>
          <a:xfrm>
            <a:off x="8317144" y="5704858"/>
            <a:ext cx="458080" cy="343562"/>
          </a:xfrm>
          <a:prstGeom prst="ellipse">
            <a:avLst/>
          </a:prstGeom>
          <a:solidFill>
            <a:srgbClr val="D800CB">
              <a:alpha val="50000"/>
            </a:srgbClr>
          </a:solidFill>
          <a:ln>
            <a:noFill/>
          </a:ln>
          <a:effectLst>
            <a:softEdge rad="76200"/>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sz="1800"/>
          </a:p>
        </p:txBody>
      </p:sp>
      <p:pic>
        <p:nvPicPr>
          <p:cNvPr id="1026" name="Picture 2" descr="D:\doc\Community\SQLWorld\ppt-logo.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20338" y="5191828"/>
            <a:ext cx="2911137" cy="1636676"/>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descr="名称未設定-1-01.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a:off x="6913454" y="1"/>
            <a:ext cx="5310449" cy="4003523"/>
          </a:xfrm>
          <a:prstGeom prst="rect">
            <a:avLst/>
          </a:prstGeom>
          <a:effectLst>
            <a:softEdge rad="165100"/>
          </a:effectLst>
        </p:spPr>
      </p:pic>
      <p:sp>
        <p:nvSpPr>
          <p:cNvPr id="4" name="日付プレースホルダー 3"/>
          <p:cNvSpPr>
            <a:spLocks noGrp="1"/>
          </p:cNvSpPr>
          <p:nvPr>
            <p:ph type="dt" sz="half" idx="2"/>
          </p:nvPr>
        </p:nvSpPr>
        <p:spPr>
          <a:xfrm>
            <a:off x="1793904" y="6380659"/>
            <a:ext cx="1369961" cy="365125"/>
          </a:xfrm>
          <a:prstGeom prst="rect">
            <a:avLst/>
          </a:prstGeom>
        </p:spPr>
        <p:txBody>
          <a:bodyPr vert="horz" lIns="91440" tIns="45720" rIns="91440" bIns="45720" rtlCol="0" anchor="ctr"/>
          <a:lstStyle>
            <a:lvl1pPr algn="l">
              <a:defRPr sz="1200">
                <a:solidFill>
                  <a:schemeClr val="tx1">
                    <a:tint val="75000"/>
                  </a:schemeClr>
                </a:solidFill>
                <a:latin typeface="メイリオ" pitchFamily="50" charset="-128"/>
                <a:ea typeface="メイリオ" pitchFamily="50" charset="-128"/>
                <a:cs typeface="メイリオ" pitchFamily="50" charset="-128"/>
              </a:defRPr>
            </a:lvl1pPr>
          </a:lstStyle>
          <a:p>
            <a:fld id="{7402F7B7-A267-4C75-AEA1-8DD6C2A264A7}" type="datetimeFigureOut">
              <a:rPr kumimoji="1" lang="ja-JP" altLang="en-US" smtClean="0"/>
              <a:t>2012/8/6</a:t>
            </a:fld>
            <a:endParaRPr kumimoji="1" lang="ja-JP" altLang="en-US"/>
          </a:p>
        </p:txBody>
      </p:sp>
      <p:sp>
        <p:nvSpPr>
          <p:cNvPr id="5" name="フッター プレースホルダー 4"/>
          <p:cNvSpPr>
            <a:spLocks noGrp="1"/>
          </p:cNvSpPr>
          <p:nvPr>
            <p:ph type="ftr" sz="quarter" idx="3"/>
          </p:nvPr>
        </p:nvSpPr>
        <p:spPr>
          <a:xfrm>
            <a:off x="3303771" y="6356351"/>
            <a:ext cx="472262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Tree>
    <p:extLst>
      <p:ext uri="{BB962C8B-B14F-4D97-AF65-F5344CB8AC3E}">
        <p14:creationId xmlns:p14="http://schemas.microsoft.com/office/powerpoint/2010/main" val="661178886"/>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iming>
    <p:tnLst>
      <p:par>
        <p:cTn id="1" dur="indefinite" restart="never" nodeType="tmRoot"/>
      </p:par>
    </p:tnLst>
  </p:timing>
  <p:txStyles>
    <p:titleStyle>
      <a:lvl1pPr algn="l" defTabSz="457200" rtl="0" eaLnBrk="1" latinLnBrk="0" hangingPunct="1">
        <a:spcBef>
          <a:spcPct val="0"/>
        </a:spcBef>
        <a:buNone/>
        <a:defRPr kumimoji="1" sz="3600"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457200" rtl="0" eaLnBrk="1" latinLnBrk="0" hangingPunct="1">
        <a:spcBef>
          <a:spcPct val="20000"/>
        </a:spcBef>
        <a:buFontTx/>
        <a:buBlip>
          <a:blip r:embed="rId16"/>
        </a:buBlip>
        <a:defRPr kumimoji="1" sz="3200" kern="1200">
          <a:solidFill>
            <a:schemeClr val="tx1"/>
          </a:solidFill>
          <a:latin typeface="メイリオ" pitchFamily="50" charset="-128"/>
          <a:ea typeface="メイリオ" pitchFamily="50" charset="-128"/>
          <a:cs typeface="メイリオ" pitchFamily="50" charset="-128"/>
        </a:defRPr>
      </a:lvl1pPr>
      <a:lvl2pPr marL="971550" indent="-514350" algn="l" defTabSz="457200" rtl="0" eaLnBrk="1" latinLnBrk="0" hangingPunct="1">
        <a:spcBef>
          <a:spcPct val="20000"/>
        </a:spcBef>
        <a:buFontTx/>
        <a:buBlip>
          <a:blip r:embed="rId17"/>
        </a:buBlip>
        <a:defRPr kumimoji="1" sz="2800" kern="1200">
          <a:solidFill>
            <a:schemeClr val="tx1"/>
          </a:solidFill>
          <a:latin typeface="メイリオ" pitchFamily="50" charset="-128"/>
          <a:ea typeface="メイリオ" pitchFamily="50" charset="-128"/>
          <a:cs typeface="メイリオ" pitchFamily="50" charset="-128"/>
        </a:defRPr>
      </a:lvl2pPr>
      <a:lvl3pPr marL="1143000" indent="-228600" algn="l" defTabSz="457200" rtl="0" eaLnBrk="1" latinLnBrk="0" hangingPunct="1">
        <a:spcBef>
          <a:spcPct val="20000"/>
        </a:spcBef>
        <a:buFontTx/>
        <a:buBlip>
          <a:blip r:embed="rId18"/>
        </a:buBlip>
        <a:defRPr kumimoji="1" sz="2400" kern="1200">
          <a:solidFill>
            <a:schemeClr val="tx1"/>
          </a:solidFill>
          <a:latin typeface="メイリオ" pitchFamily="50" charset="-128"/>
          <a:ea typeface="メイリオ" pitchFamily="50" charset="-128"/>
          <a:cs typeface="メイリオ" pitchFamily="50" charset="-128"/>
        </a:defRPr>
      </a:lvl3pPr>
      <a:lvl4pPr marL="1600200" indent="-228600" algn="l" defTabSz="457200" rtl="0" eaLnBrk="1" latinLnBrk="0" hangingPunct="1">
        <a:spcBef>
          <a:spcPct val="20000"/>
        </a:spcBef>
        <a:buFontTx/>
        <a:buBlip>
          <a:blip r:embed="rId19"/>
        </a:buBlip>
        <a:defRPr kumimoji="1" sz="2000" kern="1200">
          <a:solidFill>
            <a:schemeClr val="tx1"/>
          </a:solidFill>
          <a:latin typeface="メイリオ" pitchFamily="50" charset="-128"/>
          <a:ea typeface="メイリオ" pitchFamily="50" charset="-128"/>
          <a:cs typeface="メイリオ" pitchFamily="50" charset="-128"/>
        </a:defRPr>
      </a:lvl4pPr>
      <a:lvl5pPr marL="2057400" indent="-228600" algn="l" defTabSz="457200" rtl="0" eaLnBrk="1" latinLnBrk="0" hangingPunct="1">
        <a:spcBef>
          <a:spcPct val="20000"/>
        </a:spcBef>
        <a:buFontTx/>
        <a:buBlip>
          <a:blip r:embed="rId20"/>
        </a:buBlip>
        <a:defRPr kumimoji="1" sz="2000" kern="1200">
          <a:solidFill>
            <a:schemeClr val="tx1"/>
          </a:solidFill>
          <a:latin typeface="メイリオ" pitchFamily="50" charset="-128"/>
          <a:ea typeface="メイリオ" pitchFamily="50" charset="-128"/>
          <a:cs typeface="メイリオ" pitchFamily="50" charset="-128"/>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blogs.technet.com/b/josebda/archive/2012/05/06/windows-server-2012-beta-with-smb-3-0-demo-at-interop-shows-smb-direct-at-5-8-gbytes-sec-over-mellanox-connectx-3-network-adapters.aspx"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latin typeface="HG明朝E" panose="02020909000000000000" pitchFamily="17" charset="-128"/>
                <a:ea typeface="HG明朝E" panose="02020909000000000000" pitchFamily="17" charset="-128"/>
              </a:rPr>
              <a:t>ファイル共有再入門</a:t>
            </a:r>
            <a:endParaRPr kumimoji="1" lang="ja-JP" altLang="en-US" dirty="0">
              <a:latin typeface="HG明朝E" panose="02020909000000000000" pitchFamily="17" charset="-128"/>
              <a:ea typeface="HG明朝E" panose="02020909000000000000" pitchFamily="17" charset="-128"/>
            </a:endParaRPr>
          </a:p>
        </p:txBody>
      </p:sp>
      <p:sp>
        <p:nvSpPr>
          <p:cNvPr id="3" name="サブタイトル 2"/>
          <p:cNvSpPr>
            <a:spLocks noGrp="1"/>
          </p:cNvSpPr>
          <p:nvPr>
            <p:ph type="subTitle" idx="1"/>
          </p:nvPr>
        </p:nvSpPr>
        <p:spPr/>
        <p:txBody>
          <a:bodyPr>
            <a:normAutofit lnSpcReduction="10000"/>
          </a:bodyPr>
          <a:lstStyle/>
          <a:p>
            <a:endParaRPr kumimoji="1" lang="en-US" altLang="ja-JP" dirty="0" smtClean="0">
              <a:latin typeface="HG明朝E" panose="02020909000000000000" pitchFamily="17" charset="-128"/>
              <a:ea typeface="HG明朝E" panose="02020909000000000000" pitchFamily="17" charset="-128"/>
            </a:endParaRPr>
          </a:p>
          <a:p>
            <a:pPr marL="0" indent="0" algn="ctr">
              <a:buNone/>
            </a:pPr>
            <a:r>
              <a:rPr kumimoji="1" lang="ja-JP" altLang="en-US" dirty="0" smtClean="0">
                <a:latin typeface="HG明朝E" panose="02020909000000000000" pitchFamily="17" charset="-128"/>
                <a:ea typeface="HG明朝E" panose="02020909000000000000" pitchFamily="17" charset="-128"/>
              </a:rPr>
              <a:t>鮫島　隆治（黒龍）</a:t>
            </a:r>
            <a:endParaRPr kumimoji="1" lang="ja-JP" altLang="en-US" dirty="0">
              <a:latin typeface="HG明朝E" panose="02020909000000000000" pitchFamily="17" charset="-128"/>
              <a:ea typeface="HG明朝E" panose="02020909000000000000" pitchFamily="17" charset="-128"/>
            </a:endParaRPr>
          </a:p>
        </p:txBody>
      </p:sp>
    </p:spTree>
    <p:extLst>
      <p:ext uri="{BB962C8B-B14F-4D97-AF65-F5344CB8AC3E}">
        <p14:creationId xmlns:p14="http://schemas.microsoft.com/office/powerpoint/2010/main" val="2396195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kumimoji="1" lang="ja-JP" altLang="en-US" dirty="0" smtClean="0">
                <a:latin typeface="HGP明朝E" panose="02020900000000000000" pitchFamily="18" charset="-128"/>
                <a:ea typeface="HGP明朝E" panose="02020900000000000000" pitchFamily="18" charset="-128"/>
              </a:rPr>
              <a:t>柔軟な構成</a:t>
            </a:r>
            <a:endParaRPr kumimoji="1" lang="ja-JP" altLang="en-US" dirty="0">
              <a:latin typeface="HGP明朝E" panose="02020900000000000000" pitchFamily="18" charset="-128"/>
              <a:ea typeface="HGP明朝E" panose="02020900000000000000" pitchFamily="18" charset="-128"/>
            </a:endParaRPr>
          </a:p>
        </p:txBody>
      </p:sp>
      <p:sp>
        <p:nvSpPr>
          <p:cNvPr id="5" name="角丸四角形 4"/>
          <p:cNvSpPr/>
          <p:nvPr/>
        </p:nvSpPr>
        <p:spPr>
          <a:xfrm>
            <a:off x="4418445" y="1140542"/>
            <a:ext cx="3634510" cy="50742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8052954" y="4114800"/>
            <a:ext cx="1911928" cy="209998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8688637" y="4114800"/>
            <a:ext cx="646331" cy="369332"/>
          </a:xfrm>
          <a:prstGeom prst="rect">
            <a:avLst/>
          </a:prstGeom>
          <a:noFill/>
        </p:spPr>
        <p:txBody>
          <a:bodyPr wrap="none" rtlCol="0">
            <a:spAutoFit/>
          </a:bodyPr>
          <a:lstStyle/>
          <a:p>
            <a:r>
              <a:rPr kumimoji="1" lang="ja-JP" altLang="en-US" dirty="0" smtClean="0"/>
              <a:t>大阪</a:t>
            </a:r>
            <a:endParaRPr kumimoji="1" lang="ja-JP" altLang="en-US" dirty="0"/>
          </a:p>
        </p:txBody>
      </p:sp>
      <p:sp>
        <p:nvSpPr>
          <p:cNvPr id="2" name="タイトル 1"/>
          <p:cNvSpPr>
            <a:spLocks noGrp="1"/>
          </p:cNvSpPr>
          <p:nvPr>
            <p:ph type="title"/>
          </p:nvPr>
        </p:nvSpPr>
        <p:spPr/>
        <p:txBody>
          <a:bodyPr/>
          <a:lstStyle/>
          <a:p>
            <a:r>
              <a:rPr lang="en-US" altLang="ja-JP" dirty="0" err="1">
                <a:latin typeface="HGP明朝E" panose="02020900000000000000" pitchFamily="18" charset="-128"/>
                <a:ea typeface="HGP明朝E" panose="02020900000000000000" pitchFamily="18" charset="-128"/>
              </a:rPr>
              <a:t>AlwaysOn</a:t>
            </a:r>
            <a:r>
              <a:rPr lang="en-US" altLang="ja-JP" dirty="0">
                <a:latin typeface="HGP明朝E" panose="02020900000000000000" pitchFamily="18" charset="-128"/>
                <a:ea typeface="HGP明朝E" panose="02020900000000000000" pitchFamily="18" charset="-128"/>
              </a:rPr>
              <a:t> Availability </a:t>
            </a:r>
            <a:r>
              <a:rPr lang="en-US" altLang="ja-JP" dirty="0" smtClean="0">
                <a:latin typeface="HGP明朝E" panose="02020900000000000000" pitchFamily="18" charset="-128"/>
                <a:ea typeface="HGP明朝E" panose="02020900000000000000" pitchFamily="18" charset="-128"/>
              </a:rPr>
              <a:t>Group</a:t>
            </a:r>
            <a:endParaRPr kumimoji="1" lang="ja-JP" altLang="en-US" dirty="0"/>
          </a:p>
        </p:txBody>
      </p:sp>
      <p:sp>
        <p:nvSpPr>
          <p:cNvPr id="9" name="角丸四角形 8"/>
          <p:cNvSpPr/>
          <p:nvPr/>
        </p:nvSpPr>
        <p:spPr>
          <a:xfrm>
            <a:off x="9985429" y="4110059"/>
            <a:ext cx="1911928" cy="209998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515100" y="1203105"/>
            <a:ext cx="646331" cy="369332"/>
          </a:xfrm>
          <a:prstGeom prst="rect">
            <a:avLst/>
          </a:prstGeom>
          <a:noFill/>
        </p:spPr>
        <p:txBody>
          <a:bodyPr wrap="none" rtlCol="0">
            <a:spAutoFit/>
          </a:bodyPr>
          <a:lstStyle/>
          <a:p>
            <a:r>
              <a:rPr kumimoji="1" lang="ja-JP" altLang="en-US" dirty="0" smtClean="0"/>
              <a:t>東京</a:t>
            </a:r>
            <a:endParaRPr kumimoji="1" lang="ja-JP" altLang="en-US" dirty="0"/>
          </a:p>
        </p:txBody>
      </p:sp>
      <p:sp>
        <p:nvSpPr>
          <p:cNvPr id="10" name="テキスト ボックス 9"/>
          <p:cNvSpPr txBox="1"/>
          <p:nvPr/>
        </p:nvSpPr>
        <p:spPr>
          <a:xfrm>
            <a:off x="10646847" y="4105318"/>
            <a:ext cx="646331" cy="369332"/>
          </a:xfrm>
          <a:prstGeom prst="rect">
            <a:avLst/>
          </a:prstGeom>
          <a:noFill/>
        </p:spPr>
        <p:txBody>
          <a:bodyPr wrap="none" rtlCol="0">
            <a:spAutoFit/>
          </a:bodyPr>
          <a:lstStyle/>
          <a:p>
            <a:r>
              <a:rPr kumimoji="1" lang="ja-JP" altLang="en-US" dirty="0" smtClean="0"/>
              <a:t>沖縄</a:t>
            </a:r>
            <a:endParaRPr kumimoji="1" lang="ja-JP" altLang="en-US" dirty="0"/>
          </a:p>
        </p:txBody>
      </p:sp>
      <p:pic>
        <p:nvPicPr>
          <p:cNvPr id="4" name="図 3"/>
          <p:cNvPicPr>
            <a:picLocks noChangeAspect="1"/>
          </p:cNvPicPr>
          <p:nvPr/>
        </p:nvPicPr>
        <p:blipFill>
          <a:blip r:embed="rId2"/>
          <a:stretch>
            <a:fillRect/>
          </a:stretch>
        </p:blipFill>
        <p:spPr>
          <a:xfrm>
            <a:off x="2365664" y="1203105"/>
            <a:ext cx="9093201" cy="5011681"/>
          </a:xfrm>
          <a:prstGeom prst="rect">
            <a:avLst/>
          </a:prstGeom>
        </p:spPr>
      </p:pic>
      <p:sp>
        <p:nvSpPr>
          <p:cNvPr id="12" name="テキスト ボックス 11"/>
          <p:cNvSpPr txBox="1"/>
          <p:nvPr/>
        </p:nvSpPr>
        <p:spPr>
          <a:xfrm>
            <a:off x="450425" y="4698387"/>
            <a:ext cx="6003567" cy="923330"/>
          </a:xfrm>
          <a:prstGeom prst="rect">
            <a:avLst/>
          </a:prstGeom>
          <a:noFill/>
        </p:spPr>
        <p:txBody>
          <a:bodyPr wrap="none" rtlCol="0">
            <a:spAutoFit/>
          </a:bodyPr>
          <a:lstStyle/>
          <a:p>
            <a:r>
              <a:rPr lang="ja-JP" altLang="en-US" dirty="0">
                <a:latin typeface="HGP明朝E" panose="02020900000000000000" pitchFamily="18" charset="-128"/>
                <a:ea typeface="HGP明朝E" panose="02020900000000000000" pitchFamily="18" charset="-128"/>
              </a:rPr>
              <a:t>監視サーバー不要</a:t>
            </a:r>
            <a:endParaRPr lang="en-US" altLang="ja-JP" dirty="0">
              <a:latin typeface="HGP明朝E" panose="02020900000000000000" pitchFamily="18" charset="-128"/>
              <a:ea typeface="HGP明朝E" panose="02020900000000000000" pitchFamily="18" charset="-128"/>
            </a:endParaRPr>
          </a:p>
          <a:p>
            <a:pPr lvl="1"/>
            <a:r>
              <a:rPr lang="en-US" altLang="ja-JP" dirty="0">
                <a:latin typeface="HGP明朝E" panose="02020900000000000000" pitchFamily="18" charset="-128"/>
                <a:ea typeface="HGP明朝E" panose="02020900000000000000" pitchFamily="18" charset="-128"/>
              </a:rPr>
              <a:t>DBM</a:t>
            </a:r>
            <a:r>
              <a:rPr lang="ja-JP" altLang="en-US" dirty="0">
                <a:latin typeface="HGP明朝E" panose="02020900000000000000" pitchFamily="18" charset="-128"/>
                <a:ea typeface="HGP明朝E" panose="02020900000000000000" pitchFamily="18" charset="-128"/>
              </a:rPr>
              <a:t>構成では自動フェールオーバーのため</a:t>
            </a:r>
            <a:r>
              <a:rPr lang="ja-JP" altLang="en-US" dirty="0" smtClean="0">
                <a:latin typeface="HGP明朝E" panose="02020900000000000000" pitchFamily="18" charset="-128"/>
                <a:ea typeface="HGP明朝E" panose="02020900000000000000" pitchFamily="18" charset="-128"/>
              </a:rPr>
              <a:t>に監視</a:t>
            </a:r>
            <a:endParaRPr lang="en-US" altLang="ja-JP" dirty="0" smtClean="0">
              <a:latin typeface="HGP明朝E" panose="02020900000000000000" pitchFamily="18" charset="-128"/>
              <a:ea typeface="HGP明朝E" panose="02020900000000000000" pitchFamily="18" charset="-128"/>
            </a:endParaRPr>
          </a:p>
          <a:p>
            <a:pPr lvl="1"/>
            <a:r>
              <a:rPr lang="ja-JP" altLang="en-US" dirty="0" smtClean="0">
                <a:latin typeface="HGP明朝E" panose="02020900000000000000" pitchFamily="18" charset="-128"/>
                <a:ea typeface="HGP明朝E" panose="02020900000000000000" pitchFamily="18" charset="-128"/>
              </a:rPr>
              <a:t>サーバーが必要</a:t>
            </a:r>
            <a:r>
              <a:rPr lang="ja-JP" altLang="en-US" dirty="0">
                <a:latin typeface="HGP明朝E" panose="02020900000000000000" pitchFamily="18" charset="-128"/>
                <a:ea typeface="HGP明朝E" panose="02020900000000000000" pitchFamily="18" charset="-128"/>
              </a:rPr>
              <a:t>となっていましたが不要となっています</a:t>
            </a:r>
            <a:r>
              <a:rPr lang="ja-JP" altLang="en-US" dirty="0" smtClean="0">
                <a:latin typeface="HGP明朝E" panose="02020900000000000000" pitchFamily="18" charset="-128"/>
                <a:ea typeface="HGP明朝E" panose="02020900000000000000" pitchFamily="18" charset="-128"/>
              </a:rPr>
              <a:t>。</a:t>
            </a:r>
            <a:endParaRPr lang="en-US" altLang="ja-JP" dirty="0">
              <a:latin typeface="HGP明朝E" panose="02020900000000000000" pitchFamily="18" charset="-128"/>
              <a:ea typeface="HGP明朝E" panose="02020900000000000000" pitchFamily="18" charset="-128"/>
            </a:endParaRPr>
          </a:p>
        </p:txBody>
      </p:sp>
      <p:sp>
        <p:nvSpPr>
          <p:cNvPr id="13" name="テキスト ボックス 12"/>
          <p:cNvSpPr txBox="1"/>
          <p:nvPr/>
        </p:nvSpPr>
        <p:spPr>
          <a:xfrm>
            <a:off x="6395921" y="3487401"/>
            <a:ext cx="5428089" cy="369332"/>
          </a:xfrm>
          <a:prstGeom prst="rect">
            <a:avLst/>
          </a:prstGeom>
          <a:noFill/>
        </p:spPr>
        <p:txBody>
          <a:bodyPr wrap="none" rtlCol="0">
            <a:spAutoFit/>
          </a:bodyPr>
          <a:lstStyle/>
          <a:p>
            <a:r>
              <a:rPr lang="ja-JP" altLang="en-US" dirty="0" smtClean="0">
                <a:latin typeface="HGP明朝E" panose="02020900000000000000" pitchFamily="18" charset="-128"/>
                <a:ea typeface="HGP明朝E" panose="02020900000000000000" pitchFamily="18" charset="-128"/>
              </a:rPr>
              <a:t>非同期によるセカンダリとの同期は</a:t>
            </a:r>
            <a:r>
              <a:rPr lang="en-US" altLang="ja-JP" dirty="0" smtClean="0">
                <a:latin typeface="HGP明朝E" panose="02020900000000000000" pitchFamily="18" charset="-128"/>
                <a:ea typeface="HGP明朝E" panose="02020900000000000000" pitchFamily="18" charset="-128"/>
              </a:rPr>
              <a:t>DR</a:t>
            </a:r>
            <a:r>
              <a:rPr lang="ja-JP" altLang="en-US" dirty="0" smtClean="0">
                <a:latin typeface="HGP明朝E" panose="02020900000000000000" pitchFamily="18" charset="-128"/>
                <a:ea typeface="HGP明朝E" panose="02020900000000000000" pitchFamily="18" charset="-128"/>
              </a:rPr>
              <a:t>として使用可能。</a:t>
            </a:r>
            <a:endParaRPr lang="en-US" altLang="ja-JP"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269873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HGP明朝E" panose="02020900000000000000" pitchFamily="18" charset="-128"/>
                <a:ea typeface="HGP明朝E" panose="02020900000000000000" pitchFamily="18" charset="-128"/>
              </a:rPr>
              <a:t>ほかにも・・・</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normAutofit lnSpcReduction="10000"/>
          </a:bodyPr>
          <a:lstStyle/>
          <a:p>
            <a:r>
              <a:rPr lang="ja-JP" altLang="en-US" dirty="0" smtClean="0">
                <a:latin typeface="HGP明朝E" panose="02020900000000000000" pitchFamily="18" charset="-128"/>
                <a:ea typeface="HGP明朝E" panose="02020900000000000000" pitchFamily="18" charset="-128"/>
              </a:rPr>
              <a:t>セカンダリサーバーから</a:t>
            </a:r>
            <a:r>
              <a:rPr lang="ja-JP" altLang="en-US" dirty="0">
                <a:latin typeface="HGP明朝E" panose="02020900000000000000" pitchFamily="18" charset="-128"/>
                <a:ea typeface="HGP明朝E" panose="02020900000000000000" pitchFamily="18" charset="-128"/>
              </a:rPr>
              <a:t>のリアルタイム読み取りが可能</a:t>
            </a:r>
          </a:p>
          <a:p>
            <a:pPr lvl="1"/>
            <a:r>
              <a:rPr lang="en-US" altLang="ja-JP" dirty="0">
                <a:latin typeface="HGP明朝E" panose="02020900000000000000" pitchFamily="18" charset="-128"/>
                <a:ea typeface="HGP明朝E" panose="02020900000000000000" pitchFamily="18" charset="-128"/>
              </a:rPr>
              <a:t>DBM</a:t>
            </a:r>
            <a:r>
              <a:rPr lang="ja-JP" altLang="en-US" dirty="0">
                <a:latin typeface="HGP明朝E" panose="02020900000000000000" pitchFamily="18" charset="-128"/>
                <a:ea typeface="HGP明朝E" panose="02020900000000000000" pitchFamily="18" charset="-128"/>
              </a:rPr>
              <a:t>ではスナップショット作成段階での過去データ参照だったがリアルタイムの読み取り、バックアップなどに活用</a:t>
            </a:r>
            <a:r>
              <a:rPr lang="ja-JP" altLang="en-US" dirty="0" smtClean="0">
                <a:latin typeface="HGP明朝E" panose="02020900000000000000" pitchFamily="18" charset="-128"/>
                <a:ea typeface="HGP明朝E" panose="02020900000000000000" pitchFamily="18" charset="-128"/>
              </a:rPr>
              <a:t>可能</a:t>
            </a:r>
            <a:endParaRPr lang="en-US" altLang="ja-JP" dirty="0" smtClean="0">
              <a:latin typeface="HGP明朝E" panose="02020900000000000000" pitchFamily="18" charset="-128"/>
              <a:ea typeface="HGP明朝E" panose="02020900000000000000" pitchFamily="18" charset="-128"/>
            </a:endParaRPr>
          </a:p>
          <a:p>
            <a:r>
              <a:rPr lang="en-US" altLang="ja-JP" dirty="0" err="1" smtClean="0">
                <a:latin typeface="HGP明朝E" panose="02020900000000000000" pitchFamily="18" charset="-128"/>
                <a:ea typeface="HGP明朝E" panose="02020900000000000000" pitchFamily="18" charset="-128"/>
              </a:rPr>
              <a:t>tempdb</a:t>
            </a:r>
            <a:r>
              <a:rPr lang="ja-JP" altLang="en-US" dirty="0">
                <a:latin typeface="HGP明朝E" panose="02020900000000000000" pitchFamily="18" charset="-128"/>
                <a:ea typeface="HGP明朝E" panose="02020900000000000000" pitchFamily="18" charset="-128"/>
              </a:rPr>
              <a:t>を</a:t>
            </a:r>
            <a:r>
              <a:rPr lang="ja-JP" altLang="en-US" dirty="0" smtClean="0">
                <a:latin typeface="HGP明朝E" panose="02020900000000000000" pitchFamily="18" charset="-128"/>
                <a:ea typeface="HGP明朝E" panose="02020900000000000000" pitchFamily="18" charset="-128"/>
              </a:rPr>
              <a:t>ローカルサーバーに</a:t>
            </a:r>
            <a:r>
              <a:rPr lang="ja-JP" altLang="en-US" dirty="0">
                <a:latin typeface="HGP明朝E" panose="02020900000000000000" pitchFamily="18" charset="-128"/>
                <a:ea typeface="HGP明朝E" panose="02020900000000000000" pitchFamily="18" charset="-128"/>
              </a:rPr>
              <a:t>インストール</a:t>
            </a:r>
            <a:r>
              <a:rPr lang="ja-JP" altLang="en-US" dirty="0" smtClean="0">
                <a:latin typeface="HGP明朝E" panose="02020900000000000000" pitchFamily="18" charset="-128"/>
                <a:ea typeface="HGP明朝E" panose="02020900000000000000" pitchFamily="18" charset="-128"/>
              </a:rPr>
              <a:t>可能</a:t>
            </a:r>
            <a:endParaRPr lang="en-US" altLang="ja-JP" dirty="0" smtClean="0">
              <a:latin typeface="HGP明朝E" panose="02020900000000000000" pitchFamily="18" charset="-128"/>
              <a:ea typeface="HGP明朝E" panose="02020900000000000000" pitchFamily="18" charset="-128"/>
            </a:endParaRPr>
          </a:p>
          <a:p>
            <a:pPr lvl="1"/>
            <a:r>
              <a:rPr kumimoji="1" lang="ja-JP" altLang="en-US" dirty="0" smtClean="0">
                <a:latin typeface="HGP明朝E" panose="02020900000000000000" pitchFamily="18" charset="-128"/>
                <a:ea typeface="HGP明朝E" panose="02020900000000000000" pitchFamily="18" charset="-128"/>
              </a:rPr>
              <a:t>今までの</a:t>
            </a:r>
            <a:r>
              <a:rPr kumimoji="1" lang="en-US" altLang="ja-JP" dirty="0" smtClean="0">
                <a:latin typeface="HGP明朝E" panose="02020900000000000000" pitchFamily="18" charset="-128"/>
                <a:ea typeface="HGP明朝E" panose="02020900000000000000" pitchFamily="18" charset="-128"/>
              </a:rPr>
              <a:t>WFCS</a:t>
            </a:r>
            <a:r>
              <a:rPr kumimoji="1" lang="ja-JP" altLang="en-US" dirty="0" smtClean="0">
                <a:latin typeface="HGP明朝E" panose="02020900000000000000" pitchFamily="18" charset="-128"/>
                <a:ea typeface="HGP明朝E" panose="02020900000000000000" pitchFamily="18" charset="-128"/>
              </a:rPr>
              <a:t>と違いローカルに</a:t>
            </a:r>
            <a:r>
              <a:rPr kumimoji="1" lang="en-US" altLang="ja-JP" dirty="0" err="1" smtClean="0">
                <a:latin typeface="HGP明朝E" panose="02020900000000000000" pitchFamily="18" charset="-128"/>
                <a:ea typeface="HGP明朝E" panose="02020900000000000000" pitchFamily="18" charset="-128"/>
              </a:rPr>
              <a:t>tempdb</a:t>
            </a:r>
            <a:r>
              <a:rPr kumimoji="1" lang="ja-JP" altLang="en-US" dirty="0" smtClean="0">
                <a:latin typeface="HGP明朝E" panose="02020900000000000000" pitchFamily="18" charset="-128"/>
                <a:ea typeface="HGP明朝E" panose="02020900000000000000" pitchFamily="18" charset="-128"/>
              </a:rPr>
              <a:t>を持つことができるためパフォーマンスが良くなっています。</a:t>
            </a:r>
            <a:endParaRPr kumimoji="1" lang="en-US" altLang="ja-JP" dirty="0" smtClean="0">
              <a:latin typeface="HGP明朝E" panose="02020900000000000000" pitchFamily="18" charset="-128"/>
              <a:ea typeface="HGP明朝E" panose="02020900000000000000" pitchFamily="18" charset="-128"/>
            </a:endParaRPr>
          </a:p>
          <a:p>
            <a:r>
              <a:rPr lang="ja-JP" altLang="en-US" dirty="0">
                <a:latin typeface="HGP明朝E" panose="02020900000000000000" pitchFamily="18" charset="-128"/>
                <a:ea typeface="HGP明朝E" panose="02020900000000000000" pitchFamily="18" charset="-128"/>
              </a:rPr>
              <a:t>注意点</a:t>
            </a:r>
          </a:p>
          <a:p>
            <a:pPr lvl="1"/>
            <a:r>
              <a:rPr lang="en-US" altLang="ja-JP" dirty="0" err="1">
                <a:latin typeface="HGP明朝E" panose="02020900000000000000" pitchFamily="18" charset="-128"/>
                <a:ea typeface="HGP明朝E" panose="02020900000000000000" pitchFamily="18" charset="-128"/>
              </a:rPr>
              <a:t>AlwaysOn</a:t>
            </a:r>
            <a:r>
              <a:rPr lang="en-US" altLang="ja-JP" dirty="0">
                <a:latin typeface="HGP明朝E" panose="02020900000000000000" pitchFamily="18" charset="-128"/>
                <a:ea typeface="HGP明朝E" panose="02020900000000000000" pitchFamily="18" charset="-128"/>
              </a:rPr>
              <a:t> Availability Group</a:t>
            </a:r>
            <a:r>
              <a:rPr lang="ja-JP" altLang="en-US" dirty="0">
                <a:latin typeface="HGP明朝E" panose="02020900000000000000" pitchFamily="18" charset="-128"/>
                <a:ea typeface="HGP明朝E" panose="02020900000000000000" pitchFamily="18" charset="-128"/>
              </a:rPr>
              <a:t>は</a:t>
            </a:r>
            <a:r>
              <a:rPr lang="en-US" altLang="ja-JP" dirty="0">
                <a:latin typeface="HGP明朝E" panose="02020900000000000000" pitchFamily="18" charset="-128"/>
                <a:ea typeface="HGP明朝E" panose="02020900000000000000" pitchFamily="18" charset="-128"/>
              </a:rPr>
              <a:t>Enterprise</a:t>
            </a:r>
            <a:r>
              <a:rPr lang="ja-JP" altLang="en-US" dirty="0">
                <a:latin typeface="HGP明朝E" panose="02020900000000000000" pitchFamily="18" charset="-128"/>
                <a:ea typeface="HGP明朝E" panose="02020900000000000000" pitchFamily="18" charset="-128"/>
              </a:rPr>
              <a:t>エディションのみ。また、アクティブセカンダリ構成で使用する場合はライセンスも必要。（従来通り</a:t>
            </a:r>
            <a:r>
              <a:rPr lang="en-US" altLang="ja-JP" dirty="0">
                <a:latin typeface="HGP明朝E" panose="02020900000000000000" pitchFamily="18" charset="-128"/>
                <a:ea typeface="HGP明朝E" panose="02020900000000000000" pitchFamily="18" charset="-128"/>
              </a:rPr>
              <a:t>DBM</a:t>
            </a:r>
            <a:r>
              <a:rPr lang="ja-JP" altLang="en-US" dirty="0">
                <a:latin typeface="HGP明朝E" panose="02020900000000000000" pitchFamily="18" charset="-128"/>
                <a:ea typeface="HGP明朝E" panose="02020900000000000000" pitchFamily="18" charset="-128"/>
              </a:rPr>
              <a:t>構成でホットスタンバイさせているだけならライセンスは</a:t>
            </a:r>
            <a:r>
              <a:rPr lang="en-US" altLang="ja-JP" dirty="0">
                <a:latin typeface="HGP明朝E" panose="02020900000000000000" pitchFamily="18" charset="-128"/>
                <a:ea typeface="HGP明朝E" panose="02020900000000000000" pitchFamily="18" charset="-128"/>
              </a:rPr>
              <a:t>1</a:t>
            </a:r>
            <a:r>
              <a:rPr lang="ja-JP" altLang="en-US" dirty="0">
                <a:latin typeface="HGP明朝E" panose="02020900000000000000" pitchFamily="18" charset="-128"/>
                <a:ea typeface="HGP明朝E" panose="02020900000000000000" pitchFamily="18" charset="-128"/>
              </a:rPr>
              <a:t>台分のみ</a:t>
            </a:r>
            <a:r>
              <a:rPr lang="ja-JP" altLang="en-US" dirty="0" smtClean="0">
                <a:latin typeface="HGP明朝E" panose="02020900000000000000" pitchFamily="18" charset="-128"/>
                <a:ea typeface="HGP明朝E" panose="02020900000000000000" pitchFamily="18" charset="-128"/>
              </a:rPr>
              <a:t>）</a:t>
            </a:r>
            <a:endParaRPr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232175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latin typeface="HGP明朝E" panose="02020900000000000000" pitchFamily="18" charset="-128"/>
                <a:ea typeface="HGP明朝E" panose="02020900000000000000" pitchFamily="18" charset="-128"/>
              </a:rPr>
              <a:t/>
            </a:r>
            <a:br>
              <a:rPr lang="ja-JP" altLang="en-US" dirty="0">
                <a:latin typeface="HGP明朝E" panose="02020900000000000000" pitchFamily="18" charset="-128"/>
                <a:ea typeface="HGP明朝E" panose="02020900000000000000" pitchFamily="18" charset="-128"/>
              </a:rPr>
            </a:br>
            <a:r>
              <a:rPr lang="en-US" altLang="ja-JP" dirty="0" err="1">
                <a:latin typeface="HGP明朝E" panose="02020900000000000000" pitchFamily="18" charset="-128"/>
                <a:ea typeface="HGP明朝E" panose="02020900000000000000" pitchFamily="18" charset="-128"/>
              </a:rPr>
              <a:t>AlwaysOn</a:t>
            </a:r>
            <a:r>
              <a:rPr lang="en-US" altLang="ja-JP" dirty="0">
                <a:latin typeface="HGP明朝E" panose="02020900000000000000" pitchFamily="18" charset="-128"/>
                <a:ea typeface="HGP明朝E" panose="02020900000000000000" pitchFamily="18" charset="-128"/>
              </a:rPr>
              <a:t> </a:t>
            </a:r>
            <a:r>
              <a:rPr lang="ja-JP" altLang="en-US" dirty="0">
                <a:latin typeface="HGP明朝E" panose="02020900000000000000" pitchFamily="18" charset="-128"/>
                <a:ea typeface="HGP明朝E" panose="02020900000000000000" pitchFamily="18" charset="-128"/>
              </a:rPr>
              <a:t>フェールオーバー クラスター インスタンス</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normAutofit/>
          </a:bodyPr>
          <a:lstStyle/>
          <a:p>
            <a:r>
              <a:rPr lang="en-US" altLang="ja-JP" dirty="0" err="1">
                <a:latin typeface="HGP明朝E" panose="02020900000000000000" pitchFamily="18" charset="-128"/>
                <a:ea typeface="HGP明朝E" panose="02020900000000000000" pitchFamily="18" charset="-128"/>
              </a:rPr>
              <a:t>AlwaysOn</a:t>
            </a:r>
            <a:r>
              <a:rPr lang="en-US" altLang="ja-JP" dirty="0">
                <a:latin typeface="HGP明朝E" panose="02020900000000000000" pitchFamily="18" charset="-128"/>
                <a:ea typeface="HGP明朝E" panose="02020900000000000000" pitchFamily="18" charset="-128"/>
              </a:rPr>
              <a:t> </a:t>
            </a:r>
            <a:r>
              <a:rPr lang="ja-JP" altLang="en-US" dirty="0">
                <a:latin typeface="HGP明朝E" panose="02020900000000000000" pitchFamily="18" charset="-128"/>
                <a:ea typeface="HGP明朝E" panose="02020900000000000000" pitchFamily="18" charset="-128"/>
              </a:rPr>
              <a:t>フェールオーバー クラスター インスタンスとは</a:t>
            </a:r>
            <a:r>
              <a:rPr lang="en-US" altLang="ja-JP" dirty="0">
                <a:latin typeface="HGP明朝E" panose="02020900000000000000" pitchFamily="18" charset="-128"/>
                <a:ea typeface="HGP明朝E" panose="02020900000000000000" pitchFamily="18" charset="-128"/>
              </a:rPr>
              <a:t>WSFC</a:t>
            </a:r>
            <a:r>
              <a:rPr lang="ja-JP" altLang="en-US" dirty="0">
                <a:latin typeface="HGP明朝E" panose="02020900000000000000" pitchFamily="18" charset="-128"/>
                <a:ea typeface="HGP明朝E" panose="02020900000000000000" pitchFamily="18" charset="-128"/>
              </a:rPr>
              <a:t>上にインストールされた</a:t>
            </a:r>
            <a:r>
              <a:rPr lang="en-US" altLang="ja-JP" dirty="0">
                <a:latin typeface="HGP明朝E" panose="02020900000000000000" pitchFamily="18" charset="-128"/>
                <a:ea typeface="HGP明朝E" panose="02020900000000000000" pitchFamily="18" charset="-128"/>
              </a:rPr>
              <a:t>SQL Server</a:t>
            </a:r>
            <a:r>
              <a:rPr lang="ja-JP" altLang="en-US" dirty="0">
                <a:latin typeface="HGP明朝E" panose="02020900000000000000" pitchFamily="18" charset="-128"/>
                <a:ea typeface="HGP明朝E" panose="02020900000000000000" pitchFamily="18" charset="-128"/>
              </a:rPr>
              <a:t>のことを指します</a:t>
            </a:r>
            <a:r>
              <a:rPr lang="ja-JP" altLang="en-US" dirty="0" smtClean="0">
                <a:latin typeface="HGP明朝E" panose="02020900000000000000" pitchFamily="18" charset="-128"/>
                <a:ea typeface="HGP明朝E" panose="02020900000000000000" pitchFamily="18" charset="-128"/>
              </a:rPr>
              <a:t>。</a:t>
            </a:r>
            <a:endParaRPr lang="ja-JP" altLang="en-US" dirty="0">
              <a:latin typeface="HGP明朝E" panose="02020900000000000000" pitchFamily="18" charset="-128"/>
              <a:ea typeface="HGP明朝E" panose="02020900000000000000" pitchFamily="18" charset="-128"/>
            </a:endParaRPr>
          </a:p>
          <a:p>
            <a:r>
              <a:rPr lang="ja-JP" altLang="en-US" dirty="0">
                <a:latin typeface="HGP明朝E" panose="02020900000000000000" pitchFamily="18" charset="-128"/>
                <a:ea typeface="HGP明朝E" panose="02020900000000000000" pitchFamily="18" charset="-128"/>
              </a:rPr>
              <a:t>今までのフェールオーバークラスタリングでは共有ストレージが必要だったのが</a:t>
            </a:r>
            <a:r>
              <a:rPr lang="en-US" altLang="ja-JP" dirty="0">
                <a:latin typeface="HGP明朝E" panose="02020900000000000000" pitchFamily="18" charset="-128"/>
                <a:ea typeface="HGP明朝E" panose="02020900000000000000" pitchFamily="18" charset="-128"/>
              </a:rPr>
              <a:t>SQL Server 2012</a:t>
            </a:r>
            <a:r>
              <a:rPr lang="ja-JP" altLang="en-US" dirty="0">
                <a:latin typeface="HGP明朝E" panose="02020900000000000000" pitchFamily="18" charset="-128"/>
                <a:ea typeface="HGP明朝E" panose="02020900000000000000" pitchFamily="18" charset="-128"/>
              </a:rPr>
              <a:t>から</a:t>
            </a:r>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接続（共有フォルダー）へのデータベース配置が可能になりました。</a:t>
            </a:r>
          </a:p>
          <a:p>
            <a:pPr lvl="1"/>
            <a:r>
              <a:rPr lang="ja-JP" altLang="en-US" dirty="0">
                <a:latin typeface="HGP明朝E" panose="02020900000000000000" pitchFamily="18" charset="-128"/>
                <a:ea typeface="HGP明朝E" panose="02020900000000000000" pitchFamily="18" charset="-128"/>
              </a:rPr>
              <a:t>従来は</a:t>
            </a:r>
            <a:r>
              <a:rPr lang="en-US" altLang="ja-JP" dirty="0">
                <a:latin typeface="HGP明朝E" panose="02020900000000000000" pitchFamily="18" charset="-128"/>
                <a:ea typeface="HGP明朝E" panose="02020900000000000000" pitchFamily="18" charset="-128"/>
              </a:rPr>
              <a:t>25</a:t>
            </a:r>
            <a:r>
              <a:rPr lang="ja-JP" altLang="en-US" dirty="0">
                <a:latin typeface="HGP明朝E" panose="02020900000000000000" pitchFamily="18" charset="-128"/>
                <a:ea typeface="HGP明朝E" panose="02020900000000000000" pitchFamily="18" charset="-128"/>
              </a:rPr>
              <a:t>インスタンスだったのが</a:t>
            </a:r>
            <a:r>
              <a:rPr lang="en-US" altLang="ja-JP" dirty="0">
                <a:latin typeface="HGP明朝E" panose="02020900000000000000" pitchFamily="18" charset="-128"/>
                <a:ea typeface="HGP明朝E" panose="02020900000000000000" pitchFamily="18" charset="-128"/>
              </a:rPr>
              <a:t>50</a:t>
            </a:r>
            <a:r>
              <a:rPr lang="ja-JP" altLang="en-US" dirty="0">
                <a:latin typeface="HGP明朝E" panose="02020900000000000000" pitchFamily="18" charset="-128"/>
                <a:ea typeface="HGP明朝E" panose="02020900000000000000" pitchFamily="18" charset="-128"/>
              </a:rPr>
              <a:t>インスタンスに。管理も容易になり容量面でのメリットも。</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176183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GP明朝E" panose="02020900000000000000" pitchFamily="18" charset="-128"/>
                <a:ea typeface="HGP明朝E" panose="02020900000000000000" pitchFamily="18" charset="-128"/>
              </a:rPr>
              <a:t>Server Core</a:t>
            </a:r>
            <a:r>
              <a:rPr lang="ja-JP" altLang="en-US" dirty="0" err="1">
                <a:latin typeface="HGP明朝E" panose="02020900000000000000" pitchFamily="18" charset="-128"/>
                <a:ea typeface="HGP明朝E" panose="02020900000000000000" pitchFamily="18" charset="-128"/>
              </a:rPr>
              <a:t>への</a:t>
            </a:r>
            <a:r>
              <a:rPr lang="ja-JP" altLang="en-US" dirty="0">
                <a:latin typeface="HGP明朝E" panose="02020900000000000000" pitchFamily="18" charset="-128"/>
                <a:ea typeface="HGP明朝E" panose="02020900000000000000" pitchFamily="18" charset="-128"/>
              </a:rPr>
              <a:t>インストールをサポート</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en-US" altLang="ja-JP" dirty="0">
                <a:latin typeface="HGP明朝E" panose="02020900000000000000" pitchFamily="18" charset="-128"/>
                <a:ea typeface="HGP明朝E" panose="02020900000000000000" pitchFamily="18" charset="-128"/>
              </a:rPr>
              <a:t>GUI</a:t>
            </a:r>
            <a:r>
              <a:rPr lang="ja-JP" altLang="en-US" dirty="0">
                <a:latin typeface="HGP明朝E" panose="02020900000000000000" pitchFamily="18" charset="-128"/>
                <a:ea typeface="HGP明朝E" panose="02020900000000000000" pitchFamily="18" charset="-128"/>
              </a:rPr>
              <a:t>が不要な</a:t>
            </a:r>
            <a:r>
              <a:rPr lang="en-US" altLang="ja-JP" dirty="0">
                <a:latin typeface="HGP明朝E" panose="02020900000000000000" pitchFamily="18" charset="-128"/>
                <a:ea typeface="HGP明朝E" panose="02020900000000000000" pitchFamily="18" charset="-128"/>
              </a:rPr>
              <a:t>Server Core</a:t>
            </a:r>
            <a:r>
              <a:rPr lang="ja-JP" altLang="en-US" dirty="0">
                <a:latin typeface="HGP明朝E" panose="02020900000000000000" pitchFamily="18" charset="-128"/>
                <a:ea typeface="HGP明朝E" panose="02020900000000000000" pitchFamily="18" charset="-128"/>
              </a:rPr>
              <a:t>では必要な修正プログラムが</a:t>
            </a:r>
            <a:r>
              <a:rPr lang="en-US" altLang="ja-JP" dirty="0">
                <a:latin typeface="HGP明朝E" panose="02020900000000000000" pitchFamily="18" charset="-128"/>
                <a:ea typeface="HGP明朝E" panose="02020900000000000000" pitchFamily="18" charset="-128"/>
              </a:rPr>
              <a:t>50%</a:t>
            </a:r>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60%</a:t>
            </a:r>
            <a:r>
              <a:rPr lang="ja-JP" altLang="en-US" dirty="0">
                <a:latin typeface="HGP明朝E" panose="02020900000000000000" pitchFamily="18" charset="-128"/>
                <a:ea typeface="HGP明朝E" panose="02020900000000000000" pitchFamily="18" charset="-128"/>
              </a:rPr>
              <a:t>抑えられるため再起動の回数も少なくなる</a:t>
            </a:r>
            <a:r>
              <a:rPr lang="ja-JP" altLang="en-US" dirty="0" smtClean="0">
                <a:latin typeface="HGP明朝E" panose="02020900000000000000" pitchFamily="18" charset="-128"/>
                <a:ea typeface="HGP明朝E" panose="02020900000000000000" pitchFamily="18" charset="-128"/>
              </a:rPr>
              <a:t>。</a:t>
            </a:r>
            <a:endParaRPr lang="en-US" altLang="ja-JP" dirty="0" smtClean="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461109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GP明朝E" panose="02020900000000000000" pitchFamily="18" charset="-128"/>
                <a:ea typeface="HGP明朝E" panose="02020900000000000000" pitchFamily="18" charset="-128"/>
              </a:rPr>
              <a:t>データベース エンジンの機能強化</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ja-JP" altLang="en-US" dirty="0">
                <a:latin typeface="HGP明朝E" panose="02020900000000000000" pitchFamily="18" charset="-128"/>
                <a:ea typeface="HGP明朝E" panose="02020900000000000000" pitchFamily="18" charset="-128"/>
              </a:rPr>
              <a:t>カラム ストア インデックスによる大幅な性能</a:t>
            </a:r>
            <a:r>
              <a:rPr lang="ja-JP" altLang="en-US" dirty="0" smtClean="0">
                <a:latin typeface="HGP明朝E" panose="02020900000000000000" pitchFamily="18" charset="-128"/>
                <a:ea typeface="HGP明朝E" panose="02020900000000000000" pitchFamily="18" charset="-128"/>
              </a:rPr>
              <a:t>向上</a:t>
            </a:r>
            <a:endParaRPr lang="en-US" altLang="ja-JP" dirty="0" smtClean="0">
              <a:latin typeface="HGP明朝E" panose="02020900000000000000" pitchFamily="18" charset="-128"/>
              <a:ea typeface="HGP明朝E" panose="02020900000000000000" pitchFamily="18" charset="-128"/>
            </a:endParaRPr>
          </a:p>
          <a:p>
            <a:r>
              <a:rPr lang="en-US" altLang="ja-JP" dirty="0" smtClean="0">
                <a:latin typeface="HGP明朝E" panose="02020900000000000000" pitchFamily="18" charset="-128"/>
                <a:ea typeface="HGP明朝E" panose="02020900000000000000" pitchFamily="18" charset="-128"/>
              </a:rPr>
              <a:t>BI</a:t>
            </a:r>
            <a:r>
              <a:rPr lang="ja-JP" altLang="en-US" dirty="0">
                <a:latin typeface="HGP明朝E" panose="02020900000000000000" pitchFamily="18" charset="-128"/>
                <a:ea typeface="HGP明朝E" panose="02020900000000000000" pitchFamily="18" charset="-128"/>
              </a:rPr>
              <a:t>系関数の</a:t>
            </a:r>
            <a:r>
              <a:rPr lang="ja-JP" altLang="en-US" dirty="0" smtClean="0">
                <a:latin typeface="HGP明朝E" panose="02020900000000000000" pitchFamily="18" charset="-128"/>
                <a:ea typeface="HGP明朝E" panose="02020900000000000000" pitchFamily="18" charset="-128"/>
              </a:rPr>
              <a:t>追加</a:t>
            </a:r>
            <a:endParaRPr lang="en-US" altLang="ja-JP" dirty="0" smtClean="0">
              <a:latin typeface="HGP明朝E" panose="02020900000000000000" pitchFamily="18" charset="-128"/>
              <a:ea typeface="HGP明朝E" panose="02020900000000000000" pitchFamily="18" charset="-128"/>
            </a:endParaRPr>
          </a:p>
          <a:p>
            <a:r>
              <a:rPr lang="en-US" altLang="ja-JP" dirty="0" smtClean="0">
                <a:latin typeface="HGP明朝E" panose="02020900000000000000" pitchFamily="18" charset="-128"/>
                <a:ea typeface="HGP明朝E" panose="02020900000000000000" pitchFamily="18" charset="-128"/>
              </a:rPr>
              <a:t>T-SQL</a:t>
            </a:r>
            <a:r>
              <a:rPr lang="ja-JP" altLang="en-US" dirty="0">
                <a:latin typeface="HGP明朝E" panose="02020900000000000000" pitchFamily="18" charset="-128"/>
                <a:ea typeface="HGP明朝E" panose="02020900000000000000" pitchFamily="18" charset="-128"/>
              </a:rPr>
              <a:t>の強化</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2279370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GP明朝E" panose="02020900000000000000" pitchFamily="18" charset="-128"/>
                <a:ea typeface="HGP明朝E" panose="02020900000000000000" pitchFamily="18" charset="-128"/>
              </a:rPr>
              <a:t>開発生産性の向上</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en-US" altLang="ja-JP" dirty="0">
                <a:latin typeface="HGP明朝E" panose="02020900000000000000" pitchFamily="18" charset="-128"/>
                <a:ea typeface="HGP明朝E" panose="02020900000000000000" pitchFamily="18" charset="-128"/>
              </a:rPr>
              <a:t>SQL Server Data Tools </a:t>
            </a:r>
            <a:r>
              <a:rPr lang="ja-JP" altLang="en-US" dirty="0">
                <a:latin typeface="HGP明朝E" panose="02020900000000000000" pitchFamily="18" charset="-128"/>
                <a:ea typeface="HGP明朝E" panose="02020900000000000000" pitchFamily="18" charset="-128"/>
              </a:rPr>
              <a:t>による開発生産性向上</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2249229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GP明朝E" panose="02020900000000000000" pitchFamily="18" charset="-128"/>
                <a:ea typeface="HGP明朝E" panose="02020900000000000000" pitchFamily="18" charset="-128"/>
              </a:rPr>
              <a:t>DWH</a:t>
            </a:r>
            <a:r>
              <a:rPr lang="ja-JP" altLang="en-US" dirty="0">
                <a:latin typeface="HGP明朝E" panose="02020900000000000000" pitchFamily="18" charset="-128"/>
                <a:ea typeface="HGP明朝E" panose="02020900000000000000" pitchFamily="18" charset="-128"/>
              </a:rPr>
              <a:t>（データ ウェアハウス）関連の機能強化</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en-US" altLang="ja-JP" dirty="0">
                <a:latin typeface="HGP明朝E" panose="02020900000000000000" pitchFamily="18" charset="-128"/>
                <a:ea typeface="HGP明朝E" panose="02020900000000000000" pitchFamily="18" charset="-128"/>
              </a:rPr>
              <a:t>DQS</a:t>
            </a:r>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Data Quality Services</a:t>
            </a:r>
            <a:r>
              <a:rPr lang="ja-JP" altLang="en-US" dirty="0">
                <a:latin typeface="HGP明朝E" panose="02020900000000000000" pitchFamily="18" charset="-128"/>
                <a:ea typeface="HGP明朝E" panose="02020900000000000000" pitchFamily="18" charset="-128"/>
              </a:rPr>
              <a:t>）による容易なデータ品質の向上、</a:t>
            </a:r>
            <a:r>
              <a:rPr lang="en-US" altLang="ja-JP" dirty="0">
                <a:latin typeface="HGP明朝E" panose="02020900000000000000" pitchFamily="18" charset="-128"/>
                <a:ea typeface="HGP明朝E" panose="02020900000000000000" pitchFamily="18" charset="-128"/>
              </a:rPr>
              <a:t>Power View </a:t>
            </a:r>
            <a:r>
              <a:rPr lang="ja-JP" altLang="en-US" dirty="0">
                <a:latin typeface="HGP明朝E" panose="02020900000000000000" pitchFamily="18" charset="-128"/>
                <a:ea typeface="HGP明朝E" panose="02020900000000000000" pitchFamily="18" charset="-128"/>
              </a:rPr>
              <a:t>による容易なデータ分析レポートの</a:t>
            </a:r>
            <a:r>
              <a:rPr lang="ja-JP" altLang="en-US" dirty="0" smtClean="0">
                <a:latin typeface="HGP明朝E" panose="02020900000000000000" pitchFamily="18" charset="-128"/>
                <a:ea typeface="HGP明朝E" panose="02020900000000000000" pitchFamily="18" charset="-128"/>
              </a:rPr>
              <a:t>作成</a:t>
            </a:r>
            <a:endParaRPr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903240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latin typeface="HGP明朝E" panose="02020900000000000000" pitchFamily="18" charset="-128"/>
                <a:ea typeface="HGP明朝E" panose="02020900000000000000" pitchFamily="18" charset="-128"/>
              </a:rPr>
              <a:t>SQL Server</a:t>
            </a:r>
            <a:r>
              <a:rPr lang="ja-JP" altLang="en-US" dirty="0" err="1">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Hyper-V</a:t>
            </a:r>
            <a:r>
              <a:rPr lang="ja-JP" altLang="en-US" dirty="0" err="1">
                <a:latin typeface="HGP明朝E" panose="02020900000000000000" pitchFamily="18" charset="-128"/>
                <a:ea typeface="HGP明朝E" panose="02020900000000000000" pitchFamily="18" charset="-128"/>
              </a:rPr>
              <a:t>での</a:t>
            </a:r>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接続</a:t>
            </a:r>
            <a:r>
              <a:rPr lang="ja-JP" altLang="en-US" dirty="0" smtClean="0">
                <a:latin typeface="HGP明朝E" panose="02020900000000000000" pitchFamily="18" charset="-128"/>
                <a:ea typeface="HGP明朝E" panose="02020900000000000000" pitchFamily="18" charset="-128"/>
              </a:rPr>
              <a:t>サポート</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en-US" altLang="ja-JP" dirty="0">
                <a:latin typeface="HGP明朝E" panose="02020900000000000000" pitchFamily="18" charset="-128"/>
                <a:ea typeface="HGP明朝E" panose="02020900000000000000" pitchFamily="18" charset="-128"/>
              </a:rPr>
              <a:t>SQL Server 2012</a:t>
            </a:r>
            <a:r>
              <a:rPr lang="ja-JP" altLang="en-US" dirty="0">
                <a:latin typeface="HGP明朝E" panose="02020900000000000000" pitchFamily="18" charset="-128"/>
                <a:ea typeface="HGP明朝E" panose="02020900000000000000" pitchFamily="18" charset="-128"/>
              </a:rPr>
              <a:t>から</a:t>
            </a:r>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接続（共有フォルダー）への配置が可能となりました</a:t>
            </a:r>
            <a:r>
              <a:rPr lang="ja-JP" altLang="en-US" dirty="0" smtClean="0">
                <a:latin typeface="HGP明朝E" panose="02020900000000000000" pitchFamily="18" charset="-128"/>
                <a:ea typeface="HGP明朝E" panose="02020900000000000000" pitchFamily="18" charset="-128"/>
              </a:rPr>
              <a:t>。</a:t>
            </a:r>
            <a:endParaRPr lang="en-US" altLang="ja-JP" dirty="0" smtClean="0">
              <a:latin typeface="HGP明朝E" panose="02020900000000000000" pitchFamily="18" charset="-128"/>
              <a:ea typeface="HGP明朝E" panose="02020900000000000000" pitchFamily="18" charset="-128"/>
            </a:endParaRPr>
          </a:p>
          <a:p>
            <a:r>
              <a:rPr lang="ja-JP" altLang="en-US" dirty="0" smtClean="0">
                <a:latin typeface="HGP明朝E" panose="02020900000000000000" pitchFamily="18" charset="-128"/>
                <a:ea typeface="HGP明朝E" panose="02020900000000000000" pitchFamily="18" charset="-128"/>
              </a:rPr>
              <a:t>後述</a:t>
            </a:r>
            <a:r>
              <a:rPr lang="ja-JP" altLang="en-US" dirty="0">
                <a:latin typeface="HGP明朝E" panose="02020900000000000000" pitchFamily="18" charset="-128"/>
                <a:ea typeface="HGP明朝E" panose="02020900000000000000" pitchFamily="18" charset="-128"/>
              </a:rPr>
              <a:t>しますが</a:t>
            </a:r>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はバージョン改定により性能向上が図られており</a:t>
            </a:r>
            <a:r>
              <a:rPr lang="en-US" altLang="ja-JP" dirty="0">
                <a:latin typeface="HGP明朝E" panose="02020900000000000000" pitchFamily="18" charset="-128"/>
                <a:ea typeface="HGP明朝E" panose="02020900000000000000" pitchFamily="18" charset="-128"/>
              </a:rPr>
              <a:t>Windows Server 2012</a:t>
            </a:r>
            <a:r>
              <a:rPr lang="ja-JP" altLang="en-US" dirty="0">
                <a:latin typeface="HGP明朝E" panose="02020900000000000000" pitchFamily="18" charset="-128"/>
                <a:ea typeface="HGP明朝E" panose="02020900000000000000" pitchFamily="18" charset="-128"/>
              </a:rPr>
              <a:t>の</a:t>
            </a:r>
            <a:r>
              <a:rPr lang="en-US" altLang="ja-JP" dirty="0">
                <a:latin typeface="HGP明朝E" panose="02020900000000000000" pitchFamily="18" charset="-128"/>
                <a:ea typeface="HGP明朝E" panose="02020900000000000000" pitchFamily="18" charset="-128"/>
              </a:rPr>
              <a:t>SMB3.0</a:t>
            </a:r>
            <a:r>
              <a:rPr lang="ja-JP" altLang="en-US" dirty="0">
                <a:latin typeface="HGP明朝E" panose="02020900000000000000" pitchFamily="18" charset="-128"/>
                <a:ea typeface="HGP明朝E" panose="02020900000000000000" pitchFamily="18" charset="-128"/>
              </a:rPr>
              <a:t>で飛躍的に性能が向上しました</a:t>
            </a:r>
            <a:r>
              <a:rPr lang="ja-JP" altLang="en-US" dirty="0" smtClean="0">
                <a:latin typeface="HGP明朝E" panose="02020900000000000000" pitchFamily="18" charset="-128"/>
                <a:ea typeface="HGP明朝E" panose="02020900000000000000" pitchFamily="18" charset="-128"/>
              </a:rPr>
              <a:t>。そして</a:t>
            </a:r>
            <a:r>
              <a:rPr lang="en-US" altLang="ja-JP" dirty="0">
                <a:latin typeface="HGP明朝E" panose="02020900000000000000" pitchFamily="18" charset="-128"/>
                <a:ea typeface="HGP明朝E" panose="02020900000000000000" pitchFamily="18" charset="-128"/>
              </a:rPr>
              <a:t>Windows Server2012</a:t>
            </a:r>
            <a:r>
              <a:rPr lang="ja-JP" altLang="en-US" dirty="0" err="1">
                <a:latin typeface="HGP明朝E" panose="02020900000000000000" pitchFamily="18" charset="-128"/>
                <a:ea typeface="HGP明朝E" panose="02020900000000000000" pitchFamily="18" charset="-128"/>
              </a:rPr>
              <a:t>での</a:t>
            </a:r>
            <a:r>
              <a:rPr lang="en-US" altLang="ja-JP" dirty="0">
                <a:latin typeface="HGP明朝E" panose="02020900000000000000" pitchFamily="18" charset="-128"/>
                <a:ea typeface="HGP明朝E" panose="02020900000000000000" pitchFamily="18" charset="-128"/>
              </a:rPr>
              <a:t>Hyper-V</a:t>
            </a:r>
            <a:r>
              <a:rPr lang="ja-JP" altLang="en-US" dirty="0">
                <a:latin typeface="HGP明朝E" panose="02020900000000000000" pitchFamily="18" charset="-128"/>
                <a:ea typeface="HGP明朝E" panose="02020900000000000000" pitchFamily="18" charset="-128"/>
              </a:rPr>
              <a:t>ではライブマイグレーションでも使用できるようになりました。そうしたタイミングもあって</a:t>
            </a:r>
            <a:r>
              <a:rPr lang="en-US" altLang="ja-JP" dirty="0">
                <a:latin typeface="HGP明朝E" panose="02020900000000000000" pitchFamily="18" charset="-128"/>
                <a:ea typeface="HGP明朝E" panose="02020900000000000000" pitchFamily="18" charset="-128"/>
              </a:rPr>
              <a:t>SQL Server</a:t>
            </a:r>
            <a:r>
              <a:rPr lang="ja-JP" altLang="en-US" dirty="0">
                <a:latin typeface="HGP明朝E" panose="02020900000000000000" pitchFamily="18" charset="-128"/>
                <a:ea typeface="HGP明朝E" panose="02020900000000000000" pitchFamily="18" charset="-128"/>
              </a:rPr>
              <a:t>でも</a:t>
            </a:r>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接続への配置が可能になったものと思われます</a:t>
            </a:r>
            <a:r>
              <a:rPr lang="ja-JP" altLang="en-US" dirty="0" smtClean="0">
                <a:latin typeface="HGP明朝E" panose="02020900000000000000" pitchFamily="18" charset="-128"/>
                <a:ea typeface="HGP明朝E" panose="02020900000000000000" pitchFamily="18" charset="-128"/>
              </a:rPr>
              <a:t>。</a:t>
            </a:r>
            <a:endParaRPr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32578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latin typeface="HGP明朝E" panose="02020900000000000000" pitchFamily="18" charset="-128"/>
                <a:ea typeface="HGP明朝E" panose="02020900000000000000" pitchFamily="18" charset="-128"/>
              </a:rPr>
              <a:t>SQL</a:t>
            </a:r>
            <a:r>
              <a:rPr kumimoji="1" lang="ja-JP" altLang="en-US" dirty="0" smtClean="0">
                <a:latin typeface="HGP明朝E" panose="02020900000000000000" pitchFamily="18" charset="-128"/>
                <a:ea typeface="HGP明朝E" panose="02020900000000000000" pitchFamily="18" charset="-128"/>
              </a:rPr>
              <a:t> </a:t>
            </a:r>
            <a:r>
              <a:rPr kumimoji="1" lang="en-US" altLang="ja-JP" dirty="0" smtClean="0">
                <a:latin typeface="HGP明朝E" panose="02020900000000000000" pitchFamily="18" charset="-128"/>
                <a:ea typeface="HGP明朝E" panose="02020900000000000000" pitchFamily="18" charset="-128"/>
              </a:rPr>
              <a:t>Server</a:t>
            </a:r>
            <a:r>
              <a:rPr kumimoji="1" lang="ja-JP" altLang="en-US" dirty="0" smtClean="0">
                <a:latin typeface="HGP明朝E" panose="02020900000000000000" pitchFamily="18" charset="-128"/>
                <a:ea typeface="HGP明朝E" panose="02020900000000000000" pitchFamily="18" charset="-128"/>
              </a:rPr>
              <a:t> </a:t>
            </a:r>
            <a:r>
              <a:rPr kumimoji="1" lang="en-US" altLang="ja-JP" dirty="0" smtClean="0">
                <a:latin typeface="HGP明朝E" panose="02020900000000000000" pitchFamily="18" charset="-128"/>
                <a:ea typeface="HGP明朝E" panose="02020900000000000000" pitchFamily="18" charset="-128"/>
              </a:rPr>
              <a:t>2012</a:t>
            </a:r>
            <a:r>
              <a:rPr kumimoji="1" lang="ja-JP" altLang="en-US" dirty="0" smtClean="0">
                <a:latin typeface="HGP明朝E" panose="02020900000000000000" pitchFamily="18" charset="-128"/>
                <a:ea typeface="HGP明朝E" panose="02020900000000000000" pitchFamily="18" charset="-128"/>
              </a:rPr>
              <a:t> で使用する</a:t>
            </a:r>
            <a:r>
              <a:rPr kumimoji="1" lang="en-US" altLang="ja-JP" dirty="0" smtClean="0">
                <a:latin typeface="HGP明朝E" panose="02020900000000000000" pitchFamily="18" charset="-128"/>
                <a:ea typeface="HGP明朝E" panose="02020900000000000000" pitchFamily="18" charset="-128"/>
              </a:rPr>
              <a:t>SMB</a:t>
            </a:r>
            <a:r>
              <a:rPr kumimoji="1" lang="ja-JP" altLang="en-US" dirty="0" smtClean="0">
                <a:latin typeface="HGP明朝E" panose="02020900000000000000" pitchFamily="18" charset="-128"/>
                <a:ea typeface="HGP明朝E" panose="02020900000000000000" pitchFamily="18" charset="-128"/>
              </a:rPr>
              <a:t>のバージョンによる違い</a:t>
            </a:r>
            <a:endParaRPr kumimoji="1" lang="ja-JP" altLang="en-US" dirty="0">
              <a:latin typeface="HGP明朝E" panose="02020900000000000000" pitchFamily="18" charset="-128"/>
              <a:ea typeface="HGP明朝E" panose="02020900000000000000" pitchFamily="18" charset="-128"/>
            </a:endParaRP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106297968"/>
              </p:ext>
            </p:extLst>
          </p:nvPr>
        </p:nvGraphicFramePr>
        <p:xfrm>
          <a:off x="588818" y="1139825"/>
          <a:ext cx="10972800" cy="4759960"/>
        </p:xfrm>
        <a:graphic>
          <a:graphicData uri="http://schemas.openxmlformats.org/drawingml/2006/table">
            <a:tbl>
              <a:tblPr firstRow="1" bandRow="1">
                <a:tableStyleId>{5C22544A-7EE6-4342-B048-85BDC9FD1C3A}</a:tableStyleId>
              </a:tblPr>
              <a:tblGrid>
                <a:gridCol w="2871355"/>
                <a:gridCol w="529936"/>
                <a:gridCol w="7571509"/>
              </a:tblGrid>
              <a:tr h="370840">
                <a:tc>
                  <a:txBody>
                    <a:bodyPr/>
                    <a:lstStyle/>
                    <a:p>
                      <a:r>
                        <a:rPr kumimoji="1" lang="ja-JP" altLang="en-US" dirty="0" smtClean="0">
                          <a:latin typeface="HGP明朝E" panose="02020900000000000000" pitchFamily="18" charset="-128"/>
                          <a:ea typeface="HGP明朝E" panose="02020900000000000000" pitchFamily="18" charset="-128"/>
                        </a:rPr>
                        <a:t>サーバ側</a:t>
                      </a:r>
                      <a:r>
                        <a:rPr kumimoji="1" lang="en-US" altLang="ja-JP" dirty="0" smtClean="0">
                          <a:latin typeface="HGP明朝E" panose="02020900000000000000" pitchFamily="18" charset="-128"/>
                          <a:ea typeface="HGP明朝E" panose="02020900000000000000" pitchFamily="18" charset="-128"/>
                        </a:rPr>
                        <a:t>OS</a:t>
                      </a:r>
                      <a:endParaRPr kumimoji="1" lang="ja-JP" altLang="en-US" dirty="0">
                        <a:latin typeface="HGP明朝E" panose="02020900000000000000" pitchFamily="18" charset="-128"/>
                        <a:ea typeface="HGP明朝E" panose="02020900000000000000" pitchFamily="18" charset="-128"/>
                      </a:endParaRPr>
                    </a:p>
                  </a:txBody>
                  <a:tcPr/>
                </a:tc>
                <a:tc>
                  <a:txBody>
                    <a:bodyPr/>
                    <a:lstStyle/>
                    <a:p>
                      <a:r>
                        <a:rPr kumimoji="1" lang="en-US" altLang="ja-JP" dirty="0" err="1" smtClean="0">
                          <a:latin typeface="HGP明朝E" panose="02020900000000000000" pitchFamily="18" charset="-128"/>
                          <a:ea typeface="HGP明朝E" panose="02020900000000000000" pitchFamily="18" charset="-128"/>
                        </a:rPr>
                        <a:t>ver</a:t>
                      </a:r>
                      <a:endParaRPr kumimoji="1" lang="ja-JP" altLang="en-US" dirty="0">
                        <a:latin typeface="HGP明朝E" panose="02020900000000000000" pitchFamily="18" charset="-128"/>
                        <a:ea typeface="HGP明朝E" panose="02020900000000000000" pitchFamily="18" charset="-128"/>
                      </a:endParaRPr>
                    </a:p>
                  </a:txBody>
                  <a:tcPr/>
                </a:tc>
                <a:tc>
                  <a:txBody>
                    <a:bodyPr/>
                    <a:lstStyle/>
                    <a:p>
                      <a:r>
                        <a:rPr kumimoji="1" lang="ja-JP" altLang="en-US" dirty="0" smtClean="0">
                          <a:latin typeface="HGP明朝E" panose="02020900000000000000" pitchFamily="18" charset="-128"/>
                          <a:ea typeface="HGP明朝E" panose="02020900000000000000" pitchFamily="18" charset="-128"/>
                        </a:rPr>
                        <a:t>機能メリット</a:t>
                      </a:r>
                      <a:endParaRPr kumimoji="1" lang="ja-JP" altLang="en-US" dirty="0">
                        <a:latin typeface="HGP明朝E" panose="02020900000000000000" pitchFamily="18" charset="-128"/>
                        <a:ea typeface="HGP明朝E" panose="02020900000000000000" pitchFamily="18" charset="-128"/>
                      </a:endParaRPr>
                    </a:p>
                  </a:txBody>
                  <a:tcPr/>
                </a:tc>
              </a:tr>
              <a:tr h="370840">
                <a:tc>
                  <a:txBody>
                    <a:bodyPr/>
                    <a:lstStyle/>
                    <a:p>
                      <a:r>
                        <a:rPr kumimoji="1" lang="en-US" altLang="ja-JP" dirty="0" smtClean="0">
                          <a:latin typeface="HGP明朝E" panose="02020900000000000000" pitchFamily="18" charset="-128"/>
                          <a:ea typeface="HGP明朝E" panose="02020900000000000000" pitchFamily="18" charset="-128"/>
                        </a:rPr>
                        <a:t>Windows Server 2008</a:t>
                      </a:r>
                    </a:p>
                    <a:p>
                      <a:endParaRPr kumimoji="1" lang="en-US" altLang="ja-JP" dirty="0" smtClean="0">
                        <a:latin typeface="HGP明朝E" panose="02020900000000000000" pitchFamily="18" charset="-128"/>
                        <a:ea typeface="HGP明朝E" panose="02020900000000000000" pitchFamily="18" charset="-128"/>
                      </a:endParaRPr>
                    </a:p>
                    <a:p>
                      <a:endParaRPr kumimoji="1" lang="en-US" altLang="ja-JP" dirty="0" smtClean="0">
                        <a:latin typeface="HGP明朝E" panose="02020900000000000000" pitchFamily="18" charset="-128"/>
                        <a:ea typeface="HGP明朝E" panose="02020900000000000000" pitchFamily="18" charset="-128"/>
                      </a:endParaRPr>
                    </a:p>
                  </a:txBody>
                  <a:tcPr/>
                </a:tc>
                <a:tc>
                  <a:txBody>
                    <a:bodyPr/>
                    <a:lstStyle/>
                    <a:p>
                      <a:r>
                        <a:rPr kumimoji="1" lang="en-US" altLang="ja-JP" smtClean="0">
                          <a:latin typeface="HGP明朝E" panose="02020900000000000000" pitchFamily="18" charset="-128"/>
                          <a:ea typeface="HGP明朝E" panose="02020900000000000000" pitchFamily="18" charset="-128"/>
                        </a:rPr>
                        <a:t>2.0</a:t>
                      </a:r>
                      <a:endParaRPr kumimoji="1" lang="ja-JP" altLang="en-US" dirty="0">
                        <a:latin typeface="HGP明朝E" panose="02020900000000000000" pitchFamily="18" charset="-128"/>
                        <a:ea typeface="HGP明朝E" panose="02020900000000000000" pitchFamily="18" charset="-128"/>
                      </a:endParaRPr>
                    </a:p>
                  </a:txBody>
                  <a:tcPr/>
                </a:tc>
                <a:tc>
                  <a:txBody>
                    <a:bodyPr/>
                    <a:lstStyle/>
                    <a:p>
                      <a:r>
                        <a:rPr kumimoji="1" lang="ja-JP" altLang="en-US" dirty="0" smtClean="0">
                          <a:latin typeface="HGP明朝E" panose="02020900000000000000" pitchFamily="18" charset="-128"/>
                          <a:ea typeface="HGP明朝E" panose="02020900000000000000" pitchFamily="18" charset="-128"/>
                        </a:rPr>
                        <a:t>従来のバージョンの </a:t>
                      </a:r>
                      <a:r>
                        <a:rPr kumimoji="1" lang="en-US" altLang="ja-JP" dirty="0" smtClean="0">
                          <a:latin typeface="HGP明朝E" panose="02020900000000000000" pitchFamily="18" charset="-128"/>
                          <a:ea typeface="HGP明朝E" panose="02020900000000000000" pitchFamily="18" charset="-128"/>
                        </a:rPr>
                        <a:t>SMB </a:t>
                      </a:r>
                      <a:r>
                        <a:rPr kumimoji="1" lang="ja-JP" altLang="en-US" dirty="0" smtClean="0">
                          <a:latin typeface="HGP明朝E" panose="02020900000000000000" pitchFamily="18" charset="-128"/>
                          <a:ea typeface="HGP明朝E" panose="02020900000000000000" pitchFamily="18" charset="-128"/>
                        </a:rPr>
                        <a:t>よりもパフォーマンスに優れています。</a:t>
                      </a:r>
                    </a:p>
                    <a:p>
                      <a:r>
                        <a:rPr kumimoji="1" lang="ja-JP" altLang="en-US" dirty="0" smtClean="0">
                          <a:latin typeface="HGP明朝E" panose="02020900000000000000" pitchFamily="18" charset="-128"/>
                          <a:ea typeface="HGP明朝E" panose="02020900000000000000" pitchFamily="18" charset="-128"/>
                        </a:rPr>
                        <a:t>持続性が高いため、一時的なネットワーク障害もスムーズに復旧できます。</a:t>
                      </a:r>
                    </a:p>
                    <a:p>
                      <a:endParaRPr kumimoji="1" lang="ja-JP" altLang="en-US" dirty="0">
                        <a:latin typeface="HGP明朝E" panose="02020900000000000000" pitchFamily="18" charset="-128"/>
                        <a:ea typeface="HGP明朝E" panose="02020900000000000000" pitchFamily="18" charset="-128"/>
                      </a:endParaRPr>
                    </a:p>
                  </a:txBody>
                  <a:tcPr/>
                </a:tc>
              </a:tr>
              <a:tr h="370840">
                <a:tc>
                  <a:txBody>
                    <a:bodyPr/>
                    <a:lstStyle/>
                    <a:p>
                      <a:r>
                        <a:rPr kumimoji="1" lang="en-US" altLang="ja-JP" dirty="0" smtClean="0">
                          <a:latin typeface="HGP明朝E" panose="02020900000000000000" pitchFamily="18" charset="-128"/>
                          <a:ea typeface="HGP明朝E" panose="02020900000000000000" pitchFamily="18" charset="-128"/>
                        </a:rPr>
                        <a:t>Windows Server 2008 R2</a:t>
                      </a:r>
                    </a:p>
                  </a:txBody>
                  <a:tcPr/>
                </a:tc>
                <a:tc>
                  <a:txBody>
                    <a:bodyPr/>
                    <a:lstStyle/>
                    <a:p>
                      <a:r>
                        <a:rPr kumimoji="1" lang="en-US" altLang="ja-JP" dirty="0" smtClean="0">
                          <a:latin typeface="HGP明朝E" panose="02020900000000000000" pitchFamily="18" charset="-128"/>
                          <a:ea typeface="HGP明朝E" panose="02020900000000000000" pitchFamily="18" charset="-128"/>
                        </a:rPr>
                        <a:t>2.1</a:t>
                      </a:r>
                    </a:p>
                  </a:txBody>
                  <a:tcPr/>
                </a:tc>
                <a:tc>
                  <a:txBody>
                    <a:bodyPr/>
                    <a:lstStyle/>
                    <a:p>
                      <a:r>
                        <a:rPr kumimoji="1" lang="ja-JP" altLang="en-US" dirty="0" smtClean="0">
                          <a:latin typeface="HGP明朝E" panose="02020900000000000000" pitchFamily="18" charset="-128"/>
                          <a:ea typeface="HGP明朝E" panose="02020900000000000000" pitchFamily="18" charset="-128"/>
                        </a:rPr>
                        <a:t>大きい </a:t>
                      </a:r>
                      <a:r>
                        <a:rPr kumimoji="1" lang="en-US" altLang="ja-JP" dirty="0" smtClean="0">
                          <a:latin typeface="HGP明朝E" panose="02020900000000000000" pitchFamily="18" charset="-128"/>
                          <a:ea typeface="HGP明朝E" panose="02020900000000000000" pitchFamily="18" charset="-128"/>
                        </a:rPr>
                        <a:t>MTU </a:t>
                      </a:r>
                      <a:r>
                        <a:rPr kumimoji="1" lang="ja-JP" altLang="en-US" dirty="0" smtClean="0">
                          <a:latin typeface="HGP明朝E" panose="02020900000000000000" pitchFamily="18" charset="-128"/>
                          <a:ea typeface="HGP明朝E" panose="02020900000000000000" pitchFamily="18" charset="-128"/>
                        </a:rPr>
                        <a:t>をサポートするため、</a:t>
                      </a:r>
                      <a:r>
                        <a:rPr kumimoji="1" lang="en-US" altLang="ja-JP" dirty="0" smtClean="0">
                          <a:latin typeface="HGP明朝E" panose="02020900000000000000" pitchFamily="18" charset="-128"/>
                          <a:ea typeface="HGP明朝E" panose="02020900000000000000" pitchFamily="18" charset="-128"/>
                        </a:rPr>
                        <a:t>SQL </a:t>
                      </a:r>
                      <a:r>
                        <a:rPr kumimoji="1" lang="ja-JP" altLang="en-US" dirty="0" smtClean="0">
                          <a:latin typeface="HGP明朝E" panose="02020900000000000000" pitchFamily="18" charset="-128"/>
                          <a:ea typeface="HGP明朝E" panose="02020900000000000000" pitchFamily="18" charset="-128"/>
                        </a:rPr>
                        <a:t>のバックアップや復元など、大規模なデータ転送が高速化されます。 この機能を使用するには、ユーザーが機能を有効にする必要があります。 </a:t>
                      </a:r>
                      <a:endParaRPr kumimoji="1" lang="en-US" altLang="ja-JP" dirty="0" smtClean="0">
                        <a:latin typeface="HGP明朝E" panose="02020900000000000000" pitchFamily="18" charset="-128"/>
                        <a:ea typeface="HGP明朝E" panose="02020900000000000000" pitchFamily="18" charset="-128"/>
                      </a:endParaRPr>
                    </a:p>
                    <a:p>
                      <a:r>
                        <a:rPr kumimoji="1" lang="ja-JP" altLang="en-US" dirty="0" smtClean="0">
                          <a:latin typeface="HGP明朝E" panose="02020900000000000000" pitchFamily="18" charset="-128"/>
                          <a:ea typeface="HGP明朝E" panose="02020900000000000000" pitchFamily="18" charset="-128"/>
                        </a:rPr>
                        <a:t>大幅なパフォーマンス向上。特に、</a:t>
                      </a:r>
                      <a:r>
                        <a:rPr kumimoji="1" lang="en-US" altLang="ja-JP" dirty="0" smtClean="0">
                          <a:latin typeface="HGP明朝E" panose="02020900000000000000" pitchFamily="18" charset="-128"/>
                          <a:ea typeface="HGP明朝E" panose="02020900000000000000" pitchFamily="18" charset="-128"/>
                        </a:rPr>
                        <a:t>SQL OLTP </a:t>
                      </a:r>
                      <a:r>
                        <a:rPr kumimoji="1" lang="ja-JP" altLang="en-US" dirty="0" smtClean="0">
                          <a:latin typeface="HGP明朝E" panose="02020900000000000000" pitchFamily="18" charset="-128"/>
                          <a:ea typeface="HGP明朝E" panose="02020900000000000000" pitchFamily="18" charset="-128"/>
                        </a:rPr>
                        <a:t>スタイルのワークロードに対して効果的です。 パフォーマンスを向上するには、修正プログラムを適用する必要があります。</a:t>
                      </a:r>
                      <a:endParaRPr kumimoji="1" lang="ja-JP" altLang="en-US" dirty="0">
                        <a:latin typeface="HGP明朝E" panose="02020900000000000000" pitchFamily="18" charset="-128"/>
                        <a:ea typeface="HGP明朝E" panose="02020900000000000000" pitchFamily="18" charset="-128"/>
                      </a:endParaRPr>
                    </a:p>
                  </a:txBody>
                  <a:tcPr/>
                </a:tc>
              </a:tr>
              <a:tr h="370840">
                <a:tc>
                  <a:txBody>
                    <a:bodyPr/>
                    <a:lstStyle/>
                    <a:p>
                      <a:r>
                        <a:rPr kumimoji="1" lang="en-US" altLang="ja-JP" dirty="0" smtClean="0">
                          <a:latin typeface="HGP明朝E" panose="02020900000000000000" pitchFamily="18" charset="-128"/>
                          <a:ea typeface="HGP明朝E" panose="02020900000000000000" pitchFamily="18" charset="-128"/>
                        </a:rPr>
                        <a:t>Windows Server 2012 RC1</a:t>
                      </a:r>
                    </a:p>
                  </a:txBody>
                  <a:tcPr/>
                </a:tc>
                <a:tc>
                  <a:txBody>
                    <a:bodyPr/>
                    <a:lstStyle/>
                    <a:p>
                      <a:r>
                        <a:rPr kumimoji="1" lang="en-US" altLang="ja-JP" dirty="0" smtClean="0">
                          <a:latin typeface="HGP明朝E" panose="02020900000000000000" pitchFamily="18" charset="-128"/>
                          <a:ea typeface="HGP明朝E" panose="02020900000000000000" pitchFamily="18" charset="-128"/>
                        </a:rPr>
                        <a:t>3.0</a:t>
                      </a:r>
                      <a:endParaRPr kumimoji="1" lang="ja-JP" altLang="en-US" dirty="0">
                        <a:latin typeface="HGP明朝E" panose="02020900000000000000" pitchFamily="18" charset="-128"/>
                        <a:ea typeface="HGP明朝E" panose="02020900000000000000" pitchFamily="18" charset="-128"/>
                      </a:endParaRPr>
                    </a:p>
                  </a:txBody>
                  <a:tcPr/>
                </a:tc>
                <a:tc>
                  <a:txBody>
                    <a:bodyPr/>
                    <a:lstStyle/>
                    <a:p>
                      <a:r>
                        <a:rPr kumimoji="1" lang="ja-JP" altLang="en-US" dirty="0" smtClean="0">
                          <a:latin typeface="HGP明朝E" panose="02020900000000000000" pitchFamily="18" charset="-128"/>
                          <a:ea typeface="HGP明朝E" panose="02020900000000000000" pitchFamily="18" charset="-128"/>
                        </a:rPr>
                        <a:t>ファイル サーバー クラスター構成の </a:t>
                      </a:r>
                      <a:r>
                        <a:rPr kumimoji="1" lang="en-US" altLang="ja-JP" dirty="0" smtClean="0">
                          <a:latin typeface="HGP明朝E" panose="02020900000000000000" pitchFamily="18" charset="-128"/>
                          <a:ea typeface="HGP明朝E" panose="02020900000000000000" pitchFamily="18" charset="-128"/>
                        </a:rPr>
                        <a:t>SQL DBA </a:t>
                      </a:r>
                      <a:r>
                        <a:rPr kumimoji="1" lang="ja-JP" altLang="en-US" dirty="0" smtClean="0">
                          <a:latin typeface="HGP明朝E" panose="02020900000000000000" pitchFamily="18" charset="-128"/>
                          <a:ea typeface="HGP明朝E" panose="02020900000000000000" pitchFamily="18" charset="-128"/>
                        </a:rPr>
                        <a:t>またはファイル サーバー管理者に必要な、ファイル共有の透過的フェールオーバー </a:t>
                      </a:r>
                      <a:r>
                        <a:rPr kumimoji="1" lang="en-US" altLang="ja-JP" dirty="0" smtClean="0">
                          <a:latin typeface="HGP明朝E" panose="02020900000000000000" pitchFamily="18" charset="-128"/>
                          <a:ea typeface="HGP明朝E" panose="02020900000000000000" pitchFamily="18" charset="-128"/>
                        </a:rPr>
                        <a:t>(</a:t>
                      </a:r>
                      <a:r>
                        <a:rPr kumimoji="1" lang="ja-JP" altLang="en-US" dirty="0" smtClean="0">
                          <a:latin typeface="HGP明朝E" panose="02020900000000000000" pitchFamily="18" charset="-128"/>
                          <a:ea typeface="HGP明朝E" panose="02020900000000000000" pitchFamily="18" charset="-128"/>
                        </a:rPr>
                        <a:t>管理者の操作が不要でダウンタイムが発生しないフェールオーバー</a:t>
                      </a:r>
                      <a:r>
                        <a:rPr kumimoji="1" lang="en-US" altLang="ja-JP" dirty="0" smtClean="0">
                          <a:latin typeface="HGP明朝E" panose="02020900000000000000" pitchFamily="18" charset="-128"/>
                          <a:ea typeface="HGP明朝E" panose="02020900000000000000" pitchFamily="18" charset="-128"/>
                        </a:rPr>
                        <a:t>) </a:t>
                      </a:r>
                      <a:r>
                        <a:rPr kumimoji="1" lang="ja-JP" altLang="en-US" dirty="0" smtClean="0">
                          <a:latin typeface="HGP明朝E" panose="02020900000000000000" pitchFamily="18" charset="-128"/>
                          <a:ea typeface="HGP明朝E" panose="02020900000000000000" pitchFamily="18" charset="-128"/>
                        </a:rPr>
                        <a:t>をサポートします。</a:t>
                      </a:r>
                    </a:p>
                    <a:p>
                      <a:r>
                        <a:rPr kumimoji="1" lang="ja-JP" altLang="en-US" dirty="0" smtClean="0">
                          <a:latin typeface="HGP明朝E" panose="02020900000000000000" pitchFamily="18" charset="-128"/>
                          <a:ea typeface="HGP明朝E" panose="02020900000000000000" pitchFamily="18" charset="-128"/>
                        </a:rPr>
                        <a:t>複数のネットワーク インターフェイスを同時使用する </a:t>
                      </a:r>
                      <a:r>
                        <a:rPr kumimoji="1" lang="en-US" altLang="ja-JP" dirty="0" smtClean="0">
                          <a:latin typeface="HGP明朝E" panose="02020900000000000000" pitchFamily="18" charset="-128"/>
                          <a:ea typeface="HGP明朝E" panose="02020900000000000000" pitchFamily="18" charset="-128"/>
                        </a:rPr>
                        <a:t>IO </a:t>
                      </a:r>
                      <a:r>
                        <a:rPr kumimoji="1" lang="ja-JP" altLang="en-US" dirty="0" smtClean="0">
                          <a:latin typeface="HGP明朝E" panose="02020900000000000000" pitchFamily="18" charset="-128"/>
                          <a:ea typeface="HGP明朝E" panose="02020900000000000000" pitchFamily="18" charset="-128"/>
                        </a:rPr>
                        <a:t>をサポートします。また、ネットワーク インターフェイスの障害に対する耐性も優れています。</a:t>
                      </a:r>
                    </a:p>
                    <a:p>
                      <a:r>
                        <a:rPr kumimoji="1" lang="en-US" altLang="ja-JP" dirty="0" smtClean="0">
                          <a:latin typeface="HGP明朝E" panose="02020900000000000000" pitchFamily="18" charset="-128"/>
                          <a:ea typeface="HGP明朝E" panose="02020900000000000000" pitchFamily="18" charset="-128"/>
                        </a:rPr>
                        <a:t>RDMA </a:t>
                      </a:r>
                      <a:r>
                        <a:rPr kumimoji="1" lang="ja-JP" altLang="en-US" dirty="0" smtClean="0">
                          <a:latin typeface="HGP明朝E" panose="02020900000000000000" pitchFamily="18" charset="-128"/>
                          <a:ea typeface="HGP明朝E" panose="02020900000000000000" pitchFamily="18" charset="-128"/>
                        </a:rPr>
                        <a:t>機能を備えたネットワーク インターフェイスをサポートします。</a:t>
                      </a:r>
                      <a:endParaRPr kumimoji="1" lang="ja-JP" altLang="en-US" dirty="0">
                        <a:latin typeface="HGP明朝E" panose="02020900000000000000" pitchFamily="18" charset="-128"/>
                        <a:ea typeface="HGP明朝E" panose="02020900000000000000" pitchFamily="18" charset="-128"/>
                      </a:endParaRPr>
                    </a:p>
                  </a:txBody>
                  <a:tcPr/>
                </a:tc>
              </a:tr>
            </a:tbl>
          </a:graphicData>
        </a:graphic>
      </p:graphicFrame>
    </p:spTree>
    <p:extLst>
      <p:ext uri="{BB962C8B-B14F-4D97-AF65-F5344CB8AC3E}">
        <p14:creationId xmlns:p14="http://schemas.microsoft.com/office/powerpoint/2010/main" val="2594825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GP明朝E" panose="02020900000000000000" pitchFamily="18" charset="-128"/>
                <a:ea typeface="HGP明朝E" panose="02020900000000000000" pitchFamily="18" charset="-128"/>
              </a:rPr>
              <a:t>SMB/CIFS</a:t>
            </a:r>
            <a:r>
              <a:rPr lang="ja-JP" altLang="en-US" dirty="0">
                <a:latin typeface="HGP明朝E" panose="02020900000000000000" pitchFamily="18" charset="-128"/>
                <a:ea typeface="HGP明朝E" panose="02020900000000000000" pitchFamily="18" charset="-128"/>
              </a:rPr>
              <a:t>について</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en-US" altLang="ja-JP" dirty="0">
                <a:latin typeface="HGP明朝E" panose="02020900000000000000" pitchFamily="18" charset="-128"/>
                <a:ea typeface="HGP明朝E" panose="02020900000000000000" pitchFamily="18" charset="-128"/>
              </a:rPr>
              <a:t>Server Message Block (SMB) </a:t>
            </a:r>
            <a:r>
              <a:rPr lang="ja-JP" altLang="en-US" dirty="0">
                <a:latin typeface="HGP明朝E" panose="02020900000000000000" pitchFamily="18" charset="-128"/>
                <a:ea typeface="HGP明朝E" panose="02020900000000000000" pitchFamily="18" charset="-128"/>
              </a:rPr>
              <a:t>とは</a:t>
            </a:r>
            <a:r>
              <a:rPr lang="en-US" altLang="ja-JP" dirty="0">
                <a:latin typeface="HGP明朝E" panose="02020900000000000000" pitchFamily="18" charset="-128"/>
                <a:ea typeface="HGP明朝E" panose="02020900000000000000" pitchFamily="18" charset="-128"/>
              </a:rPr>
              <a:t>Windows</a:t>
            </a:r>
            <a:r>
              <a:rPr lang="ja-JP" altLang="en-US" dirty="0">
                <a:latin typeface="HGP明朝E" panose="02020900000000000000" pitchFamily="18" charset="-128"/>
                <a:ea typeface="HGP明朝E" panose="02020900000000000000" pitchFamily="18" charset="-128"/>
              </a:rPr>
              <a:t>ファイル共有として知られるプロトコルでファイル共有、プリンタ共有、</a:t>
            </a:r>
            <a:r>
              <a:rPr lang="en-US" altLang="ja-JP" dirty="0">
                <a:latin typeface="HGP明朝E" panose="02020900000000000000" pitchFamily="18" charset="-128"/>
                <a:ea typeface="HGP明朝E" panose="02020900000000000000" pitchFamily="18" charset="-128"/>
              </a:rPr>
              <a:t>RPC</a:t>
            </a:r>
            <a:r>
              <a:rPr lang="ja-JP" altLang="en-US" dirty="0">
                <a:latin typeface="HGP明朝E" panose="02020900000000000000" pitchFamily="18" charset="-128"/>
                <a:ea typeface="HGP明朝E" panose="02020900000000000000" pitchFamily="18" charset="-128"/>
              </a:rPr>
              <a:t>などに使用されるプロトコルです</a:t>
            </a:r>
            <a:r>
              <a:rPr lang="ja-JP" altLang="en-US" dirty="0" smtClean="0">
                <a:latin typeface="HGP明朝E" panose="02020900000000000000" pitchFamily="18" charset="-128"/>
                <a:ea typeface="HGP明朝E" panose="02020900000000000000" pitchFamily="18" charset="-128"/>
              </a:rPr>
              <a:t>。</a:t>
            </a:r>
            <a:endParaRPr lang="ja-JP" altLang="en-US" dirty="0">
              <a:latin typeface="HGP明朝E" panose="02020900000000000000" pitchFamily="18" charset="-128"/>
              <a:ea typeface="HGP明朝E" panose="02020900000000000000" pitchFamily="18" charset="-128"/>
            </a:endParaRPr>
          </a:p>
          <a:p>
            <a:r>
              <a:rPr lang="ja-JP" altLang="en-US" dirty="0">
                <a:latin typeface="HGP明朝E" panose="02020900000000000000" pitchFamily="18" charset="-128"/>
                <a:ea typeface="HGP明朝E" panose="02020900000000000000" pitchFamily="18" charset="-128"/>
              </a:rPr>
              <a:t>単体では認証付きのリソースアクセス用のプロトコルとなっており</a:t>
            </a:r>
            <a:r>
              <a:rPr lang="en-US" altLang="ja-JP" dirty="0">
                <a:latin typeface="HGP明朝E" panose="02020900000000000000" pitchFamily="18" charset="-128"/>
                <a:ea typeface="HGP明朝E" panose="02020900000000000000" pitchFamily="18" charset="-128"/>
              </a:rPr>
              <a:t>NetBIOS</a:t>
            </a:r>
            <a:r>
              <a:rPr lang="ja-JP" altLang="en-US" dirty="0">
                <a:latin typeface="HGP明朝E" panose="02020900000000000000" pitchFamily="18" charset="-128"/>
                <a:ea typeface="HGP明朝E" panose="02020900000000000000" pitchFamily="18" charset="-128"/>
              </a:rPr>
              <a:t>や</a:t>
            </a:r>
            <a:r>
              <a:rPr lang="en-US" altLang="ja-JP" dirty="0">
                <a:latin typeface="HGP明朝E" panose="02020900000000000000" pitchFamily="18" charset="-128"/>
                <a:ea typeface="HGP明朝E" panose="02020900000000000000" pitchFamily="18" charset="-128"/>
              </a:rPr>
              <a:t>"Network Neighborhood"</a:t>
            </a:r>
            <a:r>
              <a:rPr lang="ja-JP" altLang="en-US" dirty="0">
                <a:latin typeface="HGP明朝E" panose="02020900000000000000" pitchFamily="18" charset="-128"/>
                <a:ea typeface="HGP明朝E" panose="02020900000000000000" pitchFamily="18" charset="-128"/>
              </a:rPr>
              <a:t>プロトコルといった周辺機能とともに利用されています。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274770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latin typeface="HGP明朝E" panose="02020900000000000000" pitchFamily="18" charset="-128"/>
                <a:ea typeface="HGP明朝E" panose="02020900000000000000" pitchFamily="18" charset="-128"/>
              </a:rPr>
              <a:t>今日の</a:t>
            </a:r>
            <a:r>
              <a:rPr lang="ja-JP" altLang="en-US" dirty="0" smtClean="0">
                <a:latin typeface="HGP明朝E" panose="02020900000000000000" pitchFamily="18" charset="-128"/>
                <a:ea typeface="HGP明朝E" panose="02020900000000000000" pitchFamily="18" charset="-128"/>
              </a:rPr>
              <a:t>アジェンダ</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en-US" altLang="ja-JP" dirty="0" smtClean="0">
                <a:latin typeface="HGP明朝E" panose="02020900000000000000" pitchFamily="18" charset="-128"/>
                <a:ea typeface="HGP明朝E" panose="02020900000000000000" pitchFamily="18" charset="-128"/>
              </a:rPr>
              <a:t>SQL </a:t>
            </a:r>
            <a:r>
              <a:rPr lang="en-US" altLang="ja-JP" dirty="0">
                <a:latin typeface="HGP明朝E" panose="02020900000000000000" pitchFamily="18" charset="-128"/>
                <a:ea typeface="HGP明朝E" panose="02020900000000000000" pitchFamily="18" charset="-128"/>
              </a:rPr>
              <a:t>Server2012</a:t>
            </a:r>
            <a:r>
              <a:rPr lang="ja-JP" altLang="en-US" dirty="0">
                <a:latin typeface="HGP明朝E" panose="02020900000000000000" pitchFamily="18" charset="-128"/>
                <a:ea typeface="HGP明朝E" panose="02020900000000000000" pitchFamily="18" charset="-128"/>
              </a:rPr>
              <a:t>の新機能のおさらい</a:t>
            </a:r>
          </a:p>
          <a:p>
            <a:r>
              <a:rPr lang="en-US" altLang="ja-JP" dirty="0">
                <a:latin typeface="HGP明朝E" panose="02020900000000000000" pitchFamily="18" charset="-128"/>
                <a:ea typeface="HGP明朝E" panose="02020900000000000000" pitchFamily="18" charset="-128"/>
              </a:rPr>
              <a:t>SQL Server</a:t>
            </a:r>
            <a:r>
              <a:rPr lang="ja-JP" altLang="en-US" dirty="0" err="1">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Hyper-V</a:t>
            </a:r>
            <a:r>
              <a:rPr lang="ja-JP" altLang="en-US" dirty="0" err="1">
                <a:latin typeface="HGP明朝E" panose="02020900000000000000" pitchFamily="18" charset="-128"/>
                <a:ea typeface="HGP明朝E" panose="02020900000000000000" pitchFamily="18" charset="-128"/>
              </a:rPr>
              <a:t>での</a:t>
            </a:r>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接続サポート</a:t>
            </a:r>
          </a:p>
          <a:p>
            <a:r>
              <a:rPr lang="en-US" altLang="ja-JP" dirty="0">
                <a:latin typeface="HGP明朝E" panose="02020900000000000000" pitchFamily="18" charset="-128"/>
                <a:ea typeface="HGP明朝E" panose="02020900000000000000" pitchFamily="18" charset="-128"/>
              </a:rPr>
              <a:t>SMB/CIFS</a:t>
            </a:r>
            <a:r>
              <a:rPr lang="ja-JP" altLang="en-US" dirty="0">
                <a:latin typeface="HGP明朝E" panose="02020900000000000000" pitchFamily="18" charset="-128"/>
                <a:ea typeface="HGP明朝E" panose="02020900000000000000" pitchFamily="18" charset="-128"/>
              </a:rPr>
              <a:t>について</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1320753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の歴史</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ja-JP" altLang="en-US" dirty="0">
                <a:latin typeface="HGP明朝E" panose="02020900000000000000" pitchFamily="18" charset="-128"/>
                <a:ea typeface="HGP明朝E" panose="02020900000000000000" pitchFamily="18" charset="-128"/>
              </a:rPr>
              <a:t>もともとは</a:t>
            </a:r>
            <a:r>
              <a:rPr lang="en-US" altLang="ja-JP" dirty="0">
                <a:latin typeface="HGP明朝E" panose="02020900000000000000" pitchFamily="18" charset="-128"/>
                <a:ea typeface="HGP明朝E" panose="02020900000000000000" pitchFamily="18" charset="-128"/>
              </a:rPr>
              <a:t>IBM</a:t>
            </a:r>
            <a:r>
              <a:rPr lang="ja-JP" altLang="en-US" dirty="0">
                <a:latin typeface="HGP明朝E" panose="02020900000000000000" pitchFamily="18" charset="-128"/>
                <a:ea typeface="HGP明朝E" panose="02020900000000000000" pitchFamily="18" charset="-128"/>
              </a:rPr>
              <a:t>の方が設計したファイルアクセスをネットワーク上に対応させる機能をマイクロソフトが機能追加して</a:t>
            </a:r>
            <a:r>
              <a:rPr lang="en-US" altLang="ja-JP" dirty="0" err="1">
                <a:latin typeface="HGP明朝E" panose="02020900000000000000" pitchFamily="18" charset="-128"/>
                <a:ea typeface="HGP明朝E" panose="02020900000000000000" pitchFamily="18" charset="-128"/>
              </a:rPr>
              <a:t>Lan</a:t>
            </a:r>
            <a:r>
              <a:rPr lang="en-US" altLang="ja-JP" dirty="0">
                <a:latin typeface="HGP明朝E" panose="02020900000000000000" pitchFamily="18" charset="-128"/>
                <a:ea typeface="HGP明朝E" panose="02020900000000000000" pitchFamily="18" charset="-128"/>
              </a:rPr>
              <a:t> Manager</a:t>
            </a:r>
            <a:r>
              <a:rPr lang="ja-JP" altLang="en-US" dirty="0">
                <a:latin typeface="HGP明朝E" panose="02020900000000000000" pitchFamily="18" charset="-128"/>
                <a:ea typeface="HGP明朝E" panose="02020900000000000000" pitchFamily="18" charset="-128"/>
              </a:rPr>
              <a:t>（ドメイン機能や</a:t>
            </a:r>
            <a:r>
              <a:rPr lang="en-US" altLang="ja-JP" dirty="0">
                <a:latin typeface="HGP明朝E" panose="02020900000000000000" pitchFamily="18" charset="-128"/>
                <a:ea typeface="HGP明朝E" panose="02020900000000000000" pitchFamily="18" charset="-128"/>
              </a:rPr>
              <a:t>AD</a:t>
            </a:r>
            <a:r>
              <a:rPr lang="ja-JP" altLang="en-US" dirty="0">
                <a:latin typeface="HGP明朝E" panose="02020900000000000000" pitchFamily="18" charset="-128"/>
                <a:ea typeface="HGP明朝E" panose="02020900000000000000" pitchFamily="18" charset="-128"/>
              </a:rPr>
              <a:t>の前身？）に組み込まれた機能です</a:t>
            </a:r>
            <a:r>
              <a:rPr lang="ja-JP" altLang="en-US" dirty="0" smtClean="0">
                <a:latin typeface="HGP明朝E" panose="02020900000000000000" pitchFamily="18" charset="-128"/>
                <a:ea typeface="HGP明朝E" panose="02020900000000000000" pitchFamily="18" charset="-128"/>
              </a:rPr>
              <a:t>。その</a:t>
            </a:r>
            <a:endParaRPr lang="en-US" altLang="ja-JP" dirty="0" smtClean="0">
              <a:latin typeface="HGP明朝E" panose="02020900000000000000" pitchFamily="18" charset="-128"/>
              <a:ea typeface="HGP明朝E" panose="02020900000000000000" pitchFamily="18" charset="-128"/>
            </a:endParaRPr>
          </a:p>
          <a:p>
            <a:r>
              <a:rPr lang="ja-JP" altLang="en-US" dirty="0" smtClean="0">
                <a:latin typeface="HGP明朝E" panose="02020900000000000000" pitchFamily="18" charset="-128"/>
                <a:ea typeface="HGP明朝E" panose="02020900000000000000" pitchFamily="18" charset="-128"/>
              </a:rPr>
              <a:t>後</a:t>
            </a:r>
            <a:r>
              <a:rPr lang="en-US" altLang="ja-JP" dirty="0">
                <a:latin typeface="HGP明朝E" panose="02020900000000000000" pitchFamily="18" charset="-128"/>
                <a:ea typeface="HGP明朝E" panose="02020900000000000000" pitchFamily="18" charset="-128"/>
              </a:rPr>
              <a:t>Windows for Workgroup</a:t>
            </a:r>
            <a:r>
              <a:rPr lang="ja-JP" altLang="en-US" dirty="0">
                <a:latin typeface="HGP明朝E" panose="02020900000000000000" pitchFamily="18" charset="-128"/>
                <a:ea typeface="HGP明朝E" panose="02020900000000000000" pitchFamily="18" charset="-128"/>
              </a:rPr>
              <a:t>や</a:t>
            </a:r>
            <a:r>
              <a:rPr lang="en-US" altLang="ja-JP" dirty="0">
                <a:latin typeface="HGP明朝E" panose="02020900000000000000" pitchFamily="18" charset="-128"/>
                <a:ea typeface="HGP明朝E" panose="02020900000000000000" pitchFamily="18" charset="-128"/>
              </a:rPr>
              <a:t>Windows NT</a:t>
            </a:r>
            <a:r>
              <a:rPr lang="ja-JP" altLang="en-US" dirty="0">
                <a:latin typeface="HGP明朝E" panose="02020900000000000000" pitchFamily="18" charset="-128"/>
                <a:ea typeface="HGP明朝E" panose="02020900000000000000" pitchFamily="18" charset="-128"/>
              </a:rPr>
              <a:t>など</a:t>
            </a:r>
            <a:r>
              <a:rPr lang="en-US" altLang="ja-JP" dirty="0">
                <a:latin typeface="HGP明朝E" panose="02020900000000000000" pitchFamily="18" charset="-128"/>
                <a:ea typeface="HGP明朝E" panose="02020900000000000000" pitchFamily="18" charset="-128"/>
              </a:rPr>
              <a:t>Windows</a:t>
            </a:r>
            <a:r>
              <a:rPr lang="ja-JP" altLang="en-US" dirty="0">
                <a:latin typeface="HGP明朝E" panose="02020900000000000000" pitchFamily="18" charset="-128"/>
                <a:ea typeface="HGP明朝E" panose="02020900000000000000" pitchFamily="18" charset="-128"/>
              </a:rPr>
              <a:t>の版を追うごとに機能追加をされながら現在も進化を続ける（</a:t>
            </a:r>
            <a:r>
              <a:rPr lang="en-US" altLang="ja-JP" dirty="0">
                <a:latin typeface="HGP明朝E" panose="02020900000000000000" pitchFamily="18" charset="-128"/>
                <a:ea typeface="HGP明朝E" panose="02020900000000000000" pitchFamily="18" charset="-128"/>
              </a:rPr>
              <a:t>Windows Server 2012</a:t>
            </a:r>
            <a:r>
              <a:rPr lang="ja-JP" altLang="en-US" dirty="0">
                <a:latin typeface="HGP明朝E" panose="02020900000000000000" pitchFamily="18" charset="-128"/>
                <a:ea typeface="HGP明朝E" panose="02020900000000000000" pitchFamily="18" charset="-128"/>
              </a:rPr>
              <a:t>では</a:t>
            </a:r>
            <a:r>
              <a:rPr lang="en-US" altLang="ja-JP" dirty="0">
                <a:latin typeface="HGP明朝E" panose="02020900000000000000" pitchFamily="18" charset="-128"/>
                <a:ea typeface="HGP明朝E" panose="02020900000000000000" pitchFamily="18" charset="-128"/>
              </a:rPr>
              <a:t>SMB3.0</a:t>
            </a:r>
            <a:r>
              <a:rPr lang="ja-JP" altLang="en-US" dirty="0">
                <a:latin typeface="HGP明朝E" panose="02020900000000000000" pitchFamily="18" charset="-128"/>
                <a:ea typeface="HGP明朝E" panose="02020900000000000000" pitchFamily="18" charset="-128"/>
              </a:rPr>
              <a:t>）プロトコルです。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42115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GP明朝E" panose="02020900000000000000" pitchFamily="18" charset="-128"/>
                <a:ea typeface="HGP明朝E" panose="02020900000000000000" pitchFamily="18" charset="-128"/>
              </a:rPr>
              <a:t>大まかな機能</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ja-JP" altLang="en-US" dirty="0">
                <a:latin typeface="HGP明朝E" panose="02020900000000000000" pitchFamily="18" charset="-128"/>
                <a:ea typeface="HGP明朝E" panose="02020900000000000000" pitchFamily="18" charset="-128"/>
              </a:rPr>
              <a:t>名前解決に関する機能（</a:t>
            </a:r>
            <a:r>
              <a:rPr lang="en-US" altLang="ja-JP" dirty="0">
                <a:latin typeface="HGP明朝E" panose="02020900000000000000" pitchFamily="18" charset="-128"/>
                <a:ea typeface="HGP明朝E" panose="02020900000000000000" pitchFamily="18" charset="-128"/>
              </a:rPr>
              <a:t>NetBIOS over TCP/IP</a:t>
            </a:r>
            <a:r>
              <a:rPr lang="ja-JP" altLang="en-US" dirty="0" smtClean="0">
                <a:latin typeface="HGP明朝E" panose="02020900000000000000" pitchFamily="18" charset="-128"/>
                <a:ea typeface="HGP明朝E" panose="02020900000000000000" pitchFamily="18" charset="-128"/>
              </a:rPr>
              <a:t>）</a:t>
            </a:r>
            <a:endParaRPr lang="en-US" altLang="ja-JP" dirty="0" smtClean="0">
              <a:latin typeface="HGP明朝E" panose="02020900000000000000" pitchFamily="18" charset="-128"/>
              <a:ea typeface="HGP明朝E" panose="02020900000000000000" pitchFamily="18" charset="-128"/>
            </a:endParaRPr>
          </a:p>
          <a:p>
            <a:pPr lvl="1"/>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RFC 1001</a:t>
            </a:r>
            <a:r>
              <a:rPr lang="ja-JP" altLang="en-US" dirty="0" err="1">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RFC 1002</a:t>
            </a:r>
            <a:r>
              <a:rPr lang="ja-JP" altLang="en-US" dirty="0">
                <a:latin typeface="HGP明朝E" panose="02020900000000000000" pitchFamily="18" charset="-128"/>
                <a:ea typeface="HGP明朝E" panose="02020900000000000000" pitchFamily="18" charset="-128"/>
              </a:rPr>
              <a:t>等</a:t>
            </a:r>
            <a:r>
              <a:rPr lang="ja-JP" altLang="en-US" dirty="0" smtClean="0">
                <a:latin typeface="HGP明朝E" panose="02020900000000000000" pitchFamily="18" charset="-128"/>
                <a:ea typeface="HGP明朝E" panose="02020900000000000000" pitchFamily="18" charset="-128"/>
              </a:rPr>
              <a:t>参照）</a:t>
            </a:r>
          </a:p>
          <a:p>
            <a:r>
              <a:rPr lang="ja-JP" altLang="en-US" dirty="0" smtClean="0">
                <a:latin typeface="HGP明朝E" panose="02020900000000000000" pitchFamily="18" charset="-128"/>
                <a:ea typeface="HGP明朝E" panose="02020900000000000000" pitchFamily="18" charset="-128"/>
              </a:rPr>
              <a:t>リソースアクセス</a:t>
            </a:r>
            <a:r>
              <a:rPr lang="ja-JP" altLang="en-US" dirty="0">
                <a:latin typeface="HGP明朝E" panose="02020900000000000000" pitchFamily="18" charset="-128"/>
                <a:ea typeface="HGP明朝E" panose="02020900000000000000" pitchFamily="18" charset="-128"/>
              </a:rPr>
              <a:t>に関する機能（</a:t>
            </a:r>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a:t>
            </a:r>
          </a:p>
          <a:p>
            <a:r>
              <a:rPr lang="ja-JP" altLang="en-US" dirty="0">
                <a:latin typeface="HGP明朝E" panose="02020900000000000000" pitchFamily="18" charset="-128"/>
                <a:ea typeface="HGP明朝E" panose="02020900000000000000" pitchFamily="18" charset="-128"/>
              </a:rPr>
              <a:t>リソース照会に関する機能（</a:t>
            </a:r>
            <a:r>
              <a:rPr lang="en-US" altLang="ja-JP" dirty="0">
                <a:latin typeface="HGP明朝E" panose="02020900000000000000" pitchFamily="18" charset="-128"/>
                <a:ea typeface="HGP明朝E" panose="02020900000000000000" pitchFamily="18" charset="-128"/>
              </a:rPr>
              <a:t>Browser</a:t>
            </a:r>
            <a:r>
              <a:rPr lang="ja-JP" altLang="en-US" dirty="0" err="1">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Network Neighborhood</a:t>
            </a:r>
            <a:r>
              <a:rPr lang="ja-JP" altLang="en-US" dirty="0">
                <a:latin typeface="HGP明朝E" panose="02020900000000000000" pitchFamily="18" charset="-128"/>
                <a:ea typeface="HGP明朝E" panose="02020900000000000000" pitchFamily="18" charset="-128"/>
              </a:rPr>
              <a:t>）</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94223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GP明朝E" panose="02020900000000000000" pitchFamily="18" charset="-128"/>
                <a:ea typeface="HGP明朝E" panose="02020900000000000000" pitchFamily="18" charset="-128"/>
              </a:rPr>
              <a:t>一般的な通信の流れ</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normAutofit fontScale="92500"/>
          </a:bodyPr>
          <a:lstStyle/>
          <a:p>
            <a:r>
              <a:rPr lang="en-US" altLang="ja-JP" dirty="0">
                <a:latin typeface="HGP明朝E" panose="02020900000000000000" pitchFamily="18" charset="-128"/>
                <a:ea typeface="HGP明朝E" panose="02020900000000000000" pitchFamily="18" charset="-128"/>
              </a:rPr>
              <a:t>NetBIOS</a:t>
            </a:r>
            <a:r>
              <a:rPr lang="ja-JP" altLang="en-US" dirty="0">
                <a:latin typeface="HGP明朝E" panose="02020900000000000000" pitchFamily="18" charset="-128"/>
                <a:ea typeface="HGP明朝E" panose="02020900000000000000" pitchFamily="18" charset="-128"/>
              </a:rPr>
              <a:t>に参加するマシンはネットワーク参加時に自身の</a:t>
            </a:r>
            <a:r>
              <a:rPr lang="en-US" altLang="ja-JP" dirty="0">
                <a:latin typeface="HGP明朝E" panose="02020900000000000000" pitchFamily="18" charset="-128"/>
                <a:ea typeface="HGP明朝E" panose="02020900000000000000" pitchFamily="18" charset="-128"/>
              </a:rPr>
              <a:t>NetBIOS</a:t>
            </a:r>
            <a:r>
              <a:rPr lang="ja-JP" altLang="en-US" dirty="0">
                <a:latin typeface="HGP明朝E" panose="02020900000000000000" pitchFamily="18" charset="-128"/>
                <a:ea typeface="HGP明朝E" panose="02020900000000000000" pitchFamily="18" charset="-128"/>
              </a:rPr>
              <a:t>マシン名をブロードキャストします</a:t>
            </a:r>
            <a:r>
              <a:rPr lang="ja-JP" altLang="en-US" dirty="0" smtClean="0">
                <a:latin typeface="HGP明朝E" panose="02020900000000000000" pitchFamily="18" charset="-128"/>
                <a:ea typeface="HGP明朝E" panose="02020900000000000000" pitchFamily="18" charset="-128"/>
              </a:rPr>
              <a:t>。</a:t>
            </a:r>
            <a:endParaRPr lang="en-US" altLang="ja-JP" dirty="0" smtClean="0">
              <a:latin typeface="HGP明朝E" panose="02020900000000000000" pitchFamily="18" charset="-128"/>
              <a:ea typeface="HGP明朝E" panose="02020900000000000000" pitchFamily="18" charset="-128"/>
            </a:endParaRPr>
          </a:p>
          <a:p>
            <a:r>
              <a:rPr lang="ja-JP" altLang="en-US" dirty="0" smtClean="0">
                <a:latin typeface="HGP明朝E" panose="02020900000000000000" pitchFamily="18" charset="-128"/>
                <a:ea typeface="HGP明朝E" panose="02020900000000000000" pitchFamily="18" charset="-128"/>
              </a:rPr>
              <a:t>ネットワーク内</a:t>
            </a:r>
            <a:r>
              <a:rPr lang="ja-JP" altLang="en-US" dirty="0">
                <a:latin typeface="HGP明朝E" panose="02020900000000000000" pitchFamily="18" charset="-128"/>
                <a:ea typeface="HGP明朝E" panose="02020900000000000000" pitchFamily="18" charset="-128"/>
              </a:rPr>
              <a:t>にはマシンの一覧を管理する</a:t>
            </a:r>
            <a:r>
              <a:rPr lang="en-US" altLang="ja-JP" dirty="0">
                <a:latin typeface="HGP明朝E" panose="02020900000000000000" pitchFamily="18" charset="-128"/>
                <a:ea typeface="HGP明朝E" panose="02020900000000000000" pitchFamily="18" charset="-128"/>
              </a:rPr>
              <a:t>Browser</a:t>
            </a:r>
            <a:r>
              <a:rPr lang="ja-JP" altLang="en-US" dirty="0">
                <a:latin typeface="HGP明朝E" panose="02020900000000000000" pitchFamily="18" charset="-128"/>
                <a:ea typeface="HGP明朝E" panose="02020900000000000000" pitchFamily="18" charset="-128"/>
              </a:rPr>
              <a:t>サービスを実行するマシンが存在しておりクライアントの一覧を管理しています</a:t>
            </a:r>
            <a:r>
              <a:rPr lang="ja-JP" altLang="en-US" dirty="0" smtClean="0">
                <a:latin typeface="HGP明朝E" panose="02020900000000000000" pitchFamily="18" charset="-128"/>
                <a:ea typeface="HGP明朝E" panose="02020900000000000000" pitchFamily="18" charset="-128"/>
              </a:rPr>
              <a:t>。</a:t>
            </a:r>
            <a:endParaRPr lang="en-US" altLang="ja-JP" dirty="0" smtClean="0">
              <a:latin typeface="HGP明朝E" panose="02020900000000000000" pitchFamily="18" charset="-128"/>
              <a:ea typeface="HGP明朝E" panose="02020900000000000000" pitchFamily="18" charset="-128"/>
            </a:endParaRPr>
          </a:p>
          <a:p>
            <a:r>
              <a:rPr lang="ja-JP" altLang="en-US" dirty="0" smtClean="0">
                <a:latin typeface="HGP明朝E" panose="02020900000000000000" pitchFamily="18" charset="-128"/>
                <a:ea typeface="HGP明朝E" panose="02020900000000000000" pitchFamily="18" charset="-128"/>
              </a:rPr>
              <a:t>クライアント</a:t>
            </a:r>
            <a:r>
              <a:rPr lang="ja-JP" altLang="en-US" dirty="0">
                <a:latin typeface="HGP明朝E" panose="02020900000000000000" pitchFamily="18" charset="-128"/>
                <a:ea typeface="HGP明朝E" panose="02020900000000000000" pitchFamily="18" charset="-128"/>
              </a:rPr>
              <a:t>はシャットダウンなどネットワークを離れる際にマシンの一覧からの破棄をリクエストしますが様々な要因により完全な管理は出来ないため定期的な確認によって自律的にふるまうように機能します</a:t>
            </a:r>
            <a:r>
              <a:rPr lang="ja-JP" altLang="en-US" dirty="0" smtClean="0">
                <a:latin typeface="HGP明朝E" panose="02020900000000000000" pitchFamily="18" charset="-128"/>
                <a:ea typeface="HGP明朝E" panose="02020900000000000000" pitchFamily="18" charset="-128"/>
              </a:rPr>
              <a:t>。</a:t>
            </a:r>
            <a:endParaRPr lang="en-US" altLang="ja-JP" dirty="0" smtClean="0">
              <a:latin typeface="HGP明朝E" panose="02020900000000000000" pitchFamily="18" charset="-128"/>
              <a:ea typeface="HGP明朝E" panose="02020900000000000000" pitchFamily="18" charset="-128"/>
            </a:endParaRPr>
          </a:p>
          <a:p>
            <a:r>
              <a:rPr lang="en-US" altLang="ja-JP" dirty="0" smtClean="0">
                <a:latin typeface="HGP明朝E" panose="02020900000000000000" pitchFamily="18" charset="-128"/>
                <a:ea typeface="HGP明朝E" panose="02020900000000000000" pitchFamily="18" charset="-128"/>
              </a:rPr>
              <a:t>Browser</a:t>
            </a:r>
            <a:r>
              <a:rPr lang="ja-JP" altLang="en-US" dirty="0">
                <a:latin typeface="HGP明朝E" panose="02020900000000000000" pitchFamily="18" charset="-128"/>
                <a:ea typeface="HGP明朝E" panose="02020900000000000000" pitchFamily="18" charset="-128"/>
              </a:rPr>
              <a:t>サービスはあくまで一覧を管理するのみで名前解決の方法は別途</a:t>
            </a:r>
            <a:r>
              <a:rPr lang="en-US" altLang="ja-JP" dirty="0">
                <a:latin typeface="HGP明朝E" panose="02020900000000000000" pitchFamily="18" charset="-128"/>
                <a:ea typeface="HGP明朝E" panose="02020900000000000000" pitchFamily="18" charset="-128"/>
              </a:rPr>
              <a:t>NBNS</a:t>
            </a:r>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NetBIOS Name Service</a:t>
            </a:r>
            <a:r>
              <a:rPr lang="ja-JP" altLang="en-US" dirty="0">
                <a:latin typeface="HGP明朝E" panose="02020900000000000000" pitchFamily="18" charset="-128"/>
                <a:ea typeface="HGP明朝E" panose="02020900000000000000" pitchFamily="18" charset="-128"/>
              </a:rPr>
              <a:t>）によって行われます。</a:t>
            </a:r>
          </a:p>
          <a:p>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79465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GP明朝E" panose="02020900000000000000" pitchFamily="18" charset="-128"/>
                <a:ea typeface="HGP明朝E" panose="02020900000000000000" pitchFamily="18" charset="-128"/>
              </a:rPr>
              <a:t>NBNS</a:t>
            </a:r>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NetBIOS Name Service</a:t>
            </a:r>
            <a:r>
              <a:rPr lang="ja-JP" altLang="en-US" dirty="0">
                <a:latin typeface="HGP明朝E" panose="02020900000000000000" pitchFamily="18" charset="-128"/>
                <a:ea typeface="HGP明朝E" panose="02020900000000000000" pitchFamily="18" charset="-128"/>
              </a:rPr>
              <a:t>）</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normAutofit/>
          </a:bodyPr>
          <a:lstStyle/>
          <a:p>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で対象となるコンピュータにアクセスするためには</a:t>
            </a:r>
            <a:r>
              <a:rPr lang="en-US" altLang="ja-JP" dirty="0">
                <a:latin typeface="HGP明朝E" panose="02020900000000000000" pitchFamily="18" charset="-128"/>
                <a:ea typeface="HGP明朝E" panose="02020900000000000000" pitchFamily="18" charset="-128"/>
              </a:rPr>
              <a:t>NetBIOS</a:t>
            </a:r>
            <a:r>
              <a:rPr lang="ja-JP" altLang="en-US" dirty="0">
                <a:latin typeface="HGP明朝E" panose="02020900000000000000" pitchFamily="18" charset="-128"/>
                <a:ea typeface="HGP明朝E" panose="02020900000000000000" pitchFamily="18" charset="-128"/>
              </a:rPr>
              <a:t>の機能を使って名前解決を行います。</a:t>
            </a:r>
            <a:r>
              <a:rPr lang="en-US" altLang="ja-JP" dirty="0">
                <a:latin typeface="HGP明朝E" panose="02020900000000000000" pitchFamily="18" charset="-128"/>
                <a:ea typeface="HGP明朝E" panose="02020900000000000000" pitchFamily="18" charset="-128"/>
              </a:rPr>
              <a:t>NetBIOS</a:t>
            </a:r>
            <a:r>
              <a:rPr lang="ja-JP" altLang="en-US" dirty="0" err="1">
                <a:latin typeface="HGP明朝E" panose="02020900000000000000" pitchFamily="18" charset="-128"/>
                <a:ea typeface="HGP明朝E" panose="02020900000000000000" pitchFamily="18" charset="-128"/>
              </a:rPr>
              <a:t>での</a:t>
            </a:r>
            <a:r>
              <a:rPr lang="ja-JP" altLang="en-US" dirty="0">
                <a:latin typeface="HGP明朝E" panose="02020900000000000000" pitchFamily="18" charset="-128"/>
                <a:ea typeface="HGP明朝E" panose="02020900000000000000" pitchFamily="18" charset="-128"/>
              </a:rPr>
              <a:t>名前解決方法ですがネットワーク内のマシンに対してブロードキャストで問い合わせを行います。受け取った</a:t>
            </a:r>
            <a:r>
              <a:rPr lang="en-US" altLang="ja-JP" dirty="0">
                <a:latin typeface="HGP明朝E" panose="02020900000000000000" pitchFamily="18" charset="-128"/>
                <a:ea typeface="HGP明朝E" panose="02020900000000000000" pitchFamily="18" charset="-128"/>
              </a:rPr>
              <a:t>NetBIOS</a:t>
            </a:r>
            <a:r>
              <a:rPr lang="ja-JP" altLang="en-US" dirty="0">
                <a:latin typeface="HGP明朝E" panose="02020900000000000000" pitchFamily="18" charset="-128"/>
                <a:ea typeface="HGP明朝E" panose="02020900000000000000" pitchFamily="18" charset="-128"/>
              </a:rPr>
              <a:t>の参加</a:t>
            </a:r>
            <a:r>
              <a:rPr lang="en-US" altLang="ja-JP" dirty="0">
                <a:latin typeface="HGP明朝E" panose="02020900000000000000" pitchFamily="18" charset="-128"/>
                <a:ea typeface="HGP明朝E" panose="02020900000000000000" pitchFamily="18" charset="-128"/>
              </a:rPr>
              <a:t>PC</a:t>
            </a:r>
            <a:r>
              <a:rPr lang="ja-JP" altLang="en-US" dirty="0">
                <a:latin typeface="HGP明朝E" panose="02020900000000000000" pitchFamily="18" charset="-128"/>
                <a:ea typeface="HGP明朝E" panose="02020900000000000000" pitchFamily="18" charset="-128"/>
              </a:rPr>
              <a:t>は自分宛の問い合わせであった場合は応答することで名前解決が行われます。</a:t>
            </a:r>
          </a:p>
          <a:p>
            <a:r>
              <a:rPr lang="ja-JP" altLang="en-US" dirty="0">
                <a:latin typeface="HGP明朝E" panose="02020900000000000000" pitchFamily="18" charset="-128"/>
                <a:ea typeface="HGP明朝E" panose="02020900000000000000" pitchFamily="18" charset="-128"/>
              </a:rPr>
              <a:t>ブロードキャストを用いる関係上サブネットをまたがる</a:t>
            </a:r>
            <a:r>
              <a:rPr lang="en-US" altLang="ja-JP" dirty="0">
                <a:latin typeface="HGP明朝E" panose="02020900000000000000" pitchFamily="18" charset="-128"/>
                <a:ea typeface="HGP明朝E" panose="02020900000000000000" pitchFamily="18" charset="-128"/>
              </a:rPr>
              <a:t>PC</a:t>
            </a:r>
            <a:r>
              <a:rPr lang="ja-JP" altLang="en-US" dirty="0">
                <a:latin typeface="HGP明朝E" panose="02020900000000000000" pitchFamily="18" charset="-128"/>
                <a:ea typeface="HGP明朝E" panose="02020900000000000000" pitchFamily="18" charset="-128"/>
              </a:rPr>
              <a:t>の名前解決はできないこと、ブロードキャストを用いることからネットワーク帯域を圧迫するといった問題があるものの容易に利用できるため今も一般的に利用されています。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259089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HGP明朝E" panose="02020900000000000000" pitchFamily="18" charset="-128"/>
                <a:ea typeface="HGP明朝E" panose="02020900000000000000" pitchFamily="18" charset="-128"/>
              </a:rPr>
              <a:t>ブロードキャストでのイメージ</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4775927" y="1665249"/>
            <a:ext cx="4521200" cy="4808161"/>
          </a:xfrm>
          <a:prstGeom prst="rect">
            <a:avLst/>
          </a:prstGeom>
        </p:spPr>
      </p:pic>
      <p:sp>
        <p:nvSpPr>
          <p:cNvPr id="5" name="右矢印 4"/>
          <p:cNvSpPr/>
          <p:nvPr/>
        </p:nvSpPr>
        <p:spPr>
          <a:xfrm rot="20544024">
            <a:off x="6161315" y="2496936"/>
            <a:ext cx="1750423" cy="33963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右矢印 5"/>
          <p:cNvSpPr/>
          <p:nvPr/>
        </p:nvSpPr>
        <p:spPr>
          <a:xfrm rot="1254085">
            <a:off x="6200318" y="3525928"/>
            <a:ext cx="2025264" cy="33963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右矢印 6"/>
          <p:cNvSpPr/>
          <p:nvPr/>
        </p:nvSpPr>
        <p:spPr>
          <a:xfrm rot="3621147">
            <a:off x="5531665" y="4005560"/>
            <a:ext cx="1327017" cy="33963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円形吹き出し 7"/>
          <p:cNvSpPr/>
          <p:nvPr/>
        </p:nvSpPr>
        <p:spPr>
          <a:xfrm>
            <a:off x="4775927" y="1107288"/>
            <a:ext cx="2222197" cy="1025187"/>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Server</a:t>
            </a:r>
            <a:r>
              <a:rPr kumimoji="1" lang="ja-JP" altLang="en-US" dirty="0" smtClean="0"/>
              <a:t>２はいるかー</a:t>
            </a:r>
            <a:r>
              <a:rPr kumimoji="1" lang="ja-JP" altLang="en-US" dirty="0" err="1" smtClean="0"/>
              <a:t>い</a:t>
            </a:r>
            <a:r>
              <a:rPr kumimoji="1" lang="ja-JP" altLang="en-US" dirty="0" smtClean="0"/>
              <a:t>？</a:t>
            </a:r>
            <a:endParaRPr kumimoji="1" lang="ja-JP" altLang="en-US" dirty="0"/>
          </a:p>
        </p:txBody>
      </p:sp>
      <p:sp>
        <p:nvSpPr>
          <p:cNvPr id="9" name="雲形吹き出し 8"/>
          <p:cNvSpPr/>
          <p:nvPr/>
        </p:nvSpPr>
        <p:spPr>
          <a:xfrm>
            <a:off x="8219531" y="786995"/>
            <a:ext cx="2259874" cy="669448"/>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おれじゃない</a:t>
            </a:r>
            <a:endParaRPr kumimoji="1" lang="ja-JP" altLang="en-US" dirty="0"/>
          </a:p>
        </p:txBody>
      </p:sp>
      <p:sp>
        <p:nvSpPr>
          <p:cNvPr id="10" name="雲形吹き出し 9"/>
          <p:cNvSpPr/>
          <p:nvPr/>
        </p:nvSpPr>
        <p:spPr>
          <a:xfrm>
            <a:off x="6504393" y="4375121"/>
            <a:ext cx="2259874" cy="669448"/>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おれじゃない</a:t>
            </a:r>
            <a:endParaRPr kumimoji="1" lang="ja-JP" altLang="en-US" dirty="0"/>
          </a:p>
        </p:txBody>
      </p:sp>
      <p:sp>
        <p:nvSpPr>
          <p:cNvPr id="12" name="雲形吹き出し 11"/>
          <p:cNvSpPr/>
          <p:nvPr/>
        </p:nvSpPr>
        <p:spPr>
          <a:xfrm>
            <a:off x="8705988" y="3175835"/>
            <a:ext cx="2259874" cy="669448"/>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おれも違う</a:t>
            </a:r>
            <a:endParaRPr kumimoji="1" lang="ja-JP" altLang="en-US" dirty="0"/>
          </a:p>
        </p:txBody>
      </p:sp>
      <p:sp>
        <p:nvSpPr>
          <p:cNvPr id="13" name="爆発 2 12"/>
          <p:cNvSpPr/>
          <p:nvPr/>
        </p:nvSpPr>
        <p:spPr>
          <a:xfrm>
            <a:off x="9378724" y="3845283"/>
            <a:ext cx="2203675" cy="914400"/>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a:t>
            </a:r>
            <a:endParaRPr kumimoji="1" lang="ja-JP" altLang="en-US" dirty="0"/>
          </a:p>
        </p:txBody>
      </p:sp>
      <p:sp>
        <p:nvSpPr>
          <p:cNvPr id="14" name="右矢印 13"/>
          <p:cNvSpPr/>
          <p:nvPr/>
        </p:nvSpPr>
        <p:spPr>
          <a:xfrm rot="12051451">
            <a:off x="6088395" y="3473245"/>
            <a:ext cx="2025264" cy="33963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円形吹き出し 14"/>
          <p:cNvSpPr/>
          <p:nvPr/>
        </p:nvSpPr>
        <p:spPr>
          <a:xfrm>
            <a:off x="9297127" y="2769326"/>
            <a:ext cx="2002244" cy="873736"/>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おれです！</a:t>
            </a:r>
            <a:r>
              <a:rPr kumimoji="1" lang="en-US" altLang="ja-JP" dirty="0" smtClean="0"/>
              <a:t>Server2</a:t>
            </a:r>
            <a:r>
              <a:rPr kumimoji="1" lang="ja-JP" altLang="en-US" dirty="0" smtClean="0"/>
              <a:t>です</a:t>
            </a:r>
            <a:endParaRPr kumimoji="1" lang="ja-JP" altLang="en-US" dirty="0"/>
          </a:p>
        </p:txBody>
      </p:sp>
      <p:sp>
        <p:nvSpPr>
          <p:cNvPr id="16" name="テキスト ボックス 15"/>
          <p:cNvSpPr txBox="1"/>
          <p:nvPr/>
        </p:nvSpPr>
        <p:spPr>
          <a:xfrm>
            <a:off x="457200" y="2240252"/>
            <a:ext cx="4206959" cy="954107"/>
          </a:xfrm>
          <a:prstGeom prst="rect">
            <a:avLst/>
          </a:prstGeom>
          <a:noFill/>
        </p:spPr>
        <p:txBody>
          <a:bodyPr wrap="square" rtlCol="0">
            <a:spAutoFit/>
          </a:bodyPr>
          <a:lstStyle/>
          <a:p>
            <a:r>
              <a:rPr kumimoji="1" lang="ja-JP" altLang="en-US" sz="2800" dirty="0" smtClean="0">
                <a:latin typeface="HGP明朝E" panose="02020900000000000000" pitchFamily="18" charset="-128"/>
                <a:ea typeface="HGP明朝E" panose="02020900000000000000" pitchFamily="18" charset="-128"/>
              </a:rPr>
              <a:t>遅いのと通信量が多く帯域を圧迫する</a:t>
            </a:r>
            <a:endParaRPr kumimoji="1" lang="ja-JP" altLang="en-US" sz="2800"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183366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8"/>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7"/>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5"/>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9"/>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0"/>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2" grpId="0" animBg="1"/>
      <p:bldP spid="12" grpId="1" animBg="1"/>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GP明朝E" panose="02020900000000000000" pitchFamily="18" charset="-128"/>
                <a:ea typeface="HGP明朝E" panose="02020900000000000000" pitchFamily="18" charset="-128"/>
              </a:rPr>
              <a:t>WINS</a:t>
            </a:r>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Windows Internet Name Service</a:t>
            </a:r>
            <a:r>
              <a:rPr lang="ja-JP" altLang="en-US" dirty="0">
                <a:latin typeface="HGP明朝E" panose="02020900000000000000" pitchFamily="18" charset="-128"/>
                <a:ea typeface="HGP明朝E" panose="02020900000000000000" pitchFamily="18" charset="-128"/>
              </a:rPr>
              <a:t>）</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ja-JP" altLang="en-US" dirty="0">
                <a:latin typeface="HGP明朝E" panose="02020900000000000000" pitchFamily="18" charset="-128"/>
                <a:ea typeface="HGP明朝E" panose="02020900000000000000" pitchFamily="18" charset="-128"/>
              </a:rPr>
              <a:t>前述であげたようにブロードキャストでの名前解決にはサブネットをまたがった名前解決やネットワーク帯域の問題があったため</a:t>
            </a:r>
            <a:r>
              <a:rPr lang="en-US" altLang="ja-JP" dirty="0">
                <a:latin typeface="HGP明朝E" panose="02020900000000000000" pitchFamily="18" charset="-128"/>
                <a:ea typeface="HGP明朝E" panose="02020900000000000000" pitchFamily="18" charset="-128"/>
              </a:rPr>
              <a:t>NetBIOS over TCP/IP</a:t>
            </a:r>
            <a:r>
              <a:rPr lang="ja-JP" altLang="en-US" dirty="0" err="1">
                <a:latin typeface="HGP明朝E" panose="02020900000000000000" pitchFamily="18" charset="-128"/>
                <a:ea typeface="HGP明朝E" panose="02020900000000000000" pitchFamily="18" charset="-128"/>
              </a:rPr>
              <a:t>での</a:t>
            </a:r>
            <a:r>
              <a:rPr lang="ja-JP" altLang="en-US" dirty="0">
                <a:latin typeface="HGP明朝E" panose="02020900000000000000" pitchFamily="18" charset="-128"/>
                <a:ea typeface="HGP明朝E" panose="02020900000000000000" pitchFamily="18" charset="-128"/>
              </a:rPr>
              <a:t>名前解決用の仕組みとして</a:t>
            </a:r>
            <a:r>
              <a:rPr lang="en-US" altLang="ja-JP" dirty="0">
                <a:latin typeface="HGP明朝E" panose="02020900000000000000" pitchFamily="18" charset="-128"/>
                <a:ea typeface="HGP明朝E" panose="02020900000000000000" pitchFamily="18" charset="-128"/>
              </a:rPr>
              <a:t>WINS</a:t>
            </a:r>
            <a:r>
              <a:rPr lang="ja-JP" altLang="en-US" dirty="0">
                <a:latin typeface="HGP明朝E" panose="02020900000000000000" pitchFamily="18" charset="-128"/>
                <a:ea typeface="HGP明朝E" panose="02020900000000000000" pitchFamily="18" charset="-128"/>
              </a:rPr>
              <a:t>が生まれました</a:t>
            </a:r>
            <a:r>
              <a:rPr lang="ja-JP" altLang="en-US" dirty="0" smtClean="0">
                <a:latin typeface="HGP明朝E" panose="02020900000000000000" pitchFamily="18" charset="-128"/>
                <a:ea typeface="HGP明朝E" panose="02020900000000000000" pitchFamily="18" charset="-128"/>
              </a:rPr>
              <a:t>。</a:t>
            </a:r>
            <a:endParaRPr lang="en-US" altLang="ja-JP" dirty="0" smtClean="0">
              <a:latin typeface="HGP明朝E" panose="02020900000000000000" pitchFamily="18" charset="-128"/>
              <a:ea typeface="HGP明朝E" panose="02020900000000000000" pitchFamily="18" charset="-128"/>
            </a:endParaRPr>
          </a:p>
          <a:p>
            <a:r>
              <a:rPr lang="en-US" altLang="ja-JP" dirty="0" smtClean="0">
                <a:latin typeface="HGP明朝E" panose="02020900000000000000" pitchFamily="18" charset="-128"/>
                <a:ea typeface="HGP明朝E" panose="02020900000000000000" pitchFamily="18" charset="-128"/>
              </a:rPr>
              <a:t>WINS</a:t>
            </a:r>
            <a:r>
              <a:rPr lang="ja-JP" altLang="en-US" dirty="0">
                <a:latin typeface="HGP明朝E" panose="02020900000000000000" pitchFamily="18" charset="-128"/>
                <a:ea typeface="HGP明朝E" panose="02020900000000000000" pitchFamily="18" charset="-128"/>
              </a:rPr>
              <a:t>は名前解決のサービスを提供するサーバで</a:t>
            </a:r>
            <a:r>
              <a:rPr lang="en-US" altLang="ja-JP" dirty="0">
                <a:latin typeface="HGP明朝E" panose="02020900000000000000" pitchFamily="18" charset="-128"/>
                <a:ea typeface="HGP明朝E" panose="02020900000000000000" pitchFamily="18" charset="-128"/>
              </a:rPr>
              <a:t>WINS</a:t>
            </a:r>
            <a:r>
              <a:rPr lang="ja-JP" altLang="en-US" dirty="0">
                <a:latin typeface="HGP明朝E" panose="02020900000000000000" pitchFamily="18" charset="-128"/>
                <a:ea typeface="HGP明朝E" panose="02020900000000000000" pitchFamily="18" charset="-128"/>
              </a:rPr>
              <a:t>のある環境ではクライアントとサーバが</a:t>
            </a:r>
            <a:r>
              <a:rPr lang="en-US" altLang="ja-JP" dirty="0">
                <a:latin typeface="HGP明朝E" panose="02020900000000000000" pitchFamily="18" charset="-128"/>
                <a:ea typeface="HGP明朝E" panose="02020900000000000000" pitchFamily="18" charset="-128"/>
              </a:rPr>
              <a:t>peer to peer</a:t>
            </a:r>
            <a:r>
              <a:rPr lang="ja-JP" altLang="en-US" dirty="0">
                <a:latin typeface="HGP明朝E" panose="02020900000000000000" pitchFamily="18" charset="-128"/>
                <a:ea typeface="HGP明朝E" panose="02020900000000000000" pitchFamily="18" charset="-128"/>
              </a:rPr>
              <a:t>で通信することで名前解決を行います。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68723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latin typeface="HGP明朝E" panose="02020900000000000000" pitchFamily="18" charset="-128"/>
                <a:ea typeface="HGP明朝E" panose="02020900000000000000" pitchFamily="18" charset="-128"/>
              </a:rPr>
              <a:t>ActiveDirectory</a:t>
            </a:r>
            <a:r>
              <a:rPr lang="ja-JP" altLang="en-US" dirty="0">
                <a:latin typeface="HGP明朝E" panose="02020900000000000000" pitchFamily="18" charset="-128"/>
                <a:ea typeface="HGP明朝E" panose="02020900000000000000" pitchFamily="18" charset="-128"/>
              </a:rPr>
              <a:t>の環境では</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en-US" altLang="ja-JP" dirty="0">
                <a:latin typeface="HGP明朝E" panose="02020900000000000000" pitchFamily="18" charset="-128"/>
                <a:ea typeface="HGP明朝E" panose="02020900000000000000" pitchFamily="18" charset="-128"/>
              </a:rPr>
              <a:t>AD</a:t>
            </a:r>
            <a:r>
              <a:rPr lang="ja-JP" altLang="en-US" dirty="0">
                <a:latin typeface="HGP明朝E" panose="02020900000000000000" pitchFamily="18" charset="-128"/>
                <a:ea typeface="HGP明朝E" panose="02020900000000000000" pitchFamily="18" charset="-128"/>
              </a:rPr>
              <a:t>環境では</a:t>
            </a:r>
            <a:r>
              <a:rPr lang="en-US" altLang="ja-JP" dirty="0">
                <a:latin typeface="HGP明朝E" panose="02020900000000000000" pitchFamily="18" charset="-128"/>
                <a:ea typeface="HGP明朝E" panose="02020900000000000000" pitchFamily="18" charset="-128"/>
              </a:rPr>
              <a:t>DDNS</a:t>
            </a:r>
            <a:r>
              <a:rPr lang="ja-JP" altLang="en-US" dirty="0" err="1">
                <a:latin typeface="HGP明朝E" panose="02020900000000000000" pitchFamily="18" charset="-128"/>
                <a:ea typeface="HGP明朝E" panose="02020900000000000000" pitchFamily="18" charset="-128"/>
              </a:rPr>
              <a:t>と統</a:t>
            </a:r>
            <a:r>
              <a:rPr lang="ja-JP" altLang="en-US" dirty="0">
                <a:latin typeface="HGP明朝E" panose="02020900000000000000" pitchFamily="18" charset="-128"/>
                <a:ea typeface="HGP明朝E" panose="02020900000000000000" pitchFamily="18" charset="-128"/>
              </a:rPr>
              <a:t>合されており</a:t>
            </a:r>
            <a:r>
              <a:rPr lang="en-US" altLang="ja-JP" dirty="0">
                <a:latin typeface="HGP明朝E" panose="02020900000000000000" pitchFamily="18" charset="-128"/>
                <a:ea typeface="HGP明朝E" panose="02020900000000000000" pitchFamily="18" charset="-128"/>
              </a:rPr>
              <a:t>DNS</a:t>
            </a:r>
            <a:r>
              <a:rPr lang="ja-JP" altLang="en-US" dirty="0">
                <a:latin typeface="HGP明朝E" panose="02020900000000000000" pitchFamily="18" charset="-128"/>
                <a:ea typeface="HGP明朝E" panose="02020900000000000000" pitchFamily="18" charset="-128"/>
              </a:rPr>
              <a:t>を使用した名前解決によって</a:t>
            </a:r>
            <a:r>
              <a:rPr lang="en-US" altLang="ja-JP" dirty="0">
                <a:latin typeface="HGP明朝E" panose="02020900000000000000" pitchFamily="18" charset="-128"/>
                <a:ea typeface="HGP明朝E" panose="02020900000000000000" pitchFamily="18" charset="-128"/>
              </a:rPr>
              <a:t>IP</a:t>
            </a:r>
            <a:r>
              <a:rPr lang="ja-JP" altLang="en-US" dirty="0">
                <a:latin typeface="HGP明朝E" panose="02020900000000000000" pitchFamily="18" charset="-128"/>
                <a:ea typeface="HGP明朝E" panose="02020900000000000000" pitchFamily="18" charset="-128"/>
              </a:rPr>
              <a:t>を取得します</a:t>
            </a:r>
            <a:r>
              <a:rPr lang="ja-JP" altLang="en-US" dirty="0" smtClean="0">
                <a:latin typeface="HGP明朝E" panose="02020900000000000000" pitchFamily="18" charset="-128"/>
                <a:ea typeface="HGP明朝E" panose="02020900000000000000" pitchFamily="18" charset="-128"/>
              </a:rPr>
              <a:t>。</a:t>
            </a:r>
            <a:endParaRPr lang="en-US" altLang="ja-JP" dirty="0" smtClean="0">
              <a:latin typeface="HGP明朝E" panose="02020900000000000000" pitchFamily="18" charset="-128"/>
              <a:ea typeface="HGP明朝E" panose="02020900000000000000" pitchFamily="18" charset="-128"/>
            </a:endParaRPr>
          </a:p>
          <a:p>
            <a:r>
              <a:rPr lang="ja-JP" altLang="en-US" dirty="0" smtClean="0">
                <a:latin typeface="HGP明朝E" panose="02020900000000000000" pitchFamily="18" charset="-128"/>
                <a:ea typeface="HGP明朝E" panose="02020900000000000000" pitchFamily="18" charset="-128"/>
              </a:rPr>
              <a:t>また</a:t>
            </a:r>
            <a:r>
              <a:rPr lang="ja-JP" altLang="en-US" dirty="0">
                <a:latin typeface="HGP明朝E" panose="02020900000000000000" pitchFamily="18" charset="-128"/>
                <a:ea typeface="HGP明朝E" panose="02020900000000000000" pitchFamily="18" charset="-128"/>
              </a:rPr>
              <a:t>、このころ導入された</a:t>
            </a:r>
            <a:r>
              <a:rPr lang="en-US" altLang="ja-JP" dirty="0">
                <a:latin typeface="HGP明朝E" panose="02020900000000000000" pitchFamily="18" charset="-128"/>
                <a:ea typeface="HGP明朝E" panose="02020900000000000000" pitchFamily="18" charset="-128"/>
              </a:rPr>
              <a:t>Direct Hosting SMB</a:t>
            </a:r>
            <a:r>
              <a:rPr lang="ja-JP" altLang="en-US" dirty="0">
                <a:latin typeface="HGP明朝E" panose="02020900000000000000" pitchFamily="18" charset="-128"/>
                <a:ea typeface="HGP明朝E" panose="02020900000000000000" pitchFamily="18" charset="-128"/>
              </a:rPr>
              <a:t>という単一のポート待ち受け機能により</a:t>
            </a:r>
            <a:r>
              <a:rPr lang="en-US" altLang="ja-JP" dirty="0">
                <a:latin typeface="HGP明朝E" panose="02020900000000000000" pitchFamily="18" charset="-128"/>
                <a:ea typeface="HGP明朝E" panose="02020900000000000000" pitchFamily="18" charset="-128"/>
              </a:rPr>
              <a:t>NetBIOS</a:t>
            </a:r>
            <a:r>
              <a:rPr lang="ja-JP" altLang="en-US" dirty="0" err="1">
                <a:latin typeface="HGP明朝E" panose="02020900000000000000" pitchFamily="18" charset="-128"/>
                <a:ea typeface="HGP明朝E" panose="02020900000000000000" pitchFamily="18" charset="-128"/>
              </a:rPr>
              <a:t>に依</a:t>
            </a:r>
            <a:r>
              <a:rPr lang="ja-JP" altLang="en-US" dirty="0">
                <a:latin typeface="HGP明朝E" panose="02020900000000000000" pitchFamily="18" charset="-128"/>
                <a:ea typeface="HGP明朝E" panose="02020900000000000000" pitchFamily="18" charset="-128"/>
              </a:rPr>
              <a:t>存しない</a:t>
            </a:r>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の利用が可能となりました</a:t>
            </a:r>
            <a:r>
              <a:rPr lang="ja-JP" altLang="en-US" dirty="0" smtClean="0">
                <a:latin typeface="HGP明朝E" panose="02020900000000000000" pitchFamily="18" charset="-128"/>
                <a:ea typeface="HGP明朝E" panose="02020900000000000000" pitchFamily="18" charset="-128"/>
              </a:rPr>
              <a:t>。</a:t>
            </a:r>
            <a:endParaRPr lang="en-US" altLang="ja-JP" dirty="0" smtClean="0">
              <a:latin typeface="HGP明朝E" panose="02020900000000000000" pitchFamily="18" charset="-128"/>
              <a:ea typeface="HGP明朝E" panose="02020900000000000000" pitchFamily="18" charset="-128"/>
            </a:endParaRPr>
          </a:p>
          <a:p>
            <a:r>
              <a:rPr lang="ja-JP" altLang="en-US" dirty="0" smtClean="0">
                <a:latin typeface="HGP明朝E" panose="02020900000000000000" pitchFamily="18" charset="-128"/>
                <a:ea typeface="HGP明朝E" panose="02020900000000000000" pitchFamily="18" charset="-128"/>
              </a:rPr>
              <a:t>これら</a:t>
            </a:r>
            <a:r>
              <a:rPr lang="ja-JP" altLang="en-US" dirty="0">
                <a:latin typeface="HGP明朝E" panose="02020900000000000000" pitchFamily="18" charset="-128"/>
                <a:ea typeface="HGP明朝E" panose="02020900000000000000" pitchFamily="18" charset="-128"/>
              </a:rPr>
              <a:t>の機能追加された</a:t>
            </a:r>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機能は</a:t>
            </a:r>
            <a:r>
              <a:rPr lang="en-US" altLang="ja-JP" dirty="0">
                <a:latin typeface="HGP明朝E" panose="02020900000000000000" pitchFamily="18" charset="-128"/>
                <a:ea typeface="HGP明朝E" panose="02020900000000000000" pitchFamily="18" charset="-128"/>
              </a:rPr>
              <a:t>CIFS</a:t>
            </a:r>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Common Internet File System</a:t>
            </a:r>
            <a:r>
              <a:rPr lang="ja-JP" altLang="en-US" dirty="0">
                <a:latin typeface="HGP明朝E" panose="02020900000000000000" pitchFamily="18" charset="-128"/>
                <a:ea typeface="HGP明朝E" panose="02020900000000000000" pitchFamily="18" charset="-128"/>
              </a:rPr>
              <a:t>）としてドキュメント公開されました</a:t>
            </a:r>
            <a:r>
              <a:rPr lang="ja-JP" altLang="en-US" dirty="0" smtClean="0">
                <a:latin typeface="HGP明朝E" panose="02020900000000000000" pitchFamily="18" charset="-128"/>
                <a:ea typeface="HGP明朝E" panose="02020900000000000000" pitchFamily="18" charset="-128"/>
              </a:rPr>
              <a:t>。</a:t>
            </a:r>
            <a:endParaRPr lang="en-US" altLang="ja-JP" dirty="0" smtClean="0">
              <a:latin typeface="HGP明朝E" panose="02020900000000000000" pitchFamily="18" charset="-128"/>
              <a:ea typeface="HGP明朝E" panose="02020900000000000000" pitchFamily="18" charset="-128"/>
            </a:endParaRPr>
          </a:p>
          <a:p>
            <a:r>
              <a:rPr lang="ja-JP" altLang="en-US" dirty="0">
                <a:latin typeface="HGP明朝E" panose="02020900000000000000" pitchFamily="18" charset="-128"/>
                <a:ea typeface="HGP明朝E" panose="02020900000000000000" pitchFamily="18" charset="-128"/>
              </a:rPr>
              <a:t>また</a:t>
            </a:r>
            <a:r>
              <a:rPr lang="en-US" altLang="ja-JP" dirty="0" err="1">
                <a:latin typeface="HGP明朝E" panose="02020900000000000000" pitchFamily="18" charset="-128"/>
                <a:ea typeface="HGP明朝E" panose="02020900000000000000" pitchFamily="18" charset="-128"/>
              </a:rPr>
              <a:t>lmhosts</a:t>
            </a:r>
            <a:r>
              <a:rPr lang="ja-JP" altLang="en-US" dirty="0">
                <a:latin typeface="HGP明朝E" panose="02020900000000000000" pitchFamily="18" charset="-128"/>
                <a:ea typeface="HGP明朝E" panose="02020900000000000000" pitchFamily="18" charset="-128"/>
              </a:rPr>
              <a:t>ファイルというテキストファイルに記載された</a:t>
            </a:r>
            <a:r>
              <a:rPr lang="en-US" altLang="ja-JP" dirty="0">
                <a:latin typeface="HGP明朝E" panose="02020900000000000000" pitchFamily="18" charset="-128"/>
                <a:ea typeface="HGP明朝E" panose="02020900000000000000" pitchFamily="18" charset="-128"/>
              </a:rPr>
              <a:t>NetBIOS</a:t>
            </a:r>
            <a:r>
              <a:rPr lang="ja-JP" altLang="en-US" dirty="0">
                <a:latin typeface="HGP明朝E" panose="02020900000000000000" pitchFamily="18" charset="-128"/>
                <a:ea typeface="HGP明朝E" panose="02020900000000000000" pitchFamily="18" charset="-128"/>
              </a:rPr>
              <a:t>名と</a:t>
            </a:r>
            <a:r>
              <a:rPr lang="en-US" altLang="ja-JP" dirty="0">
                <a:latin typeface="HGP明朝E" panose="02020900000000000000" pitchFamily="18" charset="-128"/>
                <a:ea typeface="HGP明朝E" panose="02020900000000000000" pitchFamily="18" charset="-128"/>
              </a:rPr>
              <a:t>IP</a:t>
            </a:r>
            <a:r>
              <a:rPr lang="ja-JP" altLang="en-US" dirty="0">
                <a:latin typeface="HGP明朝E" panose="02020900000000000000" pitchFamily="18" charset="-128"/>
                <a:ea typeface="HGP明朝E" panose="02020900000000000000" pitchFamily="18" charset="-128"/>
              </a:rPr>
              <a:t>のリストも使用されます。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427497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atin typeface="HGP明朝E" panose="02020900000000000000" pitchFamily="18" charset="-128"/>
                <a:ea typeface="HGP明朝E" panose="02020900000000000000" pitchFamily="18" charset="-128"/>
              </a:rPr>
              <a:t>余談～</a:t>
            </a:r>
            <a:r>
              <a:rPr lang="en-US" altLang="ja-JP" dirty="0" smtClean="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関連のポート</a:t>
            </a:r>
            <a:r>
              <a:rPr lang="ja-JP" altLang="en-US" dirty="0" smtClean="0">
                <a:latin typeface="HGP明朝E" panose="02020900000000000000" pitchFamily="18" charset="-128"/>
                <a:ea typeface="HGP明朝E" panose="02020900000000000000" pitchFamily="18" charset="-128"/>
              </a:rPr>
              <a:t>について～</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en-US" altLang="ja-JP" dirty="0" smtClean="0">
                <a:latin typeface="HGP明朝E" panose="02020900000000000000" pitchFamily="18" charset="-128"/>
                <a:ea typeface="HGP明朝E" panose="02020900000000000000" pitchFamily="18" charset="-128"/>
              </a:rPr>
              <a:t>DNS</a:t>
            </a:r>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53</a:t>
            </a:r>
          </a:p>
          <a:p>
            <a:r>
              <a:rPr lang="en-US" altLang="ja-JP" dirty="0">
                <a:latin typeface="HGP明朝E" panose="02020900000000000000" pitchFamily="18" charset="-128"/>
                <a:ea typeface="HGP明朝E" panose="02020900000000000000" pitchFamily="18" charset="-128"/>
              </a:rPr>
              <a:t>NBNS</a:t>
            </a:r>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NetBIOS Name Service</a:t>
            </a:r>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137</a:t>
            </a:r>
          </a:p>
          <a:p>
            <a:r>
              <a:rPr lang="en-US" altLang="ja-JP" dirty="0">
                <a:latin typeface="HGP明朝E" panose="02020900000000000000" pitchFamily="18" charset="-128"/>
                <a:ea typeface="HGP明朝E" panose="02020900000000000000" pitchFamily="18" charset="-128"/>
              </a:rPr>
              <a:t>Browser Service</a:t>
            </a:r>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138</a:t>
            </a:r>
          </a:p>
          <a:p>
            <a:r>
              <a:rPr lang="en-US" altLang="ja-JP" dirty="0">
                <a:latin typeface="HGP明朝E" panose="02020900000000000000" pitchFamily="18" charset="-128"/>
                <a:ea typeface="HGP明朝E" panose="02020900000000000000" pitchFamily="18" charset="-128"/>
              </a:rPr>
              <a:t>NBSS</a:t>
            </a:r>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NetBIOS Session Service</a:t>
            </a:r>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139</a:t>
            </a:r>
          </a:p>
          <a:p>
            <a:r>
              <a:rPr lang="en-US" altLang="ja-JP" dirty="0">
                <a:latin typeface="HGP明朝E" panose="02020900000000000000" pitchFamily="18" charset="-128"/>
                <a:ea typeface="HGP明朝E" panose="02020900000000000000" pitchFamily="18" charset="-128"/>
              </a:rPr>
              <a:t>Direct Hosting SMB</a:t>
            </a:r>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445</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1814548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GP明朝E" panose="02020900000000000000" pitchFamily="18" charset="-128"/>
                <a:ea typeface="HGP明朝E" panose="02020900000000000000" pitchFamily="18" charset="-128"/>
              </a:rPr>
              <a:t>リソースのアクセス</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ja-JP" altLang="en-US" dirty="0">
                <a:latin typeface="HGP明朝E" panose="02020900000000000000" pitchFamily="18" charset="-128"/>
                <a:ea typeface="HGP明朝E" panose="02020900000000000000" pitchFamily="18" charset="-128"/>
              </a:rPr>
              <a:t>通信の対象となる</a:t>
            </a:r>
            <a:r>
              <a:rPr lang="en-US" altLang="ja-JP" dirty="0">
                <a:latin typeface="HGP明朝E" panose="02020900000000000000" pitchFamily="18" charset="-128"/>
                <a:ea typeface="HGP明朝E" panose="02020900000000000000" pitchFamily="18" charset="-128"/>
              </a:rPr>
              <a:t>IP</a:t>
            </a:r>
            <a:r>
              <a:rPr lang="ja-JP" altLang="en-US" dirty="0">
                <a:latin typeface="HGP明朝E" panose="02020900000000000000" pitchFamily="18" charset="-128"/>
                <a:ea typeface="HGP明朝E" panose="02020900000000000000" pitchFamily="18" charset="-128"/>
              </a:rPr>
              <a:t>が判明した後は</a:t>
            </a:r>
            <a:r>
              <a:rPr lang="en-US" altLang="ja-JP" dirty="0">
                <a:latin typeface="HGP明朝E" panose="02020900000000000000" pitchFamily="18" charset="-128"/>
                <a:ea typeface="HGP明朝E" panose="02020900000000000000" pitchFamily="18" charset="-128"/>
              </a:rPr>
              <a:t>NBSS</a:t>
            </a:r>
            <a:r>
              <a:rPr lang="ja-JP" altLang="en-US" dirty="0">
                <a:latin typeface="HGP明朝E" panose="02020900000000000000" pitchFamily="18" charset="-128"/>
                <a:ea typeface="HGP明朝E" panose="02020900000000000000" pitchFamily="18" charset="-128"/>
              </a:rPr>
              <a:t>もしくは</a:t>
            </a:r>
            <a:r>
              <a:rPr lang="en-US" altLang="ja-JP" dirty="0">
                <a:latin typeface="HGP明朝E" panose="02020900000000000000" pitchFamily="18" charset="-128"/>
                <a:ea typeface="HGP明朝E" panose="02020900000000000000" pitchFamily="18" charset="-128"/>
              </a:rPr>
              <a:t>Direct Hosting SMB</a:t>
            </a:r>
            <a:r>
              <a:rPr lang="ja-JP" altLang="en-US" dirty="0">
                <a:latin typeface="HGP明朝E" panose="02020900000000000000" pitchFamily="18" charset="-128"/>
                <a:ea typeface="HGP明朝E" panose="02020900000000000000" pitchFamily="18" charset="-128"/>
              </a:rPr>
              <a:t>による通信を開始してセッションを確立させるところから始まります</a:t>
            </a:r>
            <a:r>
              <a:rPr lang="ja-JP" altLang="en-US" dirty="0" smtClean="0">
                <a:latin typeface="HGP明朝E" panose="02020900000000000000" pitchFamily="18" charset="-128"/>
                <a:ea typeface="HGP明朝E" panose="02020900000000000000" pitchFamily="18" charset="-128"/>
              </a:rPr>
              <a:t>。</a:t>
            </a:r>
            <a:endParaRPr lang="en-US" altLang="ja-JP" dirty="0" smtClean="0">
              <a:latin typeface="HGP明朝E" panose="02020900000000000000" pitchFamily="18" charset="-128"/>
              <a:ea typeface="HGP明朝E" panose="02020900000000000000" pitchFamily="18" charset="-128"/>
            </a:endParaRPr>
          </a:p>
          <a:p>
            <a:r>
              <a:rPr lang="ja-JP" altLang="en-US" dirty="0" smtClean="0">
                <a:latin typeface="HGP明朝E" panose="02020900000000000000" pitchFamily="18" charset="-128"/>
                <a:ea typeface="HGP明朝E" panose="02020900000000000000" pitchFamily="18" charset="-128"/>
              </a:rPr>
              <a:t>その後</a:t>
            </a:r>
            <a:r>
              <a:rPr lang="ja-JP" altLang="en-US" dirty="0">
                <a:latin typeface="HGP明朝E" panose="02020900000000000000" pitchFamily="18" charset="-128"/>
                <a:ea typeface="HGP明朝E" panose="02020900000000000000" pitchFamily="18" charset="-128"/>
              </a:rPr>
              <a:t>ネゴシエーションと呼ばれるサーバー、クライアントの機能レベルのすり合わせが行われどういった認証を行うかなどが決定されます。その際の機能レベルのことを</a:t>
            </a:r>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の用語でダイアレクト（方言）といいますが歴史の長い</a:t>
            </a:r>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の相互接続性において重要な機能となっています。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218109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GP明朝E" panose="02020900000000000000" pitchFamily="18" charset="-128"/>
                <a:ea typeface="HGP明朝E" panose="02020900000000000000" pitchFamily="18" charset="-128"/>
              </a:rPr>
              <a:t>認証について</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normAutofit/>
          </a:bodyPr>
          <a:lstStyle/>
          <a:p>
            <a:r>
              <a:rPr lang="ja-JP" altLang="en-US" dirty="0">
                <a:latin typeface="HGP明朝E" panose="02020900000000000000" pitchFamily="18" charset="-128"/>
                <a:ea typeface="HGP明朝E" panose="02020900000000000000" pitchFamily="18" charset="-128"/>
              </a:rPr>
              <a:t>リソースアクセスにおいて認証が行われるのですが</a:t>
            </a:r>
            <a:r>
              <a:rPr lang="en-US" altLang="ja-JP" dirty="0">
                <a:latin typeface="HGP明朝E" panose="02020900000000000000" pitchFamily="18" charset="-128"/>
                <a:ea typeface="HGP明朝E" panose="02020900000000000000" pitchFamily="18" charset="-128"/>
              </a:rPr>
              <a:t>PC</a:t>
            </a:r>
            <a:r>
              <a:rPr lang="ja-JP" altLang="en-US" dirty="0">
                <a:latin typeface="HGP明朝E" panose="02020900000000000000" pitchFamily="18" charset="-128"/>
                <a:ea typeface="HGP明朝E" panose="02020900000000000000" pitchFamily="18" charset="-128"/>
              </a:rPr>
              <a:t>の環境によっても左右されるので併せて紹介します。</a:t>
            </a:r>
          </a:p>
          <a:p>
            <a:r>
              <a:rPr lang="ja-JP" altLang="en-US" dirty="0">
                <a:latin typeface="HGP明朝E" panose="02020900000000000000" pitchFamily="18" charset="-128"/>
                <a:ea typeface="HGP明朝E" panose="02020900000000000000" pitchFamily="18" charset="-128"/>
              </a:rPr>
              <a:t>簡易ファイル共有</a:t>
            </a:r>
          </a:p>
          <a:p>
            <a:pPr lvl="1"/>
            <a:r>
              <a:rPr lang="en-US" altLang="ja-JP" dirty="0" err="1">
                <a:latin typeface="HGP明朝E" panose="02020900000000000000" pitchFamily="18" charset="-128"/>
                <a:ea typeface="HGP明朝E" panose="02020900000000000000" pitchFamily="18" charset="-128"/>
              </a:rPr>
              <a:t>XPHome</a:t>
            </a:r>
            <a:r>
              <a:rPr lang="ja-JP" altLang="en-US" dirty="0">
                <a:latin typeface="HGP明朝E" panose="02020900000000000000" pitchFamily="18" charset="-128"/>
                <a:ea typeface="HGP明朝E" panose="02020900000000000000" pitchFamily="18" charset="-128"/>
              </a:rPr>
              <a:t>などで有効にできる簡易ファイル共有ですが簡易ファイル共有において認証はすべて</a:t>
            </a:r>
            <a:r>
              <a:rPr lang="en-US" altLang="ja-JP" dirty="0">
                <a:latin typeface="HGP明朝E" panose="02020900000000000000" pitchFamily="18" charset="-128"/>
                <a:ea typeface="HGP明朝E" panose="02020900000000000000" pitchFamily="18" charset="-128"/>
              </a:rPr>
              <a:t>Guest</a:t>
            </a:r>
            <a:r>
              <a:rPr lang="ja-JP" altLang="en-US" dirty="0">
                <a:latin typeface="HGP明朝E" panose="02020900000000000000" pitchFamily="18" charset="-128"/>
                <a:ea typeface="HGP明朝E" panose="02020900000000000000" pitchFamily="18" charset="-128"/>
              </a:rPr>
              <a:t>アカウントとして行われます。</a:t>
            </a:r>
          </a:p>
          <a:p>
            <a:r>
              <a:rPr lang="ja-JP" altLang="en-US" dirty="0">
                <a:latin typeface="HGP明朝E" panose="02020900000000000000" pitchFamily="18" charset="-128"/>
                <a:ea typeface="HGP明朝E" panose="02020900000000000000" pitchFamily="18" charset="-128"/>
              </a:rPr>
              <a:t>詳細なファイル共有のリソースレベル認証</a:t>
            </a:r>
          </a:p>
          <a:p>
            <a:pPr lvl="1"/>
            <a:r>
              <a:rPr lang="ja-JP" altLang="en-US" dirty="0">
                <a:latin typeface="HGP明朝E" panose="02020900000000000000" pitchFamily="18" charset="-128"/>
                <a:ea typeface="HGP明朝E" panose="02020900000000000000" pitchFamily="18" charset="-128"/>
              </a:rPr>
              <a:t>簡易ファイル共有でない場合は共有させるポイントごとにアクセス制限をかけることができます。最終的にアクセスするファイルが</a:t>
            </a:r>
            <a:r>
              <a:rPr lang="en-US" altLang="ja-JP" dirty="0">
                <a:latin typeface="HGP明朝E" panose="02020900000000000000" pitchFamily="18" charset="-128"/>
                <a:ea typeface="HGP明朝E" panose="02020900000000000000" pitchFamily="18" charset="-128"/>
              </a:rPr>
              <a:t>FAT</a:t>
            </a:r>
            <a:r>
              <a:rPr lang="ja-JP" altLang="en-US" dirty="0">
                <a:latin typeface="HGP明朝E" panose="02020900000000000000" pitchFamily="18" charset="-128"/>
                <a:ea typeface="HGP明朝E" panose="02020900000000000000" pitchFamily="18" charset="-128"/>
              </a:rPr>
              <a:t>ではなく</a:t>
            </a:r>
            <a:r>
              <a:rPr lang="en-US" altLang="ja-JP" dirty="0">
                <a:latin typeface="HGP明朝E" panose="02020900000000000000" pitchFamily="18" charset="-128"/>
                <a:ea typeface="HGP明朝E" panose="02020900000000000000" pitchFamily="18" charset="-128"/>
              </a:rPr>
              <a:t>NTFS</a:t>
            </a:r>
            <a:r>
              <a:rPr lang="ja-JP" altLang="en-US" dirty="0">
                <a:latin typeface="HGP明朝E" panose="02020900000000000000" pitchFamily="18" charset="-128"/>
                <a:ea typeface="HGP明朝E" panose="02020900000000000000" pitchFamily="18" charset="-128"/>
              </a:rPr>
              <a:t>等の認証機構のあるファイルシステムであった場合</a:t>
            </a:r>
            <a:r>
              <a:rPr lang="ja-JP" altLang="en-US" dirty="0" smtClean="0">
                <a:latin typeface="HGP明朝E" panose="02020900000000000000" pitchFamily="18" charset="-128"/>
                <a:ea typeface="HGP明朝E" panose="02020900000000000000" pitchFamily="18" charset="-128"/>
              </a:rPr>
              <a:t>はさらに</a:t>
            </a:r>
            <a:r>
              <a:rPr lang="en-US" altLang="ja-JP" dirty="0">
                <a:latin typeface="HGP明朝E" panose="02020900000000000000" pitchFamily="18" charset="-128"/>
                <a:ea typeface="HGP明朝E" panose="02020900000000000000" pitchFamily="18" charset="-128"/>
              </a:rPr>
              <a:t>ACL</a:t>
            </a:r>
            <a:r>
              <a:rPr lang="ja-JP" altLang="en-US" dirty="0">
                <a:latin typeface="HGP明朝E" panose="02020900000000000000" pitchFamily="18" charset="-128"/>
                <a:ea typeface="HGP明朝E" panose="02020900000000000000" pitchFamily="18" charset="-128"/>
              </a:rPr>
              <a:t>に従ってアクセス制限がかかります</a:t>
            </a:r>
            <a:r>
              <a:rPr lang="ja-JP" altLang="en-US" dirty="0" smtClean="0">
                <a:latin typeface="HGP明朝E" panose="02020900000000000000" pitchFamily="18" charset="-128"/>
                <a:ea typeface="HGP明朝E" panose="02020900000000000000" pitchFamily="18" charset="-128"/>
              </a:rPr>
              <a:t>。</a:t>
            </a:r>
            <a:r>
              <a:rPr lang="en-US" altLang="ja-JP" dirty="0" smtClean="0">
                <a:latin typeface="HGP明朝E" panose="02020900000000000000" pitchFamily="18" charset="-128"/>
                <a:ea typeface="HGP明朝E" panose="02020900000000000000" pitchFamily="18" charset="-128"/>
              </a:rPr>
              <a:t>	</a:t>
            </a:r>
          </a:p>
        </p:txBody>
      </p:sp>
    </p:spTree>
    <p:extLst>
      <p:ext uri="{BB962C8B-B14F-4D97-AF65-F5344CB8AC3E}">
        <p14:creationId xmlns:p14="http://schemas.microsoft.com/office/powerpoint/2010/main" val="155364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latin typeface="HGP明朝E" panose="02020900000000000000" pitchFamily="18" charset="-128"/>
                <a:ea typeface="HGP明朝E" panose="02020900000000000000" pitchFamily="18" charset="-128"/>
              </a:rPr>
              <a:t>SQL Server2012</a:t>
            </a:r>
            <a:r>
              <a:rPr lang="ja-JP" altLang="en-US" dirty="0">
                <a:latin typeface="HGP明朝E" panose="02020900000000000000" pitchFamily="18" charset="-128"/>
                <a:ea typeface="HGP明朝E" panose="02020900000000000000" pitchFamily="18" charset="-128"/>
              </a:rPr>
              <a:t>の新機能の</a:t>
            </a:r>
            <a:r>
              <a:rPr lang="ja-JP" altLang="en-US" dirty="0" smtClean="0">
                <a:latin typeface="HGP明朝E" panose="02020900000000000000" pitchFamily="18" charset="-128"/>
                <a:ea typeface="HGP明朝E" panose="02020900000000000000" pitchFamily="18" charset="-128"/>
              </a:rPr>
              <a:t>おさらい</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en-US" altLang="ja-JP" dirty="0">
                <a:latin typeface="HGP明朝E" panose="02020900000000000000" pitchFamily="18" charset="-128"/>
                <a:ea typeface="HGP明朝E" panose="02020900000000000000" pitchFamily="18" charset="-128"/>
              </a:rPr>
              <a:t>SQL Server </a:t>
            </a:r>
            <a:r>
              <a:rPr lang="en-US" altLang="ja-JP" dirty="0" err="1">
                <a:latin typeface="HGP明朝E" panose="02020900000000000000" pitchFamily="18" charset="-128"/>
                <a:ea typeface="HGP明朝E" panose="02020900000000000000" pitchFamily="18" charset="-128"/>
              </a:rPr>
              <a:t>AlwaysOn</a:t>
            </a:r>
            <a:r>
              <a:rPr lang="en-US" altLang="ja-JP" dirty="0">
                <a:latin typeface="HGP明朝E" panose="02020900000000000000" pitchFamily="18" charset="-128"/>
                <a:ea typeface="HGP明朝E" panose="02020900000000000000" pitchFamily="18" charset="-128"/>
              </a:rPr>
              <a:t> </a:t>
            </a:r>
            <a:r>
              <a:rPr lang="ja-JP" altLang="en-US" dirty="0">
                <a:latin typeface="HGP明朝E" panose="02020900000000000000" pitchFamily="18" charset="-128"/>
                <a:ea typeface="HGP明朝E" panose="02020900000000000000" pitchFamily="18" charset="-128"/>
              </a:rPr>
              <a:t>による可用性の向上／</a:t>
            </a:r>
            <a:r>
              <a:rPr lang="en-US" altLang="ja-JP" dirty="0">
                <a:latin typeface="HGP明朝E" panose="02020900000000000000" pitchFamily="18" charset="-128"/>
                <a:ea typeface="HGP明朝E" panose="02020900000000000000" pitchFamily="18" charset="-128"/>
              </a:rPr>
              <a:t>DR</a:t>
            </a:r>
            <a:r>
              <a:rPr lang="ja-JP" altLang="en-US" dirty="0">
                <a:latin typeface="HGP明朝E" panose="02020900000000000000" pitchFamily="18" charset="-128"/>
                <a:ea typeface="HGP明朝E" panose="02020900000000000000" pitchFamily="18" charset="-128"/>
              </a:rPr>
              <a:t>（災害復旧）の実現</a:t>
            </a:r>
          </a:p>
          <a:p>
            <a:r>
              <a:rPr lang="ja-JP" altLang="en-US" dirty="0">
                <a:latin typeface="HGP明朝E" panose="02020900000000000000" pitchFamily="18" charset="-128"/>
                <a:ea typeface="HGP明朝E" panose="02020900000000000000" pitchFamily="18" charset="-128"/>
              </a:rPr>
              <a:t>データベース エンジンの機能強化</a:t>
            </a:r>
          </a:p>
          <a:p>
            <a:r>
              <a:rPr lang="ja-JP" altLang="en-US" dirty="0">
                <a:latin typeface="HGP明朝E" panose="02020900000000000000" pitchFamily="18" charset="-128"/>
                <a:ea typeface="HGP明朝E" panose="02020900000000000000" pitchFamily="18" charset="-128"/>
              </a:rPr>
              <a:t>開発生産性の向上</a:t>
            </a:r>
          </a:p>
          <a:p>
            <a:r>
              <a:rPr lang="en-US" altLang="ja-JP" dirty="0">
                <a:latin typeface="HGP明朝E" panose="02020900000000000000" pitchFamily="18" charset="-128"/>
                <a:ea typeface="HGP明朝E" panose="02020900000000000000" pitchFamily="18" charset="-128"/>
              </a:rPr>
              <a:t>DWH</a:t>
            </a:r>
            <a:r>
              <a:rPr lang="ja-JP" altLang="en-US" dirty="0">
                <a:latin typeface="HGP明朝E" panose="02020900000000000000" pitchFamily="18" charset="-128"/>
                <a:ea typeface="HGP明朝E" panose="02020900000000000000" pitchFamily="18" charset="-128"/>
              </a:rPr>
              <a:t>（データ ウェアハウス）関連の機能</a:t>
            </a:r>
            <a:r>
              <a:rPr lang="ja-JP" altLang="en-US" dirty="0" smtClean="0">
                <a:latin typeface="HGP明朝E" panose="02020900000000000000" pitchFamily="18" charset="-128"/>
                <a:ea typeface="HGP明朝E" panose="02020900000000000000" pitchFamily="18" charset="-128"/>
              </a:rPr>
              <a:t>強化</a:t>
            </a:r>
            <a:endParaRPr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24578183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GP明朝E" panose="02020900000000000000" pitchFamily="18" charset="-128"/>
                <a:ea typeface="HGP明朝E" panose="02020900000000000000" pitchFamily="18" charset="-128"/>
              </a:rPr>
              <a:t>ブラウザー機能</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ja-JP" altLang="en-US" dirty="0">
                <a:latin typeface="HGP明朝E" panose="02020900000000000000" pitchFamily="18" charset="-128"/>
                <a:ea typeface="HGP明朝E" panose="02020900000000000000" pitchFamily="18" charset="-128"/>
              </a:rPr>
              <a:t>ここまでがファイルを開く部分のお話になります</a:t>
            </a:r>
            <a:r>
              <a:rPr lang="ja-JP" altLang="en-US" dirty="0" smtClean="0">
                <a:latin typeface="HGP明朝E" panose="02020900000000000000" pitchFamily="18" charset="-128"/>
                <a:ea typeface="HGP明朝E" panose="02020900000000000000" pitchFamily="18" charset="-128"/>
              </a:rPr>
              <a:t>。</a:t>
            </a:r>
            <a:endParaRPr lang="en-US" altLang="ja-JP" dirty="0" smtClean="0">
              <a:latin typeface="HGP明朝E" panose="02020900000000000000" pitchFamily="18" charset="-128"/>
              <a:ea typeface="HGP明朝E" panose="02020900000000000000" pitchFamily="18" charset="-128"/>
            </a:endParaRPr>
          </a:p>
          <a:p>
            <a:pPr lvl="1"/>
            <a:r>
              <a:rPr lang="ja-JP" altLang="en-US" dirty="0" smtClean="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a:t>
            </a:r>
            <a:r>
              <a:rPr lang="ja-JP" altLang="en-US" dirty="0">
                <a:latin typeface="HGP明朝E" panose="02020900000000000000" pitchFamily="18" charset="-128"/>
                <a:ea typeface="HGP明朝E" panose="02020900000000000000" pitchFamily="18" charset="-128"/>
              </a:rPr>
              <a:t>サーバー名</a:t>
            </a:r>
            <a:r>
              <a:rPr lang="en-US" altLang="ja-JP" dirty="0">
                <a:latin typeface="HGP明朝E" panose="02020900000000000000" pitchFamily="18" charset="-128"/>
                <a:ea typeface="HGP明朝E" panose="02020900000000000000" pitchFamily="18" charset="-128"/>
              </a:rPr>
              <a:t>\&lt;</a:t>
            </a:r>
            <a:r>
              <a:rPr lang="ja-JP" altLang="en-US" dirty="0">
                <a:latin typeface="HGP明朝E" panose="02020900000000000000" pitchFamily="18" charset="-128"/>
                <a:ea typeface="HGP明朝E" panose="02020900000000000000" pitchFamily="18" charset="-128"/>
              </a:rPr>
              <a:t>ファイル名</a:t>
            </a:r>
            <a:r>
              <a:rPr lang="en-US" altLang="ja-JP" dirty="0">
                <a:latin typeface="HGP明朝E" panose="02020900000000000000" pitchFamily="18" charset="-128"/>
                <a:ea typeface="HGP明朝E" panose="02020900000000000000" pitchFamily="18" charset="-128"/>
              </a:rPr>
              <a:t>&gt;</a:t>
            </a:r>
            <a:r>
              <a:rPr lang="ja-JP" altLang="en-US" dirty="0">
                <a:latin typeface="HGP明朝E" panose="02020900000000000000" pitchFamily="18" charset="-128"/>
                <a:ea typeface="HGP明朝E" panose="02020900000000000000" pitchFamily="18" charset="-128"/>
              </a:rPr>
              <a:t>としてファイルを開いたイメージ）</a:t>
            </a:r>
          </a:p>
          <a:p>
            <a:r>
              <a:rPr lang="ja-JP" altLang="en-US" dirty="0">
                <a:latin typeface="HGP明朝E" panose="02020900000000000000" pitchFamily="18" charset="-128"/>
                <a:ea typeface="HGP明朝E" panose="02020900000000000000" pitchFamily="18" charset="-128"/>
              </a:rPr>
              <a:t>ここからはもうひとつの重要な機能であるブラウザー機能について説明します</a:t>
            </a:r>
            <a:r>
              <a:rPr lang="ja-JP" altLang="en-US" dirty="0" smtClean="0">
                <a:latin typeface="HGP明朝E" panose="02020900000000000000" pitchFamily="18" charset="-128"/>
                <a:ea typeface="HGP明朝E" panose="02020900000000000000" pitchFamily="18" charset="-128"/>
              </a:rPr>
              <a:t>。</a:t>
            </a:r>
            <a:endParaRPr lang="en-US" altLang="ja-JP" dirty="0" smtClean="0">
              <a:latin typeface="HGP明朝E" panose="02020900000000000000" pitchFamily="18" charset="-128"/>
              <a:ea typeface="HGP明朝E" panose="02020900000000000000" pitchFamily="18" charset="-128"/>
            </a:endParaRPr>
          </a:p>
          <a:p>
            <a:r>
              <a:rPr lang="en-US" altLang="ja-JP" dirty="0" smtClean="0">
                <a:latin typeface="HGP明朝E" panose="02020900000000000000" pitchFamily="18" charset="-128"/>
                <a:ea typeface="HGP明朝E" panose="02020900000000000000" pitchFamily="18" charset="-128"/>
              </a:rPr>
              <a:t>NBNS</a:t>
            </a:r>
            <a:r>
              <a:rPr lang="ja-JP" altLang="en-US" dirty="0" err="1">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NBSS</a:t>
            </a:r>
            <a:r>
              <a:rPr lang="ja-JP" altLang="en-US" dirty="0">
                <a:latin typeface="HGP明朝E" panose="02020900000000000000" pitchFamily="18" charset="-128"/>
                <a:ea typeface="HGP明朝E" panose="02020900000000000000" pitchFamily="18" charset="-128"/>
              </a:rPr>
              <a:t>による機能ですがリソースを使うための機能になります。対してブラウザー機能ですが使用できるリソースを見せるための機能になります。</a:t>
            </a:r>
          </a:p>
          <a:p>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42789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GP明朝E" panose="02020900000000000000" pitchFamily="18" charset="-128"/>
                <a:ea typeface="HGP明朝E" panose="02020900000000000000" pitchFamily="18" charset="-128"/>
              </a:rPr>
              <a:t>接続の流れ</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normAutofit fontScale="92500" lnSpcReduction="20000"/>
          </a:bodyPr>
          <a:lstStyle/>
          <a:p>
            <a:r>
              <a:rPr lang="en-US" altLang="ja-JP" dirty="0">
                <a:latin typeface="HGP明朝E" panose="02020900000000000000" pitchFamily="18" charset="-128"/>
                <a:ea typeface="HGP明朝E" panose="02020900000000000000" pitchFamily="18" charset="-128"/>
              </a:rPr>
              <a:t>NetBIOS</a:t>
            </a:r>
            <a:r>
              <a:rPr lang="ja-JP" altLang="en-US" dirty="0" err="1">
                <a:latin typeface="HGP明朝E" panose="02020900000000000000" pitchFamily="18" charset="-128"/>
                <a:ea typeface="HGP明朝E" panose="02020900000000000000" pitchFamily="18" charset="-128"/>
              </a:rPr>
              <a:t>にて</a:t>
            </a:r>
            <a:r>
              <a:rPr lang="ja-JP" altLang="en-US" dirty="0">
                <a:latin typeface="HGP明朝E" panose="02020900000000000000" pitchFamily="18" charset="-128"/>
                <a:ea typeface="HGP明朝E" panose="02020900000000000000" pitchFamily="18" charset="-128"/>
              </a:rPr>
              <a:t>マスターブラウザーがコンピューター（プリンター等含む）の一覧を保持しており定期的にブロードキャストで存在を知らせてきます。クライアントはマスタブラウザに対してコンピューターの一覧を照会します。（</a:t>
            </a:r>
            <a:r>
              <a:rPr lang="en-US" altLang="ja-JP" dirty="0">
                <a:latin typeface="HGP明朝E" panose="02020900000000000000" pitchFamily="18" charset="-128"/>
                <a:ea typeface="HGP明朝E" panose="02020900000000000000" pitchFamily="18" charset="-128"/>
              </a:rPr>
              <a:t>XP</a:t>
            </a:r>
            <a:r>
              <a:rPr lang="ja-JP" altLang="en-US" dirty="0">
                <a:latin typeface="HGP明朝E" panose="02020900000000000000" pitchFamily="18" charset="-128"/>
                <a:ea typeface="HGP明朝E" panose="02020900000000000000" pitchFamily="18" charset="-128"/>
              </a:rPr>
              <a:t>でネットワーク共有を開いた状態）</a:t>
            </a:r>
          </a:p>
          <a:p>
            <a:r>
              <a:rPr lang="en-US" altLang="ja-JP" dirty="0">
                <a:latin typeface="HGP明朝E" panose="02020900000000000000" pitchFamily="18" charset="-128"/>
                <a:ea typeface="HGP明朝E" panose="02020900000000000000" pitchFamily="18" charset="-128"/>
              </a:rPr>
              <a:t>Windows</a:t>
            </a:r>
            <a:r>
              <a:rPr lang="ja-JP" altLang="en-US" dirty="0">
                <a:latin typeface="HGP明朝E" panose="02020900000000000000" pitchFamily="18" charset="-128"/>
                <a:ea typeface="HGP明朝E" panose="02020900000000000000" pitchFamily="18" charset="-128"/>
              </a:rPr>
              <a:t>であればエクスプローラーから対象となるコンピューターを選択することで対象となるサーバーの</a:t>
            </a:r>
            <a:r>
              <a:rPr lang="en-US" altLang="ja-JP" dirty="0">
                <a:latin typeface="HGP明朝E" panose="02020900000000000000" pitchFamily="18" charset="-128"/>
                <a:ea typeface="HGP明朝E" panose="02020900000000000000" pitchFamily="18" charset="-128"/>
              </a:rPr>
              <a:t>IPC$</a:t>
            </a:r>
            <a:r>
              <a:rPr lang="ja-JP" altLang="en-US" dirty="0">
                <a:latin typeface="HGP明朝E" panose="02020900000000000000" pitchFamily="18" charset="-128"/>
                <a:ea typeface="HGP明朝E" panose="02020900000000000000" pitchFamily="18" charset="-128"/>
              </a:rPr>
              <a:t>という特殊な共有ポイントへの接続、認証が行われます。この時</a:t>
            </a:r>
            <a:r>
              <a:rPr lang="en-US" altLang="ja-JP" dirty="0">
                <a:latin typeface="HGP明朝E" panose="02020900000000000000" pitchFamily="18" charset="-128"/>
                <a:ea typeface="HGP明朝E" panose="02020900000000000000" pitchFamily="18" charset="-128"/>
              </a:rPr>
              <a:t>Windows</a:t>
            </a:r>
            <a:r>
              <a:rPr lang="ja-JP" altLang="en-US" dirty="0">
                <a:latin typeface="HGP明朝E" panose="02020900000000000000" pitchFamily="18" charset="-128"/>
                <a:ea typeface="HGP明朝E" panose="02020900000000000000" pitchFamily="18" charset="-128"/>
              </a:rPr>
              <a:t>クライアントはログインに使用したアカウントでログインしようとします。（簡易フォルダ共有であったり</a:t>
            </a:r>
            <a:r>
              <a:rPr lang="en-US" altLang="ja-JP" dirty="0">
                <a:latin typeface="HGP明朝E" panose="02020900000000000000" pitchFamily="18" charset="-128"/>
                <a:ea typeface="HGP明朝E" panose="02020900000000000000" pitchFamily="18" charset="-128"/>
              </a:rPr>
              <a:t>Samba</a:t>
            </a:r>
            <a:r>
              <a:rPr lang="ja-JP" altLang="en-US" dirty="0">
                <a:latin typeface="HGP明朝E" panose="02020900000000000000" pitchFamily="18" charset="-128"/>
                <a:ea typeface="HGP明朝E" panose="02020900000000000000" pitchFamily="18" charset="-128"/>
              </a:rPr>
              <a:t>など</a:t>
            </a:r>
            <a:r>
              <a:rPr lang="ja-JP" altLang="en-US" dirty="0" smtClean="0">
                <a:latin typeface="HGP明朝E" panose="02020900000000000000" pitchFamily="18" charset="-128"/>
                <a:ea typeface="HGP明朝E" panose="02020900000000000000" pitchFamily="18" charset="-128"/>
              </a:rPr>
              <a:t>他の</a:t>
            </a:r>
            <a:r>
              <a:rPr lang="ja-JP" altLang="en-US" dirty="0">
                <a:latin typeface="HGP明朝E" panose="02020900000000000000" pitchFamily="18" charset="-128"/>
                <a:ea typeface="HGP明朝E" panose="02020900000000000000" pitchFamily="18" charset="-128"/>
              </a:rPr>
              <a:t>クライアントの実装ではこの限りではない</a:t>
            </a:r>
            <a:r>
              <a:rPr lang="ja-JP" altLang="en-US" dirty="0" smtClean="0">
                <a:latin typeface="HGP明朝E" panose="02020900000000000000" pitchFamily="18" charset="-128"/>
                <a:ea typeface="HGP明朝E" panose="02020900000000000000" pitchFamily="18" charset="-128"/>
              </a:rPr>
              <a:t>）</a:t>
            </a:r>
            <a:endParaRPr lang="en-US" altLang="ja-JP" dirty="0" smtClean="0">
              <a:latin typeface="HGP明朝E" panose="02020900000000000000" pitchFamily="18" charset="-128"/>
              <a:ea typeface="HGP明朝E" panose="02020900000000000000" pitchFamily="18" charset="-128"/>
            </a:endParaRPr>
          </a:p>
          <a:p>
            <a:r>
              <a:rPr lang="ja-JP" altLang="en-US" dirty="0">
                <a:latin typeface="HGP明朝E" panose="02020900000000000000" pitchFamily="18" charset="-128"/>
                <a:ea typeface="HGP明朝E" panose="02020900000000000000" pitchFamily="18" charset="-128"/>
              </a:rPr>
              <a:t>こういった動作があるため見えないがアクセスできたり見えるのにアクセスできないといった事象が発生します。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20890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GP明朝E" panose="02020900000000000000" pitchFamily="18" charset="-128"/>
                <a:ea typeface="HGP明朝E" panose="02020900000000000000" pitchFamily="18" charset="-128"/>
              </a:rPr>
              <a:t>そして</a:t>
            </a:r>
            <a:r>
              <a:rPr lang="en-US" altLang="ja-JP" dirty="0">
                <a:latin typeface="HGP明朝E" panose="02020900000000000000" pitchFamily="18" charset="-128"/>
                <a:ea typeface="HGP明朝E" panose="02020900000000000000" pitchFamily="18" charset="-128"/>
              </a:rPr>
              <a:t>SMB2.0</a:t>
            </a:r>
            <a:r>
              <a:rPr lang="ja-JP" altLang="en-US" dirty="0">
                <a:latin typeface="HGP明朝E" panose="02020900000000000000" pitchFamily="18" charset="-128"/>
                <a:ea typeface="HGP明朝E" panose="02020900000000000000" pitchFamily="18" charset="-128"/>
              </a:rPr>
              <a:t>へ</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normAutofit/>
          </a:bodyPr>
          <a:lstStyle/>
          <a:p>
            <a:r>
              <a:rPr lang="ja-JP" altLang="en-US" dirty="0">
                <a:latin typeface="HGP明朝E" panose="02020900000000000000" pitchFamily="18" charset="-128"/>
                <a:ea typeface="HGP明朝E" panose="02020900000000000000" pitchFamily="18" charset="-128"/>
              </a:rPr>
              <a:t>徐々に機能追加されていた</a:t>
            </a:r>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ですがいくつかの不満は抱えつつ長期にわたり使用されていました。とくに</a:t>
            </a:r>
            <a:r>
              <a:rPr lang="en-US" altLang="ja-JP" dirty="0">
                <a:latin typeface="HGP明朝E" panose="02020900000000000000" pitchFamily="18" charset="-128"/>
                <a:ea typeface="HGP明朝E" panose="02020900000000000000" pitchFamily="18" charset="-128"/>
              </a:rPr>
              <a:t>VPN</a:t>
            </a:r>
            <a:r>
              <a:rPr lang="ja-JP" altLang="en-US" dirty="0">
                <a:latin typeface="HGP明朝E" panose="02020900000000000000" pitchFamily="18" charset="-128"/>
                <a:ea typeface="HGP明朝E" panose="02020900000000000000" pitchFamily="18" charset="-128"/>
              </a:rPr>
              <a:t>など遅延のあるネットワークで使用した際の性能低下やワイアレスなど不安定なネットワークでの安定性の低さから改善が求められていました。</a:t>
            </a:r>
          </a:p>
          <a:p>
            <a:pPr lvl="1"/>
            <a:r>
              <a:rPr lang="ja-JP" altLang="en-US" dirty="0">
                <a:latin typeface="HGP明朝E" panose="02020900000000000000" pitchFamily="18" charset="-128"/>
                <a:ea typeface="HGP明朝E" panose="02020900000000000000" pitchFamily="18" charset="-128"/>
              </a:rPr>
              <a:t>（サードパーティからも</a:t>
            </a:r>
            <a:r>
              <a:rPr lang="en-US" altLang="ja-JP" dirty="0">
                <a:latin typeface="HGP明朝E" panose="02020900000000000000" pitchFamily="18" charset="-128"/>
                <a:ea typeface="HGP明朝E" panose="02020900000000000000" pitchFamily="18" charset="-128"/>
              </a:rPr>
              <a:t>CIFS</a:t>
            </a:r>
            <a:r>
              <a:rPr lang="ja-JP" altLang="en-US" dirty="0" smtClean="0">
                <a:latin typeface="HGP明朝E" panose="02020900000000000000" pitchFamily="18" charset="-128"/>
                <a:ea typeface="HGP明朝E" panose="02020900000000000000" pitchFamily="18" charset="-128"/>
              </a:rPr>
              <a:t>アクセラレータや</a:t>
            </a:r>
            <a:r>
              <a:rPr lang="en-US" altLang="ja-JP" dirty="0" smtClean="0">
                <a:latin typeface="HGP明朝E" panose="02020900000000000000" pitchFamily="18" charset="-128"/>
                <a:ea typeface="HGP明朝E" panose="02020900000000000000" pitchFamily="18" charset="-128"/>
              </a:rPr>
              <a:t>WAN</a:t>
            </a:r>
            <a:r>
              <a:rPr lang="ja-JP" altLang="en-US" dirty="0" smtClean="0">
                <a:latin typeface="HGP明朝E" panose="02020900000000000000" pitchFamily="18" charset="-128"/>
                <a:ea typeface="HGP明朝E" panose="02020900000000000000" pitchFamily="18" charset="-128"/>
              </a:rPr>
              <a:t>アクセラレータと</a:t>
            </a:r>
            <a:r>
              <a:rPr lang="ja-JP" altLang="en-US" dirty="0">
                <a:latin typeface="HGP明朝E" panose="02020900000000000000" pitchFamily="18" charset="-128"/>
                <a:ea typeface="HGP明朝E" panose="02020900000000000000" pitchFamily="18" charset="-128"/>
              </a:rPr>
              <a:t>いった製品が出たりしていました）</a:t>
            </a:r>
          </a:p>
          <a:p>
            <a:r>
              <a:rPr lang="ja-JP" altLang="en-US" dirty="0">
                <a:latin typeface="HGP明朝E" panose="02020900000000000000" pitchFamily="18" charset="-128"/>
                <a:ea typeface="HGP明朝E" panose="02020900000000000000" pitchFamily="18" charset="-128"/>
              </a:rPr>
              <a:t>そして</a:t>
            </a:r>
            <a:r>
              <a:rPr lang="en-US" altLang="ja-JP" dirty="0">
                <a:latin typeface="HGP明朝E" panose="02020900000000000000" pitchFamily="18" charset="-128"/>
                <a:ea typeface="HGP明朝E" panose="02020900000000000000" pitchFamily="18" charset="-128"/>
              </a:rPr>
              <a:t>Windows Vista</a:t>
            </a:r>
            <a:r>
              <a:rPr lang="ja-JP" altLang="en-US" dirty="0">
                <a:latin typeface="HGP明朝E" panose="02020900000000000000" pitchFamily="18" charset="-128"/>
                <a:ea typeface="HGP明朝E" panose="02020900000000000000" pitchFamily="18" charset="-128"/>
              </a:rPr>
              <a:t>から</a:t>
            </a:r>
            <a:r>
              <a:rPr lang="en-US" altLang="ja-JP" dirty="0">
                <a:latin typeface="HGP明朝E" panose="02020900000000000000" pitchFamily="18" charset="-128"/>
                <a:ea typeface="HGP明朝E" panose="02020900000000000000" pitchFamily="18" charset="-128"/>
              </a:rPr>
              <a:t>SMB2.0</a:t>
            </a:r>
            <a:r>
              <a:rPr lang="ja-JP" altLang="en-US" dirty="0">
                <a:latin typeface="HGP明朝E" panose="02020900000000000000" pitchFamily="18" charset="-128"/>
                <a:ea typeface="HGP明朝E" panose="02020900000000000000" pitchFamily="18" charset="-128"/>
              </a:rPr>
              <a:t>として機能アップが図られました。（サーバーは</a:t>
            </a:r>
            <a:r>
              <a:rPr lang="en-US" altLang="ja-JP" dirty="0">
                <a:latin typeface="HGP明朝E" panose="02020900000000000000" pitchFamily="18" charset="-128"/>
                <a:ea typeface="HGP明朝E" panose="02020900000000000000" pitchFamily="18" charset="-128"/>
              </a:rPr>
              <a:t>Windows Server 2008</a:t>
            </a:r>
            <a:r>
              <a:rPr lang="ja-JP" altLang="en-US" dirty="0">
                <a:latin typeface="HGP明朝E" panose="02020900000000000000" pitchFamily="18" charset="-128"/>
                <a:ea typeface="HGP明朝E" panose="02020900000000000000" pitchFamily="18" charset="-128"/>
              </a:rPr>
              <a:t>から）</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29865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GP明朝E" panose="02020900000000000000" pitchFamily="18" charset="-128"/>
                <a:ea typeface="HGP明朝E" panose="02020900000000000000" pitchFamily="18" charset="-128"/>
              </a:rPr>
              <a:t>SMB2.0</a:t>
            </a:r>
            <a:r>
              <a:rPr kumimoji="1" lang="ja-JP" altLang="en-US" dirty="0" err="1" smtClean="0">
                <a:latin typeface="HGP明朝E" panose="02020900000000000000" pitchFamily="18" charset="-128"/>
                <a:ea typeface="HGP明朝E" panose="02020900000000000000" pitchFamily="18" charset="-128"/>
              </a:rPr>
              <a:t>での</a:t>
            </a:r>
            <a:r>
              <a:rPr kumimoji="1" lang="ja-JP" altLang="en-US" dirty="0" smtClean="0">
                <a:latin typeface="HGP明朝E" panose="02020900000000000000" pitchFamily="18" charset="-128"/>
                <a:ea typeface="HGP明朝E" panose="02020900000000000000" pitchFamily="18" charset="-128"/>
              </a:rPr>
              <a:t>改善点</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normAutofit lnSpcReduction="10000"/>
          </a:bodyPr>
          <a:lstStyle/>
          <a:p>
            <a:r>
              <a:rPr lang="en-US" altLang="ja-JP" dirty="0">
                <a:latin typeface="HGP明朝E" panose="02020900000000000000" pitchFamily="18" charset="-128"/>
                <a:ea typeface="HGP明朝E" panose="02020900000000000000" pitchFamily="18" charset="-128"/>
              </a:rPr>
              <a:t>SMB2.0</a:t>
            </a:r>
            <a:r>
              <a:rPr lang="ja-JP" altLang="en-US" dirty="0">
                <a:latin typeface="HGP明朝E" panose="02020900000000000000" pitchFamily="18" charset="-128"/>
                <a:ea typeface="HGP明朝E" panose="02020900000000000000" pitchFamily="18" charset="-128"/>
              </a:rPr>
              <a:t>では肥大化していた</a:t>
            </a:r>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プロトコルの見直しが行われ</a:t>
            </a:r>
            <a:r>
              <a:rPr lang="en-US" altLang="ja-JP" dirty="0">
                <a:latin typeface="HGP明朝E" panose="02020900000000000000" pitchFamily="18" charset="-128"/>
                <a:ea typeface="HGP明朝E" panose="02020900000000000000" pitchFamily="18" charset="-128"/>
              </a:rPr>
              <a:t>100</a:t>
            </a:r>
            <a:r>
              <a:rPr lang="ja-JP" altLang="en-US" dirty="0">
                <a:latin typeface="HGP明朝E" panose="02020900000000000000" pitchFamily="18" charset="-128"/>
                <a:ea typeface="HGP明朝E" panose="02020900000000000000" pitchFamily="18" charset="-128"/>
              </a:rPr>
              <a:t>以上あったコマンドも</a:t>
            </a:r>
            <a:r>
              <a:rPr lang="en-US" altLang="ja-JP" dirty="0">
                <a:latin typeface="HGP明朝E" panose="02020900000000000000" pitchFamily="18" charset="-128"/>
                <a:ea typeface="HGP明朝E" panose="02020900000000000000" pitchFamily="18" charset="-128"/>
              </a:rPr>
              <a:t>19</a:t>
            </a:r>
            <a:r>
              <a:rPr lang="ja-JP" altLang="en-US" dirty="0" err="1">
                <a:latin typeface="HGP明朝E" panose="02020900000000000000" pitchFamily="18" charset="-128"/>
                <a:ea typeface="HGP明朝E" panose="02020900000000000000" pitchFamily="18" charset="-128"/>
              </a:rPr>
              <a:t>と激</a:t>
            </a:r>
            <a:r>
              <a:rPr lang="ja-JP" altLang="en-US" dirty="0">
                <a:latin typeface="HGP明朝E" panose="02020900000000000000" pitchFamily="18" charset="-128"/>
                <a:ea typeface="HGP明朝E" panose="02020900000000000000" pitchFamily="18" charset="-128"/>
              </a:rPr>
              <a:t>減しました。</a:t>
            </a:r>
          </a:p>
          <a:p>
            <a:r>
              <a:rPr lang="ja-JP" altLang="en-US" dirty="0">
                <a:latin typeface="HGP明朝E" panose="02020900000000000000" pitchFamily="18" charset="-128"/>
                <a:ea typeface="HGP明朝E" panose="02020900000000000000" pitchFamily="18" charset="-128"/>
              </a:rPr>
              <a:t>複数コマンドをまとめることでサーバー、クライアント間のやり取りが激減。</a:t>
            </a:r>
          </a:p>
          <a:p>
            <a:r>
              <a:rPr lang="ja-JP" altLang="en-US" dirty="0">
                <a:latin typeface="HGP明朝E" panose="02020900000000000000" pitchFamily="18" charset="-128"/>
                <a:ea typeface="HGP明朝E" panose="02020900000000000000" pitchFamily="18" charset="-128"/>
              </a:rPr>
              <a:t>より大きなバッファによる性能向上。</a:t>
            </a:r>
          </a:p>
          <a:p>
            <a:r>
              <a:rPr lang="ja-JP" altLang="en-US" dirty="0">
                <a:latin typeface="HGP明朝E" panose="02020900000000000000" pitchFamily="18" charset="-128"/>
                <a:ea typeface="HGP明朝E" panose="02020900000000000000" pitchFamily="18" charset="-128"/>
              </a:rPr>
              <a:t>プロトコル定数値の見直しによる同時オープン数等の性能向上。</a:t>
            </a:r>
          </a:p>
          <a:p>
            <a:r>
              <a:rPr lang="ja-JP" altLang="en-US" dirty="0">
                <a:latin typeface="HGP明朝E" panose="02020900000000000000" pitchFamily="18" charset="-128"/>
                <a:ea typeface="HGP明朝E" panose="02020900000000000000" pitchFamily="18" charset="-128"/>
              </a:rPr>
              <a:t>永続性ハンドルの導入によるネットワーク切断時の接続継続。</a:t>
            </a:r>
          </a:p>
          <a:p>
            <a:r>
              <a:rPr lang="ja-JP" altLang="en-US" dirty="0">
                <a:latin typeface="HGP明朝E" panose="02020900000000000000" pitchFamily="18" charset="-128"/>
                <a:ea typeface="HGP明朝E" panose="02020900000000000000" pitchFamily="18" charset="-128"/>
              </a:rPr>
              <a:t>シンボリックリンクサポート。ファイル、フォルダーの属性キャッシング等々の機能が追加されました。</a:t>
            </a:r>
          </a:p>
          <a:p>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76034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latin typeface="HGP明朝E" panose="02020900000000000000" pitchFamily="18" charset="-128"/>
                <a:ea typeface="HGP明朝E" panose="02020900000000000000" pitchFamily="18" charset="-128"/>
              </a:rPr>
              <a:t>向上するセキュリティ・低下する</a:t>
            </a:r>
            <a:r>
              <a:rPr lang="ja-JP" altLang="en-US" dirty="0" smtClean="0">
                <a:latin typeface="HGP明朝E" panose="02020900000000000000" pitchFamily="18" charset="-128"/>
                <a:ea typeface="HGP明朝E" panose="02020900000000000000" pitchFamily="18" charset="-128"/>
              </a:rPr>
              <a:t>互換性</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en-US" altLang="ja-JP" dirty="0">
                <a:latin typeface="HGP明朝E" panose="02020900000000000000" pitchFamily="18" charset="-128"/>
                <a:ea typeface="HGP明朝E" panose="02020900000000000000" pitchFamily="18" charset="-128"/>
              </a:rPr>
              <a:t>SMB2.0</a:t>
            </a:r>
            <a:r>
              <a:rPr lang="ja-JP" altLang="en-US" dirty="0">
                <a:latin typeface="HGP明朝E" panose="02020900000000000000" pitchFamily="18" charset="-128"/>
                <a:ea typeface="HGP明朝E" panose="02020900000000000000" pitchFamily="18" charset="-128"/>
              </a:rPr>
              <a:t>によってプロトコルはシンプル（ファイルは</a:t>
            </a:r>
            <a:r>
              <a:rPr lang="en-US" altLang="ja-JP" dirty="0">
                <a:latin typeface="HGP明朝E" panose="02020900000000000000" pitchFamily="18" charset="-128"/>
                <a:ea typeface="HGP明朝E" panose="02020900000000000000" pitchFamily="18" charset="-128"/>
              </a:rPr>
              <a:t>Unicode</a:t>
            </a:r>
            <a:r>
              <a:rPr lang="ja-JP" altLang="en-US" dirty="0">
                <a:latin typeface="HGP明朝E" panose="02020900000000000000" pitchFamily="18" charset="-128"/>
                <a:ea typeface="HGP明朝E" panose="02020900000000000000" pitchFamily="18" charset="-128"/>
              </a:rPr>
              <a:t>ベースのみ、コマンドの数も減り対応クライアントは</a:t>
            </a:r>
            <a:r>
              <a:rPr lang="en-US" altLang="ja-JP" dirty="0">
                <a:latin typeface="HGP明朝E" panose="02020900000000000000" pitchFamily="18" charset="-128"/>
                <a:ea typeface="HGP明朝E" panose="02020900000000000000" pitchFamily="18" charset="-128"/>
              </a:rPr>
              <a:t>Vista</a:t>
            </a:r>
            <a:r>
              <a:rPr lang="ja-JP" altLang="en-US" dirty="0">
                <a:latin typeface="HGP明朝E" panose="02020900000000000000" pitchFamily="18" charset="-128"/>
                <a:ea typeface="HGP明朝E" panose="02020900000000000000" pitchFamily="18" charset="-128"/>
              </a:rPr>
              <a:t>以降なので確認の工数も低減）になりセキュリティも向上したのですが対応しない古いクライアントとの互換性はやむを得ず低下することになりました。</a:t>
            </a:r>
          </a:p>
          <a:p>
            <a:r>
              <a:rPr lang="ja-JP" altLang="en-US" dirty="0">
                <a:latin typeface="HGP明朝E" panose="02020900000000000000" pitchFamily="18" charset="-128"/>
                <a:ea typeface="HGP明朝E" panose="02020900000000000000" pitchFamily="18" charset="-128"/>
              </a:rPr>
              <a:t>これからもセキュリティの観点から問題のある認証方式や機能はデフォルトで利用されなくなるのでこの傾向は続いていくものと思われます。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68246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GP明朝E" panose="02020900000000000000" pitchFamily="18" charset="-128"/>
                <a:ea typeface="HGP明朝E" panose="02020900000000000000" pitchFamily="18" charset="-128"/>
              </a:rPr>
              <a:t>よくある現象として</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normAutofit fontScale="85000" lnSpcReduction="20000"/>
          </a:bodyPr>
          <a:lstStyle/>
          <a:p>
            <a:r>
              <a:rPr lang="ja-JP" altLang="en-US" dirty="0">
                <a:latin typeface="HGP明朝E" panose="02020900000000000000" pitchFamily="18" charset="-128"/>
                <a:ea typeface="HGP明朝E" panose="02020900000000000000" pitchFamily="18" charset="-128"/>
              </a:rPr>
              <a:t>古い</a:t>
            </a:r>
            <a:r>
              <a:rPr lang="en-US" altLang="ja-JP" dirty="0">
                <a:latin typeface="HGP明朝E" panose="02020900000000000000" pitchFamily="18" charset="-128"/>
                <a:ea typeface="HGP明朝E" panose="02020900000000000000" pitchFamily="18" charset="-128"/>
              </a:rPr>
              <a:t>NAS</a:t>
            </a:r>
            <a:r>
              <a:rPr lang="ja-JP" altLang="en-US" dirty="0">
                <a:latin typeface="HGP明朝E" panose="02020900000000000000" pitchFamily="18" charset="-128"/>
                <a:ea typeface="HGP明朝E" panose="02020900000000000000" pitchFamily="18" charset="-128"/>
              </a:rPr>
              <a:t>との認証が通らない</a:t>
            </a:r>
          </a:p>
          <a:p>
            <a:pPr lvl="1"/>
            <a:r>
              <a:rPr lang="en-US" altLang="ja-JP" dirty="0">
                <a:latin typeface="HGP明朝E" panose="02020900000000000000" pitchFamily="18" charset="-128"/>
                <a:ea typeface="HGP明朝E" panose="02020900000000000000" pitchFamily="18" charset="-128"/>
              </a:rPr>
              <a:t>NTLMv2</a:t>
            </a:r>
            <a:r>
              <a:rPr lang="ja-JP" altLang="en-US" dirty="0">
                <a:latin typeface="HGP明朝E" panose="02020900000000000000" pitchFamily="18" charset="-128"/>
                <a:ea typeface="HGP明朝E" panose="02020900000000000000" pitchFamily="18" charset="-128"/>
              </a:rPr>
              <a:t>が用いられるようになったため。設定で制限を緩和することで接続は可能。（非推奨）</a:t>
            </a:r>
          </a:p>
          <a:p>
            <a:r>
              <a:rPr lang="ja-JP" altLang="en-US" dirty="0">
                <a:latin typeface="HGP明朝E" panose="02020900000000000000" pitchFamily="18" charset="-128"/>
                <a:ea typeface="HGP明朝E" panose="02020900000000000000" pitchFamily="18" charset="-128"/>
              </a:rPr>
              <a:t>対象となる</a:t>
            </a:r>
            <a:r>
              <a:rPr lang="en-US" altLang="ja-JP" dirty="0">
                <a:latin typeface="HGP明朝E" panose="02020900000000000000" pitchFamily="18" charset="-128"/>
                <a:ea typeface="HGP明朝E" panose="02020900000000000000" pitchFamily="18" charset="-128"/>
              </a:rPr>
              <a:t>PC</a:t>
            </a:r>
            <a:r>
              <a:rPr lang="ja-JP" altLang="en-US" dirty="0">
                <a:latin typeface="HGP明朝E" panose="02020900000000000000" pitchFamily="18" charset="-128"/>
                <a:ea typeface="HGP明朝E" panose="02020900000000000000" pitchFamily="18" charset="-128"/>
              </a:rPr>
              <a:t>につながらない</a:t>
            </a:r>
          </a:p>
          <a:p>
            <a:pPr lvl="1"/>
            <a:r>
              <a:rPr lang="en-US" altLang="ja-JP" dirty="0">
                <a:latin typeface="HGP明朝E" panose="02020900000000000000" pitchFamily="18" charset="-128"/>
                <a:ea typeface="HGP明朝E" panose="02020900000000000000" pitchFamily="18" charset="-128"/>
              </a:rPr>
              <a:t>guest</a:t>
            </a:r>
            <a:r>
              <a:rPr lang="ja-JP" altLang="en-US" dirty="0">
                <a:latin typeface="HGP明朝E" panose="02020900000000000000" pitchFamily="18" charset="-128"/>
                <a:ea typeface="HGP明朝E" panose="02020900000000000000" pitchFamily="18" charset="-128"/>
              </a:rPr>
              <a:t>アカウントが停止されているため、ブラウザサービスの</a:t>
            </a:r>
            <a:r>
              <a:rPr lang="en-US" altLang="ja-JP" dirty="0">
                <a:latin typeface="HGP明朝E" panose="02020900000000000000" pitchFamily="18" charset="-128"/>
                <a:ea typeface="HGP明朝E" panose="02020900000000000000" pitchFamily="18" charset="-128"/>
              </a:rPr>
              <a:t>guest</a:t>
            </a:r>
            <a:r>
              <a:rPr lang="ja-JP" altLang="en-US" dirty="0">
                <a:latin typeface="HGP明朝E" panose="02020900000000000000" pitchFamily="18" charset="-128"/>
                <a:ea typeface="HGP明朝E" panose="02020900000000000000" pitchFamily="18" charset="-128"/>
              </a:rPr>
              <a:t>アカウントへの応答が停止されているため。</a:t>
            </a:r>
            <a:r>
              <a:rPr lang="en-US" altLang="ja-JP" dirty="0">
                <a:latin typeface="HGP明朝E" panose="02020900000000000000" pitchFamily="18" charset="-128"/>
                <a:ea typeface="HGP明朝E" panose="02020900000000000000" pitchFamily="18" charset="-128"/>
              </a:rPr>
              <a:t>guest</a:t>
            </a:r>
            <a:r>
              <a:rPr lang="ja-JP" altLang="en-US" dirty="0">
                <a:latin typeface="HGP明朝E" panose="02020900000000000000" pitchFamily="18" charset="-128"/>
                <a:ea typeface="HGP明朝E" panose="02020900000000000000" pitchFamily="18" charset="-128"/>
              </a:rPr>
              <a:t>アカウントの有効化やブラウザ機能のセキュリティレベルを落とすことで接続は可能。（非推奨）</a:t>
            </a:r>
          </a:p>
          <a:p>
            <a:pPr lvl="1"/>
            <a:r>
              <a:rPr lang="ja-JP" altLang="en-US" dirty="0" smtClean="0">
                <a:latin typeface="HGP明朝E" panose="02020900000000000000" pitchFamily="18" charset="-128"/>
                <a:ea typeface="HGP明朝E" panose="02020900000000000000" pitchFamily="18" charset="-128"/>
              </a:rPr>
              <a:t>もしくは</a:t>
            </a:r>
            <a:r>
              <a:rPr lang="en-US" altLang="ja-JP" dirty="0" smtClean="0">
                <a:latin typeface="HGP明朝E" panose="02020900000000000000" pitchFamily="18" charset="-128"/>
                <a:ea typeface="HGP明朝E" panose="02020900000000000000" pitchFamily="18" charset="-128"/>
              </a:rPr>
              <a:t>net </a:t>
            </a:r>
            <a:r>
              <a:rPr lang="en-US" altLang="ja-JP" dirty="0">
                <a:latin typeface="HGP明朝E" panose="02020900000000000000" pitchFamily="18" charset="-128"/>
                <a:ea typeface="HGP明朝E" panose="02020900000000000000" pitchFamily="18" charset="-128"/>
              </a:rPr>
              <a:t>use</a:t>
            </a:r>
            <a:r>
              <a:rPr lang="ja-JP" altLang="en-US" dirty="0">
                <a:latin typeface="HGP明朝E" panose="02020900000000000000" pitchFamily="18" charset="-128"/>
                <a:ea typeface="HGP明朝E" panose="02020900000000000000" pitchFamily="18" charset="-128"/>
              </a:rPr>
              <a:t>コマンドで対象</a:t>
            </a:r>
            <a:r>
              <a:rPr lang="en-US" altLang="ja-JP" dirty="0">
                <a:latin typeface="HGP明朝E" panose="02020900000000000000" pitchFamily="18" charset="-128"/>
                <a:ea typeface="HGP明朝E" panose="02020900000000000000" pitchFamily="18" charset="-128"/>
              </a:rPr>
              <a:t>PC</a:t>
            </a:r>
            <a:r>
              <a:rPr lang="ja-JP" altLang="en-US" dirty="0">
                <a:latin typeface="HGP明朝E" panose="02020900000000000000" pitchFamily="18" charset="-128"/>
                <a:ea typeface="HGP明朝E" panose="02020900000000000000" pitchFamily="18" charset="-128"/>
              </a:rPr>
              <a:t>の</a:t>
            </a:r>
            <a:r>
              <a:rPr lang="en-US" altLang="ja-JP" dirty="0">
                <a:latin typeface="HGP明朝E" panose="02020900000000000000" pitchFamily="18" charset="-128"/>
                <a:ea typeface="HGP明朝E" panose="02020900000000000000" pitchFamily="18" charset="-128"/>
              </a:rPr>
              <a:t>IPC$</a:t>
            </a:r>
            <a:r>
              <a:rPr lang="ja-JP" altLang="en-US" dirty="0" err="1">
                <a:latin typeface="HGP明朝E" panose="02020900000000000000" pitchFamily="18" charset="-128"/>
                <a:ea typeface="HGP明朝E" panose="02020900000000000000" pitchFamily="18" charset="-128"/>
              </a:rPr>
              <a:t>への</a:t>
            </a:r>
            <a:r>
              <a:rPr lang="ja-JP" altLang="en-US" dirty="0">
                <a:latin typeface="HGP明朝E" panose="02020900000000000000" pitchFamily="18" charset="-128"/>
                <a:ea typeface="HGP明朝E" panose="02020900000000000000" pitchFamily="18" charset="-128"/>
              </a:rPr>
              <a:t>接続を明示的に指定することで回避する、</a:t>
            </a:r>
            <a:r>
              <a:rPr lang="en-US" altLang="ja-JP" dirty="0">
                <a:latin typeface="HGP明朝E" panose="02020900000000000000" pitchFamily="18" charset="-128"/>
                <a:ea typeface="HGP明朝E" panose="02020900000000000000" pitchFamily="18" charset="-128"/>
              </a:rPr>
              <a:t>guest</a:t>
            </a:r>
            <a:r>
              <a:rPr lang="ja-JP" altLang="en-US" dirty="0">
                <a:latin typeface="HGP明朝E" panose="02020900000000000000" pitchFamily="18" charset="-128"/>
                <a:ea typeface="HGP明朝E" panose="02020900000000000000" pitchFamily="18" charset="-128"/>
              </a:rPr>
              <a:t>でつなぎに行くクライアント（</a:t>
            </a:r>
            <a:r>
              <a:rPr lang="en-US" altLang="ja-JP" dirty="0">
                <a:latin typeface="HGP明朝E" panose="02020900000000000000" pitchFamily="18" charset="-128"/>
                <a:ea typeface="HGP明朝E" panose="02020900000000000000" pitchFamily="18" charset="-128"/>
              </a:rPr>
              <a:t>Samba</a:t>
            </a:r>
            <a:r>
              <a:rPr lang="ja-JP" altLang="en-US" dirty="0">
                <a:latin typeface="HGP明朝E" panose="02020900000000000000" pitchFamily="18" charset="-128"/>
                <a:ea typeface="HGP明朝E" panose="02020900000000000000" pitchFamily="18" charset="-128"/>
              </a:rPr>
              <a:t>を使用したものなど）であれば同名の古い</a:t>
            </a:r>
            <a:r>
              <a:rPr lang="en-US" altLang="ja-JP" dirty="0">
                <a:latin typeface="HGP明朝E" panose="02020900000000000000" pitchFamily="18" charset="-128"/>
                <a:ea typeface="HGP明朝E" panose="02020900000000000000" pitchFamily="18" charset="-128"/>
              </a:rPr>
              <a:t>PC</a:t>
            </a:r>
            <a:r>
              <a:rPr lang="ja-JP" altLang="en-US" dirty="0">
                <a:latin typeface="HGP明朝E" panose="02020900000000000000" pitchFamily="18" charset="-128"/>
                <a:ea typeface="HGP明朝E" panose="02020900000000000000" pitchFamily="18" charset="-128"/>
              </a:rPr>
              <a:t>で接続を登録しておくといった回避策も状況によっては有効。</a:t>
            </a:r>
          </a:p>
          <a:p>
            <a:r>
              <a:rPr lang="ja-JP" altLang="en-US" dirty="0">
                <a:latin typeface="HGP明朝E" panose="02020900000000000000" pitchFamily="18" charset="-128"/>
                <a:ea typeface="HGP明朝E" panose="02020900000000000000" pitchFamily="18" charset="-128"/>
              </a:rPr>
              <a:t>速度が遅い</a:t>
            </a:r>
          </a:p>
          <a:p>
            <a:pPr lvl="1"/>
            <a:r>
              <a:rPr lang="ja-JP" altLang="en-US" dirty="0">
                <a:latin typeface="HGP明朝E" panose="02020900000000000000" pitchFamily="18" charset="-128"/>
                <a:ea typeface="HGP明朝E" panose="02020900000000000000" pitchFamily="18" charset="-128"/>
              </a:rPr>
              <a:t>ネットワークチューニング機能による通信バッファサイズによってバッファサイズを増やす、通信できずタイムアウト、サイズを戻すといった状況に陥っているため。チューニング機能を停止することで回避可能。</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142557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GP明朝E" panose="02020900000000000000" pitchFamily="18" charset="-128"/>
                <a:ea typeface="HGP明朝E" panose="02020900000000000000" pitchFamily="18" charset="-128"/>
              </a:rPr>
              <a:t>SMB2.1</a:t>
            </a:r>
            <a:r>
              <a:rPr lang="ja-JP" altLang="en-US" dirty="0">
                <a:latin typeface="HGP明朝E" panose="02020900000000000000" pitchFamily="18" charset="-128"/>
                <a:ea typeface="HGP明朝E" panose="02020900000000000000" pitchFamily="18" charset="-128"/>
              </a:rPr>
              <a:t>によるさらなる機能向上</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ja-JP" altLang="en-US" dirty="0">
                <a:latin typeface="HGP明朝E" panose="02020900000000000000" pitchFamily="18" charset="-128"/>
                <a:ea typeface="HGP明朝E" panose="02020900000000000000" pitchFamily="18" charset="-128"/>
              </a:rPr>
              <a:t>クライアント </a:t>
            </a:r>
            <a:r>
              <a:rPr lang="en-US" altLang="ja-JP" dirty="0" err="1">
                <a:latin typeface="HGP明朝E" panose="02020900000000000000" pitchFamily="18" charset="-128"/>
                <a:ea typeface="HGP明朝E" panose="02020900000000000000" pitchFamily="18" charset="-128"/>
              </a:rPr>
              <a:t>oplock</a:t>
            </a:r>
            <a:r>
              <a:rPr lang="en-US" altLang="ja-JP" dirty="0">
                <a:latin typeface="HGP明朝E" panose="02020900000000000000" pitchFamily="18" charset="-128"/>
                <a:ea typeface="HGP明朝E" panose="02020900000000000000" pitchFamily="18" charset="-128"/>
              </a:rPr>
              <a:t> </a:t>
            </a:r>
            <a:r>
              <a:rPr lang="ja-JP" altLang="en-US" dirty="0">
                <a:latin typeface="HGP明朝E" panose="02020900000000000000" pitchFamily="18" charset="-128"/>
                <a:ea typeface="HGP明朝E" panose="02020900000000000000" pitchFamily="18" charset="-128"/>
              </a:rPr>
              <a:t>リース モデル</a:t>
            </a:r>
          </a:p>
          <a:p>
            <a:r>
              <a:rPr lang="ja-JP" altLang="en-US" dirty="0">
                <a:latin typeface="HGP明朝E" panose="02020900000000000000" pitchFamily="18" charset="-128"/>
                <a:ea typeface="HGP明朝E" panose="02020900000000000000" pitchFamily="18" charset="-128"/>
              </a:rPr>
              <a:t>大きい </a:t>
            </a:r>
            <a:r>
              <a:rPr lang="en-US" altLang="ja-JP" dirty="0">
                <a:latin typeface="HGP明朝E" panose="02020900000000000000" pitchFamily="18" charset="-128"/>
                <a:ea typeface="HGP明朝E" panose="02020900000000000000" pitchFamily="18" charset="-128"/>
              </a:rPr>
              <a:t>MTU </a:t>
            </a:r>
            <a:r>
              <a:rPr lang="ja-JP" altLang="en-US" dirty="0">
                <a:latin typeface="HGP明朝E" panose="02020900000000000000" pitchFamily="18" charset="-128"/>
                <a:ea typeface="HGP明朝E" panose="02020900000000000000" pitchFamily="18" charset="-128"/>
              </a:rPr>
              <a:t>のサポート</a:t>
            </a:r>
          </a:p>
          <a:p>
            <a:r>
              <a:rPr lang="ja-JP" altLang="en-US" dirty="0">
                <a:latin typeface="HGP明朝E" panose="02020900000000000000" pitchFamily="18" charset="-128"/>
                <a:ea typeface="HGP明朝E" panose="02020900000000000000" pitchFamily="18" charset="-128"/>
              </a:rPr>
              <a:t>クライアント コンピューターのエネルギー効率の向上</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18968971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latin typeface="HGP明朝E" panose="02020900000000000000" pitchFamily="18" charset="-128"/>
                <a:ea typeface="HGP明朝E" panose="02020900000000000000" pitchFamily="18" charset="-128"/>
              </a:rPr>
              <a:t>クライアント </a:t>
            </a:r>
            <a:r>
              <a:rPr lang="en-US" altLang="ja-JP" dirty="0" err="1">
                <a:latin typeface="HGP明朝E" panose="02020900000000000000" pitchFamily="18" charset="-128"/>
                <a:ea typeface="HGP明朝E" panose="02020900000000000000" pitchFamily="18" charset="-128"/>
              </a:rPr>
              <a:t>oplock</a:t>
            </a:r>
            <a:r>
              <a:rPr lang="en-US" altLang="ja-JP" dirty="0">
                <a:latin typeface="HGP明朝E" panose="02020900000000000000" pitchFamily="18" charset="-128"/>
                <a:ea typeface="HGP明朝E" panose="02020900000000000000" pitchFamily="18" charset="-128"/>
              </a:rPr>
              <a:t> </a:t>
            </a:r>
            <a:r>
              <a:rPr lang="ja-JP" altLang="en-US" dirty="0">
                <a:latin typeface="HGP明朝E" panose="02020900000000000000" pitchFamily="18" charset="-128"/>
                <a:ea typeface="HGP明朝E" panose="02020900000000000000" pitchFamily="18" charset="-128"/>
              </a:rPr>
              <a:t>リース </a:t>
            </a:r>
            <a:r>
              <a:rPr lang="ja-JP" altLang="en-US" dirty="0" smtClean="0">
                <a:latin typeface="HGP明朝E" panose="02020900000000000000" pitchFamily="18" charset="-128"/>
                <a:ea typeface="HGP明朝E" panose="02020900000000000000" pitchFamily="18" charset="-128"/>
              </a:rPr>
              <a:t>モデル</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normAutofit fontScale="92500" lnSpcReduction="10000"/>
          </a:bodyPr>
          <a:lstStyle/>
          <a:p>
            <a:r>
              <a:rPr lang="en-US" altLang="ja-JP" dirty="0" smtClean="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で広範に使用されている便宜的ロック </a:t>
            </a:r>
            <a:r>
              <a:rPr lang="en-US" altLang="ja-JP" dirty="0">
                <a:latin typeface="HGP明朝E" panose="02020900000000000000" pitchFamily="18" charset="-128"/>
                <a:ea typeface="HGP明朝E" panose="02020900000000000000" pitchFamily="18" charset="-128"/>
              </a:rPr>
              <a:t>(</a:t>
            </a:r>
            <a:r>
              <a:rPr lang="en-US" altLang="ja-JP" dirty="0" err="1">
                <a:latin typeface="HGP明朝E" panose="02020900000000000000" pitchFamily="18" charset="-128"/>
                <a:ea typeface="HGP明朝E" panose="02020900000000000000" pitchFamily="18" charset="-128"/>
              </a:rPr>
              <a:t>oplock</a:t>
            </a:r>
            <a:r>
              <a:rPr lang="en-US" altLang="ja-JP" dirty="0">
                <a:latin typeface="HGP明朝E" panose="02020900000000000000" pitchFamily="18" charset="-128"/>
                <a:ea typeface="HGP明朝E" panose="02020900000000000000" pitchFamily="18" charset="-128"/>
              </a:rPr>
              <a:t>) </a:t>
            </a:r>
            <a:r>
              <a:rPr lang="ja-JP" altLang="en-US" dirty="0">
                <a:latin typeface="HGP明朝E" panose="02020900000000000000" pitchFamily="18" charset="-128"/>
                <a:ea typeface="HGP明朝E" panose="02020900000000000000" pitchFamily="18" charset="-128"/>
              </a:rPr>
              <a:t>を使用して、クライアント コンピューターでデータおよびファイルのハンドルをキャッシュできます。便宜的ロックは </a:t>
            </a:r>
            <a:r>
              <a:rPr lang="en-US" altLang="ja-JP" dirty="0">
                <a:latin typeface="HGP明朝E" panose="02020900000000000000" pitchFamily="18" charset="-128"/>
                <a:ea typeface="HGP明朝E" panose="02020900000000000000" pitchFamily="18" charset="-128"/>
              </a:rPr>
              <a:t>NTFS </a:t>
            </a:r>
            <a:r>
              <a:rPr lang="ja-JP" altLang="en-US" dirty="0">
                <a:latin typeface="HGP明朝E" panose="02020900000000000000" pitchFamily="18" charset="-128"/>
                <a:ea typeface="HGP明朝E" panose="02020900000000000000" pitchFamily="18" charset="-128"/>
              </a:rPr>
              <a:t>のファイル セマンティクスに何年も前から存在し、主にネットワーク経由でのファイル アクセスでのメリットのために使用されていました。便宜的ロックを使用すると、プロセスは可能であればファイルをロックできます。</a:t>
            </a:r>
          </a:p>
          <a:p>
            <a:r>
              <a:rPr lang="ja-JP" altLang="en-US" dirty="0">
                <a:latin typeface="HGP明朝E" panose="02020900000000000000" pitchFamily="18" charset="-128"/>
                <a:ea typeface="HGP明朝E" panose="02020900000000000000" pitchFamily="18" charset="-128"/>
              </a:rPr>
              <a:t>今までもあったのですがハンドル毎のロック保持だったためアプリケーションによる複数回オープンや別アプリからのオープンにより容易に失効して効果的に利用されていませんでした。</a:t>
            </a:r>
            <a:r>
              <a:rPr lang="en-US" altLang="ja-JP" dirty="0">
                <a:latin typeface="HGP明朝E" panose="02020900000000000000" pitchFamily="18" charset="-128"/>
                <a:ea typeface="HGP明朝E" panose="02020900000000000000" pitchFamily="18" charset="-128"/>
              </a:rPr>
              <a:t>SMB2.1</a:t>
            </a:r>
            <a:r>
              <a:rPr lang="ja-JP" altLang="en-US" dirty="0">
                <a:latin typeface="HGP明朝E" panose="02020900000000000000" pitchFamily="18" charset="-128"/>
                <a:ea typeface="HGP明朝E" panose="02020900000000000000" pitchFamily="18" charset="-128"/>
              </a:rPr>
              <a:t>の新しいモデルではクライアント毎となりキャッシュ機会が増えることで性能向上に寄与します。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54618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GP明朝E" panose="02020900000000000000" pitchFamily="18" charset="-128"/>
                <a:ea typeface="HGP明朝E" panose="02020900000000000000" pitchFamily="18" charset="-128"/>
              </a:rPr>
              <a:t>大きい </a:t>
            </a:r>
            <a:r>
              <a:rPr lang="en-US" altLang="ja-JP" dirty="0">
                <a:latin typeface="HGP明朝E" panose="02020900000000000000" pitchFamily="18" charset="-128"/>
                <a:ea typeface="HGP明朝E" panose="02020900000000000000" pitchFamily="18" charset="-128"/>
              </a:rPr>
              <a:t>MTU </a:t>
            </a:r>
            <a:r>
              <a:rPr lang="ja-JP" altLang="en-US" dirty="0">
                <a:latin typeface="HGP明朝E" panose="02020900000000000000" pitchFamily="18" charset="-128"/>
                <a:ea typeface="HGP明朝E" panose="02020900000000000000" pitchFamily="18" charset="-128"/>
              </a:rPr>
              <a:t>のサポート</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ja-JP" altLang="en-US" dirty="0">
                <a:latin typeface="HGP明朝E" panose="02020900000000000000" pitchFamily="18" charset="-128"/>
                <a:ea typeface="HGP明朝E" panose="02020900000000000000" pitchFamily="18" charset="-128"/>
              </a:rPr>
              <a:t>データ転送の単位が</a:t>
            </a:r>
            <a:r>
              <a:rPr lang="en-US" altLang="ja-JP" dirty="0">
                <a:latin typeface="HGP明朝E" panose="02020900000000000000" pitchFamily="18" charset="-128"/>
                <a:ea typeface="HGP明朝E" panose="02020900000000000000" pitchFamily="18" charset="-128"/>
              </a:rPr>
              <a:t>64k</a:t>
            </a:r>
            <a:r>
              <a:rPr lang="ja-JP" altLang="en-US" dirty="0">
                <a:latin typeface="HGP明朝E" panose="02020900000000000000" pitchFamily="18" charset="-128"/>
                <a:ea typeface="HGP明朝E" panose="02020900000000000000" pitchFamily="18" charset="-128"/>
              </a:rPr>
              <a:t>から</a:t>
            </a:r>
            <a:r>
              <a:rPr lang="en-US" altLang="ja-JP" dirty="0">
                <a:latin typeface="HGP明朝E" panose="02020900000000000000" pitchFamily="18" charset="-128"/>
                <a:ea typeface="HGP明朝E" panose="02020900000000000000" pitchFamily="18" charset="-128"/>
              </a:rPr>
              <a:t>1MB</a:t>
            </a:r>
            <a:r>
              <a:rPr lang="ja-JP" altLang="en-US" dirty="0">
                <a:latin typeface="HGP明朝E" panose="02020900000000000000" pitchFamily="18" charset="-128"/>
                <a:ea typeface="HGP明朝E" panose="02020900000000000000" pitchFamily="18" charset="-128"/>
              </a:rPr>
              <a:t>に増えることで</a:t>
            </a:r>
            <a:r>
              <a:rPr lang="en-US" altLang="ja-JP" dirty="0" smtClean="0">
                <a:latin typeface="HGP明朝E" panose="02020900000000000000" pitchFamily="18" charset="-128"/>
                <a:ea typeface="HGP明朝E" panose="02020900000000000000" pitchFamily="18" charset="-128"/>
              </a:rPr>
              <a:t>10Gb</a:t>
            </a:r>
            <a:r>
              <a:rPr lang="ja-JP" altLang="en-US" dirty="0" smtClean="0">
                <a:latin typeface="HGP明朝E" panose="02020900000000000000" pitchFamily="18" charset="-128"/>
                <a:ea typeface="HGP明朝E" panose="02020900000000000000" pitchFamily="18" charset="-128"/>
              </a:rPr>
              <a:t> </a:t>
            </a:r>
            <a:r>
              <a:rPr lang="en-US" altLang="ja-JP" dirty="0" smtClean="0">
                <a:latin typeface="HGP明朝E" panose="02020900000000000000" pitchFamily="18" charset="-128"/>
                <a:ea typeface="HGP明朝E" panose="02020900000000000000" pitchFamily="18" charset="-128"/>
              </a:rPr>
              <a:t>Ethernet</a:t>
            </a:r>
            <a:r>
              <a:rPr lang="ja-JP" altLang="en-US" dirty="0">
                <a:latin typeface="HGP明朝E" panose="02020900000000000000" pitchFamily="18" charset="-128"/>
                <a:ea typeface="HGP明朝E" panose="02020900000000000000" pitchFamily="18" charset="-128"/>
              </a:rPr>
              <a:t>などの環境でより効率的に帯域を使用できるようになりました。（デフォルトではオフ）</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42862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latin typeface="HGP明朝E" panose="02020900000000000000" pitchFamily="18" charset="-128"/>
                <a:ea typeface="HGP明朝E" panose="02020900000000000000" pitchFamily="18" charset="-128"/>
              </a:rPr>
              <a:t>クライアント コンピューターのエネルギー効率の向上</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ja-JP" altLang="en-US" dirty="0">
                <a:latin typeface="HGP明朝E" panose="02020900000000000000" pitchFamily="18" charset="-128"/>
                <a:ea typeface="HGP明朝E" panose="02020900000000000000" pitchFamily="18" charset="-128"/>
              </a:rPr>
              <a:t>今までは</a:t>
            </a:r>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でファイルをオープンしているときはスリープ電源状態に入れませんでした。</a:t>
            </a:r>
            <a:r>
              <a:rPr lang="en-US" altLang="ja-JP" dirty="0">
                <a:latin typeface="HGP明朝E" panose="02020900000000000000" pitchFamily="18" charset="-128"/>
                <a:ea typeface="HGP明朝E" panose="02020900000000000000" pitchFamily="18" charset="-128"/>
              </a:rPr>
              <a:t>SMB2.1</a:t>
            </a:r>
            <a:r>
              <a:rPr lang="ja-JP" altLang="en-US" dirty="0">
                <a:latin typeface="HGP明朝E" panose="02020900000000000000" pitchFamily="18" charset="-128"/>
                <a:ea typeface="HGP明朝E" panose="02020900000000000000" pitchFamily="18" charset="-128"/>
              </a:rPr>
              <a:t>からは多くのシナリオでスリープ電源状態へと入ることが可能になりました</a:t>
            </a:r>
            <a:r>
              <a:rPr lang="ja-JP" altLang="en-US" dirty="0" smtClean="0">
                <a:latin typeface="HGP明朝E" panose="02020900000000000000" pitchFamily="18" charset="-128"/>
                <a:ea typeface="HGP明朝E" panose="02020900000000000000" pitchFamily="18" charset="-128"/>
              </a:rPr>
              <a:t>。</a:t>
            </a:r>
            <a:endParaRPr lang="en-US" altLang="ja-JP" dirty="0" smtClean="0">
              <a:latin typeface="HGP明朝E" panose="02020900000000000000" pitchFamily="18" charset="-128"/>
              <a:ea typeface="HGP明朝E" panose="02020900000000000000" pitchFamily="18" charset="-128"/>
            </a:endParaRPr>
          </a:p>
          <a:p>
            <a:r>
              <a:rPr lang="ja-JP" altLang="en-US" dirty="0">
                <a:latin typeface="HGP明朝E" panose="02020900000000000000" pitchFamily="18" charset="-128"/>
                <a:ea typeface="HGP明朝E" panose="02020900000000000000" pitchFamily="18" charset="-128"/>
              </a:rPr>
              <a:t>対応しているバージョンは</a:t>
            </a:r>
            <a:r>
              <a:rPr lang="en-US" altLang="ja-JP" dirty="0">
                <a:latin typeface="HGP明朝E" panose="02020900000000000000" pitchFamily="18" charset="-128"/>
                <a:ea typeface="HGP明朝E" panose="02020900000000000000" pitchFamily="18" charset="-128"/>
              </a:rPr>
              <a:t>Windows 7</a:t>
            </a:r>
            <a:r>
              <a:rPr lang="ja-JP" altLang="en-US" dirty="0" err="1">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Windows Server 2008 R2</a:t>
            </a:r>
            <a:r>
              <a:rPr lang="ja-JP" altLang="en-US" dirty="0">
                <a:latin typeface="HGP明朝E" panose="02020900000000000000" pitchFamily="18" charset="-128"/>
                <a:ea typeface="HGP明朝E" panose="02020900000000000000" pitchFamily="18" charset="-128"/>
              </a:rPr>
              <a:t>からとなっています。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92505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GP明朝E" panose="02020900000000000000" pitchFamily="18" charset="-128"/>
                <a:ea typeface="HGP明朝E" panose="02020900000000000000" pitchFamily="18" charset="-128"/>
              </a:rPr>
              <a:t>パワーアップした</a:t>
            </a:r>
            <a:r>
              <a:rPr lang="en-US" altLang="ja-JP" dirty="0">
                <a:latin typeface="HGP明朝E" panose="02020900000000000000" pitchFamily="18" charset="-128"/>
                <a:ea typeface="HGP明朝E" panose="02020900000000000000" pitchFamily="18" charset="-128"/>
              </a:rPr>
              <a:t>SQL Server2012</a:t>
            </a:r>
            <a:r>
              <a:rPr lang="ja-JP" altLang="en-US" dirty="0">
                <a:latin typeface="HGP明朝E" panose="02020900000000000000" pitchFamily="18" charset="-128"/>
                <a:ea typeface="HGP明朝E" panose="02020900000000000000" pitchFamily="18" charset="-128"/>
              </a:rPr>
              <a:t>の高可用性機能</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normAutofit/>
          </a:bodyPr>
          <a:lstStyle/>
          <a:p>
            <a:r>
              <a:rPr lang="en-US" altLang="ja-JP" dirty="0">
                <a:latin typeface="HGP明朝E" panose="02020900000000000000" pitchFamily="18" charset="-128"/>
                <a:ea typeface="HGP明朝E" panose="02020900000000000000" pitchFamily="18" charset="-128"/>
              </a:rPr>
              <a:t>SQL Server </a:t>
            </a:r>
            <a:r>
              <a:rPr lang="en-US" altLang="ja-JP" dirty="0" err="1">
                <a:latin typeface="HGP明朝E" panose="02020900000000000000" pitchFamily="18" charset="-128"/>
                <a:ea typeface="HGP明朝E" panose="02020900000000000000" pitchFamily="18" charset="-128"/>
              </a:rPr>
              <a:t>AlwaysOn</a:t>
            </a:r>
            <a:endParaRPr lang="en-US" altLang="ja-JP" dirty="0">
              <a:latin typeface="HGP明朝E" panose="02020900000000000000" pitchFamily="18" charset="-128"/>
              <a:ea typeface="HGP明朝E" panose="02020900000000000000" pitchFamily="18" charset="-128"/>
            </a:endParaRPr>
          </a:p>
          <a:p>
            <a:pPr lvl="1"/>
            <a:r>
              <a:rPr lang="en-US" altLang="ja-JP" dirty="0" err="1" smtClean="0">
                <a:latin typeface="HGP明朝E" panose="02020900000000000000" pitchFamily="18" charset="-128"/>
                <a:ea typeface="HGP明朝E" panose="02020900000000000000" pitchFamily="18" charset="-128"/>
              </a:rPr>
              <a:t>AlwaysOn</a:t>
            </a:r>
            <a:r>
              <a:rPr lang="en-US" altLang="ja-JP" dirty="0" smtClean="0">
                <a:latin typeface="HGP明朝E" panose="02020900000000000000" pitchFamily="18" charset="-128"/>
                <a:ea typeface="HGP明朝E" panose="02020900000000000000" pitchFamily="18" charset="-128"/>
              </a:rPr>
              <a:t> </a:t>
            </a:r>
            <a:r>
              <a:rPr lang="en-US" altLang="ja-JP" dirty="0">
                <a:latin typeface="HGP明朝E" panose="02020900000000000000" pitchFamily="18" charset="-128"/>
                <a:ea typeface="HGP明朝E" panose="02020900000000000000" pitchFamily="18" charset="-128"/>
              </a:rPr>
              <a:t>Availability </a:t>
            </a:r>
            <a:r>
              <a:rPr lang="en-US" altLang="ja-JP" dirty="0" smtClean="0">
                <a:latin typeface="HGP明朝E" panose="02020900000000000000" pitchFamily="18" charset="-128"/>
                <a:ea typeface="HGP明朝E" panose="02020900000000000000" pitchFamily="18" charset="-128"/>
              </a:rPr>
              <a:t>Group</a:t>
            </a:r>
          </a:p>
          <a:p>
            <a:pPr lvl="1"/>
            <a:r>
              <a:rPr lang="en-US" altLang="ja-JP" dirty="0" err="1" smtClean="0">
                <a:latin typeface="HGP明朝E" panose="02020900000000000000" pitchFamily="18" charset="-128"/>
                <a:ea typeface="HGP明朝E" panose="02020900000000000000" pitchFamily="18" charset="-128"/>
              </a:rPr>
              <a:t>AlwaysOn</a:t>
            </a:r>
            <a:r>
              <a:rPr lang="en-US" altLang="ja-JP" dirty="0" smtClean="0">
                <a:latin typeface="HGP明朝E" panose="02020900000000000000" pitchFamily="18" charset="-128"/>
                <a:ea typeface="HGP明朝E" panose="02020900000000000000" pitchFamily="18" charset="-128"/>
              </a:rPr>
              <a:t> </a:t>
            </a:r>
            <a:r>
              <a:rPr lang="ja-JP" altLang="en-US" dirty="0">
                <a:latin typeface="HGP明朝E" panose="02020900000000000000" pitchFamily="18" charset="-128"/>
                <a:ea typeface="HGP明朝E" panose="02020900000000000000" pitchFamily="18" charset="-128"/>
              </a:rPr>
              <a:t>フェールオーバー クラスター </a:t>
            </a:r>
            <a:r>
              <a:rPr lang="ja-JP" altLang="en-US" dirty="0" smtClean="0">
                <a:latin typeface="HGP明朝E" panose="02020900000000000000" pitchFamily="18" charset="-128"/>
                <a:ea typeface="HGP明朝E" panose="02020900000000000000" pitchFamily="18" charset="-128"/>
              </a:rPr>
              <a:t>インスタンス</a:t>
            </a:r>
            <a:endParaRPr lang="en-US" altLang="ja-JP" dirty="0" smtClean="0">
              <a:latin typeface="HGP明朝E" panose="02020900000000000000" pitchFamily="18" charset="-128"/>
              <a:ea typeface="HGP明朝E" panose="02020900000000000000" pitchFamily="18" charset="-128"/>
            </a:endParaRPr>
          </a:p>
          <a:p>
            <a:pPr lvl="1"/>
            <a:r>
              <a:rPr lang="en-US" altLang="ja-JP" dirty="0" smtClean="0">
                <a:latin typeface="HGP明朝E" panose="02020900000000000000" pitchFamily="18" charset="-128"/>
                <a:ea typeface="HGP明朝E" panose="02020900000000000000" pitchFamily="18" charset="-128"/>
              </a:rPr>
              <a:t>Windows </a:t>
            </a:r>
            <a:r>
              <a:rPr lang="en-US" altLang="ja-JP" dirty="0">
                <a:latin typeface="HGP明朝E" panose="02020900000000000000" pitchFamily="18" charset="-128"/>
                <a:ea typeface="HGP明朝E" panose="02020900000000000000" pitchFamily="18" charset="-128"/>
              </a:rPr>
              <a:t>Server Core </a:t>
            </a:r>
            <a:r>
              <a:rPr lang="ja-JP" altLang="en-US" dirty="0">
                <a:latin typeface="HGP明朝E" panose="02020900000000000000" pitchFamily="18" charset="-128"/>
                <a:ea typeface="HGP明朝E" panose="02020900000000000000" pitchFamily="18" charset="-128"/>
              </a:rPr>
              <a:t>の</a:t>
            </a:r>
            <a:r>
              <a:rPr lang="ja-JP" altLang="en-US" dirty="0" smtClean="0">
                <a:latin typeface="HGP明朝E" panose="02020900000000000000" pitchFamily="18" charset="-128"/>
                <a:ea typeface="HGP明朝E" panose="02020900000000000000" pitchFamily="18" charset="-128"/>
              </a:rPr>
              <a:t>サポート</a:t>
            </a:r>
            <a:endParaRPr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41473355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GP明朝E" panose="02020900000000000000" pitchFamily="18" charset="-128"/>
                <a:ea typeface="HGP明朝E" panose="02020900000000000000" pitchFamily="18" charset="-128"/>
              </a:rPr>
              <a:t>SMB3.0</a:t>
            </a:r>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SMB2.2</a:t>
            </a:r>
            <a:r>
              <a:rPr lang="ja-JP" altLang="en-US" dirty="0">
                <a:latin typeface="HGP明朝E" panose="02020900000000000000" pitchFamily="18" charset="-128"/>
                <a:ea typeface="HGP明朝E" panose="02020900000000000000" pitchFamily="18" charset="-128"/>
              </a:rPr>
              <a:t>）</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normAutofit lnSpcReduction="10000"/>
          </a:bodyPr>
          <a:lstStyle/>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透過フェールオーバー</a:t>
            </a:r>
          </a:p>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スケールアウト</a:t>
            </a:r>
          </a:p>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マルチチャンネル</a:t>
            </a:r>
          </a:p>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ダイレクト</a:t>
            </a:r>
          </a:p>
          <a:p>
            <a:r>
              <a:rPr lang="ja-JP" altLang="en-US" dirty="0">
                <a:latin typeface="HGP明朝E" panose="02020900000000000000" pitchFamily="18" charset="-128"/>
                <a:ea typeface="HGP明朝E" panose="02020900000000000000" pitchFamily="18" charset="-128"/>
              </a:rPr>
              <a:t>サーバー アプリケーションのパフォーマンス カウンター</a:t>
            </a:r>
          </a:p>
          <a:p>
            <a:r>
              <a:rPr lang="ja-JP" altLang="en-US" dirty="0">
                <a:latin typeface="HGP明朝E" panose="02020900000000000000" pitchFamily="18" charset="-128"/>
                <a:ea typeface="HGP明朝E" panose="02020900000000000000" pitchFamily="18" charset="-128"/>
              </a:rPr>
              <a:t>パフォーマンスの最適化</a:t>
            </a:r>
          </a:p>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用 </a:t>
            </a:r>
            <a:r>
              <a:rPr lang="en-US" altLang="ja-JP" dirty="0">
                <a:latin typeface="HGP明朝E" panose="02020900000000000000" pitchFamily="18" charset="-128"/>
                <a:ea typeface="HGP明朝E" panose="02020900000000000000" pitchFamily="18" charset="-128"/>
              </a:rPr>
              <a:t>Windows PowerShell </a:t>
            </a:r>
            <a:r>
              <a:rPr lang="ja-JP" altLang="en-US" dirty="0">
                <a:latin typeface="HGP明朝E" panose="02020900000000000000" pitchFamily="18" charset="-128"/>
                <a:ea typeface="HGP明朝E" panose="02020900000000000000" pitchFamily="18" charset="-128"/>
              </a:rPr>
              <a:t>コマンドレット</a:t>
            </a:r>
          </a:p>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暗号化</a:t>
            </a:r>
          </a:p>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ディレクトリ リース</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8478344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透過</a:t>
            </a:r>
            <a:r>
              <a:rPr lang="ja-JP" altLang="en-US" dirty="0" smtClean="0">
                <a:latin typeface="HGP明朝E" panose="02020900000000000000" pitchFamily="18" charset="-128"/>
                <a:ea typeface="HGP明朝E" panose="02020900000000000000" pitchFamily="18" charset="-128"/>
              </a:rPr>
              <a:t>フェールオーバー</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ja-JP" altLang="en-US" dirty="0">
                <a:latin typeface="HGP明朝E" panose="02020900000000000000" pitchFamily="18" charset="-128"/>
                <a:ea typeface="HGP明朝E" panose="02020900000000000000" pitchFamily="18" charset="-128"/>
              </a:rPr>
              <a:t>クラスター化されたファイル サーバーにあるノードのハードウェアやソフトウェアの保守作業を行うときに、そのファイル共有にデータを格納しているサーバー アプリケーションを中断する必要がありません。また、クラスター ノードでハードウェアまたはソフトウェアの障害が発生した場合に、</a:t>
            </a:r>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クライアントが別のクラスター ノードに透過的に再接続できます。このとき、そのファイル共有にデータを格納しているサーバー アプリケーションを中断する必要はありません。</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21557956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スケールアウト</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ja-JP" altLang="en-US" dirty="0">
                <a:latin typeface="HGP明朝E" panose="02020900000000000000" pitchFamily="18" charset="-128"/>
                <a:ea typeface="HGP明朝E" panose="02020900000000000000" pitchFamily="18" charset="-128"/>
              </a:rPr>
              <a:t>クラスターの共有ボリューム </a:t>
            </a:r>
            <a:r>
              <a:rPr lang="en-US" altLang="ja-JP" dirty="0">
                <a:latin typeface="HGP明朝E" panose="02020900000000000000" pitchFamily="18" charset="-128"/>
                <a:ea typeface="HGP明朝E" panose="02020900000000000000" pitchFamily="18" charset="-128"/>
              </a:rPr>
              <a:t>(CSV) Version 2 </a:t>
            </a:r>
            <a:r>
              <a:rPr lang="ja-JP" altLang="en-US" dirty="0">
                <a:latin typeface="HGP明朝E" panose="02020900000000000000" pitchFamily="18" charset="-128"/>
                <a:ea typeface="HGP明朝E" panose="02020900000000000000" pitchFamily="18" charset="-128"/>
              </a:rPr>
              <a:t>を使って、ファイル サーバー クラスター内のすべてのノードから同時にデータ ファイルにアクセスして直接入出力できるファイル共有を作成できます。これにより、ネットワーク帯域幅を効率よく利用しながらファイル サーバー クライアントの負荷分散ができるため、サーバー アプリケーションのパフォーマンスを最適化できます。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28370917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マルチチャンネル</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en-US" altLang="ja-JP" dirty="0">
                <a:latin typeface="HGP明朝E" panose="02020900000000000000" pitchFamily="18" charset="-128"/>
                <a:ea typeface="HGP明朝E" panose="02020900000000000000" pitchFamily="18" charset="-128"/>
              </a:rPr>
              <a:t>SMB2.2 </a:t>
            </a:r>
            <a:r>
              <a:rPr lang="ja-JP" altLang="en-US" dirty="0">
                <a:latin typeface="HGP明朝E" panose="02020900000000000000" pitchFamily="18" charset="-128"/>
                <a:ea typeface="HGP明朝E" panose="02020900000000000000" pitchFamily="18" charset="-128"/>
              </a:rPr>
              <a:t>クライアントと </a:t>
            </a:r>
            <a:r>
              <a:rPr lang="en-US" altLang="ja-JP" dirty="0">
                <a:latin typeface="HGP明朝E" panose="02020900000000000000" pitchFamily="18" charset="-128"/>
                <a:ea typeface="HGP明朝E" panose="02020900000000000000" pitchFamily="18" charset="-128"/>
              </a:rPr>
              <a:t>SMB2.2 </a:t>
            </a:r>
            <a:r>
              <a:rPr lang="ja-JP" altLang="en-US" dirty="0">
                <a:latin typeface="HGP明朝E" panose="02020900000000000000" pitchFamily="18" charset="-128"/>
                <a:ea typeface="HGP明朝E" panose="02020900000000000000" pitchFamily="18" charset="-128"/>
              </a:rPr>
              <a:t>サーバーの間に複数のパスがある場合に、ネットワーク帯域幅を集約し、ネットワークのフォールト トレランスを高めることができます。これにより、サーバー アプリケーションは利用できるすべてのネットワーク帯域幅をフル活用すると共に、ネットワーク障害に対して高い回復力を維持することができます。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8655112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ダイレクト</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en-US" altLang="ja-JP" dirty="0">
                <a:latin typeface="HGP明朝E" panose="02020900000000000000" pitchFamily="18" charset="-128"/>
                <a:ea typeface="HGP明朝E" panose="02020900000000000000" pitchFamily="18" charset="-128"/>
              </a:rPr>
              <a:t>RDMA </a:t>
            </a:r>
            <a:r>
              <a:rPr lang="ja-JP" altLang="en-US" dirty="0">
                <a:latin typeface="HGP明朝E" panose="02020900000000000000" pitchFamily="18" charset="-128"/>
                <a:ea typeface="HGP明朝E" panose="02020900000000000000" pitchFamily="18" charset="-128"/>
              </a:rPr>
              <a:t>機能を搭載し、遅延がきわめて小さく、</a:t>
            </a:r>
            <a:r>
              <a:rPr lang="en-US" altLang="ja-JP" dirty="0">
                <a:latin typeface="HGP明朝E" panose="02020900000000000000" pitchFamily="18" charset="-128"/>
                <a:ea typeface="HGP明朝E" panose="02020900000000000000" pitchFamily="18" charset="-128"/>
              </a:rPr>
              <a:t>CPU </a:t>
            </a:r>
            <a:r>
              <a:rPr lang="ja-JP" altLang="en-US" dirty="0">
                <a:latin typeface="HGP明朝E" panose="02020900000000000000" pitchFamily="18" charset="-128"/>
                <a:ea typeface="HGP明朝E" panose="02020900000000000000" pitchFamily="18" charset="-128"/>
              </a:rPr>
              <a:t>をほとんど使用せずに、最高速度で動作できるネットワーク アダプターが使用できます。</a:t>
            </a:r>
            <a:r>
              <a:rPr lang="en-US" altLang="ja-JP" dirty="0">
                <a:latin typeface="HGP明朝E" panose="02020900000000000000" pitchFamily="18" charset="-128"/>
                <a:ea typeface="HGP明朝E" panose="02020900000000000000" pitchFamily="18" charset="-128"/>
              </a:rPr>
              <a:t>Hyper-V </a:t>
            </a:r>
            <a:r>
              <a:rPr lang="ja-JP" altLang="en-US" dirty="0">
                <a:latin typeface="HGP明朝E" panose="02020900000000000000" pitchFamily="18" charset="-128"/>
                <a:ea typeface="HGP明朝E" panose="02020900000000000000" pitchFamily="18" charset="-128"/>
              </a:rPr>
              <a:t>や </a:t>
            </a:r>
            <a:r>
              <a:rPr lang="en-US" altLang="ja-JP" dirty="0">
                <a:latin typeface="HGP明朝E" panose="02020900000000000000" pitchFamily="18" charset="-128"/>
                <a:ea typeface="HGP明朝E" panose="02020900000000000000" pitchFamily="18" charset="-128"/>
              </a:rPr>
              <a:t>Microsoft SQL Server </a:t>
            </a:r>
            <a:r>
              <a:rPr lang="ja-JP" altLang="en-US" dirty="0">
                <a:latin typeface="HGP明朝E" panose="02020900000000000000" pitchFamily="18" charset="-128"/>
                <a:ea typeface="HGP明朝E" panose="02020900000000000000" pitchFamily="18" charset="-128"/>
              </a:rPr>
              <a:t>などのワークロードについては、この機能によってリモート ファイル サーバーをローカル ストレージのように利用することができます。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11094960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latin typeface="HGP明朝E" panose="02020900000000000000" pitchFamily="18" charset="-128"/>
                <a:ea typeface="HGP明朝E" panose="02020900000000000000" pitchFamily="18" charset="-128"/>
              </a:rPr>
              <a:t>サーバー アプリケーションのパフォーマンス カウンター</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の新しいパフォーマンス カウンターでは、スループット、待ち時間、</a:t>
            </a:r>
            <a:r>
              <a:rPr lang="en-US" altLang="ja-JP" dirty="0">
                <a:latin typeface="HGP明朝E" panose="02020900000000000000" pitchFamily="18" charset="-128"/>
                <a:ea typeface="HGP明朝E" panose="02020900000000000000" pitchFamily="18" charset="-128"/>
              </a:rPr>
              <a:t>1 </a:t>
            </a:r>
            <a:r>
              <a:rPr lang="ja-JP" altLang="en-US" dirty="0">
                <a:latin typeface="HGP明朝E" panose="02020900000000000000" pitchFamily="18" charset="-128"/>
                <a:ea typeface="HGP明朝E" panose="02020900000000000000" pitchFamily="18" charset="-128"/>
              </a:rPr>
              <a:t>秒あたりの </a:t>
            </a:r>
            <a:r>
              <a:rPr lang="en-US" altLang="ja-JP" dirty="0">
                <a:latin typeface="HGP明朝E" panose="02020900000000000000" pitchFamily="18" charset="-128"/>
                <a:ea typeface="HGP明朝E" panose="02020900000000000000" pitchFamily="18" charset="-128"/>
              </a:rPr>
              <a:t>I/O (IOPS) </a:t>
            </a:r>
            <a:r>
              <a:rPr lang="ja-JP" altLang="en-US" dirty="0">
                <a:latin typeface="HGP明朝E" panose="02020900000000000000" pitchFamily="18" charset="-128"/>
                <a:ea typeface="HGP明朝E" panose="02020900000000000000" pitchFamily="18" charset="-128"/>
              </a:rPr>
              <a:t>に関する情報を共有ごとに詳細に得ることができ、データが格納されている </a:t>
            </a:r>
            <a:r>
              <a:rPr lang="en-US" altLang="ja-JP" dirty="0">
                <a:latin typeface="HGP明朝E" panose="02020900000000000000" pitchFamily="18" charset="-128"/>
                <a:ea typeface="HGP明朝E" panose="02020900000000000000" pitchFamily="18" charset="-128"/>
              </a:rPr>
              <a:t>SMB 2.2 </a:t>
            </a:r>
            <a:r>
              <a:rPr lang="ja-JP" altLang="en-US" dirty="0">
                <a:latin typeface="HGP明朝E" panose="02020900000000000000" pitchFamily="18" charset="-128"/>
                <a:ea typeface="HGP明朝E" panose="02020900000000000000" pitchFamily="18" charset="-128"/>
              </a:rPr>
              <a:t>ファイル共有のパフォーマンスを解析できます。このカウンターは、</a:t>
            </a:r>
            <a:r>
              <a:rPr lang="en-US" altLang="ja-JP" dirty="0">
                <a:latin typeface="HGP明朝E" panose="02020900000000000000" pitchFamily="18" charset="-128"/>
                <a:ea typeface="HGP明朝E" panose="02020900000000000000" pitchFamily="18" charset="-128"/>
              </a:rPr>
              <a:t>Hyper-V </a:t>
            </a:r>
            <a:r>
              <a:rPr lang="ja-JP" altLang="en-US" dirty="0">
                <a:latin typeface="HGP明朝E" panose="02020900000000000000" pitchFamily="18" charset="-128"/>
                <a:ea typeface="HGP明朝E" panose="02020900000000000000" pitchFamily="18" charset="-128"/>
              </a:rPr>
              <a:t>や </a:t>
            </a:r>
            <a:r>
              <a:rPr lang="en-US" altLang="ja-JP" dirty="0">
                <a:latin typeface="HGP明朝E" panose="02020900000000000000" pitchFamily="18" charset="-128"/>
                <a:ea typeface="HGP明朝E" panose="02020900000000000000" pitchFamily="18" charset="-128"/>
              </a:rPr>
              <a:t>SQL Server </a:t>
            </a:r>
            <a:r>
              <a:rPr lang="ja-JP" altLang="en-US" dirty="0">
                <a:latin typeface="HGP明朝E" panose="02020900000000000000" pitchFamily="18" charset="-128"/>
                <a:ea typeface="HGP明朝E" panose="02020900000000000000" pitchFamily="18" charset="-128"/>
              </a:rPr>
              <a:t>など、リモート環境のファイル共有にファイルを格納するサーバー アプリケーション向けに設計されています。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5905357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GP明朝E" panose="02020900000000000000" pitchFamily="18" charset="-128"/>
                <a:ea typeface="HGP明朝E" panose="02020900000000000000" pitchFamily="18" charset="-128"/>
              </a:rPr>
              <a:t>パフォーマンスの最適化</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en-US" altLang="ja-JP" dirty="0">
                <a:latin typeface="HGP明朝E" panose="02020900000000000000" pitchFamily="18" charset="-128"/>
                <a:ea typeface="HGP明朝E" panose="02020900000000000000" pitchFamily="18" charset="-128"/>
              </a:rPr>
              <a:t>SQL Server </a:t>
            </a:r>
            <a:r>
              <a:rPr lang="ja-JP" altLang="en-US" dirty="0">
                <a:latin typeface="HGP明朝E" panose="02020900000000000000" pitchFamily="18" charset="-128"/>
                <a:ea typeface="HGP明朝E" panose="02020900000000000000" pitchFamily="18" charset="-128"/>
              </a:rPr>
              <a:t>の </a:t>
            </a:r>
            <a:r>
              <a:rPr lang="en-US" altLang="ja-JP" dirty="0">
                <a:latin typeface="HGP明朝E" panose="02020900000000000000" pitchFamily="18" charset="-128"/>
                <a:ea typeface="HGP明朝E" panose="02020900000000000000" pitchFamily="18" charset="-128"/>
              </a:rPr>
              <a:t>OLTP </a:t>
            </a:r>
            <a:r>
              <a:rPr lang="ja-JP" altLang="en-US" dirty="0">
                <a:latin typeface="HGP明朝E" panose="02020900000000000000" pitchFamily="18" charset="-128"/>
                <a:ea typeface="HGP明朝E" panose="02020900000000000000" pitchFamily="18" charset="-128"/>
              </a:rPr>
              <a:t>など、サーバー アプリケーションで生じる </a:t>
            </a:r>
            <a:r>
              <a:rPr lang="en-US" altLang="ja-JP" dirty="0">
                <a:latin typeface="HGP明朝E" panose="02020900000000000000" pitchFamily="18" charset="-128"/>
                <a:ea typeface="HGP明朝E" panose="02020900000000000000" pitchFamily="18" charset="-128"/>
              </a:rPr>
              <a:t>I/O </a:t>
            </a:r>
            <a:r>
              <a:rPr lang="ja-JP" altLang="en-US" dirty="0">
                <a:latin typeface="HGP明朝E" panose="02020900000000000000" pitchFamily="18" charset="-128"/>
                <a:ea typeface="HGP明朝E" panose="02020900000000000000" pitchFamily="18" charset="-128"/>
              </a:rPr>
              <a:t>は、小規模なランダム読み取り</a:t>
            </a:r>
            <a:r>
              <a:rPr lang="en-US" altLang="ja-JP" dirty="0">
                <a:latin typeface="HGP明朝E" panose="02020900000000000000" pitchFamily="18" charset="-128"/>
                <a:ea typeface="HGP明朝E" panose="02020900000000000000" pitchFamily="18" charset="-128"/>
              </a:rPr>
              <a:t>/</a:t>
            </a:r>
            <a:r>
              <a:rPr lang="ja-JP" altLang="en-US" dirty="0">
                <a:latin typeface="HGP明朝E" panose="02020900000000000000" pitchFamily="18" charset="-128"/>
                <a:ea typeface="HGP明朝E" panose="02020900000000000000" pitchFamily="18" charset="-128"/>
              </a:rPr>
              <a:t>書き込みが一般的です。それに合わせて、</a:t>
            </a:r>
            <a:r>
              <a:rPr lang="en-US" altLang="ja-JP" dirty="0">
                <a:latin typeface="HGP明朝E" panose="02020900000000000000" pitchFamily="18" charset="-128"/>
                <a:ea typeface="HGP明朝E" panose="02020900000000000000" pitchFamily="18" charset="-128"/>
              </a:rPr>
              <a:t>SMB 2.2 </a:t>
            </a:r>
            <a:r>
              <a:rPr lang="ja-JP" altLang="en-US" dirty="0">
                <a:latin typeface="HGP明朝E" panose="02020900000000000000" pitchFamily="18" charset="-128"/>
                <a:ea typeface="HGP明朝E" panose="02020900000000000000" pitchFamily="18" charset="-128"/>
              </a:rPr>
              <a:t>クライアントおよび </a:t>
            </a:r>
            <a:r>
              <a:rPr lang="en-US" altLang="ja-JP" dirty="0">
                <a:latin typeface="HGP明朝E" panose="02020900000000000000" pitchFamily="18" charset="-128"/>
                <a:ea typeface="HGP明朝E" panose="02020900000000000000" pitchFamily="18" charset="-128"/>
              </a:rPr>
              <a:t>SMB 2.2 </a:t>
            </a:r>
            <a:r>
              <a:rPr lang="ja-JP" altLang="en-US" dirty="0">
                <a:latin typeface="HGP明朝E" panose="02020900000000000000" pitchFamily="18" charset="-128"/>
                <a:ea typeface="HGP明朝E" panose="02020900000000000000" pitchFamily="18" charset="-128"/>
              </a:rPr>
              <a:t>サーバーが最適化されました。加えて、大きな最大転送単位 </a:t>
            </a:r>
            <a:r>
              <a:rPr lang="en-US" altLang="ja-JP" dirty="0">
                <a:latin typeface="HGP明朝E" panose="02020900000000000000" pitchFamily="18" charset="-128"/>
                <a:ea typeface="HGP明朝E" panose="02020900000000000000" pitchFamily="18" charset="-128"/>
              </a:rPr>
              <a:t>(MTU) </a:t>
            </a:r>
            <a:r>
              <a:rPr lang="ja-JP" altLang="en-US" dirty="0">
                <a:latin typeface="HGP明朝E" panose="02020900000000000000" pitchFamily="18" charset="-128"/>
                <a:ea typeface="HGP明朝E" panose="02020900000000000000" pitchFamily="18" charset="-128"/>
              </a:rPr>
              <a:t>が既定で有効にされているため、</a:t>
            </a:r>
            <a:r>
              <a:rPr lang="en-US" altLang="ja-JP" dirty="0">
                <a:latin typeface="HGP明朝E" panose="02020900000000000000" pitchFamily="18" charset="-128"/>
                <a:ea typeface="HGP明朝E" panose="02020900000000000000" pitchFamily="18" charset="-128"/>
              </a:rPr>
              <a:t>SQL Server </a:t>
            </a:r>
            <a:r>
              <a:rPr lang="ja-JP" altLang="en-US" dirty="0">
                <a:latin typeface="HGP明朝E" panose="02020900000000000000" pitchFamily="18" charset="-128"/>
                <a:ea typeface="HGP明朝E" panose="02020900000000000000" pitchFamily="18" charset="-128"/>
              </a:rPr>
              <a:t>データ ウェアハウス、データベースのバックアップと復元、仮想ハード ディスクの展開とコピーなど、大規模なシーケンシャル転送のパフォーマンスが大幅に向上します。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12777029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用 </a:t>
            </a:r>
            <a:r>
              <a:rPr lang="en-US" altLang="ja-JP" dirty="0">
                <a:latin typeface="HGP明朝E" panose="02020900000000000000" pitchFamily="18" charset="-128"/>
                <a:ea typeface="HGP明朝E" panose="02020900000000000000" pitchFamily="18" charset="-128"/>
              </a:rPr>
              <a:t>Windows PowerShell </a:t>
            </a:r>
            <a:r>
              <a:rPr lang="ja-JP" altLang="en-US" dirty="0">
                <a:latin typeface="HGP明朝E" panose="02020900000000000000" pitchFamily="18" charset="-128"/>
                <a:ea typeface="HGP明朝E" panose="02020900000000000000" pitchFamily="18" charset="-128"/>
              </a:rPr>
              <a:t>コマンドレット</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用 </a:t>
            </a:r>
            <a:r>
              <a:rPr lang="en-US" altLang="ja-JP" dirty="0">
                <a:latin typeface="HGP明朝E" panose="02020900000000000000" pitchFamily="18" charset="-128"/>
                <a:ea typeface="HGP明朝E" panose="02020900000000000000" pitchFamily="18" charset="-128"/>
              </a:rPr>
              <a:t>Windows PowerShell </a:t>
            </a:r>
            <a:r>
              <a:rPr lang="ja-JP" altLang="en-US" dirty="0">
                <a:latin typeface="HGP明朝E" panose="02020900000000000000" pitchFamily="18" charset="-128"/>
                <a:ea typeface="HGP明朝E" panose="02020900000000000000" pitchFamily="18" charset="-128"/>
              </a:rPr>
              <a:t>コマンドレットを使うと、管理者がコマンド ラインからエンド ツー エンドでファイル サーバーのファイル共有を管理できます。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5711893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暗号化</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データをエンド ツー エンドで暗号化し、信頼できないネットワークで発生する傍受からデータを保護できます。新たに展開コストが発生することはなく、インターネット プロトコル セキュリティ </a:t>
            </a:r>
            <a:r>
              <a:rPr lang="en-US" altLang="ja-JP" dirty="0">
                <a:latin typeface="HGP明朝E" panose="02020900000000000000" pitchFamily="18" charset="-128"/>
                <a:ea typeface="HGP明朝E" panose="02020900000000000000" pitchFamily="18" charset="-128"/>
              </a:rPr>
              <a:t>(IPsec)</a:t>
            </a:r>
            <a:r>
              <a:rPr lang="ja-JP" altLang="en-US" dirty="0" err="1">
                <a:latin typeface="HGP明朝E" panose="02020900000000000000" pitchFamily="18" charset="-128"/>
                <a:ea typeface="HGP明朝E" panose="02020900000000000000" pitchFamily="18" charset="-128"/>
              </a:rPr>
              <a:t>、</a:t>
            </a:r>
            <a:r>
              <a:rPr lang="ja-JP" altLang="en-US" dirty="0">
                <a:latin typeface="HGP明朝E" panose="02020900000000000000" pitchFamily="18" charset="-128"/>
                <a:ea typeface="HGP明朝E" panose="02020900000000000000" pitchFamily="18" charset="-128"/>
              </a:rPr>
              <a:t>専用ハードウェア、</a:t>
            </a:r>
            <a:r>
              <a:rPr lang="en-US" altLang="ja-JP" dirty="0">
                <a:latin typeface="HGP明朝E" panose="02020900000000000000" pitchFamily="18" charset="-128"/>
                <a:ea typeface="HGP明朝E" panose="02020900000000000000" pitchFamily="18" charset="-128"/>
              </a:rPr>
              <a:t>WAN </a:t>
            </a:r>
            <a:r>
              <a:rPr lang="ja-JP" altLang="en-US" dirty="0">
                <a:latin typeface="HGP明朝E" panose="02020900000000000000" pitchFamily="18" charset="-128"/>
                <a:ea typeface="HGP明朝E" panose="02020900000000000000" pitchFamily="18" charset="-128"/>
              </a:rPr>
              <a:t>アクセラレーターも不要です。</a:t>
            </a:r>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暗号化は共有ごとでも、ファイル サーバー全体でも構成できます。また、信頼できないネットワークをデータが通過するさまざまな場面で有効にできます。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14476104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ディレクトリ リース</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r>
              <a:rPr lang="ja-JP" altLang="en-US" dirty="0">
                <a:latin typeface="HGP明朝E" panose="02020900000000000000" pitchFamily="18" charset="-128"/>
                <a:ea typeface="HGP明朝E" panose="02020900000000000000" pitchFamily="18" charset="-128"/>
              </a:rPr>
              <a:t>ブランチ オフィスのアプリケーションの応答時間を改善します。ディレクトリ リースを使うと、保存期間の長いディレクトリ キャッシュからメタデータを取得するため、クライアントからサーバーへのラウンドトリップが減少します。サーバーにあるディレクトリ情報に変更があるとクライアントに通知されるので、キャッシュの一貫性を維持できます。ホーム フォルダー </a:t>
            </a:r>
            <a:r>
              <a:rPr lang="en-US" altLang="ja-JP" dirty="0">
                <a:latin typeface="HGP明朝E" panose="02020900000000000000" pitchFamily="18" charset="-128"/>
                <a:ea typeface="HGP明朝E" panose="02020900000000000000" pitchFamily="18" charset="-128"/>
              </a:rPr>
              <a:t>(</a:t>
            </a:r>
            <a:r>
              <a:rPr lang="ja-JP" altLang="en-US" dirty="0">
                <a:latin typeface="HGP明朝E" panose="02020900000000000000" pitchFamily="18" charset="-128"/>
                <a:ea typeface="HGP明朝E" panose="02020900000000000000" pitchFamily="18" charset="-128"/>
              </a:rPr>
              <a:t>読み込み</a:t>
            </a:r>
            <a:r>
              <a:rPr lang="en-US" altLang="ja-JP" dirty="0">
                <a:latin typeface="HGP明朝E" panose="02020900000000000000" pitchFamily="18" charset="-128"/>
                <a:ea typeface="HGP明朝E" panose="02020900000000000000" pitchFamily="18" charset="-128"/>
              </a:rPr>
              <a:t>/</a:t>
            </a:r>
            <a:r>
              <a:rPr lang="ja-JP" altLang="en-US" dirty="0">
                <a:latin typeface="HGP明朝E" panose="02020900000000000000" pitchFamily="18" charset="-128"/>
                <a:ea typeface="HGP明朝E" panose="02020900000000000000" pitchFamily="18" charset="-128"/>
              </a:rPr>
              <a:t>書き込み可、共有なし</a:t>
            </a:r>
            <a:r>
              <a:rPr lang="en-US" altLang="ja-JP" dirty="0">
                <a:latin typeface="HGP明朝E" panose="02020900000000000000" pitchFamily="18" charset="-128"/>
                <a:ea typeface="HGP明朝E" panose="02020900000000000000" pitchFamily="18" charset="-128"/>
              </a:rPr>
              <a:t>) </a:t>
            </a:r>
            <a:r>
              <a:rPr lang="ja-JP" altLang="en-US" dirty="0">
                <a:latin typeface="HGP明朝E" panose="02020900000000000000" pitchFamily="18" charset="-128"/>
                <a:ea typeface="HGP明朝E" panose="02020900000000000000" pitchFamily="18" charset="-128"/>
              </a:rPr>
              <a:t>とパブリケーション </a:t>
            </a:r>
            <a:r>
              <a:rPr lang="en-US" altLang="ja-JP" dirty="0">
                <a:latin typeface="HGP明朝E" panose="02020900000000000000" pitchFamily="18" charset="-128"/>
                <a:ea typeface="HGP明朝E" panose="02020900000000000000" pitchFamily="18" charset="-128"/>
              </a:rPr>
              <a:t>(</a:t>
            </a:r>
            <a:r>
              <a:rPr lang="ja-JP" altLang="en-US" dirty="0">
                <a:latin typeface="HGP明朝E" panose="02020900000000000000" pitchFamily="18" charset="-128"/>
                <a:ea typeface="HGP明朝E" panose="02020900000000000000" pitchFamily="18" charset="-128"/>
              </a:rPr>
              <a:t>読み取り専用、共有あり</a:t>
            </a:r>
            <a:r>
              <a:rPr lang="en-US" altLang="ja-JP" dirty="0">
                <a:latin typeface="HGP明朝E" panose="02020900000000000000" pitchFamily="18" charset="-128"/>
                <a:ea typeface="HGP明朝E" panose="02020900000000000000" pitchFamily="18" charset="-128"/>
              </a:rPr>
              <a:t>) </a:t>
            </a:r>
            <a:r>
              <a:rPr lang="ja-JP" altLang="en-US" dirty="0">
                <a:latin typeface="HGP明朝E" panose="02020900000000000000" pitchFamily="18" charset="-128"/>
                <a:ea typeface="HGP明朝E" panose="02020900000000000000" pitchFamily="18" charset="-128"/>
              </a:rPr>
              <a:t>のどちらにも対応しています。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09197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latin typeface="HGP明朝E" panose="02020900000000000000" pitchFamily="18" charset="-128"/>
                <a:ea typeface="HGP明朝E" panose="02020900000000000000" pitchFamily="18" charset="-128"/>
              </a:rPr>
              <a:t>AlwaysOn</a:t>
            </a:r>
            <a:r>
              <a:rPr lang="en-US" altLang="ja-JP" dirty="0">
                <a:latin typeface="HGP明朝E" panose="02020900000000000000" pitchFamily="18" charset="-128"/>
                <a:ea typeface="HGP明朝E" panose="02020900000000000000" pitchFamily="18" charset="-128"/>
              </a:rPr>
              <a:t> Availability Group</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lstStyle/>
          <a:p>
            <a:pPr marL="342900" lvl="1" indent="-342900">
              <a:buBlip>
                <a:blip r:embed="rId2"/>
              </a:buBlip>
            </a:pPr>
            <a:r>
              <a:rPr lang="en-US" altLang="ja-JP" dirty="0" err="1">
                <a:latin typeface="HGP明朝E" panose="02020900000000000000" pitchFamily="18" charset="-128"/>
                <a:ea typeface="HGP明朝E" panose="02020900000000000000" pitchFamily="18" charset="-128"/>
              </a:rPr>
              <a:t>AlwaysOn</a:t>
            </a:r>
            <a:r>
              <a:rPr lang="en-US" altLang="ja-JP" dirty="0">
                <a:latin typeface="HGP明朝E" panose="02020900000000000000" pitchFamily="18" charset="-128"/>
                <a:ea typeface="HGP明朝E" panose="02020900000000000000" pitchFamily="18" charset="-128"/>
              </a:rPr>
              <a:t> Availability Group</a:t>
            </a:r>
            <a:r>
              <a:rPr lang="ja-JP" altLang="en-US" dirty="0">
                <a:latin typeface="HGP明朝E" panose="02020900000000000000" pitchFamily="18" charset="-128"/>
                <a:ea typeface="HGP明朝E" panose="02020900000000000000" pitchFamily="18" charset="-128"/>
              </a:rPr>
              <a:t>（可用性グループ）は今まで提供されていた</a:t>
            </a:r>
            <a:r>
              <a:rPr lang="en-US" altLang="ja-JP" dirty="0">
                <a:latin typeface="HGP明朝E" panose="02020900000000000000" pitchFamily="18" charset="-128"/>
                <a:ea typeface="HGP明朝E" panose="02020900000000000000" pitchFamily="18" charset="-128"/>
              </a:rPr>
              <a:t>WSFC</a:t>
            </a:r>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Windows Server </a:t>
            </a:r>
            <a:r>
              <a:rPr lang="ja-JP" altLang="en-US" dirty="0">
                <a:latin typeface="HGP明朝E" panose="02020900000000000000" pitchFamily="18" charset="-128"/>
                <a:ea typeface="HGP明朝E" panose="02020900000000000000" pitchFamily="18" charset="-128"/>
              </a:rPr>
              <a:t>フェールオーバー クラスタリング）や </a:t>
            </a:r>
            <a:r>
              <a:rPr lang="en-US" altLang="ja-JP" dirty="0">
                <a:latin typeface="HGP明朝E" panose="02020900000000000000" pitchFamily="18" charset="-128"/>
                <a:ea typeface="HGP明朝E" panose="02020900000000000000" pitchFamily="18" charset="-128"/>
              </a:rPr>
              <a:t>DBM</a:t>
            </a:r>
            <a:r>
              <a:rPr lang="ja-JP" altLang="en-US" dirty="0">
                <a:latin typeface="HGP明朝E" panose="02020900000000000000" pitchFamily="18" charset="-128"/>
                <a:ea typeface="HGP明朝E" panose="02020900000000000000" pitchFamily="18" charset="-128"/>
              </a:rPr>
              <a:t>（データベース ミラーリング）、ログ配布、レプリケーション機能などをより使いやすく強力に進化させた機能で容易な設定で可用性を向上させることができます。</a:t>
            </a:r>
          </a:p>
          <a:p>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7873063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GP明朝E" panose="02020900000000000000" pitchFamily="18" charset="-128"/>
                <a:ea typeface="HGP明朝E" panose="02020900000000000000" pitchFamily="18" charset="-128"/>
              </a:rPr>
              <a:t>SMB </a:t>
            </a:r>
            <a:r>
              <a:rPr lang="ja-JP" altLang="en-US" dirty="0">
                <a:latin typeface="HGP明朝E" panose="02020900000000000000" pitchFamily="18" charset="-128"/>
                <a:ea typeface="HGP明朝E" panose="02020900000000000000" pitchFamily="18" charset="-128"/>
              </a:rPr>
              <a:t>ダイレクト</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normAutofit/>
          </a:bodyPr>
          <a:lstStyle/>
          <a:p>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ダイレクトは随分と昔に</a:t>
            </a:r>
            <a:r>
              <a:rPr lang="en-US" altLang="ja-JP" dirty="0" err="1">
                <a:latin typeface="HGP明朝E" panose="02020900000000000000" pitchFamily="18" charset="-128"/>
                <a:ea typeface="HGP明朝E" panose="02020900000000000000" pitchFamily="18" charset="-128"/>
              </a:rPr>
              <a:t>Infiniband</a:t>
            </a:r>
            <a:r>
              <a:rPr lang="ja-JP" altLang="en-US" dirty="0">
                <a:latin typeface="HGP明朝E" panose="02020900000000000000" pitchFamily="18" charset="-128"/>
                <a:ea typeface="HGP明朝E" panose="02020900000000000000" pitchFamily="18" charset="-128"/>
              </a:rPr>
              <a:t>のために実装過程にあったものが一時キャンセルされていたものが復活したものだと思われます。</a:t>
            </a:r>
            <a:r>
              <a:rPr lang="en-US" altLang="ja-JP" dirty="0" err="1">
                <a:latin typeface="HGP明朝E" panose="02020900000000000000" pitchFamily="18" charset="-128"/>
                <a:ea typeface="HGP明朝E" panose="02020900000000000000" pitchFamily="18" charset="-128"/>
              </a:rPr>
              <a:t>Infiniband</a:t>
            </a:r>
            <a:r>
              <a:rPr lang="ja-JP" altLang="en-US" dirty="0">
                <a:latin typeface="HGP明朝E" panose="02020900000000000000" pitchFamily="18" charset="-128"/>
                <a:ea typeface="HGP明朝E" panose="02020900000000000000" pitchFamily="18" charset="-128"/>
              </a:rPr>
              <a:t>も</a:t>
            </a:r>
            <a:r>
              <a:rPr lang="en-US" altLang="ja-JP" dirty="0">
                <a:latin typeface="HGP明朝E" panose="02020900000000000000" pitchFamily="18" charset="-128"/>
                <a:ea typeface="HGP明朝E" panose="02020900000000000000" pitchFamily="18" charset="-128"/>
              </a:rPr>
              <a:t>Windows Server 2012</a:t>
            </a:r>
            <a:r>
              <a:rPr lang="ja-JP" altLang="en-US" dirty="0">
                <a:latin typeface="HGP明朝E" panose="02020900000000000000" pitchFamily="18" charset="-128"/>
                <a:ea typeface="HGP明朝E" panose="02020900000000000000" pitchFamily="18" charset="-128"/>
              </a:rPr>
              <a:t>の普及とともに広がっていくと思われるので低コストで使用できる日も近いと思われます</a:t>
            </a:r>
            <a:r>
              <a:rPr lang="ja-JP" altLang="en-US" dirty="0" smtClean="0">
                <a:latin typeface="HGP明朝E" panose="02020900000000000000" pitchFamily="18" charset="-128"/>
                <a:ea typeface="HGP明朝E" panose="02020900000000000000" pitchFamily="18" charset="-128"/>
              </a:rPr>
              <a:t>。</a:t>
            </a:r>
            <a:endParaRPr lang="en-US" altLang="ja-JP" dirty="0" smtClean="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11178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GS明朝E" panose="02020900000000000000" pitchFamily="18" charset="-128"/>
                <a:ea typeface="HGS明朝E" panose="02020900000000000000" pitchFamily="18" charset="-128"/>
              </a:rPr>
              <a:t>SMB3.0beta</a:t>
            </a:r>
            <a:r>
              <a:rPr kumimoji="1" lang="ja-JP" altLang="en-US" dirty="0" smtClean="0">
                <a:latin typeface="HGS明朝E" panose="02020900000000000000" pitchFamily="18" charset="-128"/>
                <a:ea typeface="HGS明朝E" panose="02020900000000000000" pitchFamily="18" charset="-128"/>
              </a:rPr>
              <a:t>でのデモ</a:t>
            </a:r>
            <a:endParaRPr kumimoji="1" lang="ja-JP" altLang="en-US" dirty="0">
              <a:latin typeface="HGS明朝E" panose="02020900000000000000" pitchFamily="18" charset="-128"/>
              <a:ea typeface="HGS明朝E" panose="02020900000000000000" pitchFamily="18" charset="-128"/>
            </a:endParaRPr>
          </a:p>
        </p:txBody>
      </p:sp>
      <p:sp>
        <p:nvSpPr>
          <p:cNvPr id="3" name="コンテンツ プレースホルダー 2"/>
          <p:cNvSpPr>
            <a:spLocks noGrp="1"/>
          </p:cNvSpPr>
          <p:nvPr>
            <p:ph idx="1"/>
          </p:nvPr>
        </p:nvSpPr>
        <p:spPr/>
        <p:txBody>
          <a:bodyPr>
            <a:normAutofit/>
          </a:bodyPr>
          <a:lstStyle/>
          <a:p>
            <a:r>
              <a:rPr lang="en-US" altLang="ja-JP" dirty="0" smtClean="0">
                <a:latin typeface="HGS明朝E" panose="02020900000000000000" pitchFamily="18" charset="-128"/>
                <a:ea typeface="HGS明朝E" panose="02020900000000000000" pitchFamily="18" charset="-128"/>
              </a:rPr>
              <a:t>SMB</a:t>
            </a:r>
            <a:r>
              <a:rPr lang="ja-JP" altLang="en-US" dirty="0" smtClean="0">
                <a:latin typeface="HGS明朝E" panose="02020900000000000000" pitchFamily="18" charset="-128"/>
                <a:ea typeface="HGS明朝E" panose="02020900000000000000" pitchFamily="18" charset="-128"/>
              </a:rPr>
              <a:t>ダイレクトに関して面白い内容が</a:t>
            </a:r>
            <a:r>
              <a:rPr lang="en-US" altLang="ja-JP" dirty="0" err="1" smtClean="0">
                <a:latin typeface="HGS明朝E" panose="02020900000000000000" pitchFamily="18" charset="-128"/>
                <a:ea typeface="HGS明朝E" panose="02020900000000000000" pitchFamily="18" charset="-128"/>
              </a:rPr>
              <a:t>Technet</a:t>
            </a:r>
            <a:r>
              <a:rPr lang="ja-JP" altLang="en-US" dirty="0" smtClean="0">
                <a:latin typeface="HGS明朝E" panose="02020900000000000000" pitchFamily="18" charset="-128"/>
                <a:ea typeface="HGS明朝E" panose="02020900000000000000" pitchFamily="18" charset="-128"/>
              </a:rPr>
              <a:t>のブログにあったので紹介します。</a:t>
            </a:r>
          </a:p>
          <a:p>
            <a:pPr lvl="1"/>
            <a:r>
              <a:rPr lang="en-US" altLang="ja-JP" dirty="0" smtClean="0">
                <a:latin typeface="HGS明朝E" panose="02020900000000000000" pitchFamily="18" charset="-128"/>
                <a:ea typeface="HGS明朝E" panose="02020900000000000000" pitchFamily="18" charset="-128"/>
              </a:rPr>
              <a:t>Jose </a:t>
            </a:r>
            <a:r>
              <a:rPr lang="en-US" altLang="ja-JP" dirty="0" err="1" smtClean="0">
                <a:latin typeface="HGS明朝E" panose="02020900000000000000" pitchFamily="18" charset="-128"/>
                <a:ea typeface="HGS明朝E" panose="02020900000000000000" pitchFamily="18" charset="-128"/>
              </a:rPr>
              <a:t>Barreto‘s</a:t>
            </a:r>
            <a:r>
              <a:rPr lang="en-US" altLang="ja-JP" dirty="0" smtClean="0">
                <a:latin typeface="HGS明朝E" panose="02020900000000000000" pitchFamily="18" charset="-128"/>
                <a:ea typeface="HGS明朝E" panose="02020900000000000000" pitchFamily="18" charset="-128"/>
              </a:rPr>
              <a:t> Blog</a:t>
            </a:r>
            <a:r>
              <a:rPr lang="ja-JP" altLang="en-US" dirty="0" smtClean="0">
                <a:latin typeface="HGS明朝E" panose="02020900000000000000" pitchFamily="18" charset="-128"/>
                <a:ea typeface="HGS明朝E" panose="02020900000000000000" pitchFamily="18" charset="-128"/>
              </a:rPr>
              <a:t> ～</a:t>
            </a:r>
            <a:r>
              <a:rPr lang="en-US" altLang="ja-JP" dirty="0" smtClean="0">
                <a:latin typeface="HGS明朝E" panose="02020900000000000000" pitchFamily="18" charset="-128"/>
                <a:ea typeface="HGS明朝E" panose="02020900000000000000" pitchFamily="18" charset="-128"/>
              </a:rPr>
              <a:t>Windows Server 2012 Beta with SMB 3.0 – Demo at Interop shows SMB Direct at 5.8 </a:t>
            </a:r>
            <a:r>
              <a:rPr lang="en-US" altLang="ja-JP" dirty="0" err="1" smtClean="0">
                <a:latin typeface="HGS明朝E" panose="02020900000000000000" pitchFamily="18" charset="-128"/>
                <a:ea typeface="HGS明朝E" panose="02020900000000000000" pitchFamily="18" charset="-128"/>
              </a:rPr>
              <a:t>Gbytes</a:t>
            </a:r>
            <a:r>
              <a:rPr lang="en-US" altLang="ja-JP" dirty="0" smtClean="0">
                <a:latin typeface="HGS明朝E" panose="02020900000000000000" pitchFamily="18" charset="-128"/>
                <a:ea typeface="HGS明朝E" panose="02020900000000000000" pitchFamily="18" charset="-128"/>
              </a:rPr>
              <a:t>/sec over </a:t>
            </a:r>
            <a:r>
              <a:rPr lang="en-US" altLang="ja-JP" dirty="0" err="1" smtClean="0">
                <a:latin typeface="HGS明朝E" panose="02020900000000000000" pitchFamily="18" charset="-128"/>
                <a:ea typeface="HGS明朝E" panose="02020900000000000000" pitchFamily="18" charset="-128"/>
              </a:rPr>
              <a:t>Mellanox</a:t>
            </a:r>
            <a:r>
              <a:rPr lang="en-US" altLang="ja-JP" dirty="0" smtClean="0">
                <a:latin typeface="HGS明朝E" panose="02020900000000000000" pitchFamily="18" charset="-128"/>
                <a:ea typeface="HGS明朝E" panose="02020900000000000000" pitchFamily="18" charset="-128"/>
              </a:rPr>
              <a:t> ConnectX-3 network adapters</a:t>
            </a:r>
            <a:r>
              <a:rPr lang="ja-JP" altLang="en-US" dirty="0" smtClean="0">
                <a:latin typeface="HGS明朝E" panose="02020900000000000000" pitchFamily="18" charset="-128"/>
                <a:ea typeface="HGS明朝E" panose="02020900000000000000" pitchFamily="18" charset="-128"/>
              </a:rPr>
              <a:t>～</a:t>
            </a:r>
            <a:endParaRPr lang="en-US" altLang="ja-JP" dirty="0" smtClean="0">
              <a:latin typeface="HGS明朝E" panose="02020900000000000000" pitchFamily="18" charset="-128"/>
              <a:ea typeface="HGS明朝E" panose="02020900000000000000" pitchFamily="18" charset="-128"/>
            </a:endParaRPr>
          </a:p>
          <a:p>
            <a:pPr lvl="1"/>
            <a:r>
              <a:rPr lang="en-US" altLang="ja-JP" dirty="0" smtClean="0">
                <a:latin typeface="HGS明朝E" panose="02020900000000000000" pitchFamily="18" charset="-128"/>
                <a:ea typeface="HGS明朝E" panose="02020900000000000000" pitchFamily="18" charset="-128"/>
                <a:hlinkClick r:id="rId2"/>
              </a:rPr>
              <a:t>http://blogs.technet.com/b/josebda/archive/2012/05/06/windows-server-2012-beta-with-smb-3-0-demo-at-interop-shows-smb-direct-at-5-8-gbytes-sec-over-mellanox-connectx-3-network-adapters.aspx</a:t>
            </a:r>
            <a:endParaRPr lang="ja-JP" altLang="en-US" dirty="0">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5114993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GS明朝E" panose="02020900000000000000" pitchFamily="18" charset="-128"/>
                <a:ea typeface="HGS明朝E" panose="02020900000000000000" pitchFamily="18" charset="-128"/>
              </a:rPr>
              <a:t>SMB3.0beta</a:t>
            </a:r>
            <a:r>
              <a:rPr kumimoji="1" lang="ja-JP" altLang="en-US" dirty="0" smtClean="0">
                <a:latin typeface="HGS明朝E" panose="02020900000000000000" pitchFamily="18" charset="-128"/>
                <a:ea typeface="HGS明朝E" panose="02020900000000000000" pitchFamily="18" charset="-128"/>
              </a:rPr>
              <a:t>でのデモ</a:t>
            </a:r>
            <a:endParaRPr kumimoji="1" lang="ja-JP" altLang="en-US" dirty="0">
              <a:latin typeface="HGS明朝E" panose="02020900000000000000" pitchFamily="18" charset="-128"/>
              <a:ea typeface="HGS明朝E" panose="02020900000000000000" pitchFamily="18" charset="-128"/>
            </a:endParaRPr>
          </a:p>
        </p:txBody>
      </p:sp>
      <p:sp>
        <p:nvSpPr>
          <p:cNvPr id="3" name="コンテンツ プレースホルダー 2"/>
          <p:cNvSpPr>
            <a:spLocks noGrp="1"/>
          </p:cNvSpPr>
          <p:nvPr>
            <p:ph idx="1"/>
          </p:nvPr>
        </p:nvSpPr>
        <p:spPr/>
        <p:txBody>
          <a:bodyPr>
            <a:normAutofit/>
          </a:bodyPr>
          <a:lstStyle/>
          <a:p>
            <a:r>
              <a:rPr lang="en-US" altLang="ja-JP" dirty="0" smtClean="0">
                <a:latin typeface="HGS明朝E" panose="02020900000000000000" pitchFamily="18" charset="-128"/>
                <a:ea typeface="HGS明朝E" panose="02020900000000000000" pitchFamily="18" charset="-128"/>
              </a:rPr>
              <a:t>Window</a:t>
            </a:r>
            <a:r>
              <a:rPr lang="ja-JP" altLang="en-US" dirty="0" smtClean="0">
                <a:latin typeface="HGS明朝E" panose="02020900000000000000" pitchFamily="18" charset="-128"/>
                <a:ea typeface="HGS明朝E" panose="02020900000000000000" pitchFamily="18" charset="-128"/>
              </a:rPr>
              <a:t> </a:t>
            </a:r>
            <a:r>
              <a:rPr lang="en-US" altLang="ja-JP" dirty="0" smtClean="0">
                <a:latin typeface="HGS明朝E" panose="02020900000000000000" pitchFamily="18" charset="-128"/>
                <a:ea typeface="HGS明朝E" panose="02020900000000000000" pitchFamily="18" charset="-128"/>
              </a:rPr>
              <a:t>Server</a:t>
            </a:r>
            <a:r>
              <a:rPr lang="ja-JP" altLang="en-US" dirty="0" smtClean="0">
                <a:latin typeface="HGS明朝E" panose="02020900000000000000" pitchFamily="18" charset="-128"/>
                <a:ea typeface="HGS明朝E" panose="02020900000000000000" pitchFamily="18" charset="-128"/>
              </a:rPr>
              <a:t> </a:t>
            </a:r>
            <a:r>
              <a:rPr lang="en-US" altLang="ja-JP" dirty="0" smtClean="0">
                <a:latin typeface="HGS明朝E" panose="02020900000000000000" pitchFamily="18" charset="-128"/>
                <a:ea typeface="HGS明朝E" panose="02020900000000000000" pitchFamily="18" charset="-128"/>
              </a:rPr>
              <a:t>2012beta</a:t>
            </a:r>
            <a:r>
              <a:rPr lang="ja-JP" altLang="en-US" dirty="0" smtClean="0">
                <a:latin typeface="HGS明朝E" panose="02020900000000000000" pitchFamily="18" charset="-128"/>
                <a:ea typeface="HGS明朝E" panose="02020900000000000000" pitchFamily="18" charset="-128"/>
              </a:rPr>
              <a:t>の</a:t>
            </a:r>
            <a:r>
              <a:rPr lang="en-US" altLang="ja-JP" dirty="0" smtClean="0">
                <a:latin typeface="HGS明朝E" panose="02020900000000000000" pitchFamily="18" charset="-128"/>
                <a:ea typeface="HGS明朝E" panose="02020900000000000000" pitchFamily="18" charset="-128"/>
              </a:rPr>
              <a:t>SMB3.0</a:t>
            </a:r>
            <a:r>
              <a:rPr lang="ja-JP" altLang="en-US" dirty="0" smtClean="0">
                <a:latin typeface="HGS明朝E" panose="02020900000000000000" pitchFamily="18" charset="-128"/>
                <a:ea typeface="HGS明朝E" panose="02020900000000000000" pitchFamily="18" charset="-128"/>
              </a:rPr>
              <a:t>で</a:t>
            </a:r>
            <a:r>
              <a:rPr lang="en-US" altLang="ja-JP" dirty="0" smtClean="0">
                <a:latin typeface="HGS明朝E" panose="02020900000000000000" pitchFamily="18" charset="-128"/>
                <a:ea typeface="HGS明朝E" panose="02020900000000000000" pitchFamily="18" charset="-128"/>
              </a:rPr>
              <a:t>10Gb</a:t>
            </a:r>
            <a:r>
              <a:rPr lang="ja-JP" altLang="en-US" dirty="0" smtClean="0">
                <a:latin typeface="HGS明朝E" panose="02020900000000000000" pitchFamily="18" charset="-128"/>
                <a:ea typeface="HGS明朝E" panose="02020900000000000000" pitchFamily="18" charset="-128"/>
              </a:rPr>
              <a:t> </a:t>
            </a:r>
            <a:r>
              <a:rPr lang="en-US" altLang="ja-JP" dirty="0" smtClean="0">
                <a:latin typeface="HGS明朝E" panose="02020900000000000000" pitchFamily="18" charset="-128"/>
                <a:ea typeface="HGS明朝E" panose="02020900000000000000" pitchFamily="18" charset="-128"/>
              </a:rPr>
              <a:t>Ethernet</a:t>
            </a:r>
            <a:r>
              <a:rPr lang="ja-JP" altLang="en-US" dirty="0" smtClean="0">
                <a:latin typeface="HGS明朝E" panose="02020900000000000000" pitchFamily="18" charset="-128"/>
                <a:ea typeface="HGS明朝E" panose="02020900000000000000" pitchFamily="18" charset="-128"/>
              </a:rPr>
              <a:t>と</a:t>
            </a:r>
            <a:r>
              <a:rPr lang="en-US" altLang="ja-JP" dirty="0" err="1" smtClean="0">
                <a:latin typeface="HGS明朝E" panose="02020900000000000000" pitchFamily="18" charset="-128"/>
                <a:ea typeface="HGS明朝E" panose="02020900000000000000" pitchFamily="18" charset="-128"/>
              </a:rPr>
              <a:t>Infiniband</a:t>
            </a:r>
            <a:r>
              <a:rPr lang="ja-JP" altLang="en-US" dirty="0" smtClean="0">
                <a:latin typeface="HGS明朝E" panose="02020900000000000000" pitchFamily="18" charset="-128"/>
                <a:ea typeface="HGS明朝E" panose="02020900000000000000" pitchFamily="18" charset="-128"/>
              </a:rPr>
              <a:t>の</a:t>
            </a:r>
            <a:r>
              <a:rPr lang="en-US" altLang="ja-JP" dirty="0" smtClean="0">
                <a:latin typeface="HGS明朝E" panose="02020900000000000000" pitchFamily="18" charset="-128"/>
                <a:ea typeface="HGS明朝E" panose="02020900000000000000" pitchFamily="18" charset="-128"/>
              </a:rPr>
              <a:t>QDR</a:t>
            </a:r>
            <a:r>
              <a:rPr lang="ja-JP" altLang="en-US" dirty="0" err="1" smtClean="0">
                <a:latin typeface="HGS明朝E" panose="02020900000000000000" pitchFamily="18" charset="-128"/>
                <a:ea typeface="HGS明朝E" panose="02020900000000000000" pitchFamily="18" charset="-128"/>
              </a:rPr>
              <a:t>、</a:t>
            </a:r>
            <a:r>
              <a:rPr lang="en-US" altLang="ja-JP" dirty="0" smtClean="0">
                <a:latin typeface="HGS明朝E" panose="02020900000000000000" pitchFamily="18" charset="-128"/>
                <a:ea typeface="HGS明朝E" panose="02020900000000000000" pitchFamily="18" charset="-128"/>
              </a:rPr>
              <a:t>FDR</a:t>
            </a:r>
            <a:r>
              <a:rPr lang="ja-JP" altLang="en-US" dirty="0" smtClean="0">
                <a:latin typeface="HGS明朝E" panose="02020900000000000000" pitchFamily="18" charset="-128"/>
                <a:ea typeface="HGS明朝E" panose="02020900000000000000" pitchFamily="18" charset="-128"/>
              </a:rPr>
              <a:t>を比較した内容に関する投稿で</a:t>
            </a:r>
            <a:endParaRPr lang="en-US" altLang="ja-JP" dirty="0" smtClean="0">
              <a:latin typeface="HGS明朝E" panose="02020900000000000000" pitchFamily="18" charset="-128"/>
              <a:ea typeface="HGS明朝E" panose="02020900000000000000" pitchFamily="18" charset="-128"/>
            </a:endParaRPr>
          </a:p>
          <a:p>
            <a:r>
              <a:rPr lang="ja-JP" altLang="en-US" dirty="0" smtClean="0">
                <a:latin typeface="HGS明朝E" panose="02020900000000000000" pitchFamily="18" charset="-128"/>
                <a:ea typeface="HGS明朝E" panose="02020900000000000000" pitchFamily="18" charset="-128"/>
              </a:rPr>
              <a:t>”単一ネットワークで毎秒</a:t>
            </a:r>
            <a:r>
              <a:rPr lang="en-US" altLang="ja-JP" dirty="0" smtClean="0">
                <a:latin typeface="HGS明朝E" panose="02020900000000000000" pitchFamily="18" charset="-128"/>
                <a:ea typeface="HGS明朝E" panose="02020900000000000000" pitchFamily="18" charset="-128"/>
              </a:rPr>
              <a:t>5.8</a:t>
            </a:r>
            <a:r>
              <a:rPr lang="ja-JP" altLang="en-US" dirty="0" smtClean="0">
                <a:latin typeface="HGS明朝E" panose="02020900000000000000" pitchFamily="18" charset="-128"/>
                <a:ea typeface="HGS明朝E" panose="02020900000000000000" pitchFamily="18" charset="-128"/>
              </a:rPr>
              <a:t>ギガとかｗｗｗギガビットじゃねぇしギガバイトだしｗｗｗ</a:t>
            </a:r>
            <a:r>
              <a:rPr lang="ja-JP" altLang="en-US" dirty="0">
                <a:latin typeface="HGS明朝E" panose="02020900000000000000" pitchFamily="18" charset="-128"/>
                <a:ea typeface="HGS明朝E" panose="02020900000000000000" pitchFamily="18" charset="-128"/>
              </a:rPr>
              <a:t>マジかｗｗｗ</a:t>
            </a:r>
            <a:r>
              <a:rPr lang="ja-JP" altLang="en-US" dirty="0" smtClean="0">
                <a:latin typeface="HGS明朝E" panose="02020900000000000000" pitchFamily="18" charset="-128"/>
                <a:ea typeface="HGS明朝E" panose="02020900000000000000" pitchFamily="18" charset="-128"/>
              </a:rPr>
              <a:t>およそ毎秒</a:t>
            </a:r>
            <a:r>
              <a:rPr lang="en-US" altLang="ja-JP" dirty="0" smtClean="0">
                <a:latin typeface="HGS明朝E" panose="02020900000000000000" pitchFamily="18" charset="-128"/>
                <a:ea typeface="HGS明朝E" panose="02020900000000000000" pitchFamily="18" charset="-128"/>
              </a:rPr>
              <a:t>1DVD</a:t>
            </a:r>
            <a:r>
              <a:rPr lang="ja-JP" altLang="en-US" dirty="0" smtClean="0">
                <a:latin typeface="HGS明朝E" panose="02020900000000000000" pitchFamily="18" charset="-128"/>
                <a:ea typeface="HGS明朝E" panose="02020900000000000000" pitchFamily="18" charset="-128"/>
              </a:rPr>
              <a:t>とかｗｗｗワロスｗｗｗ“みたいな内容でした。</a:t>
            </a:r>
            <a:endParaRPr lang="en-US" altLang="ja-JP" dirty="0" smtClean="0">
              <a:latin typeface="HGS明朝E" panose="02020900000000000000" pitchFamily="18" charset="-128"/>
              <a:ea typeface="HGS明朝E" panose="02020900000000000000" pitchFamily="18" charset="-128"/>
            </a:endParaRPr>
          </a:p>
          <a:p>
            <a:r>
              <a:rPr lang="en-US" altLang="ja-JP" dirty="0" smtClean="0">
                <a:latin typeface="HGS明朝E" panose="02020900000000000000" pitchFamily="18" charset="-128"/>
                <a:ea typeface="HGS明朝E" panose="02020900000000000000" pitchFamily="18" charset="-128"/>
              </a:rPr>
              <a:t>Local</a:t>
            </a:r>
            <a:r>
              <a:rPr lang="ja-JP" altLang="en-US" dirty="0" err="1" smtClean="0">
                <a:latin typeface="HGS明朝E" panose="02020900000000000000" pitchFamily="18" charset="-128"/>
                <a:ea typeface="HGS明朝E" panose="02020900000000000000" pitchFamily="18" charset="-128"/>
              </a:rPr>
              <a:t>での</a:t>
            </a:r>
            <a:r>
              <a:rPr lang="ja-JP" altLang="en-US" dirty="0" smtClean="0">
                <a:latin typeface="HGS明朝E" panose="02020900000000000000" pitchFamily="18" charset="-128"/>
                <a:ea typeface="HGS明朝E" panose="02020900000000000000" pitchFamily="18" charset="-128"/>
              </a:rPr>
              <a:t>アクセス</a:t>
            </a:r>
            <a:r>
              <a:rPr lang="en-US" altLang="ja-JP" dirty="0" smtClean="0">
                <a:latin typeface="HGS明朝E" panose="02020900000000000000" pitchFamily="18" charset="-128"/>
                <a:ea typeface="HGS明朝E" panose="02020900000000000000" pitchFamily="18" charset="-128"/>
              </a:rPr>
              <a:t>5,808MB/sec</a:t>
            </a:r>
            <a:r>
              <a:rPr lang="ja-JP" altLang="en-US" dirty="0" smtClean="0">
                <a:latin typeface="HGS明朝E" panose="02020900000000000000" pitchFamily="18" charset="-128"/>
                <a:ea typeface="HGS明朝E" panose="02020900000000000000" pitchFamily="18" charset="-128"/>
              </a:rPr>
              <a:t>に対して</a:t>
            </a:r>
            <a:r>
              <a:rPr lang="en-US" altLang="ja-JP" dirty="0" err="1" smtClean="0">
                <a:latin typeface="HGS明朝E" panose="02020900000000000000" pitchFamily="18" charset="-128"/>
                <a:ea typeface="HGS明朝E" panose="02020900000000000000" pitchFamily="18" charset="-128"/>
              </a:rPr>
              <a:t>Inifiniband</a:t>
            </a:r>
            <a:r>
              <a:rPr lang="ja-JP" altLang="en-US" dirty="0" smtClean="0">
                <a:latin typeface="HGS明朝E" panose="02020900000000000000" pitchFamily="18" charset="-128"/>
                <a:ea typeface="HGS明朝E" panose="02020900000000000000" pitchFamily="18" charset="-128"/>
              </a:rPr>
              <a:t>の</a:t>
            </a:r>
            <a:r>
              <a:rPr lang="en-US" altLang="ja-JP" dirty="0" smtClean="0">
                <a:latin typeface="HGS明朝E" panose="02020900000000000000" pitchFamily="18" charset="-128"/>
                <a:ea typeface="HGS明朝E" panose="02020900000000000000" pitchFamily="18" charset="-128"/>
              </a:rPr>
              <a:t>54Gbps</a:t>
            </a:r>
            <a:r>
              <a:rPr lang="ja-JP" altLang="en-US" dirty="0" smtClean="0">
                <a:latin typeface="HGS明朝E" panose="02020900000000000000" pitchFamily="18" charset="-128"/>
                <a:ea typeface="HGS明朝E" panose="02020900000000000000" pitchFamily="18" charset="-128"/>
              </a:rPr>
              <a:t>で</a:t>
            </a:r>
            <a:r>
              <a:rPr lang="en-US" altLang="ja-JP" dirty="0" smtClean="0">
                <a:latin typeface="HGS明朝E" panose="02020900000000000000" pitchFamily="18" charset="-128"/>
                <a:ea typeface="HGS明朝E" panose="02020900000000000000" pitchFamily="18" charset="-128"/>
              </a:rPr>
              <a:t>5,792MB/sec</a:t>
            </a:r>
            <a:r>
              <a:rPr lang="ja-JP" altLang="en-US" dirty="0" smtClean="0">
                <a:latin typeface="HGS明朝E" panose="02020900000000000000" pitchFamily="18" charset="-128"/>
                <a:ea typeface="HGS明朝E" panose="02020900000000000000" pitchFamily="18" charset="-128"/>
              </a:rPr>
              <a:t>と驚異的な速度になってます。（</a:t>
            </a:r>
            <a:r>
              <a:rPr lang="en-US" altLang="ja-JP" dirty="0" smtClean="0">
                <a:latin typeface="HGS明朝E" panose="02020900000000000000" pitchFamily="18" charset="-128"/>
                <a:ea typeface="HGS明朝E" panose="02020900000000000000" pitchFamily="18" charset="-128"/>
              </a:rPr>
              <a:t>CPU</a:t>
            </a:r>
            <a:r>
              <a:rPr lang="ja-JP" altLang="en-US" dirty="0" smtClean="0">
                <a:latin typeface="HGS明朝E" panose="02020900000000000000" pitchFamily="18" charset="-128"/>
                <a:ea typeface="HGS明朝E" panose="02020900000000000000" pitchFamily="18" charset="-128"/>
              </a:rPr>
              <a:t>負荷は</a:t>
            </a:r>
            <a:r>
              <a:rPr lang="en-US" altLang="ja-JP" dirty="0" smtClean="0">
                <a:latin typeface="HGS明朝E" panose="02020900000000000000" pitchFamily="18" charset="-128"/>
                <a:ea typeface="HGS明朝E" panose="02020900000000000000" pitchFamily="18" charset="-128"/>
              </a:rPr>
              <a:t>4.8%</a:t>
            </a:r>
            <a:r>
              <a:rPr lang="ja-JP" altLang="en-US" dirty="0" smtClean="0">
                <a:latin typeface="HGS明朝E" panose="02020900000000000000" pitchFamily="18" charset="-128"/>
                <a:ea typeface="HGS明朝E" panose="02020900000000000000" pitchFamily="18" charset="-128"/>
              </a:rPr>
              <a:t>でローカルよりも低い）</a:t>
            </a:r>
            <a:endParaRPr lang="en-US" altLang="ja-JP" dirty="0" smtClean="0">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8861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a:latin typeface="HGP明朝E" panose="02020900000000000000" pitchFamily="18" charset="-128"/>
                <a:ea typeface="HGP明朝E" panose="02020900000000000000" pitchFamily="18" charset="-128"/>
              </a:rPr>
              <a:t>iSCSI</a:t>
            </a:r>
            <a:r>
              <a:rPr lang="ja-JP" altLang="en-US" dirty="0">
                <a:latin typeface="HGP明朝E" panose="02020900000000000000" pitchFamily="18" charset="-128"/>
                <a:ea typeface="HGP明朝E" panose="02020900000000000000" pitchFamily="18" charset="-128"/>
              </a:rPr>
              <a:t>を超えた</a:t>
            </a:r>
            <a:r>
              <a:rPr lang="ja-JP" altLang="en-US" dirty="0" smtClean="0">
                <a:latin typeface="HGP明朝E" panose="02020900000000000000" pitchFamily="18" charset="-128"/>
                <a:ea typeface="HGP明朝E" panose="02020900000000000000" pitchFamily="18" charset="-128"/>
              </a:rPr>
              <a:t>？</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normAutofit lnSpcReduction="10000"/>
          </a:bodyPr>
          <a:lstStyle/>
          <a:p>
            <a:r>
              <a:rPr lang="ja-JP" altLang="en-US" dirty="0">
                <a:latin typeface="HGP明朝E" panose="02020900000000000000" pitchFamily="18" charset="-128"/>
                <a:ea typeface="HGP明朝E" panose="02020900000000000000" pitchFamily="18" charset="-128"/>
              </a:rPr>
              <a:t>各種機能を見ていると用途によっては</a:t>
            </a:r>
            <a:r>
              <a:rPr lang="en-US" altLang="ja-JP" dirty="0" err="1">
                <a:latin typeface="HGP明朝E" panose="02020900000000000000" pitchFamily="18" charset="-128"/>
                <a:ea typeface="HGP明朝E" panose="02020900000000000000" pitchFamily="18" charset="-128"/>
              </a:rPr>
              <a:t>iSCSI</a:t>
            </a:r>
            <a:r>
              <a:rPr lang="ja-JP" altLang="en-US" dirty="0">
                <a:latin typeface="HGP明朝E" panose="02020900000000000000" pitchFamily="18" charset="-128"/>
                <a:ea typeface="HGP明朝E" panose="02020900000000000000" pitchFamily="18" charset="-128"/>
              </a:rPr>
              <a:t>よりも容易で高機能なのでこれからもウェイトはさらに増していくように思われます。とくに</a:t>
            </a:r>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マルチチャンネルやクライアントキャッシュ、</a:t>
            </a:r>
            <a:r>
              <a:rPr lang="en-US" altLang="ja-JP" dirty="0">
                <a:latin typeface="HGP明朝E" panose="02020900000000000000" pitchFamily="18" charset="-128"/>
                <a:ea typeface="HGP明朝E" panose="02020900000000000000" pitchFamily="18" charset="-128"/>
              </a:rPr>
              <a:t>SMB</a:t>
            </a:r>
            <a:r>
              <a:rPr lang="ja-JP" altLang="en-US" dirty="0">
                <a:latin typeface="HGP明朝E" panose="02020900000000000000" pitchFamily="18" charset="-128"/>
                <a:ea typeface="HGP明朝E" panose="02020900000000000000" pitchFamily="18" charset="-128"/>
              </a:rPr>
              <a:t>ダイレクト等の機能があるためプロトコルオーバヘッドがあるにせよ帯域を十分活用できる</a:t>
            </a:r>
            <a:r>
              <a:rPr lang="en-US" altLang="ja-JP" dirty="0">
                <a:latin typeface="HGP明朝E" panose="02020900000000000000" pitchFamily="18" charset="-128"/>
                <a:ea typeface="HGP明朝E" panose="02020900000000000000" pitchFamily="18" charset="-128"/>
              </a:rPr>
              <a:t>SMB3.0</a:t>
            </a:r>
            <a:r>
              <a:rPr lang="ja-JP" altLang="en-US" dirty="0">
                <a:latin typeface="HGP明朝E" panose="02020900000000000000" pitchFamily="18" charset="-128"/>
                <a:ea typeface="HGP明朝E" panose="02020900000000000000" pitchFamily="18" charset="-128"/>
              </a:rPr>
              <a:t>は要注目のプロトコルだと思います</a:t>
            </a:r>
            <a:r>
              <a:rPr lang="ja-JP" altLang="en-US" dirty="0" smtClean="0">
                <a:latin typeface="HGP明朝E" panose="02020900000000000000" pitchFamily="18" charset="-128"/>
                <a:ea typeface="HGP明朝E" panose="02020900000000000000" pitchFamily="18" charset="-128"/>
              </a:rPr>
              <a:t>。</a:t>
            </a:r>
            <a:endParaRPr lang="en-US" altLang="ja-JP" dirty="0">
              <a:latin typeface="HGP明朝E" panose="02020900000000000000" pitchFamily="18" charset="-128"/>
              <a:ea typeface="HGP明朝E" panose="02020900000000000000" pitchFamily="18" charset="-128"/>
            </a:endParaRPr>
          </a:p>
          <a:p>
            <a:pPr lvl="1"/>
            <a:r>
              <a:rPr kumimoji="1" lang="ja-JP" altLang="en-US" dirty="0" smtClean="0">
                <a:latin typeface="HGP明朝E" panose="02020900000000000000" pitchFamily="18" charset="-128"/>
                <a:ea typeface="HGP明朝E" panose="02020900000000000000" pitchFamily="18" charset="-128"/>
              </a:rPr>
              <a:t>ブートドライブとして使いたい場合などは</a:t>
            </a:r>
            <a:r>
              <a:rPr kumimoji="1" lang="en-US" altLang="ja-JP" dirty="0" err="1" smtClean="0">
                <a:latin typeface="HGP明朝E" panose="02020900000000000000" pitchFamily="18" charset="-128"/>
                <a:ea typeface="HGP明朝E" panose="02020900000000000000" pitchFamily="18" charset="-128"/>
              </a:rPr>
              <a:t>iSCSI</a:t>
            </a:r>
            <a:r>
              <a:rPr kumimoji="1" lang="ja-JP" altLang="en-US" dirty="0" smtClean="0">
                <a:latin typeface="HGP明朝E" panose="02020900000000000000" pitchFamily="18" charset="-128"/>
                <a:ea typeface="HGP明朝E" panose="02020900000000000000" pitchFamily="18" charset="-128"/>
              </a:rPr>
              <a:t>でないと無理。（</a:t>
            </a:r>
            <a:r>
              <a:rPr kumimoji="1" lang="en-US" altLang="ja-JP" dirty="0" smtClean="0">
                <a:latin typeface="HGP明朝E" panose="02020900000000000000" pitchFamily="18" charset="-128"/>
                <a:ea typeface="HGP明朝E" panose="02020900000000000000" pitchFamily="18" charset="-128"/>
              </a:rPr>
              <a:t>Hyper-V</a:t>
            </a:r>
            <a:r>
              <a:rPr kumimoji="1" lang="ja-JP" altLang="en-US" dirty="0" smtClean="0">
                <a:latin typeface="HGP明朝E" panose="02020900000000000000" pitchFamily="18" charset="-128"/>
                <a:ea typeface="HGP明朝E" panose="02020900000000000000" pitchFamily="18" charset="-128"/>
              </a:rPr>
              <a:t>にすればいいですが）</a:t>
            </a:r>
            <a:endParaRPr kumimoji="1" lang="en-US" altLang="ja-JP" dirty="0" smtClean="0">
              <a:latin typeface="HGP明朝E" panose="02020900000000000000" pitchFamily="18" charset="-128"/>
              <a:ea typeface="HGP明朝E" panose="02020900000000000000" pitchFamily="18" charset="-128"/>
            </a:endParaRPr>
          </a:p>
          <a:p>
            <a:pPr lvl="1"/>
            <a:r>
              <a:rPr kumimoji="1" lang="ja-JP" altLang="en-US" dirty="0" smtClean="0">
                <a:latin typeface="HGP明朝E" panose="02020900000000000000" pitchFamily="18" charset="-128"/>
                <a:ea typeface="HGP明朝E" panose="02020900000000000000" pitchFamily="18" charset="-128"/>
              </a:rPr>
              <a:t>余談ですが組み込み</a:t>
            </a:r>
            <a:r>
              <a:rPr kumimoji="1" lang="en-US" altLang="ja-JP" dirty="0" smtClean="0">
                <a:latin typeface="HGP明朝E" panose="02020900000000000000" pitchFamily="18" charset="-128"/>
                <a:ea typeface="HGP明朝E" panose="02020900000000000000" pitchFamily="18" charset="-128"/>
              </a:rPr>
              <a:t>CIFS</a:t>
            </a:r>
            <a:r>
              <a:rPr kumimoji="1" lang="ja-JP" altLang="en-US" dirty="0" smtClean="0">
                <a:latin typeface="HGP明朝E" panose="02020900000000000000" pitchFamily="18" charset="-128"/>
                <a:ea typeface="HGP明朝E" panose="02020900000000000000" pitchFamily="18" charset="-128"/>
              </a:rPr>
              <a:t>製品の移植やら</a:t>
            </a:r>
            <a:r>
              <a:rPr kumimoji="1" lang="ja-JP" altLang="en-US" dirty="0" err="1" smtClean="0">
                <a:latin typeface="HGP明朝E" panose="02020900000000000000" pitchFamily="18" charset="-128"/>
                <a:ea typeface="HGP明朝E" panose="02020900000000000000" pitchFamily="18" charset="-128"/>
              </a:rPr>
              <a:t>で</a:t>
            </a:r>
            <a:r>
              <a:rPr kumimoji="1" lang="ja-JP" altLang="en-US" dirty="0" smtClean="0">
                <a:latin typeface="HGP明朝E" panose="02020900000000000000" pitchFamily="18" charset="-128"/>
                <a:ea typeface="HGP明朝E" panose="02020900000000000000" pitchFamily="18" charset="-128"/>
              </a:rPr>
              <a:t>開発中のブートシーケンスで</a:t>
            </a:r>
            <a:r>
              <a:rPr kumimoji="1" lang="en-US" altLang="ja-JP" dirty="0" smtClean="0">
                <a:latin typeface="HGP明朝E" panose="02020900000000000000" pitchFamily="18" charset="-128"/>
                <a:ea typeface="HGP明朝E" panose="02020900000000000000" pitchFamily="18" charset="-128"/>
              </a:rPr>
              <a:t>SMB</a:t>
            </a:r>
            <a:r>
              <a:rPr kumimoji="1" lang="ja-JP" altLang="en-US" dirty="0" smtClean="0">
                <a:latin typeface="HGP明朝E" panose="02020900000000000000" pitchFamily="18" charset="-128"/>
                <a:ea typeface="HGP明朝E" panose="02020900000000000000" pitchFamily="18" charset="-128"/>
              </a:rPr>
              <a:t>からブートみたいなことはやったことがあるので</a:t>
            </a:r>
            <a:r>
              <a:rPr kumimoji="1" lang="en-US" altLang="ja-JP" dirty="0" smtClean="0">
                <a:latin typeface="HGP明朝E" panose="02020900000000000000" pitchFamily="18" charset="-128"/>
                <a:ea typeface="HGP明朝E" panose="02020900000000000000" pitchFamily="18" charset="-128"/>
              </a:rPr>
              <a:t>BIOS</a:t>
            </a:r>
            <a:r>
              <a:rPr kumimoji="1" lang="ja-JP" altLang="en-US" dirty="0" smtClean="0">
                <a:latin typeface="HGP明朝E" panose="02020900000000000000" pitchFamily="18" charset="-128"/>
                <a:ea typeface="HGP明朝E" panose="02020900000000000000" pitchFamily="18" charset="-128"/>
              </a:rPr>
              <a:t>に乗っかれば十分可能です。</a:t>
            </a:r>
            <a:endParaRPr kumimoji="1" lang="ja-JP" altLang="en-US"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635536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GS明朝E" panose="02020900000000000000" pitchFamily="18" charset="-128"/>
                <a:ea typeface="HGS明朝E" panose="02020900000000000000" pitchFamily="18" charset="-128"/>
              </a:rPr>
              <a:t>Windows</a:t>
            </a:r>
            <a:r>
              <a:rPr kumimoji="1" lang="ja-JP" altLang="en-US" dirty="0" smtClean="0">
                <a:latin typeface="HGS明朝E" panose="02020900000000000000" pitchFamily="18" charset="-128"/>
                <a:ea typeface="HGS明朝E" panose="02020900000000000000" pitchFamily="18" charset="-128"/>
              </a:rPr>
              <a:t> </a:t>
            </a:r>
            <a:r>
              <a:rPr kumimoji="1" lang="en-US" altLang="ja-JP" dirty="0" smtClean="0">
                <a:latin typeface="HGS明朝E" panose="02020900000000000000" pitchFamily="18" charset="-128"/>
                <a:ea typeface="HGS明朝E" panose="02020900000000000000" pitchFamily="18" charset="-128"/>
              </a:rPr>
              <a:t>Server</a:t>
            </a:r>
            <a:r>
              <a:rPr kumimoji="1" lang="ja-JP" altLang="en-US" dirty="0" smtClean="0">
                <a:latin typeface="HGS明朝E" panose="02020900000000000000" pitchFamily="18" charset="-128"/>
                <a:ea typeface="HGS明朝E" panose="02020900000000000000" pitchFamily="18" charset="-128"/>
              </a:rPr>
              <a:t> </a:t>
            </a:r>
            <a:r>
              <a:rPr kumimoji="1" lang="en-US" altLang="ja-JP" dirty="0" smtClean="0">
                <a:latin typeface="HGS明朝E" panose="02020900000000000000" pitchFamily="18" charset="-128"/>
                <a:ea typeface="HGS明朝E" panose="02020900000000000000" pitchFamily="18" charset="-128"/>
              </a:rPr>
              <a:t>2012</a:t>
            </a:r>
            <a:r>
              <a:rPr kumimoji="1" lang="ja-JP" altLang="en-US" dirty="0" smtClean="0">
                <a:latin typeface="HGS明朝E" panose="02020900000000000000" pitchFamily="18" charset="-128"/>
                <a:ea typeface="HGS明朝E" panose="02020900000000000000" pitchFamily="18" charset="-128"/>
              </a:rPr>
              <a:t> </a:t>
            </a:r>
            <a:r>
              <a:rPr kumimoji="1" lang="en-US" altLang="ja-JP" dirty="0" smtClean="0">
                <a:latin typeface="HGS明朝E" panose="02020900000000000000" pitchFamily="18" charset="-128"/>
                <a:ea typeface="HGS明朝E" panose="02020900000000000000" pitchFamily="18" charset="-128"/>
              </a:rPr>
              <a:t>RTM!!</a:t>
            </a:r>
            <a:endParaRPr kumimoji="1" lang="ja-JP" altLang="en-US" dirty="0">
              <a:latin typeface="HGS明朝E" panose="02020900000000000000" pitchFamily="18" charset="-128"/>
              <a:ea typeface="HGS明朝E" panose="02020900000000000000" pitchFamily="18" charset="-128"/>
            </a:endParaRPr>
          </a:p>
        </p:txBody>
      </p:sp>
      <p:sp>
        <p:nvSpPr>
          <p:cNvPr id="3" name="コンテンツ プレースホルダー 2"/>
          <p:cNvSpPr>
            <a:spLocks noGrp="1"/>
          </p:cNvSpPr>
          <p:nvPr>
            <p:ph idx="1"/>
          </p:nvPr>
        </p:nvSpPr>
        <p:spPr/>
        <p:txBody>
          <a:bodyPr/>
          <a:lstStyle/>
          <a:p>
            <a:r>
              <a:rPr kumimoji="1" lang="ja-JP" altLang="en-US" dirty="0" smtClean="0">
                <a:latin typeface="HGS明朝E" panose="02020900000000000000" pitchFamily="18" charset="-128"/>
                <a:ea typeface="HGS明朝E" panose="02020900000000000000" pitchFamily="18" charset="-128"/>
              </a:rPr>
              <a:t>実際に提供され始めるのが</a:t>
            </a:r>
            <a:r>
              <a:rPr kumimoji="1" lang="en-US" altLang="ja-JP" dirty="0" smtClean="0">
                <a:latin typeface="HGS明朝E" panose="02020900000000000000" pitchFamily="18" charset="-128"/>
                <a:ea typeface="HGS明朝E" panose="02020900000000000000" pitchFamily="18" charset="-128"/>
              </a:rPr>
              <a:t>9/4</a:t>
            </a:r>
            <a:r>
              <a:rPr kumimoji="1" lang="ja-JP" altLang="en-US" dirty="0" smtClean="0">
                <a:latin typeface="HGS明朝E" panose="02020900000000000000" pitchFamily="18" charset="-128"/>
                <a:ea typeface="HGS明朝E" panose="02020900000000000000" pitchFamily="18" charset="-128"/>
              </a:rPr>
              <a:t>～とのことなので</a:t>
            </a:r>
            <a:r>
              <a:rPr kumimoji="1" lang="en-US" altLang="ja-JP" dirty="0" smtClean="0">
                <a:latin typeface="HGS明朝E" panose="02020900000000000000" pitchFamily="18" charset="-128"/>
                <a:ea typeface="HGS明朝E" panose="02020900000000000000" pitchFamily="18" charset="-128"/>
              </a:rPr>
              <a:t>RC1</a:t>
            </a:r>
            <a:r>
              <a:rPr kumimoji="1" lang="ja-JP" altLang="en-US" dirty="0" smtClean="0">
                <a:latin typeface="HGS明朝E" panose="02020900000000000000" pitchFamily="18" charset="-128"/>
                <a:ea typeface="HGS明朝E" panose="02020900000000000000" pitchFamily="18" charset="-128"/>
              </a:rPr>
              <a:t>で学習して来る本番に備えましょう。</a:t>
            </a:r>
            <a:endParaRPr kumimoji="1" lang="ja-JP" altLang="en-US" dirty="0">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41060823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3131128" y="2895600"/>
            <a:ext cx="6391493" cy="769441"/>
          </a:xfrm>
          <a:prstGeom prst="rect">
            <a:avLst/>
          </a:prstGeom>
          <a:noFill/>
        </p:spPr>
        <p:txBody>
          <a:bodyPr wrap="none" rtlCol="0">
            <a:spAutoFit/>
          </a:bodyPr>
          <a:lstStyle/>
          <a:p>
            <a:r>
              <a:rPr kumimoji="1" lang="ja-JP" altLang="en-US" sz="4400" dirty="0" smtClean="0">
                <a:latin typeface="HGS明朝E" panose="02020900000000000000" pitchFamily="18" charset="-128"/>
                <a:ea typeface="HGS明朝E" panose="02020900000000000000" pitchFamily="18" charset="-128"/>
              </a:rPr>
              <a:t>ありがとうございました</a:t>
            </a:r>
            <a:endParaRPr kumimoji="1" lang="ja-JP" altLang="en-US" sz="4400" dirty="0">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89266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latin typeface="HGP明朝E" panose="02020900000000000000" pitchFamily="18" charset="-128"/>
                <a:ea typeface="HGP明朝E" panose="02020900000000000000" pitchFamily="18" charset="-128"/>
              </a:rPr>
              <a:t>AlwaysOn</a:t>
            </a:r>
            <a:r>
              <a:rPr lang="en-US" altLang="ja-JP" dirty="0">
                <a:latin typeface="HGP明朝E" panose="02020900000000000000" pitchFamily="18" charset="-128"/>
                <a:ea typeface="HGP明朝E" panose="02020900000000000000" pitchFamily="18" charset="-128"/>
              </a:rPr>
              <a:t> Availability Group</a:t>
            </a:r>
            <a:endParaRPr kumimoji="1" lang="ja-JP" altLang="en-US" dirty="0">
              <a:latin typeface="HGP明朝E" panose="02020900000000000000" pitchFamily="18" charset="-128"/>
              <a:ea typeface="HGP明朝E" panose="02020900000000000000" pitchFamily="18" charset="-128"/>
            </a:endParaRPr>
          </a:p>
        </p:txBody>
      </p:sp>
      <p:sp>
        <p:nvSpPr>
          <p:cNvPr id="3" name="コンテンツ プレースホルダー 2"/>
          <p:cNvSpPr>
            <a:spLocks noGrp="1"/>
          </p:cNvSpPr>
          <p:nvPr>
            <p:ph idx="1"/>
          </p:nvPr>
        </p:nvSpPr>
        <p:spPr/>
        <p:txBody>
          <a:bodyPr>
            <a:normAutofit/>
          </a:bodyPr>
          <a:lstStyle/>
          <a:p>
            <a:r>
              <a:rPr lang="ja-JP" altLang="en-US" dirty="0">
                <a:latin typeface="HGP明朝E" panose="02020900000000000000" pitchFamily="18" charset="-128"/>
                <a:ea typeface="HGP明朝E" panose="02020900000000000000" pitchFamily="18" charset="-128"/>
              </a:rPr>
              <a:t>共有ストレージ</a:t>
            </a:r>
            <a:r>
              <a:rPr lang="ja-JP" altLang="en-US" dirty="0" smtClean="0">
                <a:latin typeface="HGP明朝E" panose="02020900000000000000" pitchFamily="18" charset="-128"/>
                <a:ea typeface="HGP明朝E" panose="02020900000000000000" pitchFamily="18" charset="-128"/>
              </a:rPr>
              <a:t>不要</a:t>
            </a:r>
            <a:endParaRPr lang="en-US" altLang="ja-JP" dirty="0" smtClean="0">
              <a:latin typeface="HGP明朝E" panose="02020900000000000000" pitchFamily="18" charset="-128"/>
              <a:ea typeface="HGP明朝E" panose="02020900000000000000" pitchFamily="18" charset="-128"/>
            </a:endParaRPr>
          </a:p>
          <a:p>
            <a:pPr lvl="1"/>
            <a:r>
              <a:rPr lang="ja-JP" altLang="en-US" dirty="0" smtClean="0">
                <a:latin typeface="HGP明朝E" panose="02020900000000000000" pitchFamily="18" charset="-128"/>
                <a:ea typeface="HGP明朝E" panose="02020900000000000000" pitchFamily="18" charset="-128"/>
              </a:rPr>
              <a:t>ローカル</a:t>
            </a:r>
            <a:r>
              <a:rPr lang="ja-JP" altLang="en-US" dirty="0">
                <a:latin typeface="HGP明朝E" panose="02020900000000000000" pitchFamily="18" charset="-128"/>
                <a:ea typeface="HGP明朝E" panose="02020900000000000000" pitchFamily="18" charset="-128"/>
              </a:rPr>
              <a:t>にデータ保持するため共有ストレージ（エントリーレベルで数百万～）が不要</a:t>
            </a:r>
            <a:r>
              <a:rPr lang="ja-JP" altLang="en-US" dirty="0" smtClean="0">
                <a:latin typeface="HGP明朝E" panose="02020900000000000000" pitchFamily="18" charset="-128"/>
                <a:ea typeface="HGP明朝E" panose="02020900000000000000" pitchFamily="18" charset="-128"/>
              </a:rPr>
              <a:t>。</a:t>
            </a:r>
          </a:p>
        </p:txBody>
      </p:sp>
      <p:pic>
        <p:nvPicPr>
          <p:cNvPr id="4" name="図 3"/>
          <p:cNvPicPr>
            <a:picLocks noChangeAspect="1"/>
          </p:cNvPicPr>
          <p:nvPr/>
        </p:nvPicPr>
        <p:blipFill>
          <a:blip r:embed="rId2"/>
          <a:stretch>
            <a:fillRect/>
          </a:stretch>
        </p:blipFill>
        <p:spPr>
          <a:xfrm>
            <a:off x="5398078" y="2396455"/>
            <a:ext cx="3848100" cy="3663361"/>
          </a:xfrm>
          <a:prstGeom prst="rect">
            <a:avLst/>
          </a:prstGeom>
        </p:spPr>
      </p:pic>
      <p:sp>
        <p:nvSpPr>
          <p:cNvPr id="5" name="上下矢印 4"/>
          <p:cNvSpPr/>
          <p:nvPr/>
        </p:nvSpPr>
        <p:spPr>
          <a:xfrm>
            <a:off x="5872595" y="3671862"/>
            <a:ext cx="446809" cy="1112545"/>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p:nvSpPr>
        <p:spPr>
          <a:xfrm>
            <a:off x="5146059" y="4043468"/>
            <a:ext cx="1899879" cy="369332"/>
          </a:xfrm>
          <a:prstGeom prst="rect">
            <a:avLst/>
          </a:prstGeom>
          <a:noFill/>
        </p:spPr>
        <p:txBody>
          <a:bodyPr wrap="none" rtlCol="0">
            <a:spAutoFit/>
          </a:bodyPr>
          <a:lstStyle/>
          <a:p>
            <a:r>
              <a:rPr kumimoji="1" lang="ja-JP" altLang="en-US" dirty="0" smtClean="0"/>
              <a:t>フェールオーバー</a:t>
            </a:r>
            <a:endParaRPr kumimoji="1" lang="ja-JP" altLang="en-US" dirty="0"/>
          </a:p>
        </p:txBody>
      </p:sp>
    </p:spTree>
    <p:extLst>
      <p:ext uri="{BB962C8B-B14F-4D97-AF65-F5344CB8AC3E}">
        <p14:creationId xmlns:p14="http://schemas.microsoft.com/office/powerpoint/2010/main" val="26400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latin typeface="HGP明朝E" panose="02020900000000000000" pitchFamily="18" charset="-128"/>
                <a:ea typeface="HGP明朝E" panose="02020900000000000000" pitchFamily="18" charset="-128"/>
              </a:rPr>
              <a:t>AlwaysOn</a:t>
            </a:r>
            <a:r>
              <a:rPr lang="en-US" altLang="ja-JP" dirty="0">
                <a:latin typeface="HGP明朝E" panose="02020900000000000000" pitchFamily="18" charset="-128"/>
                <a:ea typeface="HGP明朝E" panose="02020900000000000000" pitchFamily="18" charset="-128"/>
              </a:rPr>
              <a:t> Availability Group</a:t>
            </a:r>
            <a:endParaRPr kumimoji="1" lang="ja-JP" altLang="en-US" dirty="0"/>
          </a:p>
        </p:txBody>
      </p:sp>
      <p:sp>
        <p:nvSpPr>
          <p:cNvPr id="3" name="コンテンツ プレースホルダー 2"/>
          <p:cNvSpPr>
            <a:spLocks noGrp="1"/>
          </p:cNvSpPr>
          <p:nvPr>
            <p:ph idx="1"/>
          </p:nvPr>
        </p:nvSpPr>
        <p:spPr/>
        <p:txBody>
          <a:bodyPr/>
          <a:lstStyle/>
          <a:p>
            <a:r>
              <a:rPr lang="en-US" altLang="ja-JP" dirty="0">
                <a:latin typeface="HGP明朝E" panose="02020900000000000000" pitchFamily="18" charset="-128"/>
                <a:ea typeface="HGP明朝E" panose="02020900000000000000" pitchFamily="18" charset="-128"/>
              </a:rPr>
              <a:t>4</a:t>
            </a:r>
            <a:r>
              <a:rPr lang="ja-JP" altLang="en-US" dirty="0">
                <a:latin typeface="HGP明朝E" panose="02020900000000000000" pitchFamily="18" charset="-128"/>
                <a:ea typeface="HGP明朝E" panose="02020900000000000000" pitchFamily="18" charset="-128"/>
              </a:rPr>
              <a:t>台のセカンダリサーバーサポート</a:t>
            </a:r>
          </a:p>
          <a:p>
            <a:pPr lvl="1"/>
            <a:r>
              <a:rPr lang="ja-JP" altLang="en-US" dirty="0">
                <a:latin typeface="HGP明朝E" panose="02020900000000000000" pitchFamily="18" charset="-128"/>
                <a:ea typeface="HGP明朝E" panose="02020900000000000000" pitchFamily="18" charset="-128"/>
              </a:rPr>
              <a:t>今まで</a:t>
            </a:r>
            <a:r>
              <a:rPr lang="ja-JP" altLang="en-US" dirty="0" smtClean="0">
                <a:latin typeface="HGP明朝E" panose="02020900000000000000" pitchFamily="18" charset="-128"/>
                <a:ea typeface="HGP明朝E" panose="02020900000000000000" pitchFamily="18" charset="-128"/>
              </a:rPr>
              <a:t>はセカンダリサーバーが</a:t>
            </a:r>
            <a:r>
              <a:rPr lang="en-US" altLang="ja-JP" dirty="0" smtClean="0">
                <a:latin typeface="HGP明朝E" panose="02020900000000000000" pitchFamily="18" charset="-128"/>
                <a:ea typeface="HGP明朝E" panose="02020900000000000000" pitchFamily="18" charset="-128"/>
              </a:rPr>
              <a:t>1</a:t>
            </a:r>
            <a:r>
              <a:rPr lang="ja-JP" altLang="en-US" dirty="0">
                <a:latin typeface="HGP明朝E" panose="02020900000000000000" pitchFamily="18" charset="-128"/>
                <a:ea typeface="HGP明朝E" panose="02020900000000000000" pitchFamily="18" charset="-128"/>
              </a:rPr>
              <a:t>台だけだったためフェールオーバーを主眼に置くと</a:t>
            </a:r>
            <a:r>
              <a:rPr lang="en-US" altLang="ja-JP" dirty="0">
                <a:latin typeface="HGP明朝E" panose="02020900000000000000" pitchFamily="18" charset="-128"/>
                <a:ea typeface="HGP明朝E" panose="02020900000000000000" pitchFamily="18" charset="-128"/>
              </a:rPr>
              <a:t>DR</a:t>
            </a:r>
            <a:r>
              <a:rPr lang="ja-JP" altLang="en-US" dirty="0">
                <a:latin typeface="HGP明朝E" panose="02020900000000000000" pitchFamily="18" charset="-128"/>
                <a:ea typeface="HGP明朝E" panose="02020900000000000000" pitchFamily="18" charset="-128"/>
              </a:rPr>
              <a:t>構成がとれず</a:t>
            </a:r>
            <a:r>
              <a:rPr lang="en-US" altLang="ja-JP" dirty="0">
                <a:latin typeface="HGP明朝E" panose="02020900000000000000" pitchFamily="18" charset="-128"/>
                <a:ea typeface="HGP明朝E" panose="02020900000000000000" pitchFamily="18" charset="-128"/>
              </a:rPr>
              <a:t>DR</a:t>
            </a:r>
            <a:r>
              <a:rPr lang="ja-JP" altLang="en-US" dirty="0">
                <a:latin typeface="HGP明朝E" panose="02020900000000000000" pitchFamily="18" charset="-128"/>
                <a:ea typeface="HGP明朝E" panose="02020900000000000000" pitchFamily="18" charset="-128"/>
              </a:rPr>
              <a:t>構成のために非同期モードにするとデータロストのリスクが増加してしまうため他のテクノロジーとの組み合わせが必要でした。</a:t>
            </a:r>
          </a:p>
          <a:p>
            <a:endParaRPr kumimoji="1" lang="ja-JP" altLang="en-US" dirty="0"/>
          </a:p>
        </p:txBody>
      </p:sp>
    </p:spTree>
    <p:extLst>
      <p:ext uri="{BB962C8B-B14F-4D97-AF65-F5344CB8AC3E}">
        <p14:creationId xmlns:p14="http://schemas.microsoft.com/office/powerpoint/2010/main" val="145223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lnSpcReduction="10000"/>
          </a:bodyPr>
          <a:lstStyle/>
          <a:p>
            <a:r>
              <a:rPr kumimoji="1" lang="ja-JP" altLang="en-US" dirty="0" smtClean="0">
                <a:latin typeface="HGP明朝E" panose="02020900000000000000" pitchFamily="18" charset="-128"/>
                <a:ea typeface="HGP明朝E" panose="02020900000000000000" pitchFamily="18" charset="-128"/>
              </a:rPr>
              <a:t>同期モード</a:t>
            </a:r>
            <a:endParaRPr kumimoji="1" lang="en-US" altLang="ja-JP" dirty="0" smtClean="0">
              <a:latin typeface="HGP明朝E" panose="02020900000000000000" pitchFamily="18" charset="-128"/>
              <a:ea typeface="HGP明朝E" panose="02020900000000000000" pitchFamily="18" charset="-128"/>
            </a:endParaRPr>
          </a:p>
          <a:p>
            <a:endParaRPr lang="en-US" altLang="ja-JP" dirty="0">
              <a:latin typeface="HGP明朝E" panose="02020900000000000000" pitchFamily="18" charset="-128"/>
              <a:ea typeface="HGP明朝E" panose="02020900000000000000" pitchFamily="18" charset="-128"/>
            </a:endParaRPr>
          </a:p>
          <a:p>
            <a:endParaRPr kumimoji="1" lang="en-US" altLang="ja-JP" dirty="0" smtClean="0">
              <a:latin typeface="HGP明朝E" panose="02020900000000000000" pitchFamily="18" charset="-128"/>
              <a:ea typeface="HGP明朝E" panose="02020900000000000000" pitchFamily="18" charset="-128"/>
            </a:endParaRPr>
          </a:p>
          <a:p>
            <a:endParaRPr lang="en-US" altLang="ja-JP" dirty="0">
              <a:latin typeface="HGP明朝E" panose="02020900000000000000" pitchFamily="18" charset="-128"/>
              <a:ea typeface="HGP明朝E" panose="02020900000000000000" pitchFamily="18" charset="-128"/>
            </a:endParaRPr>
          </a:p>
          <a:p>
            <a:endParaRPr kumimoji="1" lang="en-US" altLang="ja-JP" dirty="0" smtClean="0">
              <a:latin typeface="HGP明朝E" panose="02020900000000000000" pitchFamily="18" charset="-128"/>
              <a:ea typeface="HGP明朝E" panose="02020900000000000000" pitchFamily="18" charset="-128"/>
            </a:endParaRPr>
          </a:p>
          <a:p>
            <a:endParaRPr lang="en-US" altLang="ja-JP" dirty="0">
              <a:latin typeface="HGP明朝E" panose="02020900000000000000" pitchFamily="18" charset="-128"/>
              <a:ea typeface="HGP明朝E" panose="02020900000000000000" pitchFamily="18" charset="-128"/>
            </a:endParaRPr>
          </a:p>
          <a:p>
            <a:endParaRPr kumimoji="1" lang="en-US" altLang="ja-JP" dirty="0" smtClean="0">
              <a:latin typeface="HGP明朝E" panose="02020900000000000000" pitchFamily="18" charset="-128"/>
              <a:ea typeface="HGP明朝E" panose="02020900000000000000" pitchFamily="18" charset="-128"/>
            </a:endParaRPr>
          </a:p>
          <a:p>
            <a:endParaRPr lang="en-US" altLang="ja-JP" dirty="0">
              <a:latin typeface="HGP明朝E" panose="02020900000000000000" pitchFamily="18" charset="-128"/>
              <a:ea typeface="HGP明朝E" panose="02020900000000000000" pitchFamily="18" charset="-128"/>
            </a:endParaRPr>
          </a:p>
          <a:p>
            <a:r>
              <a:rPr kumimoji="1" lang="ja-JP" altLang="en-US" dirty="0" smtClean="0">
                <a:latin typeface="HGP明朝E" panose="02020900000000000000" pitchFamily="18" charset="-128"/>
                <a:ea typeface="HGP明朝E" panose="02020900000000000000" pitchFamily="18" charset="-128"/>
              </a:rPr>
              <a:t>応答性が必要なため</a:t>
            </a:r>
            <a:r>
              <a:rPr kumimoji="1" lang="en-US" altLang="ja-JP" dirty="0" smtClean="0">
                <a:latin typeface="HGP明朝E" panose="02020900000000000000" pitchFamily="18" charset="-128"/>
                <a:ea typeface="HGP明朝E" panose="02020900000000000000" pitchFamily="18" charset="-128"/>
              </a:rPr>
              <a:t>DR</a:t>
            </a:r>
            <a:r>
              <a:rPr kumimoji="1" lang="ja-JP" altLang="en-US" dirty="0" smtClean="0">
                <a:latin typeface="HGP明朝E" panose="02020900000000000000" pitchFamily="18" charset="-128"/>
                <a:ea typeface="HGP明朝E" panose="02020900000000000000" pitchFamily="18" charset="-128"/>
              </a:rPr>
              <a:t>としては使用できない</a:t>
            </a:r>
            <a:endParaRPr kumimoji="1" lang="en-US" altLang="ja-JP" dirty="0" smtClean="0">
              <a:latin typeface="HGP明朝E" panose="02020900000000000000" pitchFamily="18" charset="-128"/>
              <a:ea typeface="HGP明朝E" panose="02020900000000000000" pitchFamily="18" charset="-128"/>
            </a:endParaRPr>
          </a:p>
        </p:txBody>
      </p:sp>
      <p:pic>
        <p:nvPicPr>
          <p:cNvPr id="10" name="図 9"/>
          <p:cNvPicPr>
            <a:picLocks noChangeAspect="1"/>
          </p:cNvPicPr>
          <p:nvPr/>
        </p:nvPicPr>
        <p:blipFill>
          <a:blip r:embed="rId2"/>
          <a:stretch>
            <a:fillRect/>
          </a:stretch>
        </p:blipFill>
        <p:spPr>
          <a:xfrm>
            <a:off x="2997199" y="1140542"/>
            <a:ext cx="5740401" cy="4057681"/>
          </a:xfrm>
          <a:prstGeom prst="rect">
            <a:avLst/>
          </a:prstGeom>
        </p:spPr>
      </p:pic>
      <p:sp>
        <p:nvSpPr>
          <p:cNvPr id="2" name="タイトル 1"/>
          <p:cNvSpPr>
            <a:spLocks noGrp="1"/>
          </p:cNvSpPr>
          <p:nvPr>
            <p:ph type="title"/>
          </p:nvPr>
        </p:nvSpPr>
        <p:spPr/>
        <p:txBody>
          <a:bodyPr>
            <a:normAutofit/>
          </a:bodyPr>
          <a:lstStyle/>
          <a:p>
            <a:r>
              <a:rPr lang="ja-JP" altLang="en-US" dirty="0">
                <a:latin typeface="HGP明朝E" panose="02020900000000000000" pitchFamily="18" charset="-128"/>
                <a:ea typeface="HGP明朝E" panose="02020900000000000000" pitchFamily="18" charset="-128"/>
              </a:rPr>
              <a:t>今までの</a:t>
            </a:r>
            <a:r>
              <a:rPr lang="en-US" altLang="ja-JP" dirty="0">
                <a:latin typeface="HGP明朝E" panose="02020900000000000000" pitchFamily="18" charset="-128"/>
                <a:ea typeface="HGP明朝E" panose="02020900000000000000" pitchFamily="18" charset="-128"/>
              </a:rPr>
              <a:t>DBM</a:t>
            </a:r>
            <a:r>
              <a:rPr lang="ja-JP" altLang="en-US" dirty="0" err="1">
                <a:latin typeface="HGP明朝E" panose="02020900000000000000" pitchFamily="18" charset="-128"/>
                <a:ea typeface="HGP明朝E" panose="02020900000000000000" pitchFamily="18" charset="-128"/>
              </a:rPr>
              <a:t>での</a:t>
            </a:r>
            <a:r>
              <a:rPr lang="ja-JP" altLang="en-US" dirty="0">
                <a:latin typeface="HGP明朝E" panose="02020900000000000000" pitchFamily="18" charset="-128"/>
                <a:ea typeface="HGP明朝E" panose="02020900000000000000" pitchFamily="18" charset="-128"/>
              </a:rPr>
              <a:t>基本</a:t>
            </a:r>
            <a:r>
              <a:rPr lang="ja-JP" altLang="en-US" dirty="0" smtClean="0">
                <a:latin typeface="HGP明朝E" panose="02020900000000000000" pitchFamily="18" charset="-128"/>
                <a:ea typeface="HGP明朝E" panose="02020900000000000000" pitchFamily="18" charset="-128"/>
              </a:rPr>
              <a:t>構成</a:t>
            </a:r>
            <a:endParaRPr kumimoji="1" lang="ja-JP" altLang="en-US" dirty="0">
              <a:latin typeface="HGP明朝E" panose="02020900000000000000" pitchFamily="18" charset="-128"/>
              <a:ea typeface="HGP明朝E" panose="02020900000000000000" pitchFamily="18" charset="-128"/>
            </a:endParaRPr>
          </a:p>
        </p:txBody>
      </p:sp>
      <p:sp>
        <p:nvSpPr>
          <p:cNvPr id="6" name="右矢印 5"/>
          <p:cNvSpPr/>
          <p:nvPr/>
        </p:nvSpPr>
        <p:spPr>
          <a:xfrm rot="19889616">
            <a:off x="3974521" y="1886534"/>
            <a:ext cx="1278082" cy="3532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右矢印 8"/>
          <p:cNvSpPr/>
          <p:nvPr/>
        </p:nvSpPr>
        <p:spPr>
          <a:xfrm rot="5400000">
            <a:off x="6015758" y="2660320"/>
            <a:ext cx="1278082" cy="3532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rot="19889616">
            <a:off x="4260947" y="2660319"/>
            <a:ext cx="1278082" cy="3532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 name="右矢印 11"/>
          <p:cNvSpPr/>
          <p:nvPr/>
        </p:nvSpPr>
        <p:spPr>
          <a:xfrm rot="9008927">
            <a:off x="4117734" y="2273427"/>
            <a:ext cx="1278082" cy="3532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右矢印 12"/>
          <p:cNvSpPr/>
          <p:nvPr/>
        </p:nvSpPr>
        <p:spPr>
          <a:xfrm rot="16200000">
            <a:off x="5676043" y="2660321"/>
            <a:ext cx="1278082" cy="3532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596426" y="1596693"/>
            <a:ext cx="1303562" cy="369332"/>
          </a:xfrm>
          <a:prstGeom prst="rect">
            <a:avLst/>
          </a:prstGeom>
          <a:noFill/>
        </p:spPr>
        <p:txBody>
          <a:bodyPr wrap="none" rtlCol="0">
            <a:spAutoFit/>
          </a:bodyPr>
          <a:lstStyle/>
          <a:p>
            <a:r>
              <a:rPr kumimoji="1" lang="ja-JP" altLang="en-US" dirty="0" smtClean="0"/>
              <a:t>事前コミット</a:t>
            </a:r>
            <a:endParaRPr kumimoji="1" lang="ja-JP" altLang="en-US" dirty="0"/>
          </a:p>
        </p:txBody>
      </p:sp>
      <p:sp>
        <p:nvSpPr>
          <p:cNvPr id="15" name="テキスト ボックス 14"/>
          <p:cNvSpPr txBox="1"/>
          <p:nvPr/>
        </p:nvSpPr>
        <p:spPr>
          <a:xfrm>
            <a:off x="4242298" y="2933330"/>
            <a:ext cx="841897" cy="369332"/>
          </a:xfrm>
          <a:prstGeom prst="rect">
            <a:avLst/>
          </a:prstGeom>
          <a:noFill/>
        </p:spPr>
        <p:txBody>
          <a:bodyPr wrap="none" rtlCol="0">
            <a:spAutoFit/>
          </a:bodyPr>
          <a:lstStyle/>
          <a:p>
            <a:r>
              <a:rPr kumimoji="1" lang="ja-JP" altLang="en-US" dirty="0" smtClean="0"/>
              <a:t>コミット</a:t>
            </a:r>
            <a:endParaRPr kumimoji="1" lang="ja-JP" altLang="en-US" dirty="0"/>
          </a:p>
        </p:txBody>
      </p:sp>
    </p:spTree>
    <p:extLst>
      <p:ext uri="{BB962C8B-B14F-4D97-AF65-F5344CB8AC3E}">
        <p14:creationId xmlns:p14="http://schemas.microsoft.com/office/powerpoint/2010/main" val="77137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9" grpId="0" animBg="1"/>
      <p:bldP spid="11" grpId="0" animBg="1"/>
      <p:bldP spid="12" grpId="0" animBg="1"/>
      <p:bldP spid="13" grpId="0" animBg="1"/>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latin typeface="HGP明朝E" panose="02020900000000000000" pitchFamily="18" charset="-128"/>
                <a:ea typeface="HGP明朝E" panose="02020900000000000000" pitchFamily="18" charset="-128"/>
              </a:rPr>
              <a:t>AlwaysOn</a:t>
            </a:r>
            <a:r>
              <a:rPr lang="en-US" altLang="ja-JP" dirty="0">
                <a:latin typeface="HGP明朝E" panose="02020900000000000000" pitchFamily="18" charset="-128"/>
                <a:ea typeface="HGP明朝E" panose="02020900000000000000" pitchFamily="18" charset="-128"/>
              </a:rPr>
              <a:t> Availability Group</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latin typeface="HGP明朝E" panose="02020900000000000000" pitchFamily="18" charset="-128"/>
                <a:ea typeface="HGP明朝E" panose="02020900000000000000" pitchFamily="18" charset="-128"/>
              </a:rPr>
              <a:t>WFCS</a:t>
            </a:r>
            <a:r>
              <a:rPr lang="ja-JP" altLang="en-US" dirty="0" smtClean="0">
                <a:latin typeface="HGP明朝E" panose="02020900000000000000" pitchFamily="18" charset="-128"/>
                <a:ea typeface="HGP明朝E" panose="02020900000000000000" pitchFamily="18" charset="-128"/>
              </a:rPr>
              <a:t>で構成</a:t>
            </a:r>
            <a:endParaRPr lang="en-US" altLang="ja-JP" dirty="0" smtClean="0">
              <a:latin typeface="HGP明朝E" panose="02020900000000000000" pitchFamily="18" charset="-128"/>
              <a:ea typeface="HGP明朝E" panose="02020900000000000000" pitchFamily="18" charset="-128"/>
            </a:endParaRPr>
          </a:p>
          <a:p>
            <a:r>
              <a:rPr lang="ja-JP" altLang="en-US" dirty="0" smtClean="0">
                <a:latin typeface="HGP明朝E" panose="02020900000000000000" pitchFamily="18" charset="-128"/>
                <a:ea typeface="HGP明朝E" panose="02020900000000000000" pitchFamily="18" charset="-128"/>
              </a:rPr>
              <a:t>遠隔地へは非同期モードやログ配布を使用</a:t>
            </a:r>
            <a:endParaRPr lang="ja-JP" altLang="en-US" dirty="0">
              <a:latin typeface="HGP明朝E" panose="02020900000000000000" pitchFamily="18" charset="-128"/>
              <a:ea typeface="HGP明朝E" panose="02020900000000000000" pitchFamily="18" charset="-128"/>
            </a:endParaRPr>
          </a:p>
        </p:txBody>
      </p:sp>
      <p:pic>
        <p:nvPicPr>
          <p:cNvPr id="4" name="図 3"/>
          <p:cNvPicPr>
            <a:picLocks noChangeAspect="1"/>
          </p:cNvPicPr>
          <p:nvPr/>
        </p:nvPicPr>
        <p:blipFill>
          <a:blip r:embed="rId2"/>
          <a:stretch>
            <a:fillRect/>
          </a:stretch>
        </p:blipFill>
        <p:spPr>
          <a:xfrm>
            <a:off x="3269095" y="1082783"/>
            <a:ext cx="7378701" cy="5189761"/>
          </a:xfrm>
          <a:prstGeom prst="rect">
            <a:avLst/>
          </a:prstGeom>
        </p:spPr>
      </p:pic>
    </p:spTree>
    <p:extLst>
      <p:ext uri="{BB962C8B-B14F-4D97-AF65-F5344CB8AC3E}">
        <p14:creationId xmlns:p14="http://schemas.microsoft.com/office/powerpoint/2010/main" val="107436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QLWor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QLWorld" id="{3D9D4B16-9408-4352-8A5A-E62FBAEA1104}" vid="{F961E9F4-958F-47BF-94B1-E27B060C3476}"/>
    </a:ext>
  </a:extLst>
</a:theme>
</file>

<file path=docProps/app.xml><?xml version="1.0" encoding="utf-8"?>
<Properties xmlns="http://schemas.openxmlformats.org/officeDocument/2006/extended-properties" xmlns:vt="http://schemas.openxmlformats.org/officeDocument/2006/docPropsVTypes">
  <Template>SQLWorld</Template>
  <TotalTime>354</TotalTime>
  <Words>3727</Words>
  <Application>Microsoft Office PowerPoint</Application>
  <PresentationFormat>ワイド画面</PresentationFormat>
  <Paragraphs>229</Paragraphs>
  <Slides>55</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55</vt:i4>
      </vt:variant>
    </vt:vector>
  </HeadingPairs>
  <TitlesOfParts>
    <vt:vector size="63" baseType="lpstr">
      <vt:lpstr>HGP明朝E</vt:lpstr>
      <vt:lpstr>HGS明朝E</vt:lpstr>
      <vt:lpstr>HG明朝E</vt:lpstr>
      <vt:lpstr>ＭＳ Ｐゴシック</vt:lpstr>
      <vt:lpstr>メイリオ</vt:lpstr>
      <vt:lpstr>Arial</vt:lpstr>
      <vt:lpstr>Calibri</vt:lpstr>
      <vt:lpstr>SQLWorld</vt:lpstr>
      <vt:lpstr>ファイル共有再入門</vt:lpstr>
      <vt:lpstr>今日のアジェンダ</vt:lpstr>
      <vt:lpstr>SQL Server2012の新機能のおさらい</vt:lpstr>
      <vt:lpstr>パワーアップしたSQL Server2012の高可用性機能</vt:lpstr>
      <vt:lpstr>AlwaysOn Availability Group</vt:lpstr>
      <vt:lpstr>AlwaysOn Availability Group</vt:lpstr>
      <vt:lpstr>AlwaysOn Availability Group</vt:lpstr>
      <vt:lpstr>今までのDBMでの基本構成</vt:lpstr>
      <vt:lpstr>AlwaysOn Availability Group</vt:lpstr>
      <vt:lpstr>AlwaysOn Availability Group</vt:lpstr>
      <vt:lpstr>ほかにも・・・</vt:lpstr>
      <vt:lpstr> AlwaysOn フェールオーバー クラスター インスタンス</vt:lpstr>
      <vt:lpstr>Server Coreへのインストールをサポート</vt:lpstr>
      <vt:lpstr>データベース エンジンの機能強化</vt:lpstr>
      <vt:lpstr>開発生産性の向上</vt:lpstr>
      <vt:lpstr>DWH（データ ウェアハウス）関連の機能強化</vt:lpstr>
      <vt:lpstr>SQL Server、Hyper-VでのSMB接続サポート</vt:lpstr>
      <vt:lpstr>SQL Server 2012 で使用するSMBのバージョンによる違い</vt:lpstr>
      <vt:lpstr>SMB/CIFSについて</vt:lpstr>
      <vt:lpstr>SMBの歴史</vt:lpstr>
      <vt:lpstr>大まかな機能</vt:lpstr>
      <vt:lpstr>一般的な通信の流れ</vt:lpstr>
      <vt:lpstr>NBNS（NetBIOS Name Service）</vt:lpstr>
      <vt:lpstr>ブロードキャストでのイメージ</vt:lpstr>
      <vt:lpstr>WINS（Windows Internet Name Service）</vt:lpstr>
      <vt:lpstr>ActiveDirectoryの環境では</vt:lpstr>
      <vt:lpstr>余談～SMB関連のポートについて～</vt:lpstr>
      <vt:lpstr>リソースのアクセス</vt:lpstr>
      <vt:lpstr>認証について</vt:lpstr>
      <vt:lpstr>ブラウザー機能</vt:lpstr>
      <vt:lpstr>接続の流れ</vt:lpstr>
      <vt:lpstr>そしてSMB2.0へ</vt:lpstr>
      <vt:lpstr>SMB2.0での改善点</vt:lpstr>
      <vt:lpstr>向上するセキュリティ・低下する互換性</vt:lpstr>
      <vt:lpstr>よくある現象として</vt:lpstr>
      <vt:lpstr>SMB2.1によるさらなる機能向上</vt:lpstr>
      <vt:lpstr>クライアント oplock リース モデル</vt:lpstr>
      <vt:lpstr>大きい MTU のサポート</vt:lpstr>
      <vt:lpstr>クライアント コンピューターのエネルギー効率の向上</vt:lpstr>
      <vt:lpstr>SMB3.0（SMB2.2）</vt:lpstr>
      <vt:lpstr>SMB 透過フェールオーバー</vt:lpstr>
      <vt:lpstr>SMB スケールアウト</vt:lpstr>
      <vt:lpstr>SMB マルチチャンネル</vt:lpstr>
      <vt:lpstr>SMB ダイレクト</vt:lpstr>
      <vt:lpstr>サーバー アプリケーションのパフォーマンス カウンター</vt:lpstr>
      <vt:lpstr>パフォーマンスの最適化</vt:lpstr>
      <vt:lpstr>SMB 用 Windows PowerShell コマンドレット</vt:lpstr>
      <vt:lpstr>SMB 暗号化</vt:lpstr>
      <vt:lpstr>SMB ディレクトリ リース</vt:lpstr>
      <vt:lpstr>SMB ダイレクト</vt:lpstr>
      <vt:lpstr>SMB3.0betaでのデモ</vt:lpstr>
      <vt:lpstr>SMB3.0betaでのデモ</vt:lpstr>
      <vt:lpstr>iSCSIを超えた？</vt:lpstr>
      <vt:lpstr>Windows Server 2012 RTM!!</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隆治</dc:creator>
  <cp:lastModifiedBy>隆治</cp:lastModifiedBy>
  <cp:revision>35</cp:revision>
  <dcterms:created xsi:type="dcterms:W3CDTF">2012-07-28T00:45:04Z</dcterms:created>
  <dcterms:modified xsi:type="dcterms:W3CDTF">2012-08-06T12:37:13Z</dcterms:modified>
</cp:coreProperties>
</file>