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8" r:id="rId3"/>
    <p:sldId id="320" r:id="rId4"/>
    <p:sldId id="319" r:id="rId5"/>
    <p:sldId id="431" r:id="rId6"/>
    <p:sldId id="432" r:id="rId7"/>
    <p:sldId id="433" r:id="rId8"/>
    <p:sldId id="434" r:id="rId9"/>
    <p:sldId id="437" r:id="rId10"/>
    <p:sldId id="436" r:id="rId11"/>
    <p:sldId id="464" r:id="rId12"/>
    <p:sldId id="438" r:id="rId13"/>
    <p:sldId id="439" r:id="rId14"/>
    <p:sldId id="441" r:id="rId15"/>
    <p:sldId id="442" r:id="rId16"/>
    <p:sldId id="440" r:id="rId17"/>
    <p:sldId id="447" r:id="rId18"/>
    <p:sldId id="448" r:id="rId19"/>
    <p:sldId id="449" r:id="rId20"/>
    <p:sldId id="450" r:id="rId21"/>
    <p:sldId id="451" r:id="rId22"/>
    <p:sldId id="452" r:id="rId23"/>
    <p:sldId id="445" r:id="rId24"/>
    <p:sldId id="446" r:id="rId25"/>
    <p:sldId id="453" r:id="rId26"/>
    <p:sldId id="463" r:id="rId27"/>
    <p:sldId id="454" r:id="rId28"/>
    <p:sldId id="455" r:id="rId29"/>
    <p:sldId id="465" r:id="rId30"/>
    <p:sldId id="457" r:id="rId31"/>
    <p:sldId id="460" r:id="rId32"/>
    <p:sldId id="298" r:id="rId33"/>
  </p:sldIdLst>
  <p:sldSz cx="9144000" cy="6858000" type="screen4x3"/>
  <p:notesSz cx="6883400" cy="10017125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86F19F0-31C1-4F14-8F91-09A5D0927E24}">
          <p14:sldIdLst>
            <p14:sldId id="256"/>
          </p14:sldIdLst>
        </p14:section>
        <p14:section name="前説" id="{B2074026-6358-44EC-83CD-AD84D2A6617D}">
          <p14:sldIdLst>
            <p14:sldId id="318"/>
            <p14:sldId id="320"/>
            <p14:sldId id="319"/>
            <p14:sldId id="431"/>
            <p14:sldId id="432"/>
            <p14:sldId id="433"/>
            <p14:sldId id="434"/>
            <p14:sldId id="437"/>
          </p14:sldIdLst>
        </p14:section>
        <p14:section name="What’s  SQL  BI" id="{1A519BCF-B7E6-429D-8C99-F32D63B27CBE}">
          <p14:sldIdLst>
            <p14:sldId id="436"/>
            <p14:sldId id="464"/>
            <p14:sldId id="438"/>
            <p14:sldId id="439"/>
            <p14:sldId id="441"/>
            <p14:sldId id="442"/>
            <p14:sldId id="440"/>
          </p14:sldIdLst>
        </p14:section>
        <p14:section name="シェアポイントってなに" id="{2E3E745B-78C2-440A-A5D9-719030E08972}">
          <p14:sldIdLst>
            <p14:sldId id="447"/>
            <p14:sldId id="448"/>
            <p14:sldId id="449"/>
            <p14:sldId id="450"/>
            <p14:sldId id="451"/>
            <p14:sldId id="452"/>
          </p14:sldIdLst>
        </p14:section>
        <p14:section name="PowerPivot" id="{0A8E55F1-A9E0-4723-A54D-AE5C7FE05A7D}">
          <p14:sldIdLst>
            <p14:sldId id="445"/>
            <p14:sldId id="446"/>
            <p14:sldId id="453"/>
            <p14:sldId id="463"/>
            <p14:sldId id="454"/>
            <p14:sldId id="455"/>
            <p14:sldId id="465"/>
          </p14:sldIdLst>
        </p14:section>
        <p14:section name="SharePointでBI" id="{DE70ABF4-14F9-4B7A-94C9-519EF9DEED92}">
          <p14:sldIdLst>
            <p14:sldId id="457"/>
            <p14:sldId id="460"/>
          </p14:sldIdLst>
        </p14:section>
        <p14:section name="タイトルなしのセクション" id="{C28CEDFA-0CEA-4E67-8D11-CC196ECF403D}">
          <p14:sldIdLst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6" autoAdjust="0"/>
    <p:restoredTop sz="90420" autoAdjust="0"/>
  </p:normalViewPr>
  <p:slideViewPr>
    <p:cSldViewPr>
      <p:cViewPr varScale="1">
        <p:scale>
          <a:sx n="78" d="100"/>
          <a:sy n="78" d="100"/>
        </p:scale>
        <p:origin x="-12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50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70" tIns="48285" rIns="96570" bIns="48285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593" y="0"/>
            <a:ext cx="2982807" cy="50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70" tIns="48285" rIns="96570" bIns="4828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50888"/>
            <a:ext cx="5006975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787" y="4758135"/>
            <a:ext cx="5047827" cy="450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70" tIns="48285" rIns="96570" bIns="48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6269"/>
            <a:ext cx="2982807" cy="50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70" tIns="48285" rIns="96570" bIns="48285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593" y="9516269"/>
            <a:ext cx="2982807" cy="500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70" tIns="48285" rIns="96570" bIns="4828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55ED12A-138C-470C-A70E-73332B94622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9963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ED12A-138C-470C-A70E-73332B94622D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442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ED12A-138C-470C-A70E-73332B94622D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544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1032" descr="C:\Documents and Settings\Administrator\デスクトップ\V-style_学術\02学術研究編\ｱﾌﾞｽﾄﾗｸﾄ\ｷｭｰﾋﾞｯｸ\A_ABST_CUBE_001\A_ABST_CUBE_001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847850"/>
            <a:ext cx="9144000" cy="1028700"/>
          </a:xfrm>
        </p:spPr>
        <p:txBody>
          <a:bodyPr lIns="180000" tIns="0" rIns="180000"/>
          <a:lstStyle>
            <a:lvl1pPr algn="ctr">
              <a:defRPr sz="4500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556000"/>
            <a:ext cx="9144000" cy="1028700"/>
          </a:xfrm>
        </p:spPr>
        <p:txBody>
          <a:bodyPr tIns="0" bIns="0" anchor="ctr"/>
          <a:lstStyle>
            <a:lvl1pPr marL="0" indent="0" algn="ctr">
              <a:buFontTx/>
              <a:buNone/>
              <a:defRPr sz="25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>
          <a:xfrm>
            <a:off x="5715000" y="6497638"/>
            <a:ext cx="3429000" cy="360362"/>
          </a:xfrm>
        </p:spPr>
        <p:txBody>
          <a:bodyPr/>
          <a:lstStyle>
            <a:lvl1pPr>
              <a:defRPr sz="1700"/>
            </a:lvl1pPr>
          </a:lstStyle>
          <a:p>
            <a:fld id="{BD5552CF-8709-4F12-BFE9-66F2D496F848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>
          <a:xfrm>
            <a:off x="5715000" y="5961063"/>
            <a:ext cx="3429000" cy="360362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6497638"/>
            <a:ext cx="719138" cy="360362"/>
          </a:xfrm>
        </p:spPr>
        <p:txBody>
          <a:bodyPr/>
          <a:lstStyle>
            <a:lvl1pPr>
              <a:defRPr/>
            </a:lvl1pPr>
          </a:lstStyle>
          <a:p>
            <a:fld id="{E181FE2B-3AD0-4E6A-B74E-124835FABE0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CAC061-621D-408D-93BA-8668DCACB0BB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4DEF3-DAA5-4F3A-BD4A-8F5F967FF4C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0818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62800" y="0"/>
            <a:ext cx="1981200" cy="6096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9200" y="0"/>
            <a:ext cx="5791200" cy="60960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8D70F-012F-4ED2-BE21-A7C1921F86DB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894C71-F855-4C1E-BCDD-AEC1DEF91D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21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3265F-79B5-497E-8FDA-644E368CB5D8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9273C-3D11-4A52-8B21-2B2FF81F041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781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C0EEA-847B-47F4-9ED9-2457140CE394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88981-DEA9-4994-B1D4-F4568D97FC2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202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9200" y="974725"/>
            <a:ext cx="38862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257800" y="974725"/>
            <a:ext cx="3886200" cy="5121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7C4FB1-AAE6-4ACC-BC0A-C3B6290A7444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48C04-A6EF-47E8-B5C3-3BC42BE5EE0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488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615FA4-F0D7-46BB-84A7-2BAEBA97E35D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715AA-1A19-41D9-8E00-5F50FA4E4ED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97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BA0F4-2CE4-4160-93DF-2B557F2DBA84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F2277-28DF-49CA-8978-C6D5F1DE243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1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C1ED7-F0D5-4FDF-A88D-BB26D9D99424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4718-A3AB-4CBE-9A1F-D123DA3AB03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681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F142BE-8293-4223-BDEA-FAD95ED78960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601CE-10F4-4536-A24D-015A2D6D1EB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211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293BF9-2BCD-4E75-B77A-5F24FFF4996D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FF287-C399-437C-B768-92FA73BF0B3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264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WINDOWS\ﾃﾞｽｸﾄｯﾌﾟ\おぎつフォルダ\ｱﾌﾞｽﾄﾗｸﾄJPG\ｷｭｰﾋﾞｯｸ\A_ABST_CUBE_001\A_ABST_CUBE_001P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9248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974725"/>
            <a:ext cx="79248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0" rIns="108000" bIns="108000" numCol="1" anchor="ctr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+mn-lt"/>
              </a:defRPr>
            </a:lvl1pPr>
          </a:lstStyle>
          <a:p>
            <a:fld id="{D4B0C539-7923-40A8-820F-5F27408EF53E}" type="datetime1">
              <a:rPr lang="ja-JP" altLang="en-US"/>
              <a:pPr/>
              <a:t>2012/8/4</a:t>
            </a:fld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215063"/>
            <a:ext cx="28956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0" rIns="108000" bIns="0" numCol="1" anchor="ctr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+mn-lt"/>
              </a:defRPr>
            </a:lvl1pPr>
          </a:lstStyle>
          <a:p>
            <a:r>
              <a:rPr lang="en-US" altLang="ja-JP"/>
              <a:t>株式会社　V-Style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0" rIns="108000" bIns="108000" numCol="1" anchor="ctr" anchorCtr="0" compatLnSpc="1">
            <a:prstTxWarp prst="textNoShape">
              <a:avLst/>
            </a:prstTxWarp>
          </a:bodyPr>
          <a:lstStyle>
            <a:lvl1pPr>
              <a:defRPr sz="1500">
                <a:latin typeface="+mn-lt"/>
              </a:defRPr>
            </a:lvl1pPr>
          </a:lstStyle>
          <a:p>
            <a:fld id="{15534FEF-49DD-4D35-8A91-A799C71658D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7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1916832"/>
            <a:ext cx="9144000" cy="1028700"/>
          </a:xfrm>
        </p:spPr>
        <p:txBody>
          <a:bodyPr/>
          <a:lstStyle/>
          <a:p>
            <a:r>
              <a:rPr lang="en-US" altLang="ja-JP" sz="3600" dirty="0" smtClean="0"/>
              <a:t>SharePoint</a:t>
            </a:r>
            <a:r>
              <a:rPr lang="ja-JP" altLang="en-US" sz="3600" dirty="0" smtClean="0"/>
              <a:t>による</a:t>
            </a:r>
            <a:r>
              <a:rPr lang="en-US" altLang="ja-JP" sz="3600" dirty="0" smtClean="0"/>
              <a:t>SQL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BI</a:t>
            </a:r>
            <a:endParaRPr lang="ja-JP" altLang="ja-JP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２０１２年８月４日</a:t>
            </a:r>
            <a:endParaRPr lang="ja-JP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What’s</a:t>
            </a:r>
            <a:r>
              <a:rPr kumimoji="1" lang="ja-JP" altLang="en-US" dirty="0" smtClean="0"/>
              <a:t>  </a:t>
            </a:r>
            <a:r>
              <a:rPr kumimoji="1" lang="en-US" altLang="ja-JP" dirty="0" smtClean="0"/>
              <a:t>SQL 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BI</a:t>
            </a:r>
            <a:r>
              <a:rPr kumimoji="1"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8981-DEA9-4994-B1D4-F4568D97FC2A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6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PDCA</a:t>
            </a:r>
            <a:r>
              <a:rPr kumimoji="1" lang="ja-JP" altLang="en-US" dirty="0" smtClean="0"/>
              <a:t>サイクルを回して何かを改善する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11</a:t>
            </a:fld>
            <a:endParaRPr lang="en-US" altLang="ja-JP"/>
          </a:p>
        </p:txBody>
      </p:sp>
      <p:pic>
        <p:nvPicPr>
          <p:cNvPr id="4098" name="Picture 2" descr="ファイル:PDCA Cycl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76200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Business Intelligence </a:t>
            </a:r>
            <a:r>
              <a:rPr lang="ja-JP" altLang="en-US" dirty="0" smtClean="0"/>
              <a:t>ツール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Business Intelligence</a:t>
            </a:r>
            <a:r>
              <a:rPr lang="ja-JP" altLang="en-US" dirty="0" smtClean="0"/>
              <a:t>で使用する機能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ETL</a:t>
            </a:r>
            <a:r>
              <a:rPr kumimoji="1" lang="ja-JP" altLang="en-US" dirty="0" smtClean="0"/>
              <a:t>（データを集める）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DWH</a:t>
            </a:r>
            <a:r>
              <a:rPr kumimoji="1" lang="ja-JP" altLang="en-US" dirty="0" smtClean="0"/>
              <a:t>（データをためる）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データマート（分析に適したデータ）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多次元</a:t>
            </a:r>
            <a:r>
              <a:rPr kumimoji="1" lang="en-US" altLang="ja-JP" dirty="0" smtClean="0"/>
              <a:t>DB</a:t>
            </a:r>
            <a:br>
              <a:rPr kumimoji="1" lang="en-US" altLang="ja-JP" dirty="0" smtClean="0"/>
            </a:br>
            <a:r>
              <a:rPr kumimoji="1" lang="ja-JP" altLang="en-US" dirty="0" smtClean="0"/>
              <a:t>（分析用のデータベース、キューブともいう）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レポート出力（定型的なレポート）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分析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（データマートや多次元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を使用した分析）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8981-DEA9-4994-B1D4-F4568D97FC2A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ざっくりと見るとこんな感じ！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6" name="右矢印 5"/>
          <p:cNvSpPr/>
          <p:nvPr/>
        </p:nvSpPr>
        <p:spPr>
          <a:xfrm>
            <a:off x="230533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ETL</a:t>
            </a:r>
            <a:endParaRPr kumimoji="1" lang="ja-JP" altLang="en-US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31757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DWH</a:t>
            </a:r>
            <a:endParaRPr kumimoji="1" lang="ja-JP" altLang="en-US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35710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LOB</a:t>
            </a:r>
            <a:endParaRPr kumimoji="1" lang="ja-JP" altLang="en-US" dirty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527804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ﾏｰﾄ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426580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7238515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622627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下カーブ矢印 12"/>
          <p:cNvSpPr/>
          <p:nvPr/>
        </p:nvSpPr>
        <p:spPr>
          <a:xfrm>
            <a:off x="3923927" y="1365552"/>
            <a:ext cx="3771787" cy="86409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ローチャート : 複数書類 13"/>
          <p:cNvSpPr/>
          <p:nvPr/>
        </p:nvSpPr>
        <p:spPr>
          <a:xfrm>
            <a:off x="5331754" y="4102342"/>
            <a:ext cx="1256469" cy="91083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Report</a:t>
            </a:r>
            <a:endParaRPr kumimoji="1" lang="ja-JP" altLang="en-US" dirty="0"/>
          </a:p>
        </p:txBody>
      </p:sp>
      <p:pic>
        <p:nvPicPr>
          <p:cNvPr id="2050" name="Picture 2" descr=" MS  EXCE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41" y="408647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excel microsoft xls ic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71" y="44659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/>
          <p:cNvSpPr/>
          <p:nvPr/>
        </p:nvSpPr>
        <p:spPr>
          <a:xfrm rot="5400000">
            <a:off x="7325078" y="3154770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5272895" y="3124412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22315" y="4058305"/>
            <a:ext cx="800219" cy="46166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44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に当てはめると！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6" name="右矢印 5"/>
          <p:cNvSpPr/>
          <p:nvPr/>
        </p:nvSpPr>
        <p:spPr>
          <a:xfrm>
            <a:off x="230533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ETL</a:t>
            </a:r>
            <a:endParaRPr kumimoji="1" lang="ja-JP" altLang="en-US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31757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DWH</a:t>
            </a:r>
            <a:endParaRPr kumimoji="1" lang="ja-JP" altLang="en-US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35710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LOB</a:t>
            </a:r>
            <a:endParaRPr kumimoji="1" lang="ja-JP" altLang="en-US" dirty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527804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ﾏｰﾄ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426580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7238515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622627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下カーブ矢印 12"/>
          <p:cNvSpPr/>
          <p:nvPr/>
        </p:nvSpPr>
        <p:spPr>
          <a:xfrm>
            <a:off x="3923927" y="1365552"/>
            <a:ext cx="3771787" cy="86409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ローチャート : 複数書類 13"/>
          <p:cNvSpPr/>
          <p:nvPr/>
        </p:nvSpPr>
        <p:spPr>
          <a:xfrm>
            <a:off x="5331754" y="4102342"/>
            <a:ext cx="1256469" cy="91083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Report</a:t>
            </a:r>
            <a:endParaRPr kumimoji="1" lang="ja-JP" altLang="en-US" dirty="0"/>
          </a:p>
        </p:txBody>
      </p:sp>
      <p:pic>
        <p:nvPicPr>
          <p:cNvPr id="2050" name="Picture 2" descr=" MS  EXCE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41" y="408647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excel microsoft xls ic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71" y="44659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/>
          <p:cNvSpPr/>
          <p:nvPr/>
        </p:nvSpPr>
        <p:spPr>
          <a:xfrm rot="5400000">
            <a:off x="7325078" y="3154770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5272895" y="3124412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77850" y="1788455"/>
            <a:ext cx="3410373" cy="163140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吹き出し 18"/>
          <p:cNvSpPr/>
          <p:nvPr/>
        </p:nvSpPr>
        <p:spPr>
          <a:xfrm>
            <a:off x="1239795" y="3585114"/>
            <a:ext cx="1528054" cy="1129876"/>
          </a:xfrm>
          <a:prstGeom prst="wedgeRectCallout">
            <a:avLst>
              <a:gd name="adj1" fmla="val 39018"/>
              <a:gd name="adj2" fmla="val -116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SSIS</a:t>
            </a:r>
            <a:endParaRPr kumimoji="1" lang="ja-JP" altLang="en-US" dirty="0"/>
          </a:p>
        </p:txBody>
      </p:sp>
      <p:sp>
        <p:nvSpPr>
          <p:cNvPr id="22" name="四角形吹き出し 21"/>
          <p:cNvSpPr/>
          <p:nvPr/>
        </p:nvSpPr>
        <p:spPr>
          <a:xfrm>
            <a:off x="3166704" y="3945673"/>
            <a:ext cx="1528054" cy="1129876"/>
          </a:xfrm>
          <a:prstGeom prst="wedgeRectCallout">
            <a:avLst>
              <a:gd name="adj1" fmla="val 39018"/>
              <a:gd name="adj2" fmla="val -116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DBMS</a:t>
            </a:r>
            <a:endParaRPr kumimoji="1" lang="ja-JP" altLang="en-US" dirty="0"/>
          </a:p>
        </p:txBody>
      </p:sp>
      <p:sp>
        <p:nvSpPr>
          <p:cNvPr id="23" name="四角形吹き出し 22"/>
          <p:cNvSpPr/>
          <p:nvPr/>
        </p:nvSpPr>
        <p:spPr>
          <a:xfrm>
            <a:off x="4119009" y="5445224"/>
            <a:ext cx="1528054" cy="1129876"/>
          </a:xfrm>
          <a:prstGeom prst="wedgeRectCallout">
            <a:avLst>
              <a:gd name="adj1" fmla="val 39018"/>
              <a:gd name="adj2" fmla="val -116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SSRS</a:t>
            </a:r>
            <a:endParaRPr kumimoji="1" lang="ja-JP" altLang="en-US" dirty="0"/>
          </a:p>
        </p:txBody>
      </p:sp>
      <p:sp>
        <p:nvSpPr>
          <p:cNvPr id="24" name="四角形吹き出し 23"/>
          <p:cNvSpPr/>
          <p:nvPr/>
        </p:nvSpPr>
        <p:spPr>
          <a:xfrm>
            <a:off x="7567797" y="700531"/>
            <a:ext cx="1528054" cy="1129876"/>
          </a:xfrm>
          <a:prstGeom prst="wedgeRectCallout">
            <a:avLst>
              <a:gd name="adj1" fmla="val -32791"/>
              <a:gd name="adj2" fmla="val 98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SSAS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7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SharePoint</a:t>
            </a:r>
            <a:r>
              <a:rPr lang="ja-JP" altLang="en-US" dirty="0" smtClean="0"/>
              <a:t>による</a:t>
            </a:r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BI</a:t>
            </a:r>
            <a:r>
              <a:rPr lang="ja-JP" altLang="en-US" dirty="0" smtClean="0"/>
              <a:t>って？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6" name="右矢印 5"/>
          <p:cNvSpPr/>
          <p:nvPr/>
        </p:nvSpPr>
        <p:spPr>
          <a:xfrm>
            <a:off x="230533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ETL</a:t>
            </a:r>
            <a:endParaRPr kumimoji="1" lang="ja-JP" altLang="en-US" dirty="0"/>
          </a:p>
        </p:txBody>
      </p:sp>
      <p:sp>
        <p:nvSpPr>
          <p:cNvPr id="7" name="フローチャート : 磁気ディスク 6"/>
          <p:cNvSpPr/>
          <p:nvPr/>
        </p:nvSpPr>
        <p:spPr>
          <a:xfrm>
            <a:off x="331757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DWH</a:t>
            </a:r>
            <a:endParaRPr kumimoji="1" lang="ja-JP" altLang="en-US" dirty="0"/>
          </a:p>
        </p:txBody>
      </p:sp>
      <p:sp>
        <p:nvSpPr>
          <p:cNvPr id="8" name="フローチャート : 磁気ディスク 7"/>
          <p:cNvSpPr/>
          <p:nvPr/>
        </p:nvSpPr>
        <p:spPr>
          <a:xfrm>
            <a:off x="135710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LOB</a:t>
            </a:r>
            <a:endParaRPr kumimoji="1" lang="ja-JP" altLang="en-US" dirty="0"/>
          </a:p>
        </p:txBody>
      </p:sp>
      <p:sp>
        <p:nvSpPr>
          <p:cNvPr id="9" name="フローチャート : 磁気ディスク 8"/>
          <p:cNvSpPr/>
          <p:nvPr/>
        </p:nvSpPr>
        <p:spPr>
          <a:xfrm>
            <a:off x="5278043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ﾏｰﾄ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426580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7238515" y="2204864"/>
            <a:ext cx="914400" cy="860688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Cube</a:t>
            </a:r>
            <a:endParaRPr kumimoji="1" lang="ja-JP" altLang="en-US" dirty="0"/>
          </a:p>
        </p:txBody>
      </p:sp>
      <p:sp>
        <p:nvSpPr>
          <p:cNvPr id="12" name="右矢印 11"/>
          <p:cNvSpPr/>
          <p:nvPr/>
        </p:nvSpPr>
        <p:spPr>
          <a:xfrm>
            <a:off x="6226274" y="2204864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下カーブ矢印 12"/>
          <p:cNvSpPr/>
          <p:nvPr/>
        </p:nvSpPr>
        <p:spPr>
          <a:xfrm>
            <a:off x="3923927" y="1365552"/>
            <a:ext cx="3771787" cy="864096"/>
          </a:xfrm>
          <a:prstGeom prst="curved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フローチャート : 複数書類 13"/>
          <p:cNvSpPr/>
          <p:nvPr/>
        </p:nvSpPr>
        <p:spPr>
          <a:xfrm>
            <a:off x="5331754" y="4102342"/>
            <a:ext cx="1256469" cy="910834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Report</a:t>
            </a:r>
            <a:endParaRPr kumimoji="1" lang="ja-JP" altLang="en-US" dirty="0"/>
          </a:p>
        </p:txBody>
      </p:sp>
      <p:pic>
        <p:nvPicPr>
          <p:cNvPr id="2050" name="Picture 2" descr=" MS  EXCE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41" y="408647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 excel microsoft xls ic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71" y="44659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/>
          <p:cNvSpPr/>
          <p:nvPr/>
        </p:nvSpPr>
        <p:spPr>
          <a:xfrm rot="5400000">
            <a:off x="7325078" y="3154770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 rot="5400000">
            <a:off x="5272895" y="3124412"/>
            <a:ext cx="978408" cy="8606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03112" y="3742058"/>
            <a:ext cx="3817360" cy="2063206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吹き出し 19"/>
          <p:cNvSpPr/>
          <p:nvPr/>
        </p:nvSpPr>
        <p:spPr>
          <a:xfrm>
            <a:off x="1187624" y="4869160"/>
            <a:ext cx="3436209" cy="1224135"/>
          </a:xfrm>
          <a:prstGeom prst="wedgeRectCallout">
            <a:avLst>
              <a:gd name="adj1" fmla="val 70995"/>
              <a:gd name="adj2" fmla="val -17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上に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実装する事が出来る！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レポート・分析機能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91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Share</a:t>
            </a:r>
            <a:r>
              <a:rPr lang="en-US" altLang="ja-JP" dirty="0" smtClean="0"/>
              <a:t>Point</a:t>
            </a:r>
            <a:r>
              <a:rPr lang="ja-JP" altLang="en-US" dirty="0" smtClean="0"/>
              <a:t>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BI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レポート機能</a:t>
            </a:r>
            <a:endParaRPr lang="en-US" altLang="ja-JP" dirty="0"/>
          </a:p>
          <a:p>
            <a:pPr lvl="1"/>
            <a:r>
              <a:rPr lang="en-US" altLang="ja-JP" dirty="0"/>
              <a:t>Reporting </a:t>
            </a:r>
            <a:r>
              <a:rPr lang="en-US" altLang="ja-JP" dirty="0" smtClean="0"/>
              <a:t>Services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SSRS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en-US" altLang="ja-JP" dirty="0" err="1"/>
              <a:t>PowerPivot</a:t>
            </a:r>
            <a:r>
              <a:rPr lang="en-US" altLang="ja-JP" dirty="0"/>
              <a:t> for SharePoint</a:t>
            </a:r>
          </a:p>
          <a:p>
            <a:r>
              <a:rPr lang="ja-JP" altLang="en-US" dirty="0" smtClean="0"/>
              <a:t>分析</a:t>
            </a:r>
            <a:r>
              <a:rPr lang="ja-JP" altLang="en-US" dirty="0"/>
              <a:t>機能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PerformancePoint Services</a:t>
            </a:r>
          </a:p>
          <a:p>
            <a:pPr lvl="1"/>
            <a:r>
              <a:rPr lang="en-US" altLang="ja-JP" dirty="0" err="1"/>
              <a:t>PowerView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28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tsuo\Documents\Tools\ソースネクスト\SUPERフォト満タン\SUPERフォト満タン 07 海外・日本の風景編\PHOTO07\PHOTO07\フォト満タン 013 海外・リゾート\DISC1\H_SIZE\03_INSIDE OF THE SEA\PHM13_02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512"/>
            <a:ext cx="10438153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1259631" y="4406901"/>
            <a:ext cx="7272809" cy="822300"/>
          </a:xfrm>
          <a:solidFill>
            <a:schemeClr val="bg1"/>
          </a:solidFill>
          <a:effectLst>
            <a:softEdge rad="317500"/>
          </a:effectLst>
        </p:spPr>
        <p:txBody>
          <a:bodyPr/>
          <a:lstStyle/>
          <a:p>
            <a:pPr algn="ctr"/>
            <a:r>
              <a:rPr lang="ja-JP" altLang="en-US" dirty="0"/>
              <a:t>シェアポイントってなに？</a:t>
            </a:r>
            <a:endParaRPr kumimoji="1" lang="ja-JP" altLang="en-US" cap="none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>
          <a:xfrm>
            <a:off x="1259631" y="2906713"/>
            <a:ext cx="7235081" cy="150018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11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ザックリと出来る事の例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ポータルサイト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業務アプリケーションと接続して、ポータルに表示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EIP</a:t>
            </a:r>
            <a:r>
              <a:rPr lang="ja-JP" altLang="en-US" dirty="0" smtClean="0"/>
              <a:t>系機能</a:t>
            </a:r>
            <a:endParaRPr lang="en-US" altLang="ja-JP" dirty="0"/>
          </a:p>
          <a:p>
            <a:pPr lvl="1"/>
            <a:r>
              <a:rPr lang="ja-JP" altLang="en-US" dirty="0"/>
              <a:t>検索機能</a:t>
            </a:r>
            <a:endParaRPr lang="en-US" altLang="ja-JP" dirty="0"/>
          </a:p>
          <a:p>
            <a:pPr lvl="1"/>
            <a:r>
              <a:rPr lang="ja-JP" altLang="en-US" dirty="0" smtClean="0"/>
              <a:t>一般的なポータル機能　・・・　お知らせ等の様々な機能</a:t>
            </a:r>
            <a:endParaRPr lang="en-US" altLang="ja-JP" dirty="0"/>
          </a:p>
          <a:p>
            <a:r>
              <a:rPr kumimoji="1" lang="en-US" altLang="ja-JP" dirty="0" smtClean="0"/>
              <a:t>Business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Intelligence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経営ダッシュボード系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詳細な分析機能</a:t>
            </a:r>
            <a:endParaRPr kumimoji="1" lang="en-US" altLang="ja-JP" dirty="0" smtClean="0"/>
          </a:p>
          <a:p>
            <a:r>
              <a:rPr lang="ja-JP" altLang="en-US" dirty="0" smtClean="0"/>
              <a:t>文書管理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承認ワークフロー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全文検索機能</a:t>
            </a:r>
            <a:endParaRPr kumimoji="1" lang="en-US" altLang="ja-JP" dirty="0" smtClean="0"/>
          </a:p>
          <a:p>
            <a:r>
              <a:rPr lang="ja-JP" altLang="en-US" dirty="0"/>
              <a:t>コラボレーション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ファイルの共同編集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4718-A3AB-4CBE-9A1F-D123DA3AB03B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02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SharePoint</a:t>
            </a:r>
            <a:r>
              <a:rPr lang="ja-JP" altLang="en-US" dirty="0" smtClean="0"/>
              <a:t> ザックリ型アーキテクチャ図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719138" cy="304800"/>
          </a:xfrm>
          <a:prstGeom prst="rect">
            <a:avLst/>
          </a:prstGeom>
        </p:spPr>
        <p:txBody>
          <a:bodyPr/>
          <a:lstStyle/>
          <a:p>
            <a:fld id="{A8088981-DEA9-4994-B1D4-F4568D97FC2A}" type="slidenum">
              <a:rPr lang="en-US" altLang="ja-JP" smtClean="0"/>
              <a:pPr/>
              <a:t>19</a:t>
            </a:fld>
            <a:endParaRPr lang="en-US" altLang="ja-JP"/>
          </a:p>
        </p:txBody>
      </p:sp>
      <p:sp>
        <p:nvSpPr>
          <p:cNvPr id="12" name="正方形/長方形 11"/>
          <p:cNvSpPr/>
          <p:nvPr/>
        </p:nvSpPr>
        <p:spPr>
          <a:xfrm>
            <a:off x="1324562" y="5373216"/>
            <a:ext cx="775704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Windows Server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7785466" y="3933056"/>
            <a:ext cx="1296144" cy="1440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SQL Server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1324562" y="2492896"/>
            <a:ext cx="343656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SharePoint Server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185066" y="4653136"/>
            <a:ext cx="359279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.Net</a:t>
            </a:r>
            <a:r>
              <a:rPr lang="ja-JP" altLang="en-US" dirty="0"/>
              <a:t> </a:t>
            </a:r>
            <a:r>
              <a:rPr lang="en-US" altLang="ja-JP" dirty="0" smtClean="0"/>
              <a:t>Framework</a:t>
            </a:r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>
          <a:xfrm>
            <a:off x="7345814" y="1052736"/>
            <a:ext cx="864096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TFS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6481718" y="1052736"/>
            <a:ext cx="864096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FIM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617622" y="1052736"/>
            <a:ext cx="864096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Search Server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3897033" y="1052736"/>
            <a:ext cx="864096" cy="1436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Access Services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045368" y="1050848"/>
            <a:ext cx="864096" cy="1436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000" dirty="0" err="1" smtClean="0"/>
              <a:t>PowerView</a:t>
            </a:r>
            <a:endParaRPr kumimoji="1" lang="en-US" altLang="ja-JP" sz="2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88658" y="1052736"/>
            <a:ext cx="864096" cy="1436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000" dirty="0" err="1" smtClean="0"/>
              <a:t>PowerPivot</a:t>
            </a:r>
            <a:endParaRPr kumimoji="1" lang="en-US" altLang="ja-JP" sz="2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1324562" y="1056511"/>
            <a:ext cx="864096" cy="14363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PPS</a:t>
            </a:r>
            <a:endParaRPr kumimoji="1" lang="en-US" altLang="ja-JP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4753526" y="1056511"/>
            <a:ext cx="864096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smtClean="0"/>
              <a:t>Office Web Application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5841250" y="3933056"/>
            <a:ext cx="1944216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Workflow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24562" y="4653136"/>
            <a:ext cx="2860504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IIS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1324562" y="3933056"/>
            <a:ext cx="451668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ASP.NET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324562" y="3212976"/>
            <a:ext cx="7757048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Foundation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8209910" y="1050848"/>
            <a:ext cx="864096" cy="21602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Reporting</a:t>
            </a:r>
            <a:endParaRPr kumimoji="1"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7785466" y="3933056"/>
            <a:ext cx="1288540" cy="1440160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ja-JP" dirty="0"/>
              <a:t>SQL Server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20024" y="1056511"/>
            <a:ext cx="864096" cy="2160240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chemeClr val="accent6">
                  <a:tint val="37000"/>
                  <a:satMod val="300000"/>
                </a:schemeClr>
              </a:gs>
              <a:gs pos="83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/>
              <a:t>Reporting</a:t>
            </a:r>
            <a:endParaRPr kumimoji="1" lang="en-US" altLang="ja-JP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331640" y="1052736"/>
            <a:ext cx="864096" cy="1436385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chemeClr val="accent6">
                  <a:tint val="37000"/>
                  <a:satMod val="300000"/>
                </a:schemeClr>
              </a:gs>
              <a:gs pos="83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altLang="ja-JP" dirty="0" smtClean="0"/>
              <a:t>PPS</a:t>
            </a:r>
            <a:endParaRPr kumimoji="1"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3052446" y="1052736"/>
            <a:ext cx="864096" cy="1436385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000" dirty="0" err="1" smtClean="0"/>
              <a:t>PowerView</a:t>
            </a:r>
            <a:endParaRPr kumimoji="1" lang="en-US" altLang="ja-JP" sz="2000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2207928" y="1054624"/>
            <a:ext cx="864096" cy="1436385"/>
          </a:xfrm>
          <a:prstGeom prst="rect">
            <a:avLst/>
          </a:prstGeom>
          <a:gradFill>
            <a:gsLst>
              <a:gs pos="0">
                <a:srgbClr val="FFFF00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2000" dirty="0" err="1" smtClean="0"/>
              <a:t>PowerPivot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6875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 animBg="1"/>
      <p:bldP spid="31" grpId="0" animBg="1"/>
      <p:bldP spid="32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山﨑　淳朗（やまさき　あつお）</a:t>
            </a:r>
            <a:endParaRPr lang="en-US" altLang="ja-JP" dirty="0" smtClean="0"/>
          </a:p>
          <a:p>
            <a:r>
              <a:rPr lang="en-US" altLang="ja-JP" dirty="0" smtClean="0"/>
              <a:t>Japan</a:t>
            </a:r>
            <a:r>
              <a:rPr lang="ja-JP" altLang="en-US" dirty="0" smtClean="0"/>
              <a:t> </a:t>
            </a:r>
            <a:r>
              <a:rPr lang="en-US" altLang="ja-JP" dirty="0" smtClean="0"/>
              <a:t>SharePoint</a:t>
            </a:r>
            <a:r>
              <a:rPr lang="ja-JP" altLang="en-US" dirty="0" smtClean="0"/>
              <a:t> 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の主催者</a:t>
            </a:r>
            <a:endParaRPr lang="en-US" altLang="ja-JP" dirty="0" smtClean="0"/>
          </a:p>
          <a:p>
            <a:r>
              <a:rPr lang="en-US" altLang="ja-JP" dirty="0" smtClean="0"/>
              <a:t>Microsoft  MVP for SharePoint Server</a:t>
            </a:r>
          </a:p>
          <a:p>
            <a:pPr lvl="1"/>
            <a:r>
              <a:rPr lang="en-US" altLang="ja-JP" sz="1800" dirty="0">
                <a:solidFill>
                  <a:schemeClr val="accent2"/>
                </a:solidFill>
              </a:rPr>
              <a:t>https://</a:t>
            </a:r>
            <a:r>
              <a:rPr lang="en-US" altLang="ja-JP" sz="1800" dirty="0" smtClean="0">
                <a:solidFill>
                  <a:schemeClr val="accent2"/>
                </a:solidFill>
              </a:rPr>
              <a:t>mvp.support.microsoft.com/profile/Atsuo.Yamasaki</a:t>
            </a:r>
          </a:p>
          <a:p>
            <a:r>
              <a:rPr lang="en-US" altLang="ja-JP" dirty="0" smtClean="0"/>
              <a:t>Twitter</a:t>
            </a:r>
          </a:p>
          <a:p>
            <a:pPr lvl="1"/>
            <a:r>
              <a:rPr lang="en-US" altLang="ja-JP" dirty="0" smtClean="0"/>
              <a:t>@</a:t>
            </a:r>
            <a:r>
              <a:rPr lang="en-US" altLang="ja-JP" dirty="0" err="1" smtClean="0"/>
              <a:t>SharePointIssue</a:t>
            </a:r>
            <a:endParaRPr lang="en-US" altLang="ja-JP" dirty="0" smtClean="0"/>
          </a:p>
          <a:p>
            <a:r>
              <a:rPr kumimoji="1" lang="en-US" altLang="ja-JP" dirty="0" smtClean="0"/>
              <a:t>Blog</a:t>
            </a:r>
          </a:p>
          <a:p>
            <a:pPr lvl="1"/>
            <a:r>
              <a:rPr lang="en-US" altLang="ja-JP" u="sng" dirty="0">
                <a:solidFill>
                  <a:schemeClr val="accent2"/>
                </a:solidFill>
              </a:rPr>
              <a:t>http://</a:t>
            </a:r>
            <a:r>
              <a:rPr lang="en-US" altLang="ja-JP" u="sng" dirty="0" smtClean="0">
                <a:solidFill>
                  <a:schemeClr val="accent2"/>
                </a:solidFill>
              </a:rPr>
              <a:t>sharepointissue.com</a:t>
            </a:r>
          </a:p>
          <a:p>
            <a:r>
              <a:rPr lang="ja-JP" altLang="en-US" dirty="0" smtClean="0"/>
              <a:t>著書</a:t>
            </a:r>
            <a:endParaRPr lang="en-US" altLang="ja-JP" dirty="0" smtClean="0"/>
          </a:p>
          <a:p>
            <a:pPr lvl="1"/>
            <a:r>
              <a:rPr lang="en-US" altLang="ja-JP" dirty="0"/>
              <a:t>SharePoint</a:t>
            </a:r>
            <a:r>
              <a:rPr lang="ja-JP" altLang="en-US" dirty="0"/>
              <a:t>成功の</a:t>
            </a:r>
            <a:r>
              <a:rPr lang="ja-JP" altLang="en-US" dirty="0" smtClean="0"/>
              <a:t>道標</a:t>
            </a:r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0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大規模</a:t>
            </a:r>
            <a:r>
              <a:rPr lang="ja-JP" altLang="en-US" dirty="0" smtClean="0"/>
              <a:t>から小規模まで構成可能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最少構成例</a:t>
            </a:r>
            <a:r>
              <a:rPr kumimoji="1" lang="en-US" altLang="ja-JP" dirty="0" smtClean="0"/>
              <a:t>】</a:t>
            </a:r>
          </a:p>
          <a:p>
            <a:pPr marL="0" lvl="2" indent="0">
              <a:buNone/>
            </a:pPr>
            <a:r>
              <a:rPr lang="en-US" altLang="ja-JP" sz="2200" dirty="0"/>
              <a:t>※</a:t>
            </a:r>
            <a:r>
              <a:rPr lang="ja-JP" altLang="en-US" sz="2200" dirty="0"/>
              <a:t>数十人から百人レベル</a:t>
            </a:r>
            <a:r>
              <a:rPr lang="ja-JP" altLang="en-US" sz="2200" dirty="0" smtClean="0"/>
              <a:t>程度（利用方法による）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台（</a:t>
            </a:r>
            <a:r>
              <a:rPr lang="en-US" altLang="ja-JP" dirty="0" smtClean="0"/>
              <a:t>IIS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等をホスト）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大規模構成例</a:t>
            </a:r>
            <a:r>
              <a:rPr lang="en-US" altLang="ja-JP" dirty="0" smtClean="0"/>
              <a:t>】</a:t>
            </a:r>
            <a:endParaRPr lang="en-US" altLang="ja-JP" dirty="0"/>
          </a:p>
          <a:p>
            <a:pPr marL="0" lvl="2" indent="0">
              <a:buNone/>
            </a:pPr>
            <a:r>
              <a:rPr lang="en-US" altLang="ja-JP" sz="2200" dirty="0" smtClean="0"/>
              <a:t>※</a:t>
            </a:r>
            <a:r>
              <a:rPr lang="ja-JP" altLang="en-US" sz="2200" dirty="0" smtClean="0"/>
              <a:t>数万人レベルでも対応可能（利用方法による）</a:t>
            </a:r>
            <a:endParaRPr lang="en-US" altLang="ja-JP" dirty="0"/>
          </a:p>
          <a:p>
            <a:r>
              <a:rPr lang="ja-JP" altLang="en-US" dirty="0" smtClean="0"/>
              <a:t>フロントサーバー</a:t>
            </a:r>
            <a:r>
              <a:rPr lang="en-US" altLang="ja-JP" dirty="0" smtClean="0"/>
              <a:t>4</a:t>
            </a:r>
            <a:r>
              <a:rPr lang="ja-JP" altLang="en-US" dirty="0"/>
              <a:t>台</a:t>
            </a:r>
            <a:endParaRPr lang="en-US" altLang="ja-JP" dirty="0" smtClean="0"/>
          </a:p>
          <a:p>
            <a:r>
              <a:rPr lang="ja-JP" altLang="en-US" dirty="0" smtClean="0"/>
              <a:t>アプリケーションサーバー</a:t>
            </a:r>
            <a:r>
              <a:rPr lang="en-US" altLang="ja-JP" dirty="0" smtClean="0"/>
              <a:t>3</a:t>
            </a:r>
            <a:r>
              <a:rPr lang="ja-JP" altLang="en-US" dirty="0" smtClean="0"/>
              <a:t>台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サーバー</a:t>
            </a:r>
            <a:r>
              <a:rPr lang="en-US" altLang="ja-JP" dirty="0" smtClean="0"/>
              <a:t>2</a:t>
            </a:r>
            <a:r>
              <a:rPr lang="ja-JP" altLang="en-US" dirty="0" smtClean="0"/>
              <a:t>台（クラスタ）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2277-28DF-49CA-8978-C6D5F1DE2433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61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SharePoint Foundation </a:t>
            </a:r>
            <a:r>
              <a:rPr lang="en-US" altLang="ja-JP" dirty="0" smtClean="0"/>
              <a:t>2010</a:t>
            </a:r>
          </a:p>
          <a:p>
            <a:pPr lvl="1"/>
            <a:r>
              <a:rPr lang="en-US" altLang="ja-JP" dirty="0" smtClean="0"/>
              <a:t>SharePoint</a:t>
            </a:r>
            <a:r>
              <a:rPr lang="ja-JP" altLang="en-US" dirty="0" smtClean="0"/>
              <a:t>のベースと成る機能</a:t>
            </a:r>
            <a:endParaRPr lang="en-US" altLang="ja-JP" dirty="0" smtClean="0"/>
          </a:p>
          <a:p>
            <a:r>
              <a:rPr lang="en-US" altLang="ja-JP" dirty="0"/>
              <a:t>SharePoint Server </a:t>
            </a:r>
            <a:r>
              <a:rPr lang="en-US" altLang="ja-JP" dirty="0" smtClean="0"/>
              <a:t>2010</a:t>
            </a:r>
          </a:p>
          <a:p>
            <a:pPr lvl="1"/>
            <a:r>
              <a:rPr lang="en-US" altLang="ja-JP" dirty="0" smtClean="0"/>
              <a:t>Standard</a:t>
            </a:r>
            <a:r>
              <a:rPr lang="ja-JP" altLang="en-US" dirty="0" smtClean="0"/>
              <a:t>版と</a:t>
            </a:r>
            <a:r>
              <a:rPr lang="en-US" altLang="ja-JP" dirty="0" smtClean="0"/>
              <a:t>Enterprise</a:t>
            </a:r>
            <a:r>
              <a:rPr lang="ja-JP" altLang="en-US" dirty="0" smtClean="0"/>
              <a:t>版が有る（</a:t>
            </a:r>
            <a:r>
              <a:rPr lang="en-US" altLang="ja-JP" dirty="0" smtClean="0"/>
              <a:t>Search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/>
              <a:t>SharePoint </a:t>
            </a:r>
            <a:r>
              <a:rPr lang="en-US" altLang="ja-JP" dirty="0" smtClean="0"/>
              <a:t>Online</a:t>
            </a:r>
          </a:p>
          <a:p>
            <a:pPr lvl="1"/>
            <a:r>
              <a:rPr lang="en-US" altLang="ja-JP" dirty="0" smtClean="0"/>
              <a:t>SharePoint</a:t>
            </a:r>
            <a:r>
              <a:rPr lang="ja-JP" altLang="en-US" dirty="0" smtClean="0"/>
              <a:t>のクラウド版、</a:t>
            </a:r>
            <a:r>
              <a:rPr lang="en-US" altLang="ja-JP" dirty="0" smtClean="0"/>
              <a:t>Office365</a:t>
            </a:r>
            <a:r>
              <a:rPr lang="ja-JP" altLang="en-US" dirty="0" smtClean="0"/>
              <a:t>で提供</a:t>
            </a:r>
            <a:endParaRPr lang="en-US" altLang="ja-JP" dirty="0" smtClean="0"/>
          </a:p>
          <a:p>
            <a:r>
              <a:rPr lang="en-US" altLang="ja-JP" dirty="0"/>
              <a:t>SharePoint Designer </a:t>
            </a:r>
            <a:r>
              <a:rPr lang="en-US" altLang="ja-JP" dirty="0" smtClean="0"/>
              <a:t>2010</a:t>
            </a:r>
          </a:p>
          <a:p>
            <a:pPr lvl="1"/>
            <a:r>
              <a:rPr lang="en-US" altLang="ja-JP" dirty="0" smtClean="0"/>
              <a:t>SharePoint</a:t>
            </a:r>
            <a:r>
              <a:rPr lang="ja-JP" altLang="en-US" dirty="0" smtClean="0"/>
              <a:t>のカスタマイズツール（無料）</a:t>
            </a:r>
            <a:endParaRPr lang="en-US" altLang="ja-JP" dirty="0" smtClean="0"/>
          </a:p>
          <a:p>
            <a:r>
              <a:rPr lang="en-US" altLang="ja-JP" dirty="0"/>
              <a:t>SharePoint Workspace </a:t>
            </a:r>
            <a:r>
              <a:rPr lang="en-US" altLang="ja-JP" dirty="0" smtClean="0"/>
              <a:t>2010</a:t>
            </a:r>
          </a:p>
          <a:p>
            <a:pPr lvl="1"/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上のコンテンツをオフラインで利用可能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A0F4-2CE4-4160-93DF-2B557F2DBA84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2277-28DF-49CA-8978-C6D5F1DE2433}" type="slidenum">
              <a:rPr lang="en-US" altLang="ja-JP" smtClean="0"/>
              <a:pPr/>
              <a:t>21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6282531"/>
            <a:ext cx="7358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http://office.microsoft.com/ja-jp/sharepoint-foundation-help/HA010378184.aspx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14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SharePoint2010</a:t>
            </a:r>
            <a:r>
              <a:rPr kumimoji="1" lang="ja-JP" altLang="en-US" dirty="0" smtClean="0"/>
              <a:t>の機能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1800" b="1" u="sng" dirty="0">
                <a:solidFill>
                  <a:schemeClr val="accent2"/>
                </a:solidFill>
              </a:rPr>
              <a:t>http://</a:t>
            </a:r>
            <a:r>
              <a:rPr lang="en-US" altLang="ja-JP" sz="1800" b="1" u="sng" dirty="0" smtClean="0">
                <a:solidFill>
                  <a:schemeClr val="accent2"/>
                </a:solidFill>
              </a:rPr>
              <a:t>sharepoint.microsoft.com/ja-jp/product/Related-Technologies/Pages/Editions-Comparison.aspx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22</a:t>
            </a:fld>
            <a:endParaRPr lang="en-US" altLang="ja-JP"/>
          </a:p>
        </p:txBody>
      </p:sp>
      <p:pic>
        <p:nvPicPr>
          <p:cNvPr id="6146" name="Picture 2" descr="C:\Win32App\WinShaot\data\WS00039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03"/>
          <a:stretch/>
        </p:blipFill>
        <p:spPr bwMode="auto">
          <a:xfrm>
            <a:off x="1316902" y="1797096"/>
            <a:ext cx="7837952" cy="50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PowerPivot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86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PowerPivot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Cube</a:t>
            </a:r>
            <a:r>
              <a:rPr lang="ja-JP" altLang="en-US" dirty="0" smtClean="0"/>
              <a:t>と同じエンジンで動いてるらしい</a:t>
            </a:r>
            <a:endParaRPr lang="en-US" altLang="ja-JP" dirty="0" smtClean="0"/>
          </a:p>
          <a:p>
            <a:r>
              <a:rPr kumimoji="1" lang="ja-JP" altLang="en-US" dirty="0" smtClean="0"/>
              <a:t>簡単に作成できる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Cube</a:t>
            </a:r>
            <a:r>
              <a:rPr lang="ja-JP" altLang="en-US" dirty="0" smtClean="0"/>
              <a:t>だと設計が必要</a:t>
            </a:r>
            <a:endParaRPr lang="en-US" altLang="ja-JP" dirty="0" smtClean="0"/>
          </a:p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種類ある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PowerPivot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 Excel</a:t>
            </a:r>
          </a:p>
          <a:p>
            <a:pPr lvl="1"/>
            <a:r>
              <a:rPr lang="en-US" altLang="ja-JP" dirty="0" err="1" smtClean="0"/>
              <a:t>PowerPivot</a:t>
            </a:r>
            <a:r>
              <a:rPr lang="en-US" altLang="ja-JP" dirty="0" smtClean="0"/>
              <a:t> for SharePoint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864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PowerPivot</a:t>
            </a:r>
            <a:r>
              <a:rPr lang="ja-JP" altLang="en-US" dirty="0"/>
              <a:t> </a:t>
            </a:r>
            <a:r>
              <a:rPr lang="en-US" altLang="ja-JP" dirty="0"/>
              <a:t>for </a:t>
            </a:r>
            <a:r>
              <a:rPr lang="en-US" altLang="ja-JP" dirty="0" smtClean="0"/>
              <a:t>??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err="1"/>
              <a:t>PowerPivot</a:t>
            </a:r>
            <a:r>
              <a:rPr lang="ja-JP" altLang="en-US" dirty="0"/>
              <a:t> </a:t>
            </a:r>
            <a:r>
              <a:rPr lang="en-US" altLang="ja-JP" dirty="0"/>
              <a:t>for </a:t>
            </a:r>
            <a:r>
              <a:rPr lang="en-US" altLang="ja-JP" dirty="0" smtClean="0"/>
              <a:t>Excel</a:t>
            </a:r>
          </a:p>
          <a:p>
            <a:pPr marL="457200" lvl="1" indent="0">
              <a:buNone/>
            </a:pPr>
            <a:r>
              <a:rPr lang="en-US" altLang="ja-JP" dirty="0"/>
              <a:t>【</a:t>
            </a:r>
            <a:r>
              <a:rPr lang="ja-JP" altLang="en-US" dirty="0" smtClean="0"/>
              <a:t>分析用</a:t>
            </a:r>
            <a:r>
              <a:rPr lang="ja-JP" altLang="en-US" dirty="0"/>
              <a:t>のデータを作成する</a:t>
            </a:r>
            <a:r>
              <a:rPr lang="ja-JP" altLang="en-US" dirty="0" smtClean="0"/>
              <a:t>仕組み</a:t>
            </a:r>
            <a:r>
              <a:rPr lang="en-US" altLang="ja-JP" dirty="0" smtClean="0"/>
              <a:t>】</a:t>
            </a:r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にインストールする</a:t>
            </a:r>
            <a:endParaRPr lang="en-US" altLang="ja-JP" dirty="0" smtClean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ファイルの中に圧縮してデータを保存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のアドイン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Excel 2013</a:t>
            </a:r>
            <a:r>
              <a:rPr kumimoji="1" lang="ja-JP" altLang="en-US" dirty="0" smtClean="0"/>
              <a:t>からは標準搭載？</a:t>
            </a:r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 err="1"/>
              <a:t>PowerPivot</a:t>
            </a:r>
            <a:r>
              <a:rPr lang="ja-JP" altLang="en-US" dirty="0"/>
              <a:t> </a:t>
            </a:r>
            <a:r>
              <a:rPr lang="en-US" altLang="ja-JP" dirty="0"/>
              <a:t>for </a:t>
            </a:r>
            <a:r>
              <a:rPr lang="en-US" altLang="ja-JP" dirty="0" smtClean="0"/>
              <a:t>SharePoint</a:t>
            </a:r>
          </a:p>
          <a:p>
            <a:pPr marL="457200" lvl="1" indent="0">
              <a:buNone/>
            </a:pPr>
            <a:r>
              <a:rPr lang="en-US" altLang="ja-JP" dirty="0" smtClean="0"/>
              <a:t>【</a:t>
            </a:r>
            <a:r>
              <a:rPr lang="en-US" altLang="ja-JP" dirty="0" err="1" smtClean="0"/>
              <a:t>PowerPivot</a:t>
            </a:r>
            <a:r>
              <a:rPr lang="en-US" altLang="ja-JP" dirty="0" smtClean="0"/>
              <a:t> </a:t>
            </a:r>
            <a:r>
              <a:rPr lang="en-US" altLang="ja-JP" dirty="0"/>
              <a:t>for Excel</a:t>
            </a:r>
            <a:r>
              <a:rPr lang="ja-JP" altLang="en-US" dirty="0"/>
              <a:t>で作成</a:t>
            </a:r>
            <a:r>
              <a:rPr lang="ja-JP" altLang="en-US" dirty="0" smtClean="0"/>
              <a:t>した表を</a:t>
            </a:r>
            <a:r>
              <a:rPr lang="ja-JP" altLang="en-US" dirty="0"/>
              <a:t>共有する</a:t>
            </a:r>
            <a:r>
              <a:rPr lang="ja-JP" altLang="en-US" dirty="0" smtClean="0"/>
              <a:t>仕組み</a:t>
            </a:r>
            <a:r>
              <a:rPr lang="en-US" altLang="ja-JP" dirty="0"/>
              <a:t>】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Server</a:t>
            </a:r>
            <a:r>
              <a:rPr kumimoji="1" lang="ja-JP" altLang="en-US" dirty="0" smtClean="0"/>
              <a:t>上にインストールする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SQL</a:t>
            </a:r>
            <a:r>
              <a:rPr lang="ja-JP" altLang="en-US" dirty="0" smtClean="0"/>
              <a:t>のコンポーネントも使用する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サーバー上でデータを更新する仕組みがある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22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26</a:t>
            </a:fld>
            <a:endParaRPr lang="en-US" altLang="ja-JP"/>
          </a:p>
        </p:txBody>
      </p:sp>
      <p:pic>
        <p:nvPicPr>
          <p:cNvPr id="3075" name="Picture 3" descr="C:\Win32App\FastStone Capture 5.3\data\2012-08-04_103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2"/>
            <a:ext cx="9197252" cy="806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5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PowerView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22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PowerView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SQL</a:t>
            </a:r>
            <a:r>
              <a:rPr lang="ja-JP" altLang="en-US" dirty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Reporting Service</a:t>
            </a:r>
            <a:r>
              <a:rPr lang="ja-JP" altLang="en-US" smtClean="0"/>
              <a:t>で実装！？</a:t>
            </a:r>
            <a:endParaRPr lang="en-US" altLang="ja-JP" dirty="0" smtClean="0"/>
          </a:p>
          <a:p>
            <a:r>
              <a:rPr lang="ja-JP" altLang="en-US" dirty="0" smtClean="0"/>
              <a:t>もちろん</a:t>
            </a:r>
            <a:r>
              <a:rPr lang="en-US" altLang="ja-JP" dirty="0" smtClean="0"/>
              <a:t>SharePoint</a:t>
            </a:r>
            <a:r>
              <a:rPr lang="ja-JP" altLang="en-US" dirty="0" smtClean="0"/>
              <a:t>使います。</a:t>
            </a:r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 2012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Reporting Services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SharePoint</a:t>
            </a:r>
            <a:r>
              <a:rPr lang="ja-JP" altLang="en-US" dirty="0" smtClean="0"/>
              <a:t>統合の方法が変わっています！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 2008 R2</a:t>
            </a:r>
            <a:r>
              <a:rPr lang="ja-JP" altLang="en-US" dirty="0" smtClean="0"/>
              <a:t>までは、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Web</a:t>
            </a:r>
            <a:r>
              <a:rPr lang="ja-JP" altLang="en-US" dirty="0" smtClean="0"/>
              <a:t>サービス経由</a:t>
            </a:r>
            <a:endParaRPr lang="en-US" altLang="ja-JP" dirty="0"/>
          </a:p>
          <a:p>
            <a:pPr lvl="1"/>
            <a:r>
              <a:rPr lang="en-US" altLang="ja-JP" dirty="0" smtClean="0"/>
              <a:t>SQL Server 2012</a:t>
            </a:r>
            <a:r>
              <a:rPr lang="ja-JP" altLang="en-US" dirty="0" smtClean="0"/>
              <a:t>は！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SharePoint</a:t>
            </a:r>
            <a:r>
              <a:rPr lang="ja-JP" altLang="en-US" dirty="0" smtClean="0"/>
              <a:t>のサービスアプリケーション化されています</a:t>
            </a:r>
            <a:endParaRPr lang="en-US" altLang="ja-JP" dirty="0"/>
          </a:p>
          <a:p>
            <a:pPr lvl="2"/>
            <a:r>
              <a:rPr lang="ja-JP" altLang="en-US" dirty="0"/>
              <a:t>サービスアプリケーション化されている事</a:t>
            </a:r>
            <a:r>
              <a:rPr lang="ja-JP" altLang="en-US" dirty="0" smtClean="0"/>
              <a:t>で、冗長構成が構成できるようになった！？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ネイティブ</a:t>
            </a:r>
            <a:r>
              <a:rPr lang="en-US" altLang="ja-JP" dirty="0" err="1" smtClean="0"/>
              <a:t>Reprting</a:t>
            </a:r>
            <a:r>
              <a:rPr lang="en-US" altLang="ja-JP" dirty="0" smtClean="0"/>
              <a:t> Services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Ent</a:t>
            </a:r>
            <a:r>
              <a:rPr lang="ja-JP" altLang="en-US" dirty="0" smtClean="0"/>
              <a:t>は今までもクラスタ構成可能</a:t>
            </a:r>
            <a:endParaRPr kumimoji="1" lang="en-US" altLang="ja-JP" dirty="0" smtClean="0"/>
          </a:p>
          <a:p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06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デモ・・・・・・・・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29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139952" y="1052736"/>
            <a:ext cx="1111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？</a:t>
            </a:r>
            <a:endParaRPr kumimoji="1" lang="ja-JP" alt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87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3</a:t>
            </a:fld>
            <a:endParaRPr lang="en-US" altLang="ja-JP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 bwMode="auto">
          <a:xfrm>
            <a:off x="-1" y="-22124"/>
            <a:ext cx="9144001" cy="68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Win32App\WinShaot\data\WS0003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12" y="-171400"/>
            <a:ext cx="9186012" cy="710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763688" y="6237312"/>
            <a:ext cx="129614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SharePoint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Bi</a:t>
            </a:r>
            <a:r>
              <a:rPr kumimoji="1"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763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・・・・・・・・・・・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65F-79B5-497E-8FDA-644E368CB5D8}" type="datetime1">
              <a:rPr lang="ja-JP" altLang="en-US" smtClean="0"/>
              <a:pPr/>
              <a:t>2012/8/4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514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8071" y="3068960"/>
            <a:ext cx="7772400" cy="1362075"/>
          </a:xfrm>
        </p:spPr>
        <p:txBody>
          <a:bodyPr/>
          <a:lstStyle/>
          <a:p>
            <a:r>
              <a:rPr lang="ja-JP" altLang="en-US" dirty="0" smtClean="0"/>
              <a:t>ご清聴頂きまして、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en-US" altLang="ja-JP" dirty="0" smtClean="0"/>
              <a:t>		</a:t>
            </a:r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type="body" idx="1"/>
          </p:nvPr>
        </p:nvSpPr>
        <p:spPr>
          <a:xfrm>
            <a:off x="1187624" y="1700808"/>
            <a:ext cx="7772400" cy="1500187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32</a:t>
            </a:fld>
            <a:endParaRPr lang="en-US" altLang="ja-JP"/>
          </a:p>
        </p:txBody>
      </p:sp>
      <p:pic>
        <p:nvPicPr>
          <p:cNvPr id="6" name="Picture 1024" descr="C:\Users\Atsuo\Documents\My Sync\SharePointIssue\名刺ロゴ\PiecePoin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455650"/>
            <a:ext cx="466248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/>
              <a:t>PiecePoint</a:t>
            </a:r>
            <a:r>
              <a:rPr lang="ja-JP" altLang="en-US" dirty="0"/>
              <a:t>株式</a:t>
            </a:r>
            <a:r>
              <a:rPr lang="ja-JP" altLang="en-US" dirty="0" smtClean="0"/>
              <a:t>会社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一応、社長さん！</a:t>
            </a:r>
            <a:endParaRPr lang="en-US" altLang="ja-JP" dirty="0" smtClean="0"/>
          </a:p>
          <a:p>
            <a:pPr lvl="1"/>
            <a:r>
              <a:rPr lang="ja-JP" altLang="en-US" dirty="0"/>
              <a:t>創業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2011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SharePoint</a:t>
            </a:r>
            <a:r>
              <a:rPr lang="ja-JP" altLang="en-US" dirty="0"/>
              <a:t>好きの</a:t>
            </a:r>
            <a:r>
              <a:rPr kumimoji="1" lang="ja-JP" altLang="en-US" dirty="0" smtClean="0"/>
              <a:t>会社</a:t>
            </a:r>
            <a:endParaRPr lang="en-US" altLang="ja-JP" dirty="0"/>
          </a:p>
          <a:p>
            <a:pPr lvl="1"/>
            <a:r>
              <a:rPr lang="ja-JP" altLang="en-US" dirty="0" smtClean="0"/>
              <a:t>評価・検討、設計、開発、構築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ポータル</a:t>
            </a:r>
            <a:endParaRPr lang="en-US" altLang="ja-JP" dirty="0" smtClean="0"/>
          </a:p>
          <a:p>
            <a:pPr lvl="2"/>
            <a:r>
              <a:rPr lang="en-US" altLang="ja-JP" dirty="0"/>
              <a:t>Groupware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Workflow</a:t>
            </a:r>
          </a:p>
          <a:p>
            <a:pPr lvl="2"/>
            <a:r>
              <a:rPr lang="en-US" altLang="ja-JP" dirty="0" smtClean="0"/>
              <a:t>Business</a:t>
            </a:r>
            <a:r>
              <a:rPr lang="ja-JP" altLang="en-US" dirty="0" smtClean="0"/>
              <a:t> </a:t>
            </a:r>
            <a:r>
              <a:rPr lang="en-US" altLang="ja-JP" dirty="0" smtClean="0"/>
              <a:t>Intelligence</a:t>
            </a:r>
            <a:r>
              <a:rPr lang="ja-JP" altLang="en-US" dirty="0" smtClean="0"/>
              <a:t>導入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関連ソリューション販売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SharePoint</a:t>
            </a:r>
            <a:r>
              <a:rPr lang="ja-JP" altLang="en-US" dirty="0" smtClean="0"/>
              <a:t>リダイレクタ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SharePointBoost</a:t>
            </a:r>
            <a:r>
              <a:rPr lang="ja-JP" altLang="en-US" dirty="0" smtClean="0"/>
              <a:t>社製品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アンク社製品</a:t>
            </a:r>
            <a:endParaRPr lang="en-US" altLang="ja-JP" dirty="0" smtClean="0"/>
          </a:p>
          <a:p>
            <a:pPr lvl="1"/>
            <a:r>
              <a:rPr lang="ja-JP" altLang="en-US" dirty="0"/>
              <a:t>関連</a:t>
            </a:r>
            <a:r>
              <a:rPr lang="ja-JP" altLang="en-US" dirty="0" smtClean="0"/>
              <a:t>ソリューション</a:t>
            </a:r>
            <a:r>
              <a:rPr lang="ja-JP" altLang="en-US" dirty="0"/>
              <a:t>導入</a:t>
            </a:r>
            <a:r>
              <a:rPr lang="ja-JP" altLang="en-US" dirty="0" smtClean="0"/>
              <a:t>支援</a:t>
            </a:r>
            <a:endParaRPr lang="en-US" altLang="ja-JP" dirty="0"/>
          </a:p>
          <a:p>
            <a:pPr lvl="2"/>
            <a:r>
              <a:rPr lang="en-US" altLang="ja-JP" dirty="0" smtClean="0"/>
              <a:t>Nintex</a:t>
            </a:r>
            <a:r>
              <a:rPr lang="ja-JP" altLang="en-US" dirty="0" smtClean="0"/>
              <a:t> </a:t>
            </a:r>
            <a:r>
              <a:rPr lang="en-US" altLang="ja-JP" dirty="0" smtClean="0"/>
              <a:t>Workflow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4</a:t>
            </a:fld>
            <a:endParaRPr lang="en-US" altLang="ja-JP"/>
          </a:p>
        </p:txBody>
      </p:sp>
      <p:pic>
        <p:nvPicPr>
          <p:cNvPr id="6" name="Picture 1024" descr="C:\Users\Atsuo\Documents\My Sync\SharePointIssue\名刺ロゴ\PiecePoin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88640"/>
            <a:ext cx="466248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tsuo\Yahoo!ボックス\Coomunity\20120317SharePointUser\PiecePoint-small\_MG_07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672" y="-35199"/>
            <a:ext cx="11400503" cy="760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07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SharePoint</a:t>
            </a:r>
            <a:r>
              <a:rPr kumimoji="1" lang="ja-JP" altLang="en-US" sz="4000" dirty="0" smtClean="0"/>
              <a:t>のコミュニティ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4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Japan</a:t>
            </a:r>
            <a:r>
              <a:rPr lang="ja-JP" altLang="en-US" sz="4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4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SharePoint</a:t>
            </a:r>
            <a:r>
              <a:rPr lang="ja-JP" altLang="en-US" sz="4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48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Group</a:t>
            </a:r>
          </a:p>
          <a:p>
            <a:pPr marL="0" indent="0">
              <a:buNone/>
            </a:pPr>
            <a:r>
              <a:rPr lang="en-US" altLang="ja-JP" sz="4800" u="sng" dirty="0" smtClean="0">
                <a:solidFill>
                  <a:schemeClr val="accent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http://jpsps.com</a:t>
            </a:r>
            <a:endParaRPr lang="en-US" altLang="ja-JP" sz="4800" u="sng" dirty="0">
              <a:solidFill>
                <a:schemeClr val="accent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8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tsuo\Yahoo!ボックス\Coomunity\20120331jpsps\20120331\WP_0002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2700"/>
            <a:ext cx="9118600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このセッションのゴール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BI</a:t>
            </a:r>
            <a:r>
              <a:rPr lang="ja-JP" altLang="en-US" dirty="0" smtClean="0"/>
              <a:t>をざっくりと理解</a:t>
            </a:r>
            <a:endParaRPr lang="en-US" altLang="ja-JP" dirty="0" smtClean="0"/>
          </a:p>
          <a:p>
            <a:endParaRPr lang="en-US" altLang="ja-JP" u="sng" dirty="0" smtClean="0"/>
          </a:p>
          <a:p>
            <a:pPr marL="0" indent="0">
              <a:buNone/>
            </a:pPr>
            <a:r>
              <a:rPr lang="en-US" altLang="ja-JP" u="sng" dirty="0" smtClean="0"/>
              <a:t>Japan</a:t>
            </a:r>
            <a:r>
              <a:rPr lang="ja-JP" altLang="en-US" u="sng" dirty="0" smtClean="0"/>
              <a:t> </a:t>
            </a:r>
            <a:r>
              <a:rPr lang="en-US" altLang="ja-JP" u="sng" dirty="0" smtClean="0"/>
              <a:t>SharePoint</a:t>
            </a:r>
            <a:r>
              <a:rPr lang="ja-JP" altLang="en-US" u="sng" dirty="0" smtClean="0"/>
              <a:t> </a:t>
            </a:r>
            <a:r>
              <a:rPr lang="en-US" altLang="ja-JP" u="sng" dirty="0" smtClean="0"/>
              <a:t>Group</a:t>
            </a:r>
            <a:r>
              <a:rPr lang="ja-JP" altLang="en-US" u="sng" dirty="0" smtClean="0"/>
              <a:t>に参加したくなる</a:t>
            </a:r>
            <a:endParaRPr lang="en-US" altLang="ja-JP" u="sng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53200"/>
            <a:ext cx="719138" cy="304800"/>
          </a:xfrm>
          <a:prstGeom prst="rect">
            <a:avLst/>
          </a:prstGeom>
        </p:spPr>
        <p:txBody>
          <a:bodyPr/>
          <a:lstStyle/>
          <a:p>
            <a:fld id="{3CB9273C-3D11-4A52-8B21-2B2FF81F041C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16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2012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 smtClean="0"/>
              <a:t>日に東京（西新宿）で開催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972397"/>
              </p:ext>
            </p:extLst>
          </p:nvPr>
        </p:nvGraphicFramePr>
        <p:xfrm>
          <a:off x="1403647" y="1124755"/>
          <a:ext cx="7245053" cy="51785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16"/>
                <a:gridCol w="716216"/>
                <a:gridCol w="716216"/>
                <a:gridCol w="1451753"/>
                <a:gridCol w="3644652"/>
              </a:tblGrid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開始時間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終了時間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スピーカー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内容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13:00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13:15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山崎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オープニング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13:15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13:45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太田さん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セッション１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13:45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14:15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調整中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セッション２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14:15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14:30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休憩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14:30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15:00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中村さん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 smtClean="0">
                          <a:effectLst/>
                        </a:rPr>
                        <a:t>ユーザ視点からの </a:t>
                      </a:r>
                      <a:r>
                        <a:rPr lang="en-US" altLang="ja-JP" sz="1400" u="none" strike="noStrike" dirty="0" smtClean="0">
                          <a:effectLst/>
                        </a:rPr>
                        <a:t>SharePoint 2013 Sneak Peak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15:00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15:30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MS</a:t>
                      </a:r>
                      <a:r>
                        <a:rPr lang="ja-JP" altLang="en-US" sz="1400" u="none" strike="noStrike">
                          <a:effectLst/>
                        </a:rPr>
                        <a:t>松崎さん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Windows Azure Active Directory</a:t>
                      </a:r>
                      <a:r>
                        <a:rPr lang="ja-JP" altLang="en-US" sz="1400" u="none" strike="noStrike" dirty="0" smtClean="0">
                          <a:effectLst/>
                        </a:rPr>
                        <a:t>の</a:t>
                      </a:r>
                      <a:r>
                        <a:rPr lang="en-US" sz="1400" u="none" strike="noStrike" dirty="0" smtClean="0">
                          <a:effectLst/>
                        </a:rPr>
                        <a:t>SharePoint</a:t>
                      </a:r>
                      <a:r>
                        <a:rPr lang="ja-JP" altLang="en-US" sz="1400" u="none" strike="noStrike" dirty="0">
                          <a:effectLst/>
                        </a:rPr>
                        <a:t>連携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15:30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16:15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休憩＋</a:t>
                      </a:r>
                      <a:r>
                        <a:rPr lang="en-US" sz="1400" u="none" strike="noStrike">
                          <a:effectLst/>
                        </a:rPr>
                        <a:t>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16:15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17:05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0:50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山崎愛さん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セッション５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17:05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奥田さん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セッション６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17:45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CSKWIN</a:t>
                      </a:r>
                      <a:r>
                        <a:rPr lang="ja-JP" altLang="en-US" sz="1400" u="none" strike="noStrike">
                          <a:effectLst/>
                        </a:rPr>
                        <a:t>古宮さん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セッション７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山崎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クロージング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18:30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0:15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移動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  <a:tr h="3312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18:45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20:45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</a:rPr>
                        <a:t>2:00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　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</a:rPr>
                        <a:t>懇親会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273C-3D11-4A52-8B21-2B2FF81F041C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37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T01_ABST_001P">
  <a:themeElements>
    <a:clrScheme name="Office ​​テーマ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​​テーマ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SAT01_ABST_001P</Template>
  <TotalTime>13295</TotalTime>
  <Words>763</Words>
  <Application>Microsoft Office PowerPoint</Application>
  <PresentationFormat>画面に合わせる (4:3)</PresentationFormat>
  <Paragraphs>313</Paragraphs>
  <Slides>32</Slides>
  <Notes>2</Notes>
  <HiddenSlides>2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3" baseType="lpstr">
      <vt:lpstr>SAT01_ABST_001P</vt:lpstr>
      <vt:lpstr>SharePointによるSQL BI</vt:lpstr>
      <vt:lpstr>自己紹介</vt:lpstr>
      <vt:lpstr>PowerPoint プレゼンテーション</vt:lpstr>
      <vt:lpstr>仕事</vt:lpstr>
      <vt:lpstr>PowerPoint プレゼンテーション</vt:lpstr>
      <vt:lpstr>SharePointのコミュニティ</vt:lpstr>
      <vt:lpstr>PowerPoint プレゼンテーション</vt:lpstr>
      <vt:lpstr>このセッションのゴール</vt:lpstr>
      <vt:lpstr>2012年9月1日に東京（西新宿）で開催</vt:lpstr>
      <vt:lpstr>What’s  SQL  BI？</vt:lpstr>
      <vt:lpstr>PDCAサイクルを回して何かを改善する</vt:lpstr>
      <vt:lpstr>Business Intelligence ツール</vt:lpstr>
      <vt:lpstr>ざっくりと見るとこんな感じ！</vt:lpstr>
      <vt:lpstr>SQLに当てはめると！</vt:lpstr>
      <vt:lpstr>SharePointによるSQL BIって？</vt:lpstr>
      <vt:lpstr>SharePointでSQL BI</vt:lpstr>
      <vt:lpstr>シェアポイントってなに？</vt:lpstr>
      <vt:lpstr>ザックリと出来る事の例</vt:lpstr>
      <vt:lpstr>SharePoint ザックリ型アーキテクチャ図</vt:lpstr>
      <vt:lpstr>大規模から小規模まで構成可能</vt:lpstr>
      <vt:lpstr>SharePointの種類</vt:lpstr>
      <vt:lpstr>SharePoint2010の機能</vt:lpstr>
      <vt:lpstr>PowerPivot</vt:lpstr>
      <vt:lpstr>PowerPivotとは？</vt:lpstr>
      <vt:lpstr>PowerPivot for ??</vt:lpstr>
      <vt:lpstr>PowerPoint プレゼンテーション</vt:lpstr>
      <vt:lpstr>PowerView</vt:lpstr>
      <vt:lpstr>PowerView？</vt:lpstr>
      <vt:lpstr>PowerPoint プレゼンテーション</vt:lpstr>
      <vt:lpstr>SharePointでBi！</vt:lpstr>
      <vt:lpstr>PowerPoint プレゼンテーション</vt:lpstr>
      <vt:lpstr>ご清聴頂きまして、 　  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Atsuo</dc:creator>
  <cp:lastModifiedBy>Atsuo</cp:lastModifiedBy>
  <cp:revision>287</cp:revision>
  <dcterms:created xsi:type="dcterms:W3CDTF">2011-03-16T11:59:11Z</dcterms:created>
  <dcterms:modified xsi:type="dcterms:W3CDTF">2012-08-04T06:13:41Z</dcterms:modified>
</cp:coreProperties>
</file>