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3" r:id="rId6"/>
    <p:sldId id="269" r:id="rId7"/>
    <p:sldId id="272" r:id="rId8"/>
    <p:sldId id="277" r:id="rId9"/>
    <p:sldId id="278" r:id="rId10"/>
    <p:sldId id="279" r:id="rId11"/>
    <p:sldId id="280" r:id="rId12"/>
    <p:sldId id="281" r:id="rId13"/>
    <p:sldId id="283" r:id="rId14"/>
    <p:sldId id="289" r:id="rId15"/>
    <p:sldId id="290" r:id="rId16"/>
    <p:sldId id="291" r:id="rId17"/>
    <p:sldId id="284" r:id="rId18"/>
    <p:sldId id="286" r:id="rId19"/>
    <p:sldId id="292" r:id="rId20"/>
    <p:sldId id="294" r:id="rId21"/>
    <p:sldId id="297" r:id="rId22"/>
    <p:sldId id="296" r:id="rId23"/>
    <p:sldId id="301" r:id="rId24"/>
    <p:sldId id="299" r:id="rId25"/>
    <p:sldId id="300" r:id="rId26"/>
    <p:sldId id="302" r:id="rId27"/>
    <p:sldId id="303" r:id="rId28"/>
    <p:sldId id="304" r:id="rId29"/>
    <p:sldId id="305" r:id="rId30"/>
    <p:sldId id="308" r:id="rId31"/>
    <p:sldId id="309" r:id="rId32"/>
    <p:sldId id="310" r:id="rId33"/>
    <p:sldId id="306" r:id="rId34"/>
    <p:sldId id="312" r:id="rId35"/>
    <p:sldId id="313" r:id="rId36"/>
    <p:sldId id="314" r:id="rId37"/>
    <p:sldId id="315" r:id="rId38"/>
    <p:sldId id="317" r:id="rId39"/>
    <p:sldId id="316" r:id="rId40"/>
    <p:sldId id="318" r:id="rId41"/>
    <p:sldId id="319" r:id="rId42"/>
    <p:sldId id="320" r:id="rId43"/>
    <p:sldId id="321" r:id="rId44"/>
    <p:sldId id="322" r:id="rId45"/>
    <p:sldId id="287" r:id="rId4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8DFF8-CCF9-45C0-ACDE-8490B18A96DD}" type="datetimeFigureOut">
              <a:rPr kumimoji="1" lang="ja-JP" altLang="en-US" smtClean="0"/>
              <a:t>2012/4/14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6EF4D-E46E-4B4F-9201-391943681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1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6EF4D-E46E-4B4F-9201-3919436814F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390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人の学生が同じ科目を異なる講師で履修できない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6EF4D-E46E-4B4F-9201-3919436814F8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084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関数従属性がなければ</a:t>
            </a:r>
            <a:r>
              <a:rPr kumimoji="1" lang="en-US" altLang="ja-JP" smtClean="0"/>
              <a:t>BCNF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6EF4D-E46E-4B4F-9201-3919436814F8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39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6EF4D-E46E-4B4F-9201-3919436814F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390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1NF</a:t>
            </a:r>
            <a:r>
              <a:rPr kumimoji="1" lang="ja-JP" altLang="en-US" dirty="0" smtClean="0"/>
              <a:t>の注文明細の姫トランスの片方を変えてしまうと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と商品への一貫性が消える．（重複更新へとつながる）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6EF4D-E46E-4B4F-9201-3919436814F8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39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6EF4D-E46E-4B4F-9201-3919436814F8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390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6EF4D-E46E-4B4F-9201-3919436814F8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390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1NF</a:t>
            </a:r>
            <a:r>
              <a:rPr kumimoji="1" lang="ja-JP" altLang="en-US" dirty="0" smtClean="0"/>
              <a:t>の注文明細の姫トランスの片方を変えてしまうと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と商品への一貫性が消える．（重複更新へとつながる）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6EF4D-E46E-4B4F-9201-3919436814F8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39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6EF4D-E46E-4B4F-9201-3919436814F8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39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関数従属性がなければ</a:t>
            </a:r>
            <a:r>
              <a:rPr kumimoji="1" lang="en-US" altLang="ja-JP" dirty="0" smtClean="0"/>
              <a:t>BCNF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6EF4D-E46E-4B4F-9201-3919436814F8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390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関数従属性がなければ</a:t>
            </a:r>
            <a:r>
              <a:rPr kumimoji="1" lang="en-US" altLang="ja-JP" smtClean="0"/>
              <a:t>BCNF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6EF4D-E46E-4B4F-9201-3919436814F8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39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3475-E5D5-4729-9D76-524A9C635FEF}" type="datetimeFigureOut">
              <a:rPr kumimoji="1" lang="ja-JP" altLang="en-US" smtClean="0"/>
              <a:t>2012/4/14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86A0-2AAF-44EA-B842-5769C3395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96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3475-E5D5-4729-9D76-524A9C635FEF}" type="datetimeFigureOut">
              <a:rPr kumimoji="1" lang="ja-JP" altLang="en-US" smtClean="0"/>
              <a:t>2012/4/14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86A0-2AAF-44EA-B842-5769C3395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43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3475-E5D5-4729-9D76-524A9C635FEF}" type="datetimeFigureOut">
              <a:rPr kumimoji="1" lang="ja-JP" altLang="en-US" smtClean="0"/>
              <a:t>2012/4/14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86A0-2AAF-44EA-B842-5769C3395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78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3475-E5D5-4729-9D76-524A9C635FEF}" type="datetimeFigureOut">
              <a:rPr kumimoji="1" lang="ja-JP" altLang="en-US" smtClean="0"/>
              <a:t>2012/4/14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86A0-2AAF-44EA-B842-5769C3395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73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3475-E5D5-4729-9D76-524A9C635FEF}" type="datetimeFigureOut">
              <a:rPr kumimoji="1" lang="ja-JP" altLang="en-US" smtClean="0"/>
              <a:t>2012/4/14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86A0-2AAF-44EA-B842-5769C3395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89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3475-E5D5-4729-9D76-524A9C635FEF}" type="datetimeFigureOut">
              <a:rPr kumimoji="1" lang="ja-JP" altLang="en-US" smtClean="0"/>
              <a:t>2012/4/14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86A0-2AAF-44EA-B842-5769C3395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64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3475-E5D5-4729-9D76-524A9C635FEF}" type="datetimeFigureOut">
              <a:rPr kumimoji="1" lang="ja-JP" altLang="en-US" smtClean="0"/>
              <a:t>2012/4/14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86A0-2AAF-44EA-B842-5769C3395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65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3475-E5D5-4729-9D76-524A9C635FEF}" type="datetimeFigureOut">
              <a:rPr kumimoji="1" lang="ja-JP" altLang="en-US" smtClean="0"/>
              <a:t>2012/4/14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86A0-2AAF-44EA-B842-5769C3395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58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3475-E5D5-4729-9D76-524A9C635FEF}" type="datetimeFigureOut">
              <a:rPr kumimoji="1" lang="ja-JP" altLang="en-US" smtClean="0"/>
              <a:t>2012/4/14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86A0-2AAF-44EA-B842-5769C3395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1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3475-E5D5-4729-9D76-524A9C635FEF}" type="datetimeFigureOut">
              <a:rPr kumimoji="1" lang="ja-JP" altLang="en-US" smtClean="0"/>
              <a:t>2012/4/14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86A0-2AAF-44EA-B842-5769C3395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1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3475-E5D5-4729-9D76-524A9C635FEF}" type="datetimeFigureOut">
              <a:rPr kumimoji="1" lang="ja-JP" altLang="en-US" smtClean="0"/>
              <a:t>2012/4/14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86A0-2AAF-44EA-B842-5769C3395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77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3475-E5D5-4729-9D76-524A9C635FEF}" type="datetimeFigureOut">
              <a:rPr kumimoji="1" lang="ja-JP" altLang="en-US" smtClean="0"/>
              <a:t>2012/4/14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386A0-2AAF-44EA-B842-5769C3395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56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磯野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！そんなことより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正規化しようぜー！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Alan </a:t>
            </a:r>
            <a:r>
              <a:rPr kumimoji="1" lang="en-US" altLang="ja-JP" dirty="0" err="1" smtClean="0"/>
              <a:t>Smithee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637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正規系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36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非正規系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第一正規系</a:t>
            </a:r>
            <a:r>
              <a:rPr lang="en-US" altLang="ja-JP" dirty="0" smtClean="0"/>
              <a:t>(1NF)</a:t>
            </a:r>
            <a:br>
              <a:rPr lang="en-US" altLang="ja-JP" dirty="0" smtClean="0"/>
            </a:br>
            <a:r>
              <a:rPr lang="ja-JP" altLang="en-US" dirty="0" smtClean="0"/>
              <a:t>第二正規系</a:t>
            </a:r>
            <a:r>
              <a:rPr lang="en-US" altLang="ja-JP" dirty="0" smtClean="0"/>
              <a:t>(2NF)</a:t>
            </a:r>
            <a:br>
              <a:rPr lang="en-US" altLang="ja-JP" dirty="0" smtClean="0"/>
            </a:br>
            <a:r>
              <a:rPr lang="ja-JP" altLang="en-US" dirty="0" smtClean="0"/>
              <a:t>第三正規系</a:t>
            </a:r>
            <a:r>
              <a:rPr lang="en-US" altLang="ja-JP" dirty="0" smtClean="0"/>
              <a:t>(3NF)</a:t>
            </a:r>
            <a:br>
              <a:rPr lang="en-US" altLang="ja-JP" dirty="0" smtClean="0"/>
            </a:br>
            <a:r>
              <a:rPr lang="ja-JP" altLang="en-US" dirty="0"/>
              <a:t>ボイス・コッド正規系</a:t>
            </a:r>
            <a:r>
              <a:rPr lang="en-US" altLang="ja-JP" dirty="0"/>
              <a:t>(BCNF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第四</a:t>
            </a:r>
            <a:r>
              <a:rPr lang="ja-JP" altLang="en-US" dirty="0" smtClean="0"/>
              <a:t>正規系</a:t>
            </a:r>
            <a:r>
              <a:rPr lang="en-US" altLang="ja-JP" dirty="0" smtClean="0"/>
              <a:t>(4NF)</a:t>
            </a:r>
            <a:br>
              <a:rPr lang="en-US" altLang="ja-JP" dirty="0" smtClean="0"/>
            </a:br>
            <a:r>
              <a:rPr lang="ja-JP" altLang="en-US" dirty="0" smtClean="0"/>
              <a:t>第五正規系</a:t>
            </a:r>
            <a:r>
              <a:rPr lang="en-US" altLang="ja-JP" dirty="0" smtClean="0"/>
              <a:t>(5NF)</a:t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267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非正規系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第一正規系</a:t>
            </a:r>
            <a:r>
              <a:rPr lang="en-US" altLang="ja-JP" dirty="0" smtClean="0"/>
              <a:t>(1NF)</a:t>
            </a:r>
            <a:br>
              <a:rPr lang="en-US" altLang="ja-JP" dirty="0" smtClean="0"/>
            </a:br>
            <a:r>
              <a:rPr lang="ja-JP" altLang="en-US" dirty="0" smtClean="0"/>
              <a:t>第二正規系</a:t>
            </a:r>
            <a:r>
              <a:rPr lang="en-US" altLang="ja-JP" dirty="0" smtClean="0"/>
              <a:t>(2NF)</a:t>
            </a:r>
            <a:br>
              <a:rPr lang="en-US" altLang="ja-JP" dirty="0" smtClean="0"/>
            </a:br>
            <a:r>
              <a:rPr lang="ja-JP" altLang="en-US" dirty="0" smtClean="0"/>
              <a:t>第三正規系</a:t>
            </a:r>
            <a:r>
              <a:rPr lang="en-US" altLang="ja-JP" dirty="0" smtClean="0"/>
              <a:t>(3NF)</a:t>
            </a:r>
            <a:br>
              <a:rPr lang="en-US" altLang="ja-JP" dirty="0" smtClean="0"/>
            </a:br>
            <a:r>
              <a:rPr lang="ja-JP" altLang="en-US" dirty="0"/>
              <a:t>ボイス・コッド正規系</a:t>
            </a:r>
            <a:r>
              <a:rPr lang="en-US" altLang="ja-JP" dirty="0"/>
              <a:t>(BCNF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第四</a:t>
            </a:r>
            <a:r>
              <a:rPr lang="ja-JP" altLang="en-US" dirty="0" smtClean="0"/>
              <a:t>正規系</a:t>
            </a:r>
            <a:r>
              <a:rPr lang="en-US" altLang="ja-JP" dirty="0" smtClean="0"/>
              <a:t>(4NF)</a:t>
            </a:r>
            <a:br>
              <a:rPr lang="en-US" altLang="ja-JP" dirty="0" smtClean="0"/>
            </a:br>
            <a:r>
              <a:rPr lang="ja-JP" altLang="en-US" dirty="0" smtClean="0"/>
              <a:t>第五正規系</a:t>
            </a:r>
            <a:r>
              <a:rPr lang="en-US" altLang="ja-JP" dirty="0" smtClean="0"/>
              <a:t>(5NF)</a:t>
            </a:r>
            <a:br>
              <a:rPr lang="en-US" altLang="ja-JP" dirty="0" smtClean="0"/>
            </a:b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56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なぜ正規系が大事？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2386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問題が出てくる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130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事前登録不能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68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重複更新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7169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矛盾</a:t>
            </a:r>
            <a:r>
              <a:rPr kumimoji="1" lang="ja-JP" altLang="en-US" dirty="0" smtClean="0"/>
              <a:t>を防ぐ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616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非正規系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第一正規系</a:t>
            </a:r>
            <a:r>
              <a:rPr lang="en-US" altLang="ja-JP" dirty="0" smtClean="0">
                <a:solidFill>
                  <a:srgbClr val="FF0000"/>
                </a:solidFill>
              </a:rPr>
              <a:t>(1NF)</a:t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/>
              <a:t>第二正規系</a:t>
            </a:r>
            <a:r>
              <a:rPr lang="en-US" altLang="ja-JP" dirty="0" smtClean="0"/>
              <a:t>(2NF)</a:t>
            </a:r>
            <a:br>
              <a:rPr lang="en-US" altLang="ja-JP" dirty="0" smtClean="0"/>
            </a:br>
            <a:r>
              <a:rPr lang="ja-JP" altLang="en-US" dirty="0" smtClean="0"/>
              <a:t>第三正規系</a:t>
            </a:r>
            <a:r>
              <a:rPr lang="en-US" altLang="ja-JP" dirty="0" smtClean="0"/>
              <a:t>(3NF)</a:t>
            </a:r>
            <a:br>
              <a:rPr lang="en-US" altLang="ja-JP" dirty="0" smtClean="0"/>
            </a:br>
            <a:r>
              <a:rPr lang="ja-JP" altLang="en-US" dirty="0"/>
              <a:t>ボイス・コッド正規系</a:t>
            </a:r>
            <a:r>
              <a:rPr lang="en-US" altLang="ja-JP" dirty="0"/>
              <a:t>(BCNF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第四</a:t>
            </a:r>
            <a:r>
              <a:rPr lang="ja-JP" altLang="en-US" dirty="0" smtClean="0"/>
              <a:t>正規系</a:t>
            </a:r>
            <a:r>
              <a:rPr lang="en-US" altLang="ja-JP" dirty="0" smtClean="0"/>
              <a:t>(4NF)</a:t>
            </a:r>
            <a:br>
              <a:rPr lang="en-US" altLang="ja-JP" dirty="0" smtClean="0"/>
            </a:br>
            <a:r>
              <a:rPr lang="ja-JP" altLang="en-US" dirty="0" smtClean="0"/>
              <a:t>第五正規系</a:t>
            </a:r>
            <a:r>
              <a:rPr lang="en-US" altLang="ja-JP" dirty="0" smtClean="0"/>
              <a:t>(5NF)</a:t>
            </a:r>
            <a:br>
              <a:rPr lang="en-US" altLang="ja-JP" dirty="0" smtClean="0"/>
            </a:b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44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関係喪失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63125" cy="763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16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952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テーブルにキーを設定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テーブルでの繰り返しを別の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テーブルへ</a:t>
            </a:r>
            <a:r>
              <a:rPr lang="ja-JP" altLang="en-US" dirty="0" smtClean="0"/>
              <a:t>分離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 smtClean="0"/>
              <a:t>導出項目の削除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885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非正規系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第一正規系</a:t>
            </a:r>
            <a:r>
              <a:rPr lang="en-US" altLang="ja-JP" dirty="0" smtClean="0"/>
              <a:t>(1NF)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第二正規系</a:t>
            </a:r>
            <a:r>
              <a:rPr lang="en-US" altLang="ja-JP" dirty="0" smtClean="0">
                <a:solidFill>
                  <a:srgbClr val="FF0000"/>
                </a:solidFill>
              </a:rPr>
              <a:t>(2NF)</a:t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/>
              <a:t>第三正規系</a:t>
            </a:r>
            <a:r>
              <a:rPr lang="en-US" altLang="ja-JP" dirty="0" smtClean="0"/>
              <a:t>(3NF)</a:t>
            </a:r>
            <a:br>
              <a:rPr lang="en-US" altLang="ja-JP" dirty="0" smtClean="0"/>
            </a:br>
            <a:r>
              <a:rPr lang="ja-JP" altLang="en-US" dirty="0"/>
              <a:t>ボイス・コッド正規系</a:t>
            </a:r>
            <a:r>
              <a:rPr lang="en-US" altLang="ja-JP" dirty="0"/>
              <a:t>(BCNF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第四</a:t>
            </a:r>
            <a:r>
              <a:rPr lang="ja-JP" altLang="en-US" dirty="0" smtClean="0"/>
              <a:t>正規系</a:t>
            </a:r>
            <a:r>
              <a:rPr lang="en-US" altLang="ja-JP" dirty="0" smtClean="0"/>
              <a:t>(4NF)</a:t>
            </a:r>
            <a:br>
              <a:rPr lang="en-US" altLang="ja-JP" dirty="0" smtClean="0"/>
            </a:br>
            <a:r>
              <a:rPr lang="ja-JP" altLang="en-US" dirty="0" smtClean="0"/>
              <a:t>第五正規系</a:t>
            </a:r>
            <a:r>
              <a:rPr lang="en-US" altLang="ja-JP" dirty="0" smtClean="0"/>
              <a:t>(5NF)</a:t>
            </a:r>
            <a:br>
              <a:rPr lang="en-US" altLang="ja-JP" dirty="0" smtClean="0"/>
            </a:b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61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lang="ja-JP" altLang="en-US" dirty="0"/>
              <a:t>部分関数従属性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2454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主キーの一部が決まれば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非主キーのある値が一意的に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決定する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9098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関係喪失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63125" cy="763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97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非正規系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第一正規系</a:t>
            </a:r>
            <a:r>
              <a:rPr lang="en-US" altLang="ja-JP" dirty="0" smtClean="0"/>
              <a:t>(1NF)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/>
              <a:t>第二正規系</a:t>
            </a:r>
            <a:r>
              <a:rPr lang="en-US" altLang="ja-JP" dirty="0" smtClean="0"/>
              <a:t>(2NF)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FF0000"/>
                </a:solidFill>
              </a:rPr>
              <a:t>第三正規系</a:t>
            </a:r>
            <a:r>
              <a:rPr lang="en-US" altLang="ja-JP" dirty="0" smtClean="0">
                <a:solidFill>
                  <a:srgbClr val="FF0000"/>
                </a:solidFill>
              </a:rPr>
              <a:t>(3NF)</a:t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/>
              <a:t>ボイス・コッド正規系</a:t>
            </a:r>
            <a:r>
              <a:rPr lang="en-US" altLang="ja-JP" dirty="0"/>
              <a:t>(BCNF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第四</a:t>
            </a:r>
            <a:r>
              <a:rPr lang="ja-JP" altLang="en-US" dirty="0" smtClean="0"/>
              <a:t>正規系</a:t>
            </a:r>
            <a:r>
              <a:rPr lang="en-US" altLang="ja-JP" dirty="0" smtClean="0"/>
              <a:t>(4NF)</a:t>
            </a:r>
            <a:br>
              <a:rPr lang="en-US" altLang="ja-JP" dirty="0" smtClean="0"/>
            </a:br>
            <a:r>
              <a:rPr lang="ja-JP" altLang="en-US" dirty="0" smtClean="0"/>
              <a:t>第五正規系</a:t>
            </a:r>
            <a:r>
              <a:rPr lang="en-US" altLang="ja-JP" dirty="0" smtClean="0"/>
              <a:t>(5NF)</a:t>
            </a:r>
            <a:br>
              <a:rPr lang="en-US" altLang="ja-JP" dirty="0" smtClean="0"/>
            </a:b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397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推移関数従属性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6889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非キー同士の関数従属性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7902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関係喪失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63125" cy="763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500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非正規系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第一正規系</a:t>
            </a:r>
            <a:r>
              <a:rPr lang="en-US" altLang="ja-JP" dirty="0" smtClean="0"/>
              <a:t>(1NF)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/>
              <a:t>第二正規系</a:t>
            </a:r>
            <a:r>
              <a:rPr lang="en-US" altLang="ja-JP" dirty="0" smtClean="0"/>
              <a:t>(2NF)</a:t>
            </a:r>
            <a:br>
              <a:rPr lang="en-US" altLang="ja-JP" dirty="0" smtClean="0"/>
            </a:br>
            <a:r>
              <a:rPr lang="ja-JP" altLang="en-US" dirty="0" smtClean="0"/>
              <a:t>第三正規系</a:t>
            </a:r>
            <a:r>
              <a:rPr lang="en-US" altLang="ja-JP" dirty="0" smtClean="0"/>
              <a:t>(3NF)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rgbClr val="FF0000"/>
                </a:solidFill>
              </a:rPr>
              <a:t>ボイス・コッド正規系</a:t>
            </a:r>
            <a:r>
              <a:rPr lang="en-US" altLang="ja-JP" dirty="0">
                <a:solidFill>
                  <a:srgbClr val="FF0000"/>
                </a:solidFill>
              </a:rPr>
              <a:t>(BCNF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第四</a:t>
            </a:r>
            <a:r>
              <a:rPr lang="ja-JP" altLang="en-US" dirty="0" smtClean="0">
                <a:solidFill>
                  <a:srgbClr val="FF0000"/>
                </a:solidFill>
              </a:rPr>
              <a:t>正規系</a:t>
            </a:r>
            <a:r>
              <a:rPr lang="en-US" altLang="ja-JP" dirty="0" smtClean="0">
                <a:solidFill>
                  <a:srgbClr val="FF0000"/>
                </a:solidFill>
              </a:rPr>
              <a:t>(4NF)</a:t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第五正規系</a:t>
            </a:r>
            <a:r>
              <a:rPr lang="en-US" altLang="ja-JP" dirty="0" smtClean="0">
                <a:solidFill>
                  <a:srgbClr val="FF0000"/>
                </a:solidFill>
              </a:rPr>
              <a:t>(5NF)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1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   Standard</a:t>
            </a:r>
            <a:br>
              <a:rPr lang="en-US" altLang="ja-JP" dirty="0" smtClean="0"/>
            </a:br>
            <a:r>
              <a:rPr lang="en-US" altLang="ja-JP" dirty="0" smtClean="0"/>
              <a:t>Query</a:t>
            </a:r>
            <a:br>
              <a:rPr lang="en-US" altLang="ja-JP" dirty="0" smtClean="0"/>
            </a:br>
            <a:r>
              <a:rPr lang="en-US" altLang="ja-JP" dirty="0" smtClean="0"/>
              <a:t>          Language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6759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lang="ja-JP" altLang="en-US" dirty="0"/>
              <a:t>ボイスコッド正規系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8136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非キーからキーに関数従属性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があるか否か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922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lang="ja-JP" altLang="en-US" dirty="0"/>
              <a:t>間違った分解</a:t>
            </a:r>
            <a:r>
              <a:rPr lang="ja-JP" altLang="en-US" dirty="0" smtClean="0"/>
              <a:t>を行うと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結合従属性を失う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4586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3140968"/>
            <a:ext cx="8219256" cy="2985195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学生が科目を履修しないと、講師が科目を担当するという情報を登録できない</a:t>
            </a:r>
          </a:p>
          <a:p>
            <a:r>
              <a:rPr lang="ja-JP" altLang="en-US" dirty="0"/>
              <a:t>講師が担当する科目を変更したとき、重複更新が発生する</a:t>
            </a:r>
          </a:p>
          <a:p>
            <a:r>
              <a:rPr lang="ja-JP" altLang="en-US" dirty="0"/>
              <a:t>学生の履修情報を削除すると、講師が科目を担当する情報も削除される</a:t>
            </a:r>
          </a:p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4664"/>
            <a:ext cx="7348916" cy="231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878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54" y="1556792"/>
            <a:ext cx="7196482" cy="306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276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06896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！？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4352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7196482" cy="306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0" y="4221088"/>
            <a:ext cx="7348916" cy="231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4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6434" cy="2256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684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822182" cy="235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328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元のテーブルに会った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関数従属性を失う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758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データベース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4859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306896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ビジネスルールによる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テーブル</a:t>
            </a:r>
            <a:r>
              <a:rPr lang="ja-JP" altLang="en-US" dirty="0" smtClean="0"/>
              <a:t>構造の問題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3839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306896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データベース側での設定よりも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アプリケーションと</a:t>
            </a:r>
            <a:r>
              <a:rPr lang="ja-JP" altLang="en-US" dirty="0" smtClean="0"/>
              <a:t>して実装したほうが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保守性高い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9599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なぜ第三正規系ぐらいで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ok</a:t>
            </a:r>
            <a:r>
              <a:rPr lang="ja-JP" altLang="en-US" smtClean="0"/>
              <a:t>なの？？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610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テーブル構造からビジネスルールを排除すると、第</a:t>
            </a:r>
            <a:r>
              <a:rPr lang="en-US" altLang="ja-JP" b="1" dirty="0"/>
              <a:t>3</a:t>
            </a:r>
            <a:r>
              <a:rPr lang="ja-JP" altLang="en-US" b="1" dirty="0"/>
              <a:t>正規化までで正規化が完了する。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8207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8580319" cy="196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025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参考資料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altLang="ja-JP" i="1" dirty="0" smtClean="0"/>
              <a:t>@IT</a:t>
            </a:r>
            <a:r>
              <a:rPr lang="ja-JP" altLang="en-US" i="1" dirty="0" smtClean="0"/>
              <a:t>データベースエンジニアへの道　第３回</a:t>
            </a:r>
            <a:endParaRPr lang="en-US" altLang="ja-JP" i="1" dirty="0" smtClean="0"/>
          </a:p>
          <a:p>
            <a:pPr marL="0" indent="0">
              <a:buNone/>
            </a:pPr>
            <a:r>
              <a:rPr lang="ja-JP" altLang="en-US" i="1" dirty="0"/>
              <a:t>　</a:t>
            </a:r>
            <a:r>
              <a:rPr lang="ja-JP" altLang="en-US" i="1" dirty="0" smtClean="0"/>
              <a:t>素早く正規系を見抜く実践テクニック　下平浩由</a:t>
            </a:r>
            <a:endParaRPr lang="en-US" altLang="ja-JP" i="1" dirty="0" smtClean="0"/>
          </a:p>
          <a:p>
            <a:pPr marL="0" indent="0">
              <a:buNone/>
            </a:pPr>
            <a:r>
              <a:rPr lang="en-US" altLang="ja-JP" dirty="0" smtClean="0"/>
              <a:t>http</a:t>
            </a:r>
            <a:r>
              <a:rPr lang="en-US" altLang="ja-JP" dirty="0"/>
              <a:t>://www.atmarkit.co.jp/fdb/rensai/db_enginer03/db_enginer03_1.html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048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データベースを</a:t>
            </a:r>
            <a:r>
              <a:rPr lang="ja-JP" altLang="en-US" dirty="0" smtClean="0"/>
              <a:t>どのように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作り上げるかということが重要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077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どのようにして作ろうか？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130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どんなデータが</a:t>
            </a:r>
            <a:r>
              <a:rPr lang="ja-JP" altLang="en-US" dirty="0"/>
              <a:t>ある</a:t>
            </a:r>
            <a:r>
              <a:rPr lang="ja-JP" altLang="en-US" dirty="0" smtClean="0"/>
              <a:t>だろう？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そのデータはどのような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関係性があるだろう？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03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今回は概念のお話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41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概念</a:t>
            </a:r>
            <a:r>
              <a:rPr lang="ja-JP" altLang="en-US" dirty="0" smtClean="0"/>
              <a:t>をミスすると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大変なことになる！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141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319</Words>
  <Application>Microsoft Office PowerPoint</Application>
  <PresentationFormat>画面に合わせる (4:3)</PresentationFormat>
  <Paragraphs>63</Paragraphs>
  <Slides>45</Slides>
  <Notes>11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46" baseType="lpstr">
      <vt:lpstr>Office ​​テーマ</vt:lpstr>
      <vt:lpstr>磯野ー！そんなことより 正規化しようぜー！</vt:lpstr>
      <vt:lpstr>自己紹介</vt:lpstr>
      <vt:lpstr>   Standard Query           Language</vt:lpstr>
      <vt:lpstr>データベース</vt:lpstr>
      <vt:lpstr>データベースをどのように 作り上げるかということが重要</vt:lpstr>
      <vt:lpstr>どのようにして作ろうか？</vt:lpstr>
      <vt:lpstr>どんなデータがあるだろう？ そのデータはどのような 関係性があるだろう？</vt:lpstr>
      <vt:lpstr>今回は概念のお話</vt:lpstr>
      <vt:lpstr>概念をミスすると 大変なことになる！</vt:lpstr>
      <vt:lpstr>正規系</vt:lpstr>
      <vt:lpstr>非正規系 第一正規系(1NF) 第二正規系(2NF) 第三正規系(3NF) ボイス・コッド正規系(BCNF) 第四正規系(4NF) 第五正規系(5NF) </vt:lpstr>
      <vt:lpstr>非正規系 第一正規系(1NF) 第二正規系(2NF) 第三正規系(3NF) ボイス・コッド正規系(BCNF) 第四正規系(4NF) 第五正規系(5NF) </vt:lpstr>
      <vt:lpstr>なぜ正規系が大事？</vt:lpstr>
      <vt:lpstr>3つの問題が出てくる</vt:lpstr>
      <vt:lpstr>事前登録不能</vt:lpstr>
      <vt:lpstr>重複更新</vt:lpstr>
      <vt:lpstr>矛盾を防ぐ</vt:lpstr>
      <vt:lpstr>非正規系 第一正規系(1NF) 第二正規系(2NF) 第三正規系(3NF) ボイス・コッド正規系(BCNF) 第四正規系(4NF) 第五正規系(5NF) </vt:lpstr>
      <vt:lpstr>関係喪失</vt:lpstr>
      <vt:lpstr>1.テーブルにキーを設定 2.テーブルでの繰り返しを別の テーブルへ分離 3.導出項目の削除</vt:lpstr>
      <vt:lpstr>非正規系 第一正規系(1NF) 第二正規系(2NF) 第三正規系(3NF) ボイス・コッド正規系(BCNF) 第四正規系(4NF) 第五正規系(5NF) </vt:lpstr>
      <vt:lpstr>部分関数従属性</vt:lpstr>
      <vt:lpstr>主キーの一部が決まれば 非主キーのある値が一意的に 決定する</vt:lpstr>
      <vt:lpstr>関係喪失</vt:lpstr>
      <vt:lpstr>非正規系 第一正規系(1NF) 第二正規系(2NF) 第三正規系(3NF) ボイス・コッド正規系(BCNF) 第四正規系(4NF) 第五正規系(5NF) </vt:lpstr>
      <vt:lpstr>推移関数従属性</vt:lpstr>
      <vt:lpstr>非キー同士の関数従属性</vt:lpstr>
      <vt:lpstr>関係喪失</vt:lpstr>
      <vt:lpstr>非正規系 第一正規系(1NF) 第二正規系(2NF) 第三正規系(3NF) ボイス・コッド正規系(BCNF) 第四正規系(4NF) 第五正規系(5NF) </vt:lpstr>
      <vt:lpstr>ボイスコッド正規系</vt:lpstr>
      <vt:lpstr>非キーからキーに関数従属性 があるか否か</vt:lpstr>
      <vt:lpstr>間違った分解を行うと 結合従属性を失う</vt:lpstr>
      <vt:lpstr>PowerPoint プレゼンテーション</vt:lpstr>
      <vt:lpstr>PowerPoint プレゼンテーション</vt:lpstr>
      <vt:lpstr>！？</vt:lpstr>
      <vt:lpstr>PowerPoint プレゼンテーション</vt:lpstr>
      <vt:lpstr>PowerPoint プレゼンテーション</vt:lpstr>
      <vt:lpstr>PowerPoint プレゼンテーション</vt:lpstr>
      <vt:lpstr>元のテーブルに会った 関数従属性を失う</vt:lpstr>
      <vt:lpstr>ビジネスルールによる テーブル構造の問題</vt:lpstr>
      <vt:lpstr>データベース側での設定よりも アプリケーションとして実装したほうが 保守性高い</vt:lpstr>
      <vt:lpstr>なぜ第三正規系ぐらいで okなの？？</vt:lpstr>
      <vt:lpstr>テーブル構造からビジネスルールを排除すると、第3正規化までで正規化が完了する。</vt:lpstr>
      <vt:lpstr>PowerPoint プレゼンテーション</vt:lpstr>
      <vt:lpstr>参考資料</vt:lpstr>
    </vt:vector>
  </TitlesOfParts>
  <Company>同志社大学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磯野ー！そんなことより 正規化しようぜー！</dc:title>
  <dc:creator>同志社大学</dc:creator>
  <cp:lastModifiedBy>Alan Smithee</cp:lastModifiedBy>
  <cp:revision>14</cp:revision>
  <dcterms:created xsi:type="dcterms:W3CDTF">2012-04-11T09:03:28Z</dcterms:created>
  <dcterms:modified xsi:type="dcterms:W3CDTF">2012-04-14T02:20:59Z</dcterms:modified>
</cp:coreProperties>
</file>