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28C"/>
    <a:srgbClr val="D800CB"/>
    <a:srgbClr val="C6AA5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522" autoAdjust="0"/>
  </p:normalViewPr>
  <p:slideViewPr>
    <p:cSldViewPr snapToGrid="0" snapToObjects="1">
      <p:cViewPr varScale="1">
        <p:scale>
          <a:sx n="71" d="100"/>
          <a:sy n="71" d="100"/>
        </p:scale>
        <p:origin x="-40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pic>
        <p:nvPicPr>
          <p:cNvPr id="7" name="図 6" descr="名称未設定-1-0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0496" y="0"/>
            <a:ext cx="5195585" cy="5113733"/>
          </a:xfrm>
          <a:prstGeom prst="rect">
            <a:avLst/>
          </a:prstGeom>
          <a:effectLst>
            <a:softEdge rad="165100"/>
          </a:effectLst>
        </p:spPr>
      </p:pic>
      <p:sp>
        <p:nvSpPr>
          <p:cNvPr id="16" name="タイトル 6"/>
          <p:cNvSpPr>
            <a:spLocks noGrp="1"/>
          </p:cNvSpPr>
          <p:nvPr>
            <p:ph type="ctrTitle"/>
          </p:nvPr>
        </p:nvSpPr>
        <p:spPr>
          <a:xfrm>
            <a:off x="1298890" y="2280833"/>
            <a:ext cx="7772400" cy="1470025"/>
          </a:xfrm>
        </p:spPr>
        <p:txBody>
          <a:bodyPr>
            <a:normAutofit/>
          </a:bodyPr>
          <a:lstStyle>
            <a:lvl1pPr>
              <a:defRPr sz="4400"/>
            </a:lvl1pPr>
          </a:lstStyle>
          <a:p>
            <a:pPr algn="r"/>
            <a:r>
              <a:rPr kumimoji="1" lang="ja-JP" altLang="en-US" smtClean="0"/>
              <a:t>マスタ タイトルの書式設定</a:t>
            </a:r>
            <a:endParaRPr kumimoji="1" lang="ja-JP" altLang="en-US" dirty="0"/>
          </a:p>
        </p:txBody>
      </p:sp>
      <p:sp>
        <p:nvSpPr>
          <p:cNvPr id="17" name="サブタイトル 7"/>
          <p:cNvSpPr>
            <a:spLocks noGrp="1"/>
          </p:cNvSpPr>
          <p:nvPr>
            <p:ph type="subTitle" idx="1"/>
          </p:nvPr>
        </p:nvSpPr>
        <p:spPr>
          <a:xfrm>
            <a:off x="2670490" y="3785928"/>
            <a:ext cx="6400800" cy="876597"/>
          </a:xfrm>
        </p:spPr>
        <p:txBody>
          <a:bodyPr>
            <a:normAutofit/>
          </a:bodyPr>
          <a:lstStyle>
            <a:lvl1pPr>
              <a:defRPr sz="2400"/>
            </a:lvl1pPr>
          </a:lstStyle>
          <a:p>
            <a:pPr algn="r"/>
            <a:r>
              <a:rPr kumimoji="1" lang="ja-JP" altLang="en-US" smtClean="0"/>
              <a:t>マスタ サブタイトルの書式設定</a:t>
            </a:r>
            <a:endParaRPr kumimoji="1" lang="ja-JP" altLang="en-US" dirty="0"/>
          </a:p>
        </p:txBody>
      </p:sp>
    </p:spTree>
    <p:extLst>
      <p:ext uri="{BB962C8B-B14F-4D97-AF65-F5344CB8AC3E}">
        <p14:creationId xmlns="" xmlns:p14="http://schemas.microsoft.com/office/powerpoint/2010/main" val="4697210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1820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421512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34164960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ー 3"/>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109353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51554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22887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ー 2"/>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35521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47871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ー 4"/>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400220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ー 4"/>
          <p:cNvSpPr>
            <a:spLocks noGrp="1"/>
          </p:cNvSpPr>
          <p:nvPr>
            <p:ph type="dt" sz="half" idx="10"/>
          </p:nvPr>
        </p:nvSpPr>
        <p:spPr/>
        <p:txBody>
          <a:bodyPr/>
          <a:lstStyle/>
          <a:p>
            <a:fld id="{016A295F-089C-F44C-8AF4-80595FF689FC}" type="datetimeFigureOut">
              <a:rPr kumimoji="1" lang="ja-JP" altLang="en-US" smtClean="0"/>
              <a:pPr/>
              <a:t>2012/4/14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D89ECD-E9FB-3649-BCC1-C51D31C34B51}" type="slidenum">
              <a:rPr kumimoji="1" lang="ja-JP" altLang="en-US" smtClean="0"/>
              <a:pPr/>
              <a:t>&lt;#&gt;</a:t>
            </a:fld>
            <a:endParaRPr kumimoji="1" lang="ja-JP" altLang="en-US"/>
          </a:p>
        </p:txBody>
      </p:sp>
    </p:spTree>
    <p:extLst>
      <p:ext uri="{BB962C8B-B14F-4D97-AF65-F5344CB8AC3E}">
        <p14:creationId xmlns="" xmlns:p14="http://schemas.microsoft.com/office/powerpoint/2010/main" val="41405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gif"/><Relationship Id="rId2" Type="http://schemas.openxmlformats.org/officeDocument/2006/relationships/slideLayout" Target="../slideLayouts/slideLayout2.xml"/><Relationship Id="rId16" Type="http://schemas.openxmlformats.org/officeDocument/2006/relationships/image" Target="../media/image4.gif"/><Relationship Id="rId20" Type="http://schemas.openxmlformats.org/officeDocument/2006/relationships/image" Target="../media/image8.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名称未設定-1.pn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13432" y="4923187"/>
            <a:ext cx="9154495" cy="1999355"/>
          </a:xfrm>
          <a:prstGeom prst="rect">
            <a:avLst/>
          </a:prstGeom>
          <a:effectLst>
            <a:softEdge rad="165100"/>
          </a:effectLst>
        </p:spPr>
      </p:pic>
      <p:sp>
        <p:nvSpPr>
          <p:cNvPr id="3" name="テキスト プレースホルダー 2"/>
          <p:cNvSpPr>
            <a:spLocks noGrp="1"/>
          </p:cNvSpPr>
          <p:nvPr>
            <p:ph type="body" idx="1"/>
          </p:nvPr>
        </p:nvSpPr>
        <p:spPr>
          <a:xfrm>
            <a:off x="457200" y="1140542"/>
            <a:ext cx="8229600" cy="507424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2" name="タイトル プレースホルダー 1"/>
          <p:cNvSpPr>
            <a:spLocks noGrp="1"/>
          </p:cNvSpPr>
          <p:nvPr>
            <p:ph type="title"/>
          </p:nvPr>
        </p:nvSpPr>
        <p:spPr>
          <a:xfrm>
            <a:off x="457200" y="274638"/>
            <a:ext cx="8229600" cy="698756"/>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6" name="スライド番号プレースホルダー 5"/>
          <p:cNvSpPr>
            <a:spLocks noGrp="1"/>
          </p:cNvSpPr>
          <p:nvPr>
            <p:ph type="sldNum" sz="quarter" idx="4"/>
          </p:nvPr>
        </p:nvSpPr>
        <p:spPr>
          <a:xfrm>
            <a:off x="105043" y="6358351"/>
            <a:ext cx="1133822" cy="365125"/>
          </a:xfrm>
          <a:prstGeom prst="rect">
            <a:avLst/>
          </a:prstGeom>
        </p:spPr>
        <p:txBody>
          <a:bodyPr vert="horz" lIns="91440" tIns="45720" rIns="91440" bIns="45720" rtlCol="0" anchor="ctr"/>
          <a:lstStyle>
            <a:lvl1pPr algn="l">
              <a:defRPr sz="1200">
                <a:solidFill>
                  <a:schemeClr val="tx1">
                    <a:tint val="75000"/>
                  </a:schemeClr>
                </a:solidFill>
                <a:latin typeface="メイリオ" pitchFamily="50" charset="-128"/>
                <a:ea typeface="メイリオ" pitchFamily="50" charset="-128"/>
                <a:cs typeface="メイリオ" pitchFamily="50" charset="-128"/>
              </a:defRPr>
            </a:lvl1pPr>
          </a:lstStyle>
          <a:p>
            <a:fld id="{25D89ECD-E9FB-3649-BCC1-C51D31C34B51}" type="slidenum">
              <a:rPr lang="ja-JP" altLang="en-US" smtClean="0"/>
              <a:pPr/>
              <a:t>&lt;#&gt;</a:t>
            </a:fld>
            <a:endParaRPr lang="ja-JP" altLang="en-US"/>
          </a:p>
        </p:txBody>
      </p:sp>
      <p:sp>
        <p:nvSpPr>
          <p:cNvPr id="9" name="円/楕円 8"/>
          <p:cNvSpPr/>
          <p:nvPr/>
        </p:nvSpPr>
        <p:spPr>
          <a:xfrm>
            <a:off x="709727" y="5993683"/>
            <a:ext cx="384576" cy="384576"/>
          </a:xfrm>
          <a:prstGeom prst="ellipse">
            <a:avLst/>
          </a:prstGeom>
          <a:solidFill>
            <a:srgbClr val="FF0000">
              <a:alpha val="50000"/>
            </a:srgbClr>
          </a:solidFill>
          <a:ln>
            <a:noFill/>
          </a:ln>
          <a:effectLst>
            <a:softEdge rad="63500"/>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0" name="円/楕円 9"/>
          <p:cNvSpPr/>
          <p:nvPr/>
        </p:nvSpPr>
        <p:spPr>
          <a:xfrm>
            <a:off x="1859163" y="6071326"/>
            <a:ext cx="618665" cy="618665"/>
          </a:xfrm>
          <a:prstGeom prst="ellipse">
            <a:avLst/>
          </a:prstGeom>
          <a:solidFill>
            <a:srgbClr val="FF6600">
              <a:alpha val="50000"/>
            </a:srgbClr>
          </a:solidFill>
          <a:ln>
            <a:noFill/>
          </a:ln>
          <a:effectLst>
            <a:softEdge rad="1143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1" name="円/楕円 10"/>
          <p:cNvSpPr/>
          <p:nvPr/>
        </p:nvSpPr>
        <p:spPr>
          <a:xfrm>
            <a:off x="2894921" y="5576924"/>
            <a:ext cx="471495" cy="471495"/>
          </a:xfrm>
          <a:prstGeom prst="ellipse">
            <a:avLst/>
          </a:prstGeom>
          <a:solidFill>
            <a:srgbClr val="FFFF00">
              <a:alpha val="70000"/>
            </a:srgbClr>
          </a:solidFill>
          <a:ln>
            <a:noFill/>
          </a:ln>
          <a:effectLst>
            <a:softEdge rad="1016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2" name="円/楕円 11"/>
          <p:cNvSpPr/>
          <p:nvPr/>
        </p:nvSpPr>
        <p:spPr>
          <a:xfrm>
            <a:off x="3713913" y="6214786"/>
            <a:ext cx="439699" cy="457376"/>
          </a:xfrm>
          <a:prstGeom prst="ellipse">
            <a:avLst/>
          </a:prstGeom>
          <a:solidFill>
            <a:srgbClr val="008000">
              <a:alpha val="50000"/>
            </a:srgbClr>
          </a:solidFill>
          <a:ln>
            <a:noFill/>
          </a:ln>
          <a:effectLst>
            <a:softEdge rad="1016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3" name="円/楕円 12"/>
          <p:cNvSpPr/>
          <p:nvPr/>
        </p:nvSpPr>
        <p:spPr>
          <a:xfrm>
            <a:off x="4350772" y="5638770"/>
            <a:ext cx="777313" cy="777313"/>
          </a:xfrm>
          <a:prstGeom prst="ellipse">
            <a:avLst/>
          </a:prstGeom>
          <a:solidFill>
            <a:srgbClr val="3366FF">
              <a:alpha val="50000"/>
            </a:srgbClr>
          </a:solidFill>
          <a:ln>
            <a:noFill/>
          </a:ln>
          <a:effectLst>
            <a:softEdge rad="1397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 name="円/楕円 13"/>
          <p:cNvSpPr/>
          <p:nvPr/>
        </p:nvSpPr>
        <p:spPr>
          <a:xfrm>
            <a:off x="5317998" y="6185971"/>
            <a:ext cx="535572" cy="535572"/>
          </a:xfrm>
          <a:prstGeom prst="ellipse">
            <a:avLst/>
          </a:prstGeom>
          <a:solidFill>
            <a:srgbClr val="1B028C">
              <a:alpha val="50000"/>
            </a:srgbClr>
          </a:solidFill>
          <a:ln>
            <a:noFill/>
          </a:ln>
          <a:effectLst>
            <a:softEdge rad="889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5" name="円/楕円 14"/>
          <p:cNvSpPr/>
          <p:nvPr/>
        </p:nvSpPr>
        <p:spPr>
          <a:xfrm>
            <a:off x="6237858" y="5704858"/>
            <a:ext cx="343560" cy="343562"/>
          </a:xfrm>
          <a:prstGeom prst="ellipse">
            <a:avLst/>
          </a:prstGeom>
          <a:solidFill>
            <a:srgbClr val="D800CB">
              <a:alpha val="50000"/>
            </a:srgbClr>
          </a:solidFill>
          <a:ln>
            <a:noFill/>
          </a:ln>
          <a:effectLst>
            <a:softEdge rad="76200"/>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pic>
        <p:nvPicPr>
          <p:cNvPr id="1026" name="Picture 2" descr="D:\doc\Community\SQLWorld\ppt-logo.png"/>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6840253" y="5191828"/>
            <a:ext cx="2183353" cy="1636676"/>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図 17" descr="名称未設定-1-01.png"/>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flipH="1">
            <a:off x="5185090" y="0"/>
            <a:ext cx="3982837" cy="4003523"/>
          </a:xfrm>
          <a:prstGeom prst="rect">
            <a:avLst/>
          </a:prstGeom>
          <a:effectLst>
            <a:softEdge rad="165100"/>
          </a:effectLst>
        </p:spPr>
      </p:pic>
      <p:sp>
        <p:nvSpPr>
          <p:cNvPr id="4" name="日付プレースホルダー 3"/>
          <p:cNvSpPr>
            <a:spLocks noGrp="1"/>
          </p:cNvSpPr>
          <p:nvPr>
            <p:ph type="dt" sz="half" idx="2"/>
          </p:nvPr>
        </p:nvSpPr>
        <p:spPr>
          <a:xfrm>
            <a:off x="1345427" y="6380658"/>
            <a:ext cx="1027471" cy="365125"/>
          </a:xfrm>
          <a:prstGeom prst="rect">
            <a:avLst/>
          </a:prstGeom>
        </p:spPr>
        <p:txBody>
          <a:bodyPr vert="horz" lIns="91440" tIns="45720" rIns="91440" bIns="45720" rtlCol="0" anchor="ctr"/>
          <a:lstStyle>
            <a:lvl1pPr algn="l">
              <a:defRPr sz="1200">
                <a:solidFill>
                  <a:schemeClr val="tx1">
                    <a:tint val="75000"/>
                  </a:schemeClr>
                </a:solidFill>
                <a:latin typeface="メイリオ" pitchFamily="50" charset="-128"/>
                <a:ea typeface="メイリオ" pitchFamily="50" charset="-128"/>
                <a:cs typeface="メイリオ" pitchFamily="50" charset="-128"/>
              </a:defRPr>
            </a:lvl1pPr>
          </a:lstStyle>
          <a:p>
            <a:fld id="{016A295F-089C-F44C-8AF4-80595FF689FC}" type="datetimeFigureOut">
              <a:rPr lang="ja-JP" altLang="en-US" smtClean="0"/>
              <a:pPr/>
              <a:t>2012/4/14</a:t>
            </a:fld>
            <a:endParaRPr lang="ja-JP" altLang="en-US"/>
          </a:p>
        </p:txBody>
      </p:sp>
      <p:sp>
        <p:nvSpPr>
          <p:cNvPr id="5" name="フッター プレースホルダー 4"/>
          <p:cNvSpPr>
            <a:spLocks noGrp="1"/>
          </p:cNvSpPr>
          <p:nvPr>
            <p:ph type="ftr" sz="quarter" idx="3"/>
          </p:nvPr>
        </p:nvSpPr>
        <p:spPr>
          <a:xfrm>
            <a:off x="2477828" y="6356350"/>
            <a:ext cx="35419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err="1" smtClean="0"/>
              <a:t>SQLWorld</a:t>
            </a:r>
            <a:endParaRPr lang="ja-JP" altLang="en-US" dirty="0"/>
          </a:p>
        </p:txBody>
      </p:sp>
    </p:spTree>
    <p:extLst>
      <p:ext uri="{BB962C8B-B14F-4D97-AF65-F5344CB8AC3E}">
        <p14:creationId xmlns="" xmlns:p14="http://schemas.microsoft.com/office/powerpoint/2010/main" val="56434897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iming>
    <p:tnLst>
      <p:par>
        <p:cTn id="1" dur="indefinite" restart="never" nodeType="tmRoot"/>
      </p:par>
    </p:tnLst>
  </p:timing>
  <p:txStyles>
    <p:titleStyle>
      <a:lvl1pPr algn="l" defTabSz="457200" rtl="0" eaLnBrk="1" latinLnBrk="0" hangingPunct="1">
        <a:spcBef>
          <a:spcPct val="0"/>
        </a:spcBef>
        <a:buNone/>
        <a:defRPr kumimoji="1" sz="36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457200" rtl="0" eaLnBrk="1" latinLnBrk="0" hangingPunct="1">
        <a:spcBef>
          <a:spcPct val="20000"/>
        </a:spcBef>
        <a:buFontTx/>
        <a:buBlip>
          <a:blip r:embed="rId16"/>
        </a:buBlip>
        <a:defRPr kumimoji="1" sz="3200" kern="1200">
          <a:solidFill>
            <a:schemeClr val="tx1"/>
          </a:solidFill>
          <a:latin typeface="メイリオ" pitchFamily="50" charset="-128"/>
          <a:ea typeface="メイリオ" pitchFamily="50" charset="-128"/>
          <a:cs typeface="メイリオ" pitchFamily="50" charset="-128"/>
        </a:defRPr>
      </a:lvl1pPr>
      <a:lvl2pPr marL="971550" indent="-514350" algn="l" defTabSz="457200" rtl="0" eaLnBrk="1" latinLnBrk="0" hangingPunct="1">
        <a:spcBef>
          <a:spcPct val="20000"/>
        </a:spcBef>
        <a:buFontTx/>
        <a:buBlip>
          <a:blip r:embed="rId17"/>
        </a:buBlip>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457200" rtl="0" eaLnBrk="1" latinLnBrk="0" hangingPunct="1">
        <a:spcBef>
          <a:spcPct val="20000"/>
        </a:spcBef>
        <a:buFontTx/>
        <a:buBlip>
          <a:blip r:embed="rId18"/>
        </a:buBlip>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457200" rtl="0" eaLnBrk="1" latinLnBrk="0" hangingPunct="1">
        <a:spcBef>
          <a:spcPct val="20000"/>
        </a:spcBef>
        <a:buFontTx/>
        <a:buBlip>
          <a:blip r:embed="rId19"/>
        </a:buBlip>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457200" rtl="0" eaLnBrk="1" latinLnBrk="0" hangingPunct="1">
        <a:spcBef>
          <a:spcPct val="20000"/>
        </a:spcBef>
        <a:buFontTx/>
        <a:buBlip>
          <a:blip r:embed="rId20"/>
        </a:buBlip>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hatena.ne.jp/Sikushima/20111218/1324182140" TargetMode="External"/><Relationship Id="rId2" Type="http://schemas.openxmlformats.org/officeDocument/2006/relationships/hyperlink" Target="http://d.hatena.ne.jp/Sikushima/20111220/132433846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hatena.ne.jp/Sikushima/20111218/13241821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298890" y="2280833"/>
            <a:ext cx="7772400" cy="1470025"/>
          </a:xfrm>
        </p:spPr>
        <p:txBody>
          <a:bodyPr/>
          <a:lstStyle/>
          <a:p>
            <a:pPr algn="r"/>
            <a:r>
              <a:rPr lang="ja-JP" altLang="en-US" dirty="0" smtClean="0"/>
              <a:t>テーブル設計を後から変更</a:t>
            </a:r>
            <a:endParaRPr kumimoji="1" lang="ja-JP" altLang="en-US" dirty="0"/>
          </a:p>
        </p:txBody>
      </p:sp>
      <p:sp>
        <p:nvSpPr>
          <p:cNvPr id="8" name="サブタイトル 7"/>
          <p:cNvSpPr>
            <a:spLocks noGrp="1"/>
          </p:cNvSpPr>
          <p:nvPr>
            <p:ph type="subTitle" idx="4294967295"/>
          </p:nvPr>
        </p:nvSpPr>
        <p:spPr>
          <a:xfrm>
            <a:off x="2670490" y="3785929"/>
            <a:ext cx="6400800" cy="557472"/>
          </a:xfrm>
        </p:spPr>
        <p:txBody>
          <a:bodyPr>
            <a:normAutofit lnSpcReduction="10000"/>
          </a:bodyPr>
          <a:lstStyle/>
          <a:p>
            <a:pPr algn="r">
              <a:buNone/>
            </a:pPr>
            <a:r>
              <a:rPr lang="ja-JP" altLang="en-US" dirty="0" smtClean="0"/>
              <a:t>現場で使える小技のご紹介</a:t>
            </a:r>
            <a:endParaRPr lang="en-US" altLang="ja-JP" dirty="0" smtClean="0"/>
          </a:p>
        </p:txBody>
      </p:sp>
      <p:sp>
        <p:nvSpPr>
          <p:cNvPr id="4" name="テキスト ボックス 3"/>
          <p:cNvSpPr txBox="1"/>
          <p:nvPr/>
        </p:nvSpPr>
        <p:spPr>
          <a:xfrm>
            <a:off x="2670490" y="4652683"/>
            <a:ext cx="6400800" cy="646331"/>
          </a:xfrm>
          <a:prstGeom prst="rect">
            <a:avLst/>
          </a:prstGeom>
          <a:noFill/>
        </p:spPr>
        <p:txBody>
          <a:bodyPr wrap="square" rtlCol="0">
            <a:spAutoFit/>
          </a:bodyPr>
          <a:lstStyle/>
          <a:p>
            <a:pPr algn="r">
              <a:buNone/>
            </a:pPr>
            <a:r>
              <a:rPr lang="ja-JP" altLang="en-US" dirty="0" smtClean="0"/>
              <a:t>株式会社ジーワンシステム</a:t>
            </a:r>
            <a:endParaRPr lang="en-US" altLang="ja-JP" dirty="0" smtClean="0"/>
          </a:p>
          <a:p>
            <a:pPr algn="r">
              <a:buNone/>
            </a:pPr>
            <a:r>
              <a:rPr lang="ja-JP" altLang="en-US" dirty="0" smtClean="0"/>
              <a:t>生島 </a:t>
            </a:r>
            <a:r>
              <a:rPr lang="ja-JP" altLang="en-US" dirty="0" smtClean="0"/>
              <a:t>勘富（イクシマ サダヨシ）</a:t>
            </a:r>
            <a:endParaRPr lang="ja-JP" altLang="en-US" dirty="0"/>
          </a:p>
        </p:txBody>
      </p:sp>
    </p:spTree>
    <p:extLst>
      <p:ext uri="{BB962C8B-B14F-4D97-AF65-F5344CB8AC3E}">
        <p14:creationId xmlns="" xmlns:p14="http://schemas.microsoft.com/office/powerpoint/2010/main" val="228336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カラムの命名法を検討</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カラムの命名法を修正します。</a:t>
            </a:r>
            <a:endParaRPr kumimoji="1" lang="en-US" altLang="ja-JP" dirty="0" smtClean="0"/>
          </a:p>
          <a:p>
            <a:r>
              <a:rPr lang="ja-JP" altLang="en-US" dirty="0" smtClean="0"/>
              <a:t>例えば、ないことを祈りますが</a:t>
            </a:r>
            <a:r>
              <a:rPr lang="en-US" altLang="ja-JP" dirty="0" smtClean="0"/>
              <a:t>【Filler01】</a:t>
            </a:r>
            <a:r>
              <a:rPr lang="ja-JP" altLang="en-US" dirty="0" smtClean="0"/>
              <a:t>→ </a:t>
            </a:r>
            <a:r>
              <a:rPr lang="en-US" altLang="ja-JP" dirty="0" smtClean="0"/>
              <a:t>【Memo01】</a:t>
            </a:r>
            <a:r>
              <a:rPr lang="ja-JP" altLang="en-US" dirty="0" smtClean="0"/>
              <a:t>とすべきかも知れません。</a:t>
            </a:r>
            <a:endParaRPr lang="en-US" altLang="ja-JP" dirty="0" smtClean="0"/>
          </a:p>
          <a:p>
            <a:r>
              <a:rPr kumimoji="1" lang="ja-JP" altLang="en-US" dirty="0" smtClean="0"/>
              <a:t>このようなカラム名の問題を、あるべき命名法に変換する</a:t>
            </a:r>
            <a:r>
              <a:rPr kumimoji="1" lang="ja-JP" altLang="en-US" dirty="0" smtClean="0"/>
              <a:t>一覧表をエクセルなどで作成</a:t>
            </a:r>
            <a:r>
              <a:rPr kumimoji="1" lang="ja-JP" altLang="en-US" dirty="0" smtClean="0"/>
              <a:t>します。</a:t>
            </a:r>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a:t>
            </a:r>
            <a:r>
              <a:rPr lang="en-US" altLang="ja-JP" dirty="0" smtClean="0"/>
              <a:t>DB</a:t>
            </a:r>
            <a:r>
              <a:rPr lang="ja-JP" altLang="en-US" dirty="0" smtClean="0"/>
              <a:t>にビューを作ります。</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カラム変換表から新</a:t>
            </a:r>
            <a:r>
              <a:rPr lang="en-US" altLang="ja-JP" dirty="0" smtClean="0"/>
              <a:t>DB</a:t>
            </a:r>
            <a:r>
              <a:rPr lang="ja-JP" altLang="en-US" dirty="0" smtClean="0"/>
              <a:t>にビューを作ります。</a:t>
            </a:r>
            <a:endParaRPr lang="en-US" altLang="ja-JP" dirty="0" smtClean="0"/>
          </a:p>
          <a:p>
            <a:r>
              <a:rPr lang="en-US" altLang="ja-JP" dirty="0" smtClean="0"/>
              <a:t>CREATE VIEW </a:t>
            </a:r>
            <a:r>
              <a:rPr lang="en-US" altLang="ja-JP" dirty="0" smtClean="0">
                <a:solidFill>
                  <a:srgbClr val="FF0000"/>
                </a:solidFill>
              </a:rPr>
              <a:t>[</a:t>
            </a:r>
            <a:r>
              <a:rPr lang="ja-JP" altLang="en-US" dirty="0" smtClean="0">
                <a:solidFill>
                  <a:srgbClr val="FF0000"/>
                </a:solidFill>
              </a:rPr>
              <a:t>新テーブル名</a:t>
            </a:r>
            <a:r>
              <a:rPr lang="en-US" altLang="ja-JP" dirty="0" smtClean="0">
                <a:solidFill>
                  <a:srgbClr val="FF0000"/>
                </a:solidFill>
              </a:rPr>
              <a:t>] </a:t>
            </a:r>
            <a:r>
              <a:rPr lang="en-US" altLang="ja-JP" dirty="0" smtClean="0"/>
              <a:t>AS</a:t>
            </a:r>
            <a:br>
              <a:rPr lang="en-US" altLang="ja-JP" dirty="0" smtClean="0"/>
            </a:br>
            <a:r>
              <a:rPr lang="ja-JP" altLang="en-US" dirty="0" smtClean="0"/>
              <a:t>　</a:t>
            </a:r>
            <a:r>
              <a:rPr lang="en-US" altLang="ja-JP" dirty="0" smtClean="0"/>
              <a:t>SELECT</a:t>
            </a:r>
            <a:br>
              <a:rPr lang="en-US" altLang="ja-JP" dirty="0" smtClean="0"/>
            </a:br>
            <a:r>
              <a:rPr lang="ja-JP" altLang="en-US" dirty="0" smtClean="0"/>
              <a:t>　　　</a:t>
            </a:r>
            <a:r>
              <a:rPr lang="en-US" altLang="ja-JP" dirty="0" smtClean="0">
                <a:solidFill>
                  <a:srgbClr val="FF0000"/>
                </a:solidFill>
              </a:rPr>
              <a:t>[</a:t>
            </a:r>
            <a:r>
              <a:rPr lang="ja-JP" altLang="en-US" dirty="0" smtClean="0">
                <a:solidFill>
                  <a:srgbClr val="FF0000"/>
                </a:solidFill>
              </a:rPr>
              <a:t>旧カラム名</a:t>
            </a:r>
            <a:r>
              <a:rPr lang="en-US" altLang="ja-JP" dirty="0" smtClean="0">
                <a:solidFill>
                  <a:srgbClr val="FF0000"/>
                </a:solidFill>
              </a:rPr>
              <a:t>]</a:t>
            </a:r>
            <a:r>
              <a:rPr lang="ja-JP" altLang="en-US" dirty="0" smtClean="0">
                <a:solidFill>
                  <a:srgbClr val="FF0000"/>
                </a:solidFill>
              </a:rPr>
              <a:t> </a:t>
            </a:r>
            <a:r>
              <a:rPr lang="en-US" altLang="ja-JP" dirty="0" smtClean="0"/>
              <a:t>AS </a:t>
            </a:r>
            <a:r>
              <a:rPr lang="en-US" altLang="ja-JP" dirty="0" smtClean="0">
                <a:solidFill>
                  <a:srgbClr val="FF0000"/>
                </a:solidFill>
              </a:rPr>
              <a:t>[</a:t>
            </a:r>
            <a:r>
              <a:rPr lang="ja-JP" altLang="en-US" dirty="0" smtClean="0">
                <a:solidFill>
                  <a:srgbClr val="FF0000"/>
                </a:solidFill>
              </a:rPr>
              <a:t>新カラム名</a:t>
            </a:r>
            <a:r>
              <a:rPr lang="en-US" altLang="ja-JP" dirty="0" smtClean="0">
                <a:solidFill>
                  <a:srgbClr val="FF0000"/>
                </a:solidFill>
              </a:rPr>
              <a:t>]</a:t>
            </a:r>
            <a:r>
              <a:rPr lang="en-US" altLang="ja-JP" dirty="0" smtClean="0"/>
              <a:t/>
            </a:r>
            <a:br>
              <a:rPr lang="en-US" altLang="ja-JP" dirty="0" smtClean="0"/>
            </a:br>
            <a:r>
              <a:rPr lang="ja-JP" altLang="en-US" dirty="0" smtClean="0"/>
              <a:t>　</a:t>
            </a:r>
            <a:r>
              <a:rPr lang="en-US" altLang="ja-JP" dirty="0" smtClean="0"/>
              <a:t>……</a:t>
            </a:r>
            <a:br>
              <a:rPr lang="en-US" altLang="ja-JP" dirty="0" smtClean="0"/>
            </a:br>
            <a:r>
              <a:rPr lang="ja-JP" altLang="en-US" dirty="0" smtClean="0"/>
              <a:t>　</a:t>
            </a:r>
            <a:r>
              <a:rPr lang="en-US" altLang="ja-JP" dirty="0" smtClean="0"/>
              <a:t>FROM </a:t>
            </a:r>
            <a:r>
              <a:rPr lang="en-US" altLang="ja-JP" dirty="0" smtClean="0">
                <a:solidFill>
                  <a:srgbClr val="FF0000"/>
                </a:solidFill>
              </a:rPr>
              <a:t>[</a:t>
            </a:r>
            <a:r>
              <a:rPr lang="ja-JP" altLang="en-US" dirty="0" smtClean="0">
                <a:solidFill>
                  <a:srgbClr val="FF0000"/>
                </a:solidFill>
              </a:rPr>
              <a:t>旧</a:t>
            </a:r>
            <a:r>
              <a:rPr lang="en-US" altLang="ja-JP" dirty="0" smtClean="0">
                <a:solidFill>
                  <a:srgbClr val="FF0000"/>
                </a:solidFill>
              </a:rPr>
              <a:t>DB].[</a:t>
            </a:r>
            <a:r>
              <a:rPr lang="en-US" altLang="ja-JP" dirty="0" err="1" smtClean="0">
                <a:solidFill>
                  <a:srgbClr val="FF0000"/>
                </a:solidFill>
              </a:rPr>
              <a:t>dbo</a:t>
            </a:r>
            <a:r>
              <a:rPr lang="en-US" altLang="ja-JP" dirty="0" smtClean="0">
                <a:solidFill>
                  <a:srgbClr val="FF0000"/>
                </a:solidFill>
              </a:rPr>
              <a:t>].[</a:t>
            </a:r>
            <a:r>
              <a:rPr lang="ja-JP" altLang="en-US" dirty="0" smtClean="0">
                <a:solidFill>
                  <a:srgbClr val="FF0000"/>
                </a:solidFill>
              </a:rPr>
              <a:t>旧テーブル名</a:t>
            </a:r>
            <a:r>
              <a:rPr lang="en-US" altLang="ja-JP" dirty="0" smtClean="0">
                <a:solidFill>
                  <a:srgbClr val="FF0000"/>
                </a:solidFill>
              </a:rPr>
              <a:t>]</a:t>
            </a:r>
          </a:p>
          <a:p>
            <a:r>
              <a:rPr lang="ja-JP" altLang="en-US" dirty="0" smtClean="0"/>
              <a:t>以降は新</a:t>
            </a:r>
            <a:r>
              <a:rPr lang="en-US" altLang="ja-JP" dirty="0" smtClean="0"/>
              <a:t>DB</a:t>
            </a:r>
            <a:r>
              <a:rPr lang="ja-JP" altLang="en-US" dirty="0" smtClean="0"/>
              <a:t>で新しい名前で開発が可能になります。</a:t>
            </a:r>
            <a:endParaRPr lang="en-US" altLang="ja-JP" dirty="0" smtClean="0"/>
          </a:p>
          <a:p>
            <a:r>
              <a:rPr lang="ja-JP" altLang="en-US" dirty="0" smtClean="0"/>
              <a:t>新</a:t>
            </a:r>
            <a:r>
              <a:rPr lang="en-US" altLang="ja-JP" dirty="0" smtClean="0"/>
              <a:t>DB</a:t>
            </a:r>
            <a:r>
              <a:rPr lang="ja-JP" altLang="en-US" dirty="0" err="1" smtClean="0"/>
              <a:t>で開</a:t>
            </a:r>
            <a:r>
              <a:rPr lang="ja-JP" altLang="en-US" dirty="0" smtClean="0"/>
              <a:t>発するときは、</a:t>
            </a:r>
            <a:r>
              <a:rPr lang="en-US" altLang="ja-JP" dirty="0" smtClean="0"/>
              <a:t>FROM</a:t>
            </a:r>
            <a:r>
              <a:rPr lang="ja-JP" altLang="en-US" dirty="0" smtClean="0"/>
              <a:t>句ではサロゲートキーで、</a:t>
            </a:r>
            <a:r>
              <a:rPr lang="en-US" altLang="ja-JP" dirty="0" smtClean="0"/>
              <a:t>WHERE</a:t>
            </a:r>
            <a:r>
              <a:rPr lang="ja-JP" altLang="en-US" dirty="0" smtClean="0"/>
              <a:t>句ではナチュラルキーか、サロゲートキーを利用します。</a:t>
            </a:r>
            <a:endParaRPr lang="en-US" altLang="ja-JP" dirty="0" smtClean="0"/>
          </a:p>
          <a:p>
            <a:pPr>
              <a:buNone/>
            </a:pPr>
            <a:endParaRPr lang="en-US" altLang="ja-JP"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正規化のやり直し</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データを横に持っているなどの問題も、現実には多い問題です。</a:t>
            </a:r>
            <a:endParaRPr kumimoji="1" lang="en-US" altLang="ja-JP" dirty="0" smtClean="0"/>
          </a:p>
          <a:p>
            <a:r>
              <a:rPr lang="ja-JP" altLang="en-US" dirty="0" smtClean="0"/>
              <a:t>この場合は</a:t>
            </a:r>
            <a:r>
              <a:rPr lang="en-US" altLang="ja-JP" dirty="0" smtClean="0"/>
              <a:t>VIEW</a:t>
            </a:r>
            <a:r>
              <a:rPr lang="ja-JP" altLang="en-US" dirty="0" smtClean="0"/>
              <a:t>ではなく、複数に分けた実テーブルを命名法に応じて作ります。</a:t>
            </a:r>
            <a:endParaRPr lang="en-US" altLang="ja-JP" dirty="0" smtClean="0"/>
          </a:p>
          <a:p>
            <a:r>
              <a:rPr lang="ja-JP" altLang="en-US" dirty="0" smtClean="0"/>
              <a:t>更に、旧システム</a:t>
            </a:r>
            <a:r>
              <a:rPr lang="ja-JP" altLang="en-US" dirty="0" smtClean="0"/>
              <a:t>（旧</a:t>
            </a:r>
            <a:r>
              <a:rPr lang="en-US" altLang="ja-JP" dirty="0" smtClean="0"/>
              <a:t>DB</a:t>
            </a:r>
            <a:r>
              <a:rPr lang="ja-JP" altLang="en-US" dirty="0" smtClean="0"/>
              <a:t>）でデータの更新があった際、新システム（新</a:t>
            </a:r>
            <a:r>
              <a:rPr lang="en-US" altLang="ja-JP" dirty="0" smtClean="0"/>
              <a:t>DB</a:t>
            </a:r>
            <a:r>
              <a:rPr lang="ja-JP" altLang="en-US" dirty="0" smtClean="0"/>
              <a:t>）に自動更新されるようにトリガーを作成します。</a:t>
            </a:r>
            <a:endParaRPr lang="en-US" altLang="ja-JP" dirty="0" smtClean="0"/>
          </a:p>
          <a:p>
            <a:r>
              <a:rPr kumimoji="1" lang="ja-JP" altLang="en-US" dirty="0" smtClean="0"/>
              <a:t>新システムでも更新が必要な場合は、連鎖・ロックに十分に配慮しながらトリガーを作成します。</a:t>
            </a:r>
            <a:endParaRPr kumimoji="1" lang="en-US" altLang="ja-JP" dirty="0" smtClean="0"/>
          </a:p>
          <a:p>
            <a:r>
              <a:rPr kumimoji="1" lang="en-US" altLang="ja-JP" dirty="0" smtClean="0">
                <a:solidFill>
                  <a:srgbClr val="FF0000"/>
                </a:solidFill>
              </a:rPr>
              <a:t>※ </a:t>
            </a:r>
            <a:r>
              <a:rPr kumimoji="1" lang="ja-JP" altLang="en-US" dirty="0" smtClean="0">
                <a:solidFill>
                  <a:srgbClr val="FF0000"/>
                </a:solidFill>
              </a:rPr>
              <a:t>ディレイ更新も検討</a:t>
            </a:r>
            <a:endParaRPr kumimoji="1" lang="ja-JP" alt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旧</a:t>
            </a:r>
            <a:r>
              <a:rPr kumimoji="1" lang="en-US" altLang="ja-JP" dirty="0" smtClean="0"/>
              <a:t>DB</a:t>
            </a:r>
            <a:r>
              <a:rPr kumimoji="1" lang="ja-JP" altLang="en-US" dirty="0" smtClean="0"/>
              <a:t>の破棄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サブシステムを追加するにあたり、このように</a:t>
            </a:r>
            <a:r>
              <a:rPr lang="en-US" altLang="ja-JP" dirty="0" smtClean="0"/>
              <a:t>DB</a:t>
            </a:r>
            <a:r>
              <a:rPr lang="ja-JP" altLang="en-US" dirty="0" smtClean="0"/>
              <a:t>のデータ構造を修正しておけば、次の大規模なリプレースのときに簡単にデータ移行ができます。</a:t>
            </a:r>
            <a:endParaRPr lang="en-US" altLang="ja-JP" dirty="0" smtClean="0"/>
          </a:p>
          <a:p>
            <a:r>
              <a:rPr kumimoji="1" lang="en-US" altLang="ja-JP" sz="2600" dirty="0" smtClean="0"/>
              <a:t>SELECT </a:t>
            </a:r>
            <a:r>
              <a:rPr kumimoji="1" lang="ja-JP" altLang="en-US" sz="2600" dirty="0" smtClean="0"/>
              <a:t>* </a:t>
            </a:r>
            <a:r>
              <a:rPr lang="en-US" altLang="ja-JP" sz="2600" dirty="0" smtClean="0"/>
              <a:t/>
            </a:r>
            <a:br>
              <a:rPr lang="en-US" altLang="ja-JP" sz="2600" dirty="0" smtClean="0"/>
            </a:br>
            <a:r>
              <a:rPr kumimoji="1" lang="en-US" altLang="ja-JP" sz="2600" dirty="0" smtClean="0"/>
              <a:t>INTO [</a:t>
            </a:r>
            <a:r>
              <a:rPr kumimoji="1" lang="ja-JP" altLang="en-US" sz="2600" dirty="0" smtClean="0"/>
              <a:t>新サーバ</a:t>
            </a:r>
            <a:r>
              <a:rPr kumimoji="1" lang="en-US" altLang="ja-JP" sz="2600" dirty="0" smtClean="0"/>
              <a:t>].[</a:t>
            </a:r>
            <a:r>
              <a:rPr kumimoji="1" lang="ja-JP" altLang="en-US" sz="2600" dirty="0" err="1" smtClean="0"/>
              <a:t>新新</a:t>
            </a:r>
            <a:r>
              <a:rPr kumimoji="1" lang="en-US" altLang="ja-JP" sz="2600" dirty="0" smtClean="0"/>
              <a:t>DB].[</a:t>
            </a:r>
            <a:r>
              <a:rPr kumimoji="1" lang="en-US" altLang="ja-JP" sz="2600" dirty="0" err="1" smtClean="0"/>
              <a:t>dbo</a:t>
            </a:r>
            <a:r>
              <a:rPr kumimoji="1" lang="en-US" altLang="ja-JP" sz="2600" dirty="0" smtClean="0"/>
              <a:t>].[</a:t>
            </a:r>
            <a:r>
              <a:rPr kumimoji="1" lang="ja-JP" altLang="en-US" sz="2600" dirty="0" smtClean="0"/>
              <a:t>新テーブル</a:t>
            </a:r>
            <a:r>
              <a:rPr kumimoji="1" lang="en-US" altLang="ja-JP" sz="2600" dirty="0" smtClean="0"/>
              <a:t>]</a:t>
            </a:r>
            <a:r>
              <a:rPr lang="en-US" altLang="ja-JP" sz="2600" dirty="0" smtClean="0"/>
              <a:t/>
            </a:r>
            <a:br>
              <a:rPr lang="en-US" altLang="ja-JP" sz="2600" dirty="0" smtClean="0"/>
            </a:br>
            <a:r>
              <a:rPr lang="en-US" altLang="ja-JP" sz="2600" dirty="0" smtClean="0"/>
              <a:t>FROM [</a:t>
            </a:r>
            <a:r>
              <a:rPr lang="ja-JP" altLang="en-US" sz="2600" dirty="0" smtClean="0"/>
              <a:t>新テーブル</a:t>
            </a:r>
            <a:r>
              <a:rPr lang="en-US" altLang="ja-JP" sz="2600" dirty="0" smtClean="0"/>
              <a:t>]</a:t>
            </a:r>
            <a:br>
              <a:rPr lang="en-US" altLang="ja-JP" sz="2600" dirty="0" smtClean="0"/>
            </a:br>
            <a:r>
              <a:rPr lang="ja-JP" altLang="en-US" sz="2600" dirty="0" smtClean="0"/>
              <a:t>など</a:t>
            </a:r>
            <a:r>
              <a:rPr lang="en-US" altLang="ja-JP" sz="2600" dirty="0" smtClean="0"/>
              <a:t/>
            </a:r>
            <a:br>
              <a:rPr lang="en-US" altLang="ja-JP" sz="2600" dirty="0" smtClean="0"/>
            </a:br>
            <a:r>
              <a:rPr lang="ja-JP" altLang="en-US" sz="2600" dirty="0" smtClean="0"/>
              <a:t>（ここまで横着をする必要はありませんが</a:t>
            </a:r>
            <a:r>
              <a:rPr lang="en-US" altLang="ja-JP" sz="2600" dirty="0" smtClean="0"/>
              <a:t>……</a:t>
            </a:r>
            <a:r>
              <a:rPr lang="ja-JP" altLang="en-US" sz="2600" dirty="0" smtClean="0"/>
              <a:t>）</a:t>
            </a:r>
            <a:endParaRPr lang="en-US" altLang="ja-JP" sz="2600" dirty="0" smtClean="0"/>
          </a:p>
          <a:p>
            <a:r>
              <a:rPr kumimoji="1" lang="ja-JP" altLang="en-US" dirty="0" smtClean="0">
                <a:solidFill>
                  <a:srgbClr val="FF0000"/>
                </a:solidFill>
              </a:rPr>
              <a:t>インデックスとトリガー</a:t>
            </a:r>
            <a:r>
              <a:rPr kumimoji="1" lang="ja-JP" altLang="en-US" dirty="0" smtClean="0"/>
              <a:t>は手作業で移行する必要があります。</a:t>
            </a:r>
            <a:endParaRPr kumimoji="1" lang="en-US" altLang="ja-JP"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ja-JP" altLang="en-US" dirty="0" smtClean="0"/>
              <a:t>未だに</a:t>
            </a:r>
            <a:r>
              <a:rPr lang="en-US" altLang="ja-JP" dirty="0" smtClean="0"/>
              <a:t>【Filler01】</a:t>
            </a:r>
            <a:r>
              <a:rPr lang="ja-JP" altLang="en-US" dirty="0" smtClean="0"/>
              <a:t>などというカラムが残っているということは、</a:t>
            </a:r>
            <a:r>
              <a:rPr lang="en-US" altLang="ja-JP" dirty="0" smtClean="0"/>
              <a:t>20</a:t>
            </a:r>
            <a:r>
              <a:rPr lang="ja-JP" altLang="en-US" dirty="0" smtClean="0"/>
              <a:t>年近く前の設計思想を引き継いでいるシステムがあるということです。</a:t>
            </a:r>
            <a:endParaRPr kumimoji="1" lang="en-US" altLang="ja-JP" dirty="0" smtClean="0"/>
          </a:p>
          <a:p>
            <a:r>
              <a:rPr kumimoji="1" lang="ja-JP" altLang="en-US" dirty="0" smtClean="0"/>
              <a:t>その状態で、モデリングもヘッタクレもない。</a:t>
            </a:r>
            <a:endParaRPr kumimoji="1" lang="en-US" altLang="ja-JP" dirty="0" smtClean="0"/>
          </a:p>
          <a:p>
            <a:r>
              <a:rPr lang="en-US" altLang="ja-JP" dirty="0" smtClean="0"/>
              <a:t>20</a:t>
            </a:r>
            <a:r>
              <a:rPr lang="ja-JP" altLang="en-US" dirty="0" smtClean="0"/>
              <a:t>年近く前の遺物が残っているということは、手が付けられない状態であったのでしょうが、やりようによっては、既存システムを残したままで、サロゲートキーの適応まで可能です。</a:t>
            </a:r>
            <a:endParaRPr lang="en-US" altLang="ja-JP" dirty="0" smtClean="0"/>
          </a:p>
          <a:p>
            <a:r>
              <a:rPr lang="ja-JP" altLang="en-US" dirty="0" smtClean="0"/>
              <a:t>現実には、これすらもコストが許されないことが多いのですけれど、チャレンジする価値は高いです。</a:t>
            </a:r>
            <a:endParaRPr lang="en-US" altLang="ja-JP"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弊社では昔から、</a:t>
            </a:r>
            <a:r>
              <a:rPr lang="ja-JP" altLang="en-US" dirty="0" smtClean="0"/>
              <a:t>漢字のテーブル（ビュー）名、カラム名に直したビューを顧客用に提供することが多いです。</a:t>
            </a:r>
            <a:endParaRPr lang="en-US" altLang="ja-JP" dirty="0" smtClean="0"/>
          </a:p>
          <a:p>
            <a:r>
              <a:rPr lang="ja-JP" altLang="en-US" dirty="0" smtClean="0"/>
              <a:t>更新権限を与えない場合もありますし、更新権限を与えて、マスターメンテ画面を作らない場合もあります。</a:t>
            </a:r>
            <a:endParaRPr lang="en-US" altLang="ja-JP" dirty="0" smtClean="0"/>
          </a:p>
          <a:p>
            <a:r>
              <a:rPr lang="ja-JP" altLang="en-US" dirty="0" smtClean="0"/>
              <a:t>また、</a:t>
            </a:r>
            <a:r>
              <a:rPr lang="en-US" altLang="ja-JP" dirty="0" smtClean="0"/>
              <a:t>【M000_Customers】</a:t>
            </a:r>
            <a:r>
              <a:rPr lang="ja-JP" altLang="en-US" dirty="0" smtClean="0"/>
              <a:t>というテーブル名に対し、</a:t>
            </a:r>
            <a:r>
              <a:rPr lang="en-US" altLang="ja-JP" dirty="0" smtClean="0"/>
              <a:t>【M000】</a:t>
            </a:r>
            <a:r>
              <a:rPr lang="ja-JP" altLang="en-US" dirty="0" smtClean="0"/>
              <a:t>というシノニムを設定することもあります。</a:t>
            </a:r>
            <a:endParaRPr lang="en-US" altLang="ja-JP" dirty="0" smtClean="0"/>
          </a:p>
          <a:p>
            <a:r>
              <a:rPr lang="ja-JP" altLang="en-US" dirty="0" smtClean="0"/>
              <a:t>工数を削減する効果は結構ありますので、規約が許せばご利用ください。</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lnSpcReduction="10000"/>
          </a:bodyPr>
          <a:lstStyle/>
          <a:p>
            <a:pPr>
              <a:buNone/>
            </a:pPr>
            <a:endParaRPr kumimoji="1" lang="en-US" altLang="ja-JP" sz="4400" dirty="0" smtClean="0"/>
          </a:p>
          <a:p>
            <a:pPr>
              <a:buNone/>
            </a:pPr>
            <a:r>
              <a:rPr kumimoji="1" lang="ja-JP" altLang="en-US" sz="4400" dirty="0" smtClean="0"/>
              <a:t>ご清聴ありがとうございました。</a:t>
            </a:r>
            <a:endParaRPr kumimoji="1" lang="en-US" altLang="ja-JP" sz="4400" dirty="0" smtClean="0"/>
          </a:p>
          <a:p>
            <a:pPr>
              <a:buNone/>
            </a:pPr>
            <a:endParaRPr lang="en-US" altLang="ja-JP" sz="4400" dirty="0" smtClean="0"/>
          </a:p>
          <a:p>
            <a:pPr>
              <a:buNone/>
            </a:pPr>
            <a:endParaRPr lang="en-US" altLang="ja-JP" dirty="0" smtClean="0"/>
          </a:p>
          <a:p>
            <a:pPr algn="r">
              <a:buNone/>
            </a:pPr>
            <a:r>
              <a:rPr kumimoji="1" lang="ja-JP" altLang="en-US" dirty="0" smtClean="0"/>
              <a:t>株式会社ジーワンシステム</a:t>
            </a:r>
            <a:endParaRPr kumimoji="1" lang="en-US" altLang="ja-JP" dirty="0" smtClean="0"/>
          </a:p>
          <a:p>
            <a:pPr algn="r">
              <a:buNone/>
            </a:pPr>
            <a:r>
              <a:rPr lang="ja-JP" altLang="en-US" dirty="0" smtClean="0"/>
              <a:t>　</a:t>
            </a:r>
            <a:r>
              <a:rPr lang="ja-JP" altLang="en-US" dirty="0" smtClean="0"/>
              <a:t>　　　　　生島　勘富</a:t>
            </a:r>
            <a:endParaRPr lang="en-US" altLang="ja-JP" dirty="0" smtClean="0"/>
          </a:p>
          <a:p>
            <a:pPr algn="r">
              <a:buNone/>
            </a:pPr>
            <a:r>
              <a:rPr kumimoji="1" lang="ja-JP" altLang="en-US" dirty="0" smtClean="0"/>
              <a:t>　</a:t>
            </a:r>
            <a:r>
              <a:rPr kumimoji="1" lang="ja-JP" altLang="en-US" dirty="0" smtClean="0"/>
              <a:t>　　　　　</a:t>
            </a:r>
            <a:r>
              <a:rPr kumimoji="1" lang="en-US" altLang="ja-JP" dirty="0" smtClean="0"/>
              <a:t>@</a:t>
            </a:r>
            <a:r>
              <a:rPr kumimoji="1" lang="en-US" altLang="ja-JP" dirty="0" err="1" smtClean="0"/>
              <a:t>sikushima</a:t>
            </a:r>
            <a:endParaRPr kumimoji="1" lang="en-US" altLang="ja-JP" dirty="0" smtClean="0"/>
          </a:p>
          <a:p>
            <a:pPr algn="r">
              <a:buNone/>
            </a:pPr>
            <a:r>
              <a:rPr lang="ja-JP" altLang="en-US" dirty="0" smtClean="0"/>
              <a:t>　</a:t>
            </a:r>
            <a:r>
              <a:rPr lang="ja-JP" altLang="en-US" dirty="0" smtClean="0"/>
              <a:t>　　　　　</a:t>
            </a:r>
            <a:r>
              <a:rPr lang="en-US" altLang="ja-JP" dirty="0" smtClean="0"/>
              <a:t>s.ikushima@g1sys.co.jp</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a:xfrm>
            <a:off x="457200" y="274638"/>
            <a:ext cx="8229600" cy="1143000"/>
          </a:xfrm>
        </p:spPr>
        <p:txBody>
          <a:bodyPr/>
          <a:lstStyle/>
          <a:p>
            <a:pPr algn="l"/>
            <a:r>
              <a:rPr kumimoji="1" lang="ja-JP" altLang="en-US" dirty="0" smtClean="0"/>
              <a:t>自己紹介</a:t>
            </a:r>
            <a:endParaRPr kumimoji="1" lang="ja-JP" altLang="en-US" dirty="0"/>
          </a:p>
        </p:txBody>
      </p:sp>
      <p:sp>
        <p:nvSpPr>
          <p:cNvPr id="16" name="コンテンツ プレースホルダー 3"/>
          <p:cNvSpPr>
            <a:spLocks noGrp="1"/>
          </p:cNvSpPr>
          <p:nvPr>
            <p:ph idx="1"/>
          </p:nvPr>
        </p:nvSpPr>
        <p:spPr>
          <a:xfrm>
            <a:off x="457200" y="1600200"/>
            <a:ext cx="8229600" cy="4525963"/>
          </a:xfrm>
        </p:spPr>
        <p:txBody>
          <a:bodyPr/>
          <a:lstStyle/>
          <a:p>
            <a:r>
              <a:rPr lang="ja-JP" altLang="en-US" dirty="0" smtClean="0"/>
              <a:t>生島勘富</a:t>
            </a:r>
            <a:r>
              <a:rPr lang="en-US" altLang="ja-JP" dirty="0" smtClean="0"/>
              <a:t>(</a:t>
            </a:r>
            <a:r>
              <a:rPr lang="ja-JP" altLang="en-US" dirty="0" smtClean="0"/>
              <a:t>イクシマ サダヨシ</a:t>
            </a:r>
            <a:r>
              <a:rPr lang="en-US" altLang="ja-JP" dirty="0" smtClean="0"/>
              <a:t>)</a:t>
            </a:r>
            <a:r>
              <a:rPr lang="ja-JP" altLang="en-US" dirty="0" smtClean="0"/>
              <a:t>と申します。</a:t>
            </a:r>
            <a:endParaRPr lang="en-US" altLang="ja-JP" dirty="0" smtClean="0"/>
          </a:p>
          <a:p>
            <a:r>
              <a:rPr lang="ja-JP" altLang="en-US" dirty="0" smtClean="0"/>
              <a:t>実は長い間</a:t>
            </a:r>
            <a:r>
              <a:rPr lang="en-US" altLang="ja-JP" dirty="0" smtClean="0"/>
              <a:t>SQLServer</a:t>
            </a:r>
            <a:r>
              <a:rPr lang="ja-JP" altLang="en-US" dirty="0" smtClean="0"/>
              <a:t>を現場ではメンテでしか触っていません。</a:t>
            </a:r>
            <a:endParaRPr lang="en-US" altLang="ja-JP" dirty="0" smtClean="0"/>
          </a:p>
          <a:p>
            <a:r>
              <a:rPr kumimoji="1" lang="ja-JP" altLang="en-US" dirty="0" smtClean="0"/>
              <a:t>基本</a:t>
            </a:r>
            <a:r>
              <a:rPr lang="ja-JP" altLang="en-US" dirty="0" smtClean="0"/>
              <a:t>は受託開発をやっていますが、現在、オリジナルの</a:t>
            </a:r>
            <a:r>
              <a:rPr lang="en-US" altLang="ja-JP" dirty="0" err="1" smtClean="0"/>
              <a:t>SaaS</a:t>
            </a:r>
            <a:r>
              <a:rPr lang="ja-JP" altLang="en-US" dirty="0" smtClean="0"/>
              <a:t>を企画中です。</a:t>
            </a:r>
            <a:endParaRPr lang="en-US" altLang="ja-JP" dirty="0" smtClean="0"/>
          </a:p>
          <a:p>
            <a:r>
              <a:rPr kumimoji="1" lang="ja-JP" altLang="en-US" dirty="0" smtClean="0"/>
              <a:t>パフォチューなどの仕事があればご紹介ください（笑）。</a:t>
            </a:r>
            <a:endParaRPr kumimoji="1" lang="ja-JP" altLang="en-US" dirty="0"/>
          </a:p>
        </p:txBody>
      </p:sp>
    </p:spTree>
    <p:extLst>
      <p:ext uri="{BB962C8B-B14F-4D97-AF65-F5344CB8AC3E}">
        <p14:creationId xmlns="" xmlns:p14="http://schemas.microsoft.com/office/powerpoint/2010/main" val="2379773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はじめに（今回の概要）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データモデリング</a:t>
            </a:r>
            <a:r>
              <a:rPr lang="ja-JP" altLang="en-US" dirty="0" smtClean="0"/>
              <a:t>に理想は</a:t>
            </a:r>
            <a:r>
              <a:rPr kumimoji="1" lang="ja-JP" altLang="en-US" dirty="0" smtClean="0"/>
              <a:t>ありますが、現実は厳しい。</a:t>
            </a:r>
            <a:endParaRPr kumimoji="1" lang="en-US" altLang="ja-JP" dirty="0" smtClean="0"/>
          </a:p>
          <a:p>
            <a:r>
              <a:rPr lang="ja-JP" altLang="en-US" dirty="0" smtClean="0"/>
              <a:t>全く新規のシステムは非常に少なく、既存システムに引きずられることがほとんどです。</a:t>
            </a:r>
            <a:endParaRPr lang="en-US" altLang="ja-JP" dirty="0" smtClean="0"/>
          </a:p>
          <a:p>
            <a:r>
              <a:rPr kumimoji="1" lang="ja-JP" altLang="en-US" dirty="0" smtClean="0"/>
              <a:t>既存システムに影響を与えずに、理想に近いモデリングをするにはどうしたら良いかというお話です。</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適応条件</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最近多い（？）</a:t>
            </a:r>
            <a:r>
              <a:rPr kumimoji="1" lang="en-US" altLang="ja-JP" dirty="0" smtClean="0"/>
              <a:t>Big Data</a:t>
            </a:r>
            <a:r>
              <a:rPr kumimoji="1" lang="ja-JP" altLang="en-US" dirty="0" err="1" smtClean="0"/>
              <a:t>には</a:t>
            </a:r>
            <a:r>
              <a:rPr kumimoji="1" lang="ja-JP" altLang="en-US" dirty="0" smtClean="0"/>
              <a:t>向きません。</a:t>
            </a:r>
            <a:endParaRPr kumimoji="1" lang="en-US" altLang="ja-JP" dirty="0" smtClean="0"/>
          </a:p>
          <a:p>
            <a:r>
              <a:rPr lang="ja-JP" altLang="en-US" dirty="0" smtClean="0"/>
              <a:t>「既存</a:t>
            </a:r>
            <a:r>
              <a:rPr lang="ja-JP" altLang="en-US" dirty="0" smtClean="0"/>
              <a:t>システム</a:t>
            </a:r>
            <a:r>
              <a:rPr lang="ja-JP" altLang="en-US" dirty="0" smtClean="0"/>
              <a:t>が複雑すぎてテーブル</a:t>
            </a:r>
            <a:r>
              <a:rPr lang="ja-JP" altLang="en-US" dirty="0" smtClean="0"/>
              <a:t>構造の変更が</a:t>
            </a:r>
            <a:r>
              <a:rPr lang="ja-JP" altLang="en-US" dirty="0" smtClean="0"/>
              <a:t>できない」というような場合に使います。</a:t>
            </a:r>
            <a:endParaRPr kumimoji="1" lang="en-US" altLang="ja-JP" dirty="0" smtClean="0"/>
          </a:p>
          <a:p>
            <a:r>
              <a:rPr kumimoji="1" lang="ja-JP" altLang="en-US" dirty="0" smtClean="0"/>
              <a:t>例えば、未だ</a:t>
            </a:r>
            <a:r>
              <a:rPr kumimoji="1" lang="ja-JP" altLang="en-US" dirty="0" smtClean="0"/>
              <a:t>に</a:t>
            </a:r>
            <a:r>
              <a:rPr kumimoji="1" lang="en-US" altLang="ja-JP" dirty="0" smtClean="0"/>
              <a:t>【Filler01】</a:t>
            </a:r>
            <a:r>
              <a:rPr kumimoji="1" lang="ja-JP" altLang="en-US" dirty="0" smtClean="0"/>
              <a:t>などというフィールドが存在することがありますが</a:t>
            </a:r>
            <a:r>
              <a:rPr kumimoji="1" lang="ja-JP" altLang="en-US" dirty="0" smtClean="0"/>
              <a:t>、そういうシステムに、サブシステム</a:t>
            </a:r>
            <a:r>
              <a:rPr kumimoji="1" lang="ja-JP" altLang="en-US" dirty="0" smtClean="0"/>
              <a:t>などを追加するときに利用すると</a:t>
            </a:r>
            <a:r>
              <a:rPr lang="ja-JP" altLang="en-US" dirty="0" smtClean="0"/>
              <a:t>良いでしょう</a:t>
            </a:r>
            <a:r>
              <a:rPr kumimoji="1" lang="ja-JP" altLang="en-US" dirty="0" smtClean="0"/>
              <a:t>。</a:t>
            </a:r>
            <a:endParaRPr kumimoji="1" lang="en-US" altLang="ja-JP" dirty="0" smtClean="0"/>
          </a:p>
          <a:p>
            <a:r>
              <a:rPr lang="ja-JP" altLang="en-US" dirty="0" smtClean="0"/>
              <a:t>ただし、インデックスなどが倍増する可能性もあります。</a:t>
            </a:r>
            <a:endParaRPr lang="en-US" altLang="ja-JP" dirty="0" smtClean="0"/>
          </a:p>
          <a:p>
            <a:pPr>
              <a:buNone/>
            </a:pP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最初に新規の</a:t>
            </a:r>
            <a:r>
              <a:rPr kumimoji="1" lang="en-US" altLang="ja-JP" dirty="0" smtClean="0"/>
              <a:t>DB</a:t>
            </a:r>
            <a:r>
              <a:rPr kumimoji="1" lang="ja-JP" altLang="en-US" dirty="0" smtClean="0"/>
              <a:t>を用意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最初に</a:t>
            </a:r>
            <a:r>
              <a:rPr kumimoji="1" lang="ja-JP" altLang="en-US" dirty="0" smtClean="0"/>
              <a:t>新規の</a:t>
            </a:r>
            <a:r>
              <a:rPr kumimoji="1" lang="en-US" altLang="ja-JP" dirty="0" smtClean="0"/>
              <a:t>DB</a:t>
            </a:r>
            <a:r>
              <a:rPr kumimoji="1" lang="ja-JP" altLang="en-US" dirty="0" smtClean="0"/>
              <a:t>を用意します。</a:t>
            </a:r>
            <a:endParaRPr kumimoji="1" lang="en-US" altLang="ja-JP" dirty="0" smtClean="0"/>
          </a:p>
          <a:p>
            <a:r>
              <a:rPr kumimoji="1" lang="ja-JP" altLang="en-US" dirty="0" smtClean="0"/>
              <a:t>今後、開発するシステムは、新規</a:t>
            </a:r>
            <a:r>
              <a:rPr kumimoji="1" lang="en-US" altLang="ja-JP" dirty="0" smtClean="0"/>
              <a:t>DB</a:t>
            </a:r>
            <a:r>
              <a:rPr kumimoji="1" lang="ja-JP" altLang="en-US" dirty="0" smtClean="0"/>
              <a:t>にしか接続しないようにします</a:t>
            </a:r>
            <a:r>
              <a:rPr kumimoji="1" lang="ja-JP" altLang="en-US" dirty="0" smtClean="0"/>
              <a:t>。</a:t>
            </a:r>
            <a:endParaRPr kumimoji="1" lang="en-US" altLang="ja-JP" dirty="0" smtClean="0"/>
          </a:p>
          <a:p>
            <a:r>
              <a:rPr lang="en-US" altLang="ja-JP" dirty="0" smtClean="0"/>
              <a:t>Oracle</a:t>
            </a:r>
            <a:r>
              <a:rPr lang="ja-JP" altLang="en-US" dirty="0" smtClean="0"/>
              <a:t>の場合はスキーマを分ける形でも良いと思います。</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命名法を検討し直す</a:t>
            </a:r>
            <a:endParaRPr kumimoji="1" lang="ja-JP" altLang="en-US" dirty="0"/>
          </a:p>
        </p:txBody>
      </p:sp>
      <p:sp>
        <p:nvSpPr>
          <p:cNvPr id="3" name="コンテンツ プレースホルダ 2"/>
          <p:cNvSpPr>
            <a:spLocks noGrp="1"/>
          </p:cNvSpPr>
          <p:nvPr>
            <p:ph idx="1"/>
          </p:nvPr>
        </p:nvSpPr>
        <p:spPr>
          <a:xfrm>
            <a:off x="457200" y="1140542"/>
            <a:ext cx="8229600" cy="5139234"/>
          </a:xfrm>
        </p:spPr>
        <p:txBody>
          <a:bodyPr>
            <a:normAutofit fontScale="92500" lnSpcReduction="10000"/>
          </a:bodyPr>
          <a:lstStyle/>
          <a:p>
            <a:r>
              <a:rPr kumimoji="1" lang="ja-JP" altLang="en-US" dirty="0" smtClean="0"/>
              <a:t>テーブルの命名法（お勧め）</a:t>
            </a:r>
            <a:endParaRPr kumimoji="1" lang="en-US" altLang="ja-JP" dirty="0" smtClean="0"/>
          </a:p>
          <a:p>
            <a:r>
              <a:rPr lang="en-US" altLang="ja-JP" dirty="0" smtClean="0">
                <a:solidFill>
                  <a:srgbClr val="FF0000"/>
                </a:solidFill>
              </a:rPr>
              <a:t>ID_</a:t>
            </a:r>
            <a:r>
              <a:rPr lang="ja-JP" altLang="en-US" dirty="0" smtClean="0">
                <a:solidFill>
                  <a:srgbClr val="FF0000"/>
                </a:solidFill>
              </a:rPr>
              <a:t>具体名</a:t>
            </a:r>
            <a:endParaRPr lang="en-US" altLang="ja-JP" dirty="0" smtClean="0">
              <a:solidFill>
                <a:srgbClr val="FF0000"/>
              </a:solidFill>
            </a:endParaRPr>
          </a:p>
          <a:p>
            <a:r>
              <a:rPr kumimoji="1" lang="en-US" altLang="ja-JP" dirty="0" smtClean="0"/>
              <a:t>ID</a:t>
            </a:r>
            <a:r>
              <a:rPr kumimoji="1" lang="ja-JP" altLang="en-US" dirty="0" smtClean="0"/>
              <a:t>は</a:t>
            </a:r>
            <a:r>
              <a:rPr kumimoji="1" lang="en-US" altLang="ja-JP" dirty="0" smtClean="0"/>
              <a:t>4</a:t>
            </a:r>
            <a:r>
              <a:rPr kumimoji="1" lang="ja-JP" altLang="en-US" dirty="0" smtClean="0"/>
              <a:t>桁ぐらいが良いでしょう。</a:t>
            </a:r>
            <a:endParaRPr kumimoji="1"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例）</a:t>
            </a:r>
            <a:r>
              <a:rPr lang="en-US" altLang="ja-JP" dirty="0" smtClean="0"/>
              <a:t>M000_Customers</a:t>
            </a:r>
            <a:br>
              <a:rPr lang="en-US" altLang="ja-JP" dirty="0" smtClean="0"/>
            </a:br>
            <a:r>
              <a:rPr lang="ja-JP" altLang="en-US" dirty="0" smtClean="0"/>
              <a:t>　　</a:t>
            </a:r>
            <a:r>
              <a:rPr lang="en-US" altLang="ja-JP" dirty="0" smtClean="0"/>
              <a:t>M100_Products</a:t>
            </a:r>
            <a:br>
              <a:rPr lang="en-US" altLang="ja-JP" dirty="0" smtClean="0"/>
            </a:br>
            <a:r>
              <a:rPr lang="ja-JP" altLang="en-US" dirty="0" smtClean="0"/>
              <a:t>　　</a:t>
            </a:r>
            <a:r>
              <a:rPr lang="en-US" altLang="ja-JP" dirty="0" smtClean="0"/>
              <a:t>M110_Products_Info</a:t>
            </a:r>
          </a:p>
          <a:p>
            <a:pPr>
              <a:buNone/>
            </a:pPr>
            <a:endParaRPr lang="en-US" altLang="ja-JP" dirty="0" smtClean="0"/>
          </a:p>
          <a:p>
            <a:pPr>
              <a:buNone/>
            </a:pPr>
            <a:endParaRPr lang="en-US" altLang="ja-JP" dirty="0" smtClean="0"/>
          </a:p>
          <a:p>
            <a:endParaRPr kumimoji="1" lang="ja-JP" altLang="en-US" dirty="0"/>
          </a:p>
        </p:txBody>
      </p:sp>
      <p:graphicFrame>
        <p:nvGraphicFramePr>
          <p:cNvPr id="4" name="表 3"/>
          <p:cNvGraphicFramePr>
            <a:graphicFrameLocks noGrp="1"/>
          </p:cNvGraphicFramePr>
          <p:nvPr/>
        </p:nvGraphicFramePr>
        <p:xfrm>
          <a:off x="1022350" y="2796988"/>
          <a:ext cx="5499474" cy="1667435"/>
        </p:xfrm>
        <a:graphic>
          <a:graphicData uri="http://schemas.openxmlformats.org/drawingml/2006/table">
            <a:tbl>
              <a:tblPr>
                <a:tableStyleId>{35758FB7-9AC5-4552-8A53-C91805E547FA}</a:tableStyleId>
              </a:tblPr>
              <a:tblGrid>
                <a:gridCol w="465374"/>
                <a:gridCol w="2134459"/>
                <a:gridCol w="966547"/>
                <a:gridCol w="966547"/>
                <a:gridCol w="966547"/>
              </a:tblGrid>
              <a:tr h="333487">
                <a:tc>
                  <a:txBody>
                    <a:bodyPr/>
                    <a:lstStyle/>
                    <a:p>
                      <a:pPr algn="ctr" fontAlgn="ctr"/>
                      <a:r>
                        <a:rPr lang="ja-JP" altLang="en-US" sz="1800" u="none" strike="noStrike" dirty="0"/>
                        <a:t>　</a:t>
                      </a:r>
                      <a:endParaRPr lang="ja-JP" altLang="en-US" sz="1800" b="0" i="0" u="none" strike="noStrike" dirty="0">
                        <a:solidFill>
                          <a:srgbClr val="000000"/>
                        </a:solidFill>
                        <a:latin typeface="ＭＳ Ｐゴシック"/>
                      </a:endParaRPr>
                    </a:p>
                  </a:txBody>
                  <a:tcPr marL="9525" marR="9525" marT="9525" marB="0" anchor="ctr"/>
                </a:tc>
                <a:tc>
                  <a:txBody>
                    <a:bodyPr/>
                    <a:lstStyle/>
                    <a:p>
                      <a:pPr algn="l" fontAlgn="ctr"/>
                      <a:r>
                        <a:rPr lang="ja-JP" altLang="en-US" sz="1800" u="none" strike="noStrike" dirty="0"/>
                        <a:t>　</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ja-JP" altLang="en-US" sz="1800" u="none" strike="noStrike" dirty="0"/>
                        <a:t>大分類</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ja-JP" altLang="en-US" sz="1800" u="none" strike="noStrike"/>
                        <a:t>中分類</a:t>
                      </a:r>
                      <a:endParaRPr lang="ja-JP" altLang="en-US" sz="1800" b="0" i="0" u="none" strike="noStrike">
                        <a:solidFill>
                          <a:srgbClr val="000000"/>
                        </a:solidFill>
                        <a:latin typeface="ＭＳ Ｐゴシック"/>
                      </a:endParaRPr>
                    </a:p>
                  </a:txBody>
                  <a:tcPr marL="9525" marR="9525" marT="9525" marB="0" anchor="ctr"/>
                </a:tc>
                <a:tc>
                  <a:txBody>
                    <a:bodyPr/>
                    <a:lstStyle/>
                    <a:p>
                      <a:pPr algn="ctr" fontAlgn="ctr"/>
                      <a:r>
                        <a:rPr lang="ja-JP" altLang="en-US" sz="1800" u="none" strike="noStrike"/>
                        <a:t>小分類</a:t>
                      </a:r>
                      <a:endParaRPr lang="ja-JP" altLang="en-US" sz="1800" b="0" i="0" u="none" strike="noStrike">
                        <a:solidFill>
                          <a:srgbClr val="000000"/>
                        </a:solidFill>
                        <a:latin typeface="ＭＳ Ｐゴシック"/>
                      </a:endParaRPr>
                    </a:p>
                  </a:txBody>
                  <a:tcPr marL="9525" marR="9525" marT="9525" marB="0" anchor="ctr"/>
                </a:tc>
              </a:tr>
              <a:tr h="333487">
                <a:tc>
                  <a:txBody>
                    <a:bodyPr/>
                    <a:lstStyle/>
                    <a:p>
                      <a:pPr algn="ctr" fontAlgn="ctr"/>
                      <a:r>
                        <a:rPr lang="en-US" sz="1800" u="none" strike="noStrike"/>
                        <a:t>M</a:t>
                      </a:r>
                      <a:endParaRPr lang="en-US" sz="1800" b="0" i="0" u="none" strike="noStrike">
                        <a:solidFill>
                          <a:srgbClr val="000000"/>
                        </a:solidFill>
                        <a:latin typeface="ＭＳ Ｐゴシック"/>
                      </a:endParaRPr>
                    </a:p>
                  </a:txBody>
                  <a:tcPr marL="9525" marR="9525" marT="9525" marB="0" anchor="ctr"/>
                </a:tc>
                <a:tc>
                  <a:txBody>
                    <a:bodyPr/>
                    <a:lstStyle/>
                    <a:p>
                      <a:pPr algn="l" fontAlgn="ctr"/>
                      <a:r>
                        <a:rPr lang="ja-JP" altLang="en-US" sz="1800" u="none" strike="noStrike" dirty="0" smtClean="0"/>
                        <a:t> マスタ</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r>
              <a:tr h="333487">
                <a:tc>
                  <a:txBody>
                    <a:bodyPr/>
                    <a:lstStyle/>
                    <a:p>
                      <a:pPr algn="ctr" fontAlgn="ctr"/>
                      <a:r>
                        <a:rPr lang="en-US" sz="1800" u="none" strike="noStrike"/>
                        <a:t>T</a:t>
                      </a:r>
                      <a:endParaRPr lang="en-US" sz="1800" b="0" i="0" u="none" strike="noStrike">
                        <a:solidFill>
                          <a:srgbClr val="000000"/>
                        </a:solidFill>
                        <a:latin typeface="ＭＳ Ｐゴシック"/>
                      </a:endParaRPr>
                    </a:p>
                  </a:txBody>
                  <a:tcPr marL="9525" marR="9525" marT="9525" marB="0" anchor="ctr"/>
                </a:tc>
                <a:tc>
                  <a:txBody>
                    <a:bodyPr/>
                    <a:lstStyle/>
                    <a:p>
                      <a:pPr algn="l" fontAlgn="ctr"/>
                      <a:r>
                        <a:rPr lang="ja-JP" altLang="en-US" sz="1800" u="none" strike="noStrike" dirty="0" smtClean="0"/>
                        <a:t> トランザクション</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r>
              <a:tr h="333487">
                <a:tc>
                  <a:txBody>
                    <a:bodyPr/>
                    <a:lstStyle/>
                    <a:p>
                      <a:pPr algn="ctr" fontAlgn="ctr"/>
                      <a:r>
                        <a:rPr lang="en-US" sz="1800" u="none" strike="noStrike" dirty="0"/>
                        <a:t>W</a:t>
                      </a:r>
                      <a:endParaRPr lang="en-US" sz="1800" b="0" i="0" u="none" strike="noStrike" dirty="0">
                        <a:solidFill>
                          <a:srgbClr val="000000"/>
                        </a:solidFill>
                        <a:latin typeface="ＭＳ Ｐゴシック"/>
                      </a:endParaRPr>
                    </a:p>
                  </a:txBody>
                  <a:tcPr marL="9525" marR="9525" marT="9525" marB="0" anchor="ctr"/>
                </a:tc>
                <a:tc>
                  <a:txBody>
                    <a:bodyPr/>
                    <a:lstStyle/>
                    <a:p>
                      <a:pPr algn="l" fontAlgn="ctr"/>
                      <a:r>
                        <a:rPr lang="ja-JP" altLang="en-US" sz="1800" u="none" strike="noStrike" dirty="0" smtClean="0"/>
                        <a:t> ワーク</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c>
                  <a:txBody>
                    <a:bodyPr/>
                    <a:lstStyle/>
                    <a:p>
                      <a:pPr algn="ctr" fontAlgn="ctr"/>
                      <a:r>
                        <a:rPr lang="en-US" sz="1800" u="none" strike="noStrike"/>
                        <a:t>0～Z</a:t>
                      </a:r>
                      <a:endParaRPr lang="en-US" sz="1800" b="0" i="0" u="none" strike="noStrike">
                        <a:solidFill>
                          <a:srgbClr val="000000"/>
                        </a:solidFill>
                        <a:latin typeface="ＭＳ Ｐゴシック"/>
                      </a:endParaRPr>
                    </a:p>
                  </a:txBody>
                  <a:tcPr marL="9525" marR="9525" marT="9525" marB="0" anchor="ctr"/>
                </a:tc>
              </a:tr>
              <a:tr h="333487">
                <a:tc>
                  <a:txBody>
                    <a:bodyPr/>
                    <a:lstStyle/>
                    <a:p>
                      <a:pPr algn="ctr" fontAlgn="ctr"/>
                      <a:r>
                        <a:rPr lang="en-US" sz="1800" u="none" strike="noStrike" dirty="0"/>
                        <a:t>S</a:t>
                      </a:r>
                      <a:endParaRPr lang="en-US" sz="1800" b="0" i="0" u="none" strike="noStrike" dirty="0">
                        <a:solidFill>
                          <a:srgbClr val="000000"/>
                        </a:solidFill>
                        <a:latin typeface="ＭＳ Ｐゴシック"/>
                      </a:endParaRPr>
                    </a:p>
                  </a:txBody>
                  <a:tcPr marL="9525" marR="9525" marT="9525" marB="0" anchor="ctr"/>
                </a:tc>
                <a:tc>
                  <a:txBody>
                    <a:bodyPr/>
                    <a:lstStyle/>
                    <a:p>
                      <a:pPr algn="l" fontAlgn="ctr"/>
                      <a:r>
                        <a:rPr lang="ja-JP" altLang="en-US" sz="1800" u="none" strike="noStrike" dirty="0" smtClean="0"/>
                        <a:t> システム</a:t>
                      </a:r>
                      <a:endParaRPr lang="ja-JP" alt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c>
                  <a:txBody>
                    <a:bodyPr/>
                    <a:lstStyle/>
                    <a:p>
                      <a:pPr algn="ctr" fontAlgn="ctr"/>
                      <a:r>
                        <a:rPr lang="en-US" sz="1800" u="none" strike="noStrike" dirty="0"/>
                        <a:t>0～Z</a:t>
                      </a:r>
                      <a:endParaRPr lang="en-US" sz="1800" b="0" i="0" u="none" strike="noStrike" dirty="0">
                        <a:solidFill>
                          <a:srgbClr val="000000"/>
                        </a:solidFill>
                        <a:latin typeface="ＭＳ Ｐゴシック"/>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旧</a:t>
            </a:r>
            <a:r>
              <a:rPr lang="en-US" altLang="ja-JP" dirty="0" smtClean="0"/>
              <a:t>DB</a:t>
            </a:r>
            <a:r>
              <a:rPr lang="ja-JP" altLang="en-US" dirty="0" smtClean="0"/>
              <a:t>にカラムを追加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全面的にサロゲートキーを利用した形に変更します。</a:t>
            </a:r>
            <a:endParaRPr kumimoji="1" lang="en-US" altLang="ja-JP" dirty="0" smtClean="0"/>
          </a:p>
          <a:p>
            <a:r>
              <a:rPr lang="ja-JP" altLang="en-US" dirty="0" smtClean="0"/>
              <a:t>まずは、全テーブルに</a:t>
            </a:r>
            <a:r>
              <a:rPr lang="en-US" altLang="ja-JP" dirty="0" smtClean="0"/>
              <a:t>【ID】</a:t>
            </a:r>
            <a:r>
              <a:rPr lang="ja-JP" altLang="en-US" dirty="0" smtClean="0"/>
              <a:t>カラムを追加します。</a:t>
            </a:r>
            <a:endParaRPr lang="en-US" altLang="ja-JP" dirty="0" smtClean="0"/>
          </a:p>
          <a:p>
            <a:r>
              <a:rPr kumimoji="1" lang="ja-JP" altLang="en-US" dirty="0" smtClean="0"/>
              <a:t>外部キーに当たるカラムを追加します。</a:t>
            </a:r>
            <a:endParaRPr kumimoji="1" lang="en-US" altLang="ja-JP" dirty="0" smtClean="0"/>
          </a:p>
          <a:p>
            <a:r>
              <a:rPr lang="ja-JP" altLang="en-US" dirty="0" smtClean="0"/>
              <a:t>外部キーに当たるカラム名は</a:t>
            </a:r>
            <a:r>
              <a:rPr lang="en-US" altLang="ja-JP" dirty="0" smtClean="0"/>
              <a:t>【</a:t>
            </a:r>
            <a:r>
              <a:rPr lang="ja-JP" altLang="en-US" dirty="0" smtClean="0"/>
              <a:t>テーブル</a:t>
            </a:r>
            <a:r>
              <a:rPr lang="en-US" altLang="ja-JP" dirty="0" smtClean="0"/>
              <a:t>ID</a:t>
            </a:r>
            <a:r>
              <a:rPr lang="ja-JP" altLang="en-US" dirty="0" smtClean="0"/>
              <a:t>（</a:t>
            </a:r>
            <a:r>
              <a:rPr lang="en-US" altLang="ja-JP" dirty="0" smtClean="0"/>
              <a:t>_</a:t>
            </a:r>
            <a:r>
              <a:rPr lang="ja-JP" altLang="en-US" dirty="0" smtClean="0"/>
              <a:t>識別子）</a:t>
            </a:r>
            <a:r>
              <a:rPr lang="en-US" altLang="ja-JP" dirty="0" smtClean="0"/>
              <a:t>】</a:t>
            </a:r>
            <a:r>
              <a:rPr lang="ja-JP" altLang="en-US" dirty="0" smtClean="0"/>
              <a:t>とします。</a:t>
            </a:r>
            <a:endParaRPr lang="en-US" altLang="ja-JP" dirty="0" smtClean="0"/>
          </a:p>
          <a:p>
            <a:r>
              <a:rPr lang="ja-JP" altLang="en-US" dirty="0" smtClean="0">
                <a:solidFill>
                  <a:srgbClr val="FF0000"/>
                </a:solidFill>
              </a:rPr>
              <a:t>もし、*を使って</a:t>
            </a:r>
            <a:r>
              <a:rPr lang="en-US" altLang="ja-JP" dirty="0" smtClean="0">
                <a:solidFill>
                  <a:srgbClr val="FF0000"/>
                </a:solidFill>
              </a:rPr>
              <a:t>INSERT</a:t>
            </a:r>
            <a:r>
              <a:rPr lang="ja-JP" altLang="en-US" dirty="0" smtClean="0">
                <a:solidFill>
                  <a:srgbClr val="FF0000"/>
                </a:solidFill>
              </a:rPr>
              <a:t>しているものが</a:t>
            </a:r>
            <a:r>
              <a:rPr lang="ja-JP" altLang="en-US" dirty="0" smtClean="0">
                <a:solidFill>
                  <a:srgbClr val="FF0000"/>
                </a:solidFill>
              </a:rPr>
              <a:t>あれば</a:t>
            </a:r>
            <a:r>
              <a:rPr lang="en-US" altLang="ja-JP" dirty="0" smtClean="0">
                <a:solidFill>
                  <a:srgbClr val="FF0000"/>
                </a:solidFill>
              </a:rPr>
              <a:t>……</a:t>
            </a:r>
            <a:r>
              <a:rPr lang="ja-JP" altLang="en-US" dirty="0" err="1" smtClean="0">
                <a:solidFill>
                  <a:srgbClr val="FF0000"/>
                </a:solidFill>
              </a:rPr>
              <a:t>、</a:t>
            </a:r>
            <a:r>
              <a:rPr lang="ja-JP" altLang="en-US" dirty="0" smtClean="0">
                <a:solidFill>
                  <a:srgbClr val="FF0000"/>
                </a:solidFill>
              </a:rPr>
              <a:t>修正しましょう</a:t>
            </a:r>
            <a:r>
              <a:rPr lang="en-US" altLang="ja-JP" dirty="0" smtClean="0">
                <a:solidFill>
                  <a:srgbClr val="FF0000"/>
                </a:solidFill>
              </a:rPr>
              <a:t>……</a:t>
            </a:r>
            <a:r>
              <a:rPr lang="ja-JP" altLang="en-US" dirty="0" err="1" smtClean="0">
                <a:solidFill>
                  <a:srgbClr val="FF0000"/>
                </a:solidFill>
              </a:rPr>
              <a:t>。</a:t>
            </a:r>
            <a:endParaRPr lang="en-US" altLang="ja-JP" dirty="0" smtClean="0">
              <a:solidFill>
                <a:srgbClr val="FF0000"/>
              </a:solidFill>
            </a:endParaRPr>
          </a:p>
          <a:p>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旧</a:t>
            </a:r>
            <a:r>
              <a:rPr lang="en-US" altLang="ja-JP" dirty="0" smtClean="0"/>
              <a:t>DB</a:t>
            </a:r>
            <a:r>
              <a:rPr lang="ja-JP" altLang="en-US" dirty="0" smtClean="0"/>
              <a:t>にカラムを追加２</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例）</a:t>
            </a:r>
            <a:endParaRPr kumimoji="1" lang="en-US" altLang="ja-JP" dirty="0" smtClean="0"/>
          </a:p>
          <a:p>
            <a:r>
              <a:rPr lang="en-US" altLang="ja-JP" dirty="0" smtClean="0">
                <a:hlinkClick r:id="rId2"/>
              </a:rPr>
              <a:t>http://d.hatena.ne.jp/Sikushima/20111220/1324338467</a:t>
            </a:r>
            <a:endParaRPr lang="en-US" altLang="ja-JP" dirty="0" smtClean="0">
              <a:hlinkClick r:id="rId3"/>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旧</a:t>
            </a:r>
            <a:r>
              <a:rPr kumimoji="1" lang="en-US" altLang="ja-JP" dirty="0" smtClean="0"/>
              <a:t>DB</a:t>
            </a:r>
            <a:r>
              <a:rPr kumimoji="1" lang="ja-JP" altLang="en-US" dirty="0" smtClean="0"/>
              <a:t>にトリガーを仕込む</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hlinkClick r:id="rId2"/>
              </a:rPr>
              <a:t>http://d.hatena.ne.jp/Sikushima/20111218/1324182140</a:t>
            </a:r>
            <a:endParaRPr lang="en-US" altLang="ja-JP" dirty="0" smtClean="0"/>
          </a:p>
          <a:p>
            <a:r>
              <a:rPr lang="ja-JP" altLang="en-US" dirty="0" smtClean="0"/>
              <a:t>トリガーを仕込み十分にテストを行ってください。</a:t>
            </a:r>
            <a:endParaRPr lang="en-US" altLang="ja-JP" dirty="0" smtClean="0"/>
          </a:p>
          <a:p>
            <a:r>
              <a:rPr lang="ja-JP" altLang="en-US" dirty="0" smtClean="0"/>
              <a:t>新</a:t>
            </a:r>
            <a:r>
              <a:rPr lang="en-US" altLang="ja-JP" dirty="0" smtClean="0"/>
              <a:t>ID</a:t>
            </a:r>
            <a:r>
              <a:rPr lang="ja-JP" altLang="en-US" dirty="0" err="1" smtClean="0"/>
              <a:t>、</a:t>
            </a:r>
            <a:r>
              <a:rPr lang="ja-JP" altLang="en-US" dirty="0" smtClean="0"/>
              <a:t>新外部キーにインデックスを追加してください。</a:t>
            </a:r>
          </a:p>
          <a:p>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QLWorld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SQLWorldテンプレート</Template>
  <TotalTime>382</TotalTime>
  <Words>871</Words>
  <Application>Microsoft Office PowerPoint</Application>
  <PresentationFormat>画面に合わせる (4:3)</PresentationFormat>
  <Paragraphs>107</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SQLWorldテンプレート</vt:lpstr>
      <vt:lpstr>テーブル設計を後から変更</vt:lpstr>
      <vt:lpstr>自己紹介</vt:lpstr>
      <vt:lpstr>はじめに（今回の概要）</vt:lpstr>
      <vt:lpstr>適応条件</vt:lpstr>
      <vt:lpstr>最初に新規のDBを用意</vt:lpstr>
      <vt:lpstr>命名法を検討し直す</vt:lpstr>
      <vt:lpstr>旧DBにカラムを追加</vt:lpstr>
      <vt:lpstr>旧DBにカラムを追加２</vt:lpstr>
      <vt:lpstr>旧DBにトリガーを仕込む</vt:lpstr>
      <vt:lpstr>カラムの命名法を検討</vt:lpstr>
      <vt:lpstr>新DBにビューを作ります。</vt:lpstr>
      <vt:lpstr>正規化のやり直し</vt:lpstr>
      <vt:lpstr>旧DBの破棄</vt:lpstr>
      <vt:lpstr>まとめ</vt:lpstr>
      <vt:lpstr>おまけ</vt:lpstr>
      <vt:lpstr>スライド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ikushima</dc:creator>
  <cp:lastModifiedBy>ikushima</cp:lastModifiedBy>
  <cp:revision>37</cp:revision>
  <dcterms:created xsi:type="dcterms:W3CDTF">2012-04-13T23:25:01Z</dcterms:created>
  <dcterms:modified xsi:type="dcterms:W3CDTF">2012-04-14T07:27:38Z</dcterms:modified>
</cp:coreProperties>
</file>