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5" r:id="rId4"/>
    <p:sldId id="266" r:id="rId5"/>
    <p:sldId id="269" r:id="rId6"/>
    <p:sldId id="268" r:id="rId7"/>
    <p:sldId id="278" r:id="rId8"/>
    <p:sldId id="280" r:id="rId9"/>
    <p:sldId id="279" r:id="rId10"/>
    <p:sldId id="281" r:id="rId11"/>
    <p:sldId id="271" r:id="rId12"/>
    <p:sldId id="270" r:id="rId13"/>
    <p:sldId id="272" r:id="rId14"/>
    <p:sldId id="273" r:id="rId15"/>
    <p:sldId id="283" r:id="rId16"/>
    <p:sldId id="274" r:id="rId17"/>
    <p:sldId id="285" r:id="rId18"/>
    <p:sldId id="284" r:id="rId19"/>
    <p:sldId id="282" r:id="rId20"/>
    <p:sldId id="275" r:id="rId21"/>
    <p:sldId id="287" r:id="rId22"/>
    <p:sldId id="286" r:id="rId23"/>
    <p:sldId id="276" r:id="rId24"/>
    <p:sldId id="277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0" autoAdjust="0"/>
  </p:normalViewPr>
  <p:slideViewPr>
    <p:cSldViewPr>
      <p:cViewPr varScale="1">
        <p:scale>
          <a:sx n="83" d="100"/>
          <a:sy n="83" d="100"/>
        </p:scale>
        <p:origin x="-1277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名称未設定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6" y="0"/>
            <a:ext cx="5195585" cy="5113733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16" name="タイトル 6"/>
          <p:cNvSpPr>
            <a:spLocks noGrp="1"/>
          </p:cNvSpPr>
          <p:nvPr>
            <p:ph type="ctrTitle"/>
          </p:nvPr>
        </p:nvSpPr>
        <p:spPr>
          <a:xfrm>
            <a:off x="1298890" y="2280833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algn="r"/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7" name="サブタイトル 7"/>
          <p:cNvSpPr>
            <a:spLocks noGrp="1"/>
          </p:cNvSpPr>
          <p:nvPr>
            <p:ph type="subTitle" idx="1"/>
          </p:nvPr>
        </p:nvSpPr>
        <p:spPr>
          <a:xfrm>
            <a:off x="2670490" y="3785928"/>
            <a:ext cx="6400800" cy="8765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algn="r"/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1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9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5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5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70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71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5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20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名称未設定-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" y="4923187"/>
            <a:ext cx="9154495" cy="1999355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40542"/>
            <a:ext cx="8229600" cy="507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043" y="6358351"/>
            <a:ext cx="11338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EC54E200-4921-4B43-B698-8C86DC28C4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709727" y="5993683"/>
            <a:ext cx="384576" cy="38457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859163" y="6071326"/>
            <a:ext cx="618665" cy="618665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noFill/>
          </a:ln>
          <a:effectLst>
            <a:softEdge rad="1143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894921" y="5576924"/>
            <a:ext cx="471495" cy="471495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noFill/>
          </a:ln>
          <a:effectLst>
            <a:softEdge rad="1016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713913" y="6214786"/>
            <a:ext cx="439699" cy="457376"/>
          </a:xfrm>
          <a:prstGeom prst="ellipse">
            <a:avLst/>
          </a:prstGeom>
          <a:solidFill>
            <a:srgbClr val="008000">
              <a:alpha val="50000"/>
            </a:srgbClr>
          </a:solidFill>
          <a:ln>
            <a:noFill/>
          </a:ln>
          <a:effectLst>
            <a:softEdge rad="1016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350772" y="5638770"/>
            <a:ext cx="777313" cy="777313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noFill/>
          </a:ln>
          <a:effectLst>
            <a:softEdge rad="1397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317998" y="6185971"/>
            <a:ext cx="535572" cy="535572"/>
          </a:xfrm>
          <a:prstGeom prst="ellipse">
            <a:avLst/>
          </a:prstGeom>
          <a:solidFill>
            <a:srgbClr val="1B028C">
              <a:alpha val="50000"/>
            </a:srgbClr>
          </a:solidFill>
          <a:ln>
            <a:noFill/>
          </a:ln>
          <a:effectLst>
            <a:softEdge rad="889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237858" y="5704858"/>
            <a:ext cx="343560" cy="343562"/>
          </a:xfrm>
          <a:prstGeom prst="ellipse">
            <a:avLst/>
          </a:prstGeom>
          <a:solidFill>
            <a:srgbClr val="D800CB">
              <a:alpha val="50000"/>
            </a:srgbClr>
          </a:solidFill>
          <a:ln>
            <a:noFill/>
          </a:ln>
          <a:effectLst>
            <a:softEdge rad="762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D:\doc\Community\SQLWorld\ppt-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3" y="5191828"/>
            <a:ext cx="2183353" cy="163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 descr="名称未設定-1-01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5090" y="0"/>
            <a:ext cx="3982837" cy="4003523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45427" y="6380658"/>
            <a:ext cx="1027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A1BE01D4-A231-4540-83AA-F087D221BCD9}" type="datetimeFigureOut">
              <a:rPr kumimoji="1" lang="ja-JP" altLang="en-US" smtClean="0"/>
              <a:t>2012/4/13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77828" y="6356350"/>
            <a:ext cx="3541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3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971550" indent="-514350" algn="l" defTabSz="457200" rtl="0" eaLnBrk="1" latinLnBrk="0" hangingPunct="1">
        <a:spcBef>
          <a:spcPct val="20000"/>
        </a:spcBef>
        <a:buFontTx/>
        <a:buBlip>
          <a:blip r:embed="rId17"/>
        </a:buBlip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Blip>
          <a:blip r:embed="rId18"/>
        </a:buBlip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Blip>
          <a:blip r:embed="rId19"/>
        </a:buBlip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457200" rtl="0" eaLnBrk="1" latinLnBrk="0" hangingPunct="1">
        <a:spcBef>
          <a:spcPct val="20000"/>
        </a:spcBef>
        <a:buFontTx/>
        <a:buBlip>
          <a:blip r:embed="rId20"/>
        </a:buBlip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.hatena.ne.jp/odashinsuk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ja-jp/library/ms190766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800" dirty="0" smtClean="0"/>
              <a:t>再帰</a:t>
            </a:r>
            <a:r>
              <a:rPr kumimoji="1" lang="en-US" altLang="ja-JP" sz="4800" dirty="0" smtClean="0"/>
              <a:t>CTE</a:t>
            </a:r>
            <a:r>
              <a:rPr lang="ja-JP" altLang="en-US" sz="4800" dirty="0"/>
              <a:t> </a:t>
            </a:r>
            <a:r>
              <a:rPr lang="ja-JP" altLang="en-US" sz="4800" dirty="0" smtClean="0"/>
              <a:t>を使って遊ぼう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大阪</a:t>
            </a:r>
            <a:r>
              <a:rPr lang="en-US" altLang="ja-JP" sz="3600" dirty="0" smtClean="0"/>
              <a:t>#</a:t>
            </a:r>
            <a:r>
              <a:rPr lang="en-US" altLang="ja-JP" sz="3600" smtClean="0"/>
              <a:t>9 </a:t>
            </a:r>
            <a:r>
              <a:rPr kumimoji="1" lang="en-US" altLang="ja-JP" sz="3600" smtClean="0"/>
              <a:t>2012/04/14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65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注意点など </a:t>
            </a:r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dirty="0" smtClean="0"/>
              <a:t>CTE </a:t>
            </a:r>
            <a:r>
              <a:rPr lang="ja-JP" altLang="en-US" dirty="0" smtClean="0"/>
              <a:t>の直前にステートメントがある場合は、末尾に </a:t>
            </a:r>
            <a:r>
              <a:rPr lang="en-US" altLang="ja-JP" dirty="0" smtClean="0"/>
              <a:t>“;” 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algn="just"/>
            <a:r>
              <a:rPr lang="en-US" altLang="ja-JP" dirty="0" smtClean="0"/>
              <a:t>CTE </a:t>
            </a:r>
            <a:r>
              <a:rPr lang="ja-JP" altLang="en-US" dirty="0" smtClean="0"/>
              <a:t>を参照出来るのは、直後のステートメントのみ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3356992"/>
            <a:ext cx="6768752" cy="1477328"/>
          </a:xfrm>
          <a:prstGeom prst="rect">
            <a:avLst/>
          </a:prstGeom>
          <a:noFill/>
          <a:ln w="2540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今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-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1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ちょっと前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 smtClean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ja-JP" altLang="en-US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00"/>
                </a:solidFill>
                <a:latin typeface="ＭＳ ゴシック"/>
                <a:ea typeface="ＭＳ ゴシック"/>
              </a:rPr>
              <a:t>-- </a:t>
            </a:r>
            <a:r>
              <a:rPr lang="ja-JP" altLang="en-US" dirty="0">
                <a:solidFill>
                  <a:srgbClr val="008000"/>
                </a:solidFill>
                <a:latin typeface="ＭＳ ゴシック"/>
                <a:ea typeface="ＭＳ ゴシック"/>
              </a:rPr>
              <a:t>エラーになる</a:t>
            </a:r>
          </a:p>
        </p:txBody>
      </p:sp>
    </p:spTree>
    <p:extLst>
      <p:ext uri="{BB962C8B-B14F-4D97-AF65-F5344CB8AC3E}">
        <p14:creationId xmlns:p14="http://schemas.microsoft.com/office/powerpoint/2010/main" val="31867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使いどころ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クエリ内で、同じサブクエリを複数回使いたい</a:t>
            </a:r>
            <a:endParaRPr kumimoji="1" lang="en-US" altLang="ja-JP" dirty="0" smtClean="0"/>
          </a:p>
          <a:p>
            <a:r>
              <a:rPr lang="ja-JP" altLang="en-US" dirty="0" smtClean="0"/>
              <a:t>サブクエリが長すぎて見にくいから、分割したい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1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サブクエリと違うところが</a:t>
            </a:r>
            <a:r>
              <a:rPr lang="ja-JP" altLang="en-US" dirty="0"/>
              <a:t>まだ</a:t>
            </a:r>
            <a:r>
              <a:rPr lang="ja-JP" altLang="en-US" dirty="0" smtClean="0"/>
              <a:t>ある！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自己参照が可能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/>
              <a:t>UNION ALL </a:t>
            </a:r>
            <a:r>
              <a:rPr lang="ja-JP" altLang="en-US" dirty="0" smtClean="0"/>
              <a:t>演算子を使うと自己参照出来る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1772816"/>
            <a:ext cx="7560840" cy="2677656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[LEVEL]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1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[LEVEL]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union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all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[LEVEL]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+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1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ja-JP" altLang="en-US" sz="28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top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100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[LEVEL]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 anchorCtr="1">
            <a:noAutofit/>
          </a:bodyPr>
          <a:lstStyle/>
          <a:p>
            <a:pPr marL="0" indent="0">
              <a:buNone/>
            </a:pPr>
            <a:r>
              <a:rPr lang="ja-JP" altLang="en-US" sz="13800" dirty="0" smtClean="0"/>
              <a:t>再帰</a:t>
            </a:r>
            <a:r>
              <a:rPr lang="en-US" altLang="ja-JP" sz="13800" dirty="0" smtClean="0"/>
              <a:t>CTE</a:t>
            </a:r>
            <a:endParaRPr kumimoji="1"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7492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階層構造のデータを</a:t>
            </a:r>
            <a:r>
              <a:rPr kumimoji="1" lang="ja-JP" altLang="en-US" dirty="0" smtClean="0"/>
              <a:t>取得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親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2816"/>
            <a:ext cx="2590800" cy="3581400"/>
          </a:xfrm>
          <a:prstGeom prst="rect">
            <a:avLst/>
          </a:prstGeom>
          <a:noFill/>
          <a:ln w="19050">
            <a:solidFill>
              <a:srgbClr val="A0FF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65" y="2110953"/>
            <a:ext cx="3876675" cy="2905125"/>
          </a:xfrm>
          <a:prstGeom prst="rect">
            <a:avLst/>
          </a:prstGeom>
          <a:noFill/>
          <a:ln w="19050">
            <a:solidFill>
              <a:srgbClr val="A0FF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矢印 3"/>
          <p:cNvSpPr/>
          <p:nvPr/>
        </p:nvSpPr>
        <p:spPr>
          <a:xfrm>
            <a:off x="3491880" y="3068960"/>
            <a:ext cx="1080120" cy="11521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9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67544" y="260648"/>
            <a:ext cx="7992888" cy="1938992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create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table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dbo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endParaRPr lang="ja-JP" altLang="en-US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identity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1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1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primary</a:t>
            </a:r>
            <a:r>
              <a:rPr lang="en-US" altLang="ja-JP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key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nvarchar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50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not</a:t>
            </a:r>
            <a:r>
              <a:rPr lang="en-US" altLang="ja-JP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null,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null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354104"/>
            <a:ext cx="7992888" cy="3416320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insert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into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values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地球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null),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 smtClean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日本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1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日本以外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1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 smtClean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近畿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2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大阪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4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 smtClean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京都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4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兵庫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4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 smtClean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関東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2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東京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9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 smtClean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神奈川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9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埼玉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9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 smtClean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ミラノ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3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ローマ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3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 smtClean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ロンドン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3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899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60648"/>
            <a:ext cx="7992888" cy="6001643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[Path]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Id]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Name]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null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FF00FF"/>
                </a:solidFill>
                <a:latin typeface="ＭＳ ゴシック"/>
                <a:ea typeface="ＭＳ ゴシック"/>
              </a:rPr>
              <a:t>cast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nvarchar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4000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))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[Path]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dbo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where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is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null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union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all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endParaRPr lang="en-US" altLang="ja-JP" sz="2400" dirty="0" smtClean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ja-JP" altLang="en-US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[Path]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+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N' - '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+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dbo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inner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join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on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dbo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=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endParaRPr lang="ja-JP" altLang="en-US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ja-JP" altLang="en-US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7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階層構造のデータを</a:t>
            </a:r>
            <a:r>
              <a:rPr kumimoji="1" lang="ja-JP" altLang="en-US" dirty="0" smtClean="0"/>
              <a:t>取得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子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親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2816"/>
            <a:ext cx="2590800" cy="3581400"/>
          </a:xfrm>
          <a:prstGeom prst="rect">
            <a:avLst/>
          </a:prstGeom>
          <a:noFill/>
          <a:ln w="19050">
            <a:solidFill>
              <a:srgbClr val="A0FF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矢印 3"/>
          <p:cNvSpPr/>
          <p:nvPr/>
        </p:nvSpPr>
        <p:spPr>
          <a:xfrm>
            <a:off x="3491880" y="3068960"/>
            <a:ext cx="1080120" cy="11521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68960"/>
            <a:ext cx="3609975" cy="1085850"/>
          </a:xfrm>
          <a:prstGeom prst="rect">
            <a:avLst/>
          </a:prstGeom>
          <a:noFill/>
          <a:ln w="19050">
            <a:solidFill>
              <a:srgbClr val="A0FF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60648"/>
            <a:ext cx="7992888" cy="6370975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[Path]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FF00FF"/>
                </a:solidFill>
                <a:latin typeface="ＭＳ ゴシック"/>
                <a:ea typeface="ＭＳ ゴシック"/>
              </a:rPr>
              <a:t>cast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nvarchar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4000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))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[Path]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dbo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where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Id]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=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5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union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all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[Path]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+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N' - '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+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[Name]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dbo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inner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join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on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  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dbo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階層テーブル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=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400" dirty="0" err="1">
                <a:solidFill>
                  <a:srgbClr val="008080"/>
                </a:solidFill>
                <a:latin typeface="ＭＳ ゴシック"/>
                <a:ea typeface="ＭＳ ゴシック"/>
              </a:rPr>
              <a:t>ParentId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ja-JP" altLang="en-US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5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連番表の作成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/>
              <a:t>これ</a:t>
            </a:r>
            <a:r>
              <a:rPr lang="ja-JP" altLang="en-US" dirty="0" smtClean="0"/>
              <a:t>をうまく使うと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1268760"/>
            <a:ext cx="7560840" cy="2677656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with </a:t>
            </a:r>
            <a:r>
              <a:rPr lang="en-US" altLang="ja-JP" sz="2800" dirty="0"/>
              <a:t>[CTE] </a:t>
            </a:r>
            <a:r>
              <a:rPr lang="en-US" altLang="ja-JP" sz="2800" dirty="0" smtClean="0"/>
              <a:t>([LEVEL]) as </a:t>
            </a:r>
            <a:r>
              <a:rPr lang="en-US" altLang="ja-JP" sz="2800" dirty="0"/>
              <a:t>( </a:t>
            </a:r>
            <a:endParaRPr lang="en-US" altLang="ja-JP" sz="2800" dirty="0" smtClean="0"/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select </a:t>
            </a:r>
            <a:r>
              <a:rPr lang="en-US" altLang="ja-JP" sz="2800" dirty="0"/>
              <a:t>1 as </a:t>
            </a:r>
            <a:r>
              <a:rPr lang="en-US" altLang="ja-JP" sz="2800" dirty="0" smtClean="0"/>
              <a:t>[LEVEL] 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union all 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select </a:t>
            </a:r>
            <a:r>
              <a:rPr lang="en-US" altLang="ja-JP" sz="2800" dirty="0"/>
              <a:t>[CTE</a:t>
            </a:r>
            <a:r>
              <a:rPr lang="en-US" altLang="ja-JP" sz="2800" dirty="0" smtClean="0"/>
              <a:t>].[LEVEL] </a:t>
            </a:r>
            <a:r>
              <a:rPr lang="en-US" altLang="ja-JP" sz="2800" dirty="0"/>
              <a:t>+ 1 </a:t>
            </a:r>
            <a:r>
              <a:rPr lang="en-US" altLang="ja-JP" sz="2800" dirty="0" smtClean="0"/>
              <a:t>from </a:t>
            </a:r>
            <a:r>
              <a:rPr lang="en-US" altLang="ja-JP" sz="2800" dirty="0"/>
              <a:t>[CTE] </a:t>
            </a:r>
            <a:endParaRPr lang="en-US" altLang="ja-JP" sz="2800" dirty="0" smtClean="0"/>
          </a:p>
          <a:p>
            <a:r>
              <a:rPr lang="en-US" altLang="ja-JP" sz="2800" dirty="0" smtClean="0"/>
              <a:t>)</a:t>
            </a:r>
          </a:p>
          <a:p>
            <a:r>
              <a:rPr lang="en-US" altLang="ja-JP" sz="2800" dirty="0" smtClean="0"/>
              <a:t>select top(100) [LEVEL] from </a:t>
            </a:r>
            <a:r>
              <a:rPr lang="en-US" altLang="ja-JP" sz="2800" dirty="0"/>
              <a:t>[CTE</a:t>
            </a:r>
            <a:r>
              <a:rPr lang="en-US" altLang="ja-JP" sz="2800" dirty="0" smtClean="0"/>
              <a:t>]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7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織田 信亮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おだ しんすけ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大阪で開発者しています</a:t>
            </a:r>
            <a:endParaRPr kumimoji="1" lang="en-US" altLang="ja-JP" dirty="0" smtClean="0"/>
          </a:p>
          <a:p>
            <a:r>
              <a:rPr lang="en-US" altLang="ja-JP" dirty="0" err="1" smtClean="0"/>
              <a:t>SQLWorld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の代表です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en-US" altLang="ja-JP" dirty="0" smtClean="0">
                <a:hlinkClick r:id="rId2"/>
              </a:rPr>
              <a:t>http://d.hatena.ne.jp/odashinsuke/</a:t>
            </a:r>
            <a:endParaRPr kumimoji="1" lang="en-US" altLang="ja-JP" dirty="0" smtClean="0"/>
          </a:p>
          <a:p>
            <a:r>
              <a:rPr kumimoji="1" lang="en-US" altLang="ja-JP" dirty="0" smtClean="0"/>
              <a:t>Twitter:@</a:t>
            </a:r>
            <a:r>
              <a:rPr kumimoji="1" lang="en-US" altLang="ja-JP" dirty="0" err="1" smtClean="0"/>
              <a:t>shinsukeoda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98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再帰クエリでデータ作成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09875"/>
            <a:ext cx="2638425" cy="1238250"/>
          </a:xfrm>
          <a:prstGeom prst="rect">
            <a:avLst/>
          </a:prstGeom>
          <a:noFill/>
          <a:ln w="19050">
            <a:solidFill>
              <a:srgbClr val="A0FF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3248025" cy="4800600"/>
          </a:xfrm>
          <a:prstGeom prst="rect">
            <a:avLst/>
          </a:prstGeom>
          <a:noFill/>
          <a:ln w="9525">
            <a:solidFill>
              <a:srgbClr val="A0FF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矢印 9"/>
          <p:cNvSpPr/>
          <p:nvPr/>
        </p:nvSpPr>
        <p:spPr>
          <a:xfrm>
            <a:off x="3635896" y="2917511"/>
            <a:ext cx="1080120" cy="11521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3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67544" y="260648"/>
            <a:ext cx="7992888" cy="1938992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create</a:t>
            </a:r>
            <a:r>
              <a:rPr lang="en-US" altLang="ja-JP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table</a:t>
            </a:r>
            <a:r>
              <a:rPr lang="en-US" altLang="ja-JP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identity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1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1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primary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key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名前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nvarchar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30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分割件数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not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null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en-US" altLang="ja-JP" sz="2400" dirty="0">
              <a:solidFill>
                <a:srgbClr val="808080"/>
              </a:solidFill>
              <a:latin typeface="ＭＳ ゴシック"/>
              <a:ea typeface="ＭＳ ゴシック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354104"/>
            <a:ext cx="7992888" cy="1938992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insert</a:t>
            </a:r>
            <a:r>
              <a:rPr lang="en-US" altLang="ja-JP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into </a:t>
            </a:r>
            <a:r>
              <a:rPr lang="en-US" altLang="ja-JP" sz="24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名前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分割件数</a:t>
            </a:r>
            <a:r>
              <a:rPr lang="en-US" altLang="ja-JP" sz="24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values</a:t>
            </a:r>
            <a:r>
              <a:rPr lang="en-US" altLang="ja-JP" sz="24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'10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個に増やす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10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'5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個に増やす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5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'1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個のまま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1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'3</a:t>
            </a:r>
            <a:r>
              <a:rPr lang="ja-JP" altLang="en-US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個に増やす</a:t>
            </a:r>
            <a:r>
              <a:rPr lang="en-US" altLang="ja-JP" sz="2400" dirty="0">
                <a:solidFill>
                  <a:srgbClr val="FF0000"/>
                </a:solidFill>
                <a:latin typeface="ＭＳ ゴシック"/>
                <a:ea typeface="ＭＳ ゴシック"/>
              </a:rPr>
              <a:t>'</a:t>
            </a:r>
            <a:r>
              <a:rPr lang="en-US" altLang="ja-JP" sz="24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ゴシック"/>
                <a:ea typeface="ＭＳ ゴシック"/>
              </a:rPr>
              <a:t>3</a:t>
            </a:r>
            <a:r>
              <a:rPr lang="en-US" altLang="ja-JP" sz="24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en-US" altLang="ja-JP" sz="2400" dirty="0">
              <a:solidFill>
                <a:srgbClr val="808080"/>
              </a:solidFill>
              <a:latin typeface="ＭＳ ゴシック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53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7544" y="260648"/>
            <a:ext cx="7992888" cy="6186309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行連番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1 </a:t>
            </a: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union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all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行連番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+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1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名前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分割件数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[DUMMY]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行連番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inner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join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top </a:t>
            </a:r>
            <a:r>
              <a:rPr lang="en-US" altLang="ja-JP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((</a:t>
            </a:r>
            <a:r>
              <a:rPr lang="en-US" altLang="ja-JP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FF00FF"/>
                </a:solidFill>
                <a:latin typeface="ＭＳ ゴシック"/>
                <a:ea typeface="ＭＳ ゴシック"/>
              </a:rPr>
              <a:t>max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分割件数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))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    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行連番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[DUMMY]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on </a:t>
            </a:r>
            <a:endParaRPr lang="en-US" altLang="ja-JP" dirty="0" smtClean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ja-JP" altLang="en-US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[DUMMY]</a:t>
            </a:r>
            <a:r>
              <a:rPr lang="en-US" altLang="ja-JP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行連番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&lt;=</a:t>
            </a:r>
            <a:r>
              <a:rPr lang="ja-JP" altLang="en-US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分割件数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order</a:t>
            </a:r>
            <a:r>
              <a:rPr lang="en-US" altLang="ja-JP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by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テスト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[DUMMY]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.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行連番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option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MAXRECURSION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0</a:t>
            </a:r>
            <a:r>
              <a:rPr lang="en-US" altLang="ja-JP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84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連番以外でも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カレンダーテーブル</a:t>
            </a:r>
            <a:r>
              <a:rPr lang="ja-JP" altLang="en-US" dirty="0"/>
              <a:t>や</a:t>
            </a:r>
            <a:r>
              <a:rPr lang="ja-JP" altLang="en-US" dirty="0" smtClean="0"/>
              <a:t>、毎週</a:t>
            </a:r>
            <a:r>
              <a:rPr lang="en-US" altLang="ja-JP" dirty="0"/>
              <a:t>/</a:t>
            </a:r>
            <a:r>
              <a:rPr lang="ja-JP" altLang="en-US" dirty="0" smtClean="0"/>
              <a:t>月</a:t>
            </a:r>
            <a:r>
              <a:rPr lang="en-US" altLang="ja-JP" dirty="0" smtClean="0"/>
              <a:t>/</a:t>
            </a:r>
            <a:r>
              <a:rPr lang="ja-JP" altLang="en-US" dirty="0" smtClean="0"/>
              <a:t>年、隔</a:t>
            </a:r>
            <a:r>
              <a:rPr lang="ja-JP" altLang="en-US" dirty="0"/>
              <a:t>週</a:t>
            </a:r>
            <a:r>
              <a:rPr lang="en-US" altLang="ja-JP" dirty="0"/>
              <a:t>/</a:t>
            </a:r>
            <a:r>
              <a:rPr lang="ja-JP" altLang="en-US" dirty="0"/>
              <a:t>月</a:t>
            </a:r>
            <a:r>
              <a:rPr lang="en-US" altLang="ja-JP" dirty="0"/>
              <a:t>/</a:t>
            </a:r>
            <a:r>
              <a:rPr lang="ja-JP" altLang="en-US" dirty="0" smtClean="0"/>
              <a:t>年 のデータもすぐ作成可能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1268760"/>
            <a:ext cx="7848872" cy="2677656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日付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日付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union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all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FF00FF"/>
                </a:solidFill>
                <a:latin typeface="ＭＳ ゴシック"/>
                <a:ea typeface="ＭＳ ゴシック"/>
              </a:rPr>
              <a:t>DATEADD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srgbClr val="FF00FF"/>
                </a:solidFill>
                <a:latin typeface="ＭＳ ゴシック"/>
                <a:ea typeface="ＭＳ ゴシック"/>
              </a:rPr>
              <a:t>day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1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日付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top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10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日付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7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再帰出来る上限回数が決まっています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上限を超えると、それまでの結果とエラーが返る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既定値 は 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上限回数を明示的に指定するには、クエリヒントの </a:t>
            </a:r>
            <a:r>
              <a:rPr lang="en-US" altLang="ja-JP" dirty="0" smtClean="0"/>
              <a:t>MAXRECURSION </a:t>
            </a:r>
            <a:r>
              <a:rPr lang="ja-JP" altLang="en-US" dirty="0" smtClean="0"/>
              <a:t>を指定する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OPTION MAXRECURSION(&lt;number&gt;)</a:t>
            </a:r>
          </a:p>
          <a:p>
            <a:pPr lvl="2"/>
            <a:r>
              <a:rPr lang="en-US" altLang="ja-JP" dirty="0" smtClean="0"/>
              <a:t>0 </a:t>
            </a:r>
            <a:r>
              <a:rPr lang="ja-JP" altLang="en-US" smtClean="0"/>
              <a:t>を指定すると、無制限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9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再帰</a:t>
            </a:r>
            <a:r>
              <a:rPr kumimoji="1" lang="en-US" altLang="ja-JP" dirty="0" smtClean="0"/>
              <a:t>CTE </a:t>
            </a:r>
            <a:r>
              <a:rPr kumimoji="1" lang="ja-JP" altLang="en-US" dirty="0" err="1" smtClean="0"/>
              <a:t>って</a:t>
            </a:r>
            <a:r>
              <a:rPr kumimoji="1" lang="ja-JP" altLang="en-US" dirty="0" smtClean="0"/>
              <a:t>何？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共通テーブル式</a:t>
            </a:r>
            <a:r>
              <a:rPr kumimoji="1" lang="en-US" altLang="ja-JP" dirty="0" smtClean="0"/>
              <a:t>(</a:t>
            </a:r>
            <a:r>
              <a:rPr lang="en-US" altLang="ja-JP" dirty="0"/>
              <a:t>Common Table </a:t>
            </a:r>
            <a:r>
              <a:rPr lang="en-US" altLang="ja-JP" dirty="0" smtClean="0"/>
              <a:t>Expression)</a:t>
            </a:r>
            <a:r>
              <a:rPr kumimoji="1" lang="ja-JP" altLang="en-US" dirty="0" smtClean="0"/>
              <a:t>を用いた再帰クエリの事</a:t>
            </a:r>
            <a:endParaRPr kumimoji="1" lang="en-US" altLang="ja-JP" dirty="0" smtClean="0"/>
          </a:p>
          <a:p>
            <a:r>
              <a:rPr lang="en-US" altLang="ja-JP" dirty="0" smtClean="0"/>
              <a:t>CTE </a:t>
            </a:r>
            <a:r>
              <a:rPr lang="ja-JP" altLang="en-US" dirty="0" smtClean="0"/>
              <a:t>は 共通テーブル式の略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72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じゃあ 共通テーブル式って何？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共通テーブル式の使用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>
                <a:hlinkClick r:id="rId2"/>
              </a:rPr>
              <a:t>http://</a:t>
            </a:r>
            <a:r>
              <a:rPr lang="en-US" altLang="ja-JP" sz="2000" dirty="0" smtClean="0">
                <a:hlinkClick r:id="rId2"/>
              </a:rPr>
              <a:t>msdn.microsoft.com/ja-jp/library/ms190766.aspx</a:t>
            </a:r>
            <a:endParaRPr lang="en-US" altLang="ja-JP" sz="2000" dirty="0" smtClean="0"/>
          </a:p>
          <a:p>
            <a:pPr marL="457200" lvl="1" indent="0">
              <a:buNone/>
            </a:pPr>
            <a:endParaRPr kumimoji="1" lang="en-US" altLang="ja-JP" sz="2000" dirty="0" smtClean="0"/>
          </a:p>
          <a:p>
            <a:r>
              <a:rPr kumimoji="1" lang="ja-JP" altLang="en-US" dirty="0" smtClean="0"/>
              <a:t>一時的な結果セットに名前を付けたもの</a:t>
            </a:r>
            <a:endParaRPr kumimoji="1" lang="en-US" altLang="ja-JP" dirty="0" smtClean="0"/>
          </a:p>
          <a:p>
            <a:r>
              <a:rPr lang="ja-JP" altLang="en-US" dirty="0" smtClean="0"/>
              <a:t>一時的なので、クエリが実行している間しか保持しません。</a:t>
            </a:r>
            <a:endParaRPr lang="en-US" altLang="ja-JP" dirty="0" smtClean="0"/>
          </a:p>
          <a:p>
            <a:r>
              <a:rPr kumimoji="1" lang="ja-JP" altLang="en-US" dirty="0" smtClean="0"/>
              <a:t>派生テーブルに似ている。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派生テーブル：サブクエリ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8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CTE </a:t>
            </a:r>
            <a:r>
              <a:rPr kumimoji="1" lang="ja-JP" altLang="en-US" dirty="0" smtClean="0"/>
              <a:t>の構文</a:t>
            </a:r>
            <a:r>
              <a:rPr lang="ja-JP" altLang="en-US" dirty="0" smtClean="0"/>
              <a:t>と使用例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WITH </a:t>
            </a:r>
            <a:r>
              <a:rPr lang="ja-JP" altLang="en-US" dirty="0" smtClean="0"/>
              <a:t>を使って、クエリに名前を付けて使い回し出来る。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152" y="1196752"/>
            <a:ext cx="7560840" cy="1384995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WITH </a:t>
            </a:r>
            <a:r>
              <a:rPr lang="en-US" altLang="ja-JP" sz="2800" dirty="0" err="1"/>
              <a:t>expression_name</a:t>
            </a:r>
            <a:r>
              <a:rPr lang="en-US" altLang="ja-JP" sz="2800" dirty="0"/>
              <a:t> [ ( </a:t>
            </a:r>
            <a:r>
              <a:rPr lang="en-US" altLang="ja-JP" sz="2800" dirty="0" err="1"/>
              <a:t>column_name</a:t>
            </a:r>
            <a:r>
              <a:rPr lang="en-US" altLang="ja-JP" sz="2800" dirty="0"/>
              <a:t> [,...n] ) ]</a:t>
            </a:r>
          </a:p>
          <a:p>
            <a:r>
              <a:rPr lang="en-US" altLang="ja-JP" sz="2800" dirty="0"/>
              <a:t>AS</a:t>
            </a:r>
          </a:p>
          <a:p>
            <a:r>
              <a:rPr lang="en-US" altLang="ja-JP" sz="2800" dirty="0"/>
              <a:t>( </a:t>
            </a:r>
            <a:r>
              <a:rPr lang="en-US" altLang="ja-JP" sz="2800" dirty="0" err="1"/>
              <a:t>CTE_query_definition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3538" y="3989382"/>
            <a:ext cx="8072917" cy="1384995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[SDATE]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())</a:t>
            </a:r>
            <a:endParaRPr lang="en-US" altLang="ja-JP" sz="28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[CTE2]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[SDATE2]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())</a:t>
            </a:r>
            <a:endParaRPr lang="en-US" altLang="ja-JP" sz="28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[CTE2]</a:t>
            </a:r>
          </a:p>
        </p:txBody>
      </p:sp>
    </p:spTree>
    <p:extLst>
      <p:ext uri="{BB962C8B-B14F-4D97-AF65-F5344CB8AC3E}">
        <p14:creationId xmlns:p14="http://schemas.microsoft.com/office/powerpoint/2010/main" val="31634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サブクエリ</a:t>
            </a:r>
            <a:r>
              <a:rPr lang="ja-JP" altLang="en-US" dirty="0" smtClean="0"/>
              <a:t>と何が違うの？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同じクエリ内で複数回参照出来る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124744"/>
            <a:ext cx="7560840" cy="1384995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[SDATE]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</a:t>
            </a:r>
            <a:r>
              <a:rPr lang="en-US" altLang="ja-JP" sz="28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8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8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endParaRPr lang="en-US" altLang="ja-JP" sz="28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[SDATE2]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[CTE2]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3629342"/>
            <a:ext cx="7992888" cy="954107"/>
          </a:xfrm>
          <a:prstGeom prst="rect">
            <a:avLst/>
          </a:prstGeom>
          <a:noFill/>
          <a:ln w="1905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SDATE</a:t>
            </a:r>
            <a:r>
              <a:rPr lang="en-US" altLang="ja-JP" sz="2800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sz="28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en-US" altLang="ja-JP" sz="28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sz="28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sz="2800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sz="2800" dirty="0" smtClean="0">
                <a:solidFill>
                  <a:srgbClr val="808080"/>
                </a:solidFill>
                <a:latin typeface="ＭＳ ゴシック"/>
                <a:ea typeface="ＭＳ ゴシック"/>
              </a:rPr>
              <a:t>())</a:t>
            </a:r>
            <a:endParaRPr lang="en-US" altLang="ja-JP" sz="2800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[CTE]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sz="2800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latin typeface="ＭＳ ゴシック"/>
                <a:ea typeface="ＭＳ ゴシック"/>
              </a:rPr>
              <a:t>[CTE2]</a:t>
            </a:r>
          </a:p>
        </p:txBody>
      </p:sp>
    </p:spTree>
    <p:extLst>
      <p:ext uri="{BB962C8B-B14F-4D97-AF65-F5344CB8AC3E}">
        <p14:creationId xmlns:p14="http://schemas.microsoft.com/office/powerpoint/2010/main" val="374514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注意点など 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CTE </a:t>
            </a:r>
            <a:r>
              <a:rPr kumimoji="1" lang="ja-JP" altLang="en-US" dirty="0" smtClean="0"/>
              <a:t>は複数作成可能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“,” </a:t>
            </a:r>
            <a:r>
              <a:rPr lang="ja-JP" altLang="en-US" dirty="0" smtClean="0"/>
              <a:t>区切り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CTE </a:t>
            </a:r>
            <a:r>
              <a:rPr lang="ja-JP" altLang="en-US" dirty="0" smtClean="0"/>
              <a:t>の名前は重複ＮＧ</a:t>
            </a:r>
            <a:endParaRPr lang="en-US" altLang="ja-JP" dirty="0" smtClean="0"/>
          </a:p>
          <a:p>
            <a:r>
              <a:rPr lang="ja-JP" altLang="en-US" dirty="0" smtClean="0"/>
              <a:t>物理テーブル名と同じ名前は</a:t>
            </a:r>
            <a:r>
              <a:rPr lang="en-US" altLang="ja-JP" dirty="0" smtClean="0"/>
              <a:t>OK</a:t>
            </a:r>
          </a:p>
          <a:p>
            <a:pPr lvl="1"/>
            <a:r>
              <a:rPr kumimoji="1" lang="ja-JP" altLang="en-US" dirty="0" smtClean="0"/>
              <a:t>クエリ内</a:t>
            </a:r>
            <a:r>
              <a:rPr kumimoji="1" lang="ja-JP" altLang="en-US" dirty="0"/>
              <a:t>では</a:t>
            </a:r>
            <a:r>
              <a:rPr kumimoji="1" lang="ja-JP" altLang="en-US" dirty="0" smtClean="0"/>
              <a:t>、</a:t>
            </a:r>
            <a:r>
              <a:rPr lang="en-US" altLang="ja-JP" dirty="0" smtClean="0"/>
              <a:t>CTE </a:t>
            </a:r>
            <a:r>
              <a:rPr lang="ja-JP" altLang="en-US" dirty="0" smtClean="0"/>
              <a:t>が優先される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3284983"/>
            <a:ext cx="6264696" cy="3139321"/>
          </a:xfrm>
          <a:prstGeom prst="rect">
            <a:avLst/>
          </a:prstGeom>
          <a:noFill/>
          <a:ln w="2540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create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table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[Id]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not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null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primary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key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GO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今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00"/>
                </a:solidFill>
                <a:latin typeface="ＭＳ ゴシック"/>
                <a:ea typeface="ＭＳ ゴシック"/>
              </a:rPr>
              <a:t>-- GETDATE </a:t>
            </a:r>
            <a:r>
              <a:rPr lang="ja-JP" altLang="en-US" dirty="0">
                <a:solidFill>
                  <a:srgbClr val="008000"/>
                </a:solidFill>
                <a:latin typeface="ＭＳ ゴシック"/>
                <a:ea typeface="ＭＳ ゴシック"/>
              </a:rPr>
              <a:t>の結果が取れる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GO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drop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table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GO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40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注意点など 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クエリ</a:t>
            </a:r>
            <a:r>
              <a:rPr lang="ja-JP" altLang="en-US" dirty="0"/>
              <a:t>は、</a:t>
            </a:r>
            <a:r>
              <a:rPr lang="en-US" altLang="ja-JP" dirty="0"/>
              <a:t>View </a:t>
            </a:r>
            <a:r>
              <a:rPr lang="ja-JP" altLang="en-US" dirty="0"/>
              <a:t>の作成と同じ要件</a:t>
            </a:r>
            <a:endParaRPr lang="en-US" altLang="ja-JP" dirty="0"/>
          </a:p>
          <a:p>
            <a:pPr lvl="1"/>
            <a:r>
              <a:rPr lang="ja-JP" altLang="en-US" dirty="0"/>
              <a:t>例外として </a:t>
            </a:r>
            <a:r>
              <a:rPr lang="en-US" altLang="ja-JP" dirty="0"/>
              <a:t>CTE </a:t>
            </a:r>
            <a:r>
              <a:rPr lang="ja-JP" altLang="en-US" dirty="0"/>
              <a:t>の定義は出来ない</a:t>
            </a:r>
            <a:endParaRPr lang="en-US" altLang="ja-JP" dirty="0"/>
          </a:p>
          <a:p>
            <a:r>
              <a:rPr lang="ja-JP" altLang="en-US" dirty="0"/>
              <a:t>同一 </a:t>
            </a:r>
            <a:r>
              <a:rPr lang="en-US" altLang="ja-JP" dirty="0"/>
              <a:t>WITH </a:t>
            </a:r>
            <a:r>
              <a:rPr lang="ja-JP" altLang="en-US" dirty="0"/>
              <a:t>で先に定義した </a:t>
            </a:r>
            <a:r>
              <a:rPr lang="en-US" altLang="ja-JP" dirty="0"/>
              <a:t>CTE </a:t>
            </a:r>
            <a:r>
              <a:rPr lang="ja-JP" altLang="en-US" dirty="0"/>
              <a:t>は参照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3341891"/>
            <a:ext cx="6984776" cy="1754326"/>
          </a:xfrm>
          <a:prstGeom prst="rect">
            <a:avLst/>
          </a:prstGeom>
          <a:noFill/>
          <a:ln w="2540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今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),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2]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今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今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-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1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ちょっと前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2]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258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注意点など </a:t>
            </a:r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列名</a:t>
            </a:r>
            <a:r>
              <a:rPr lang="ja-JP" altLang="en-US" dirty="0"/>
              <a:t>は、重複</a:t>
            </a:r>
            <a:r>
              <a:rPr lang="en-US" altLang="ja-JP" dirty="0"/>
              <a:t>NG</a:t>
            </a:r>
          </a:p>
          <a:p>
            <a:r>
              <a:rPr lang="ja-JP" altLang="en-US" dirty="0"/>
              <a:t>列名の数は、結果セットの列数と同じ</a:t>
            </a:r>
            <a:endParaRPr lang="en-US" altLang="ja-JP" dirty="0"/>
          </a:p>
          <a:p>
            <a:pPr lvl="1"/>
            <a:r>
              <a:rPr lang="ja-JP" altLang="en-US" dirty="0"/>
              <a:t>結果セット内の列名が全て異なる場合は、列名の</a:t>
            </a:r>
            <a:r>
              <a:rPr lang="ja-JP" altLang="en-US" dirty="0" smtClean="0"/>
              <a:t>省略可能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3212976"/>
            <a:ext cx="7416824" cy="2585323"/>
          </a:xfrm>
          <a:prstGeom prst="rect">
            <a:avLst/>
          </a:prstGeom>
          <a:noFill/>
          <a:ln w="25400">
            <a:solidFill>
              <a:srgbClr val="A0FF2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srgbClr val="0000FF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今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ちょっと前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今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-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1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今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GO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with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</a:t>
            </a:r>
            <a:endParaRPr lang="en-US" altLang="ja-JP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今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,</a:t>
            </a:r>
            <a:r>
              <a:rPr lang="ja-JP" altLang="en-US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FF00FF"/>
                </a:solidFill>
                <a:latin typeface="ＭＳ ゴシック"/>
                <a:ea typeface="ＭＳ ゴシック"/>
              </a:rPr>
              <a:t>GETDATE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()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-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1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as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ちょっと前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)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select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808080"/>
                </a:solidFill>
                <a:latin typeface="ＭＳ ゴシック"/>
                <a:ea typeface="ＭＳ ゴシック"/>
              </a:rPr>
              <a:t>*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ＭＳ ゴシック"/>
                <a:ea typeface="ＭＳ ゴシック"/>
              </a:rPr>
              <a:t>from</a:t>
            </a:r>
            <a:r>
              <a:rPr lang="en-US" altLang="ja-JP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/>
                <a:ea typeface="ＭＳ ゴシック"/>
              </a:rPr>
              <a:t>[</a:t>
            </a:r>
            <a:r>
              <a:rPr lang="ja-JP" altLang="en-US" dirty="0">
                <a:solidFill>
                  <a:srgbClr val="008080"/>
                </a:solidFill>
                <a:latin typeface="ＭＳ ゴシック"/>
                <a:ea typeface="ＭＳ ゴシック"/>
              </a:rPr>
              <a:t>テーブル</a:t>
            </a:r>
            <a:r>
              <a:rPr lang="en-US" altLang="ja-JP" dirty="0" smtClean="0">
                <a:solidFill>
                  <a:srgbClr val="008080"/>
                </a:solidFill>
                <a:latin typeface="ＭＳ ゴシック"/>
                <a:ea typeface="ＭＳ ゴシック"/>
              </a:rPr>
              <a:t>]</a:t>
            </a:r>
            <a:endParaRPr lang="ja-JP" altLang="en-US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18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Worldテンプレ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SQLWorldテンプレート</Template>
  <TotalTime>426</TotalTime>
  <Words>1467</Words>
  <Application>Microsoft Office PowerPoint</Application>
  <PresentationFormat>画面に合わせる (4:3)</PresentationFormat>
  <Paragraphs>229</Paragraphs>
  <Slides>24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SQLWorldテンプレート</vt:lpstr>
      <vt:lpstr>再帰CTE を使って遊ぼう</vt:lpstr>
      <vt:lpstr>自己紹介</vt:lpstr>
      <vt:lpstr>再帰CTE って何？</vt:lpstr>
      <vt:lpstr>じゃあ 共通テーブル式って何？</vt:lpstr>
      <vt:lpstr>CTE の構文と使用例</vt:lpstr>
      <vt:lpstr>サブクエリと何が違うの？</vt:lpstr>
      <vt:lpstr>注意点など (1)</vt:lpstr>
      <vt:lpstr>注意点など (2)</vt:lpstr>
      <vt:lpstr>注意点など (3)</vt:lpstr>
      <vt:lpstr>注意点など (4)</vt:lpstr>
      <vt:lpstr>使いどころ</vt:lpstr>
      <vt:lpstr>サブクエリと違うところがまだある！</vt:lpstr>
      <vt:lpstr>PowerPoint プレゼンテーション</vt:lpstr>
      <vt:lpstr>階層構造のデータを取得(親 – 子)</vt:lpstr>
      <vt:lpstr>PowerPoint プレゼンテーション</vt:lpstr>
      <vt:lpstr>PowerPoint プレゼンテーション</vt:lpstr>
      <vt:lpstr>階層構造のデータを取得(子 – 親)</vt:lpstr>
      <vt:lpstr>PowerPoint プレゼンテーション</vt:lpstr>
      <vt:lpstr>連番表の作成</vt:lpstr>
      <vt:lpstr>再帰クエリでデータ作成</vt:lpstr>
      <vt:lpstr>PowerPoint プレゼンテーション</vt:lpstr>
      <vt:lpstr>PowerPoint プレゼンテーション</vt:lpstr>
      <vt:lpstr>連番以外でも…</vt:lpstr>
      <vt:lpstr>注意点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World 大阪#6</dc:title>
  <dc:creator>shinsuke</dc:creator>
  <cp:lastModifiedBy>Shinsuke</cp:lastModifiedBy>
  <cp:revision>56</cp:revision>
  <dcterms:created xsi:type="dcterms:W3CDTF">2011-07-16T05:36:04Z</dcterms:created>
  <dcterms:modified xsi:type="dcterms:W3CDTF">2012-04-13T11:52:24Z</dcterms:modified>
</cp:coreProperties>
</file>