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7" r:id="rId2"/>
    <p:sldId id="258" r:id="rId3"/>
    <p:sldId id="259" r:id="rId4"/>
    <p:sldId id="266" r:id="rId5"/>
    <p:sldId id="261" r:id="rId6"/>
    <p:sldId id="265" r:id="rId7"/>
    <p:sldId id="272" r:id="rId8"/>
    <p:sldId id="273" r:id="rId9"/>
    <p:sldId id="281" r:id="rId10"/>
    <p:sldId id="282" r:id="rId11"/>
    <p:sldId id="279" r:id="rId12"/>
    <p:sldId id="283" r:id="rId13"/>
    <p:sldId id="277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28C"/>
    <a:srgbClr val="D800CB"/>
    <a:srgbClr val="C6AA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22" autoAdjust="0"/>
  </p:normalViewPr>
  <p:slideViewPr>
    <p:cSldViewPr snapToGrid="0" snapToObjects="1">
      <p:cViewPr varScale="1">
        <p:scale>
          <a:sx n="92" d="100"/>
          <a:sy n="92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pic>
        <p:nvPicPr>
          <p:cNvPr id="7" name="図 6" descr="名称未設定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496" y="0"/>
            <a:ext cx="5195585" cy="5113733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16" name="タイトル 6"/>
          <p:cNvSpPr>
            <a:spLocks noGrp="1"/>
          </p:cNvSpPr>
          <p:nvPr>
            <p:ph type="ctrTitle"/>
          </p:nvPr>
        </p:nvSpPr>
        <p:spPr>
          <a:xfrm>
            <a:off x="1298890" y="2280833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algn="r"/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7" name="サブタイトル 7"/>
          <p:cNvSpPr>
            <a:spLocks noGrp="1"/>
          </p:cNvSpPr>
          <p:nvPr>
            <p:ph type="subTitle" idx="1"/>
          </p:nvPr>
        </p:nvSpPr>
        <p:spPr>
          <a:xfrm>
            <a:off x="2670490" y="3785928"/>
            <a:ext cx="6400800" cy="8765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algn="r"/>
            <a:r>
              <a:rPr kumimoji="1" lang="ja-JP" altLang="en-US" smtClean="0"/>
              <a:t>マスタ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97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206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151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41649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935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155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887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552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7871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022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295F-089C-F44C-8AF4-80595FF689FC}" type="datetimeFigureOut">
              <a:rPr kumimoji="1" lang="ja-JP" altLang="en-US" smtClean="0"/>
              <a:pPr/>
              <a:t>2012/2/1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9ECD-E9FB-3649-BCC1-C51D31C34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405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20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名称未設定-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32" y="4923187"/>
            <a:ext cx="9154495" cy="1999355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40542"/>
            <a:ext cx="8229600" cy="507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043" y="6358351"/>
            <a:ext cx="11338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25D89ECD-E9FB-3649-BCC1-C51D31C34B51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709727" y="5993683"/>
            <a:ext cx="384576" cy="38457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859163" y="6071326"/>
            <a:ext cx="618665" cy="618665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noFill/>
          </a:ln>
          <a:effectLst>
            <a:softEdge rad="1143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894921" y="5576924"/>
            <a:ext cx="471495" cy="471495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  <a:effectLst>
            <a:softEdge rad="1016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713913" y="6214786"/>
            <a:ext cx="439699" cy="457376"/>
          </a:xfrm>
          <a:prstGeom prst="ellipse">
            <a:avLst/>
          </a:prstGeom>
          <a:solidFill>
            <a:srgbClr val="008000">
              <a:alpha val="50000"/>
            </a:srgbClr>
          </a:solidFill>
          <a:ln>
            <a:noFill/>
          </a:ln>
          <a:effectLst>
            <a:softEdge rad="1016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350772" y="5638770"/>
            <a:ext cx="777313" cy="777313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noFill/>
          </a:ln>
          <a:effectLst>
            <a:softEdge rad="1397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317998" y="6185971"/>
            <a:ext cx="535572" cy="535572"/>
          </a:xfrm>
          <a:prstGeom prst="ellipse">
            <a:avLst/>
          </a:prstGeom>
          <a:solidFill>
            <a:srgbClr val="1B028C">
              <a:alpha val="50000"/>
            </a:srgbClr>
          </a:solidFill>
          <a:ln>
            <a:noFill/>
          </a:ln>
          <a:effectLst>
            <a:softEdge rad="889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237858" y="5704858"/>
            <a:ext cx="343560" cy="343562"/>
          </a:xfrm>
          <a:prstGeom prst="ellipse">
            <a:avLst/>
          </a:prstGeom>
          <a:solidFill>
            <a:srgbClr val="D800CB">
              <a:alpha val="50000"/>
            </a:srgbClr>
          </a:solidFill>
          <a:ln>
            <a:noFill/>
          </a:ln>
          <a:effectLst>
            <a:softEdge rad="762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D:\doc\Community\SQLWorld\pp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0253" y="5191828"/>
            <a:ext cx="2183353" cy="163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 descr="名称未設定-1-0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5185090" y="0"/>
            <a:ext cx="3982837" cy="4003523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45427" y="6380658"/>
            <a:ext cx="1027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016A295F-089C-F44C-8AF4-80595FF689FC}" type="datetimeFigureOut">
              <a:rPr lang="ja-JP" altLang="en-US" smtClean="0"/>
              <a:pPr/>
              <a:t>2012/2/1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77828" y="6356350"/>
            <a:ext cx="35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err="1" smtClean="0"/>
              <a:t>SQLWorld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43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971550" indent="-514350" algn="l" defTabSz="457200" rtl="0" eaLnBrk="1" latinLnBrk="0" hangingPunct="1">
        <a:spcBef>
          <a:spcPct val="20000"/>
        </a:spcBef>
        <a:buFontTx/>
        <a:buBlip>
          <a:blip r:embed="rId17"/>
        </a:buBlip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Blip>
          <a:blip r:embed="rId18"/>
        </a:buBlip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Blip>
          <a:blip r:embed="rId19"/>
        </a:buBlip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457200" rtl="0" eaLnBrk="1" latinLnBrk="0" hangingPunct="1">
        <a:spcBef>
          <a:spcPct val="20000"/>
        </a:spcBef>
        <a:buFontTx/>
        <a:buBlip>
          <a:blip r:embed="rId20"/>
        </a:buBlip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fdotnet/ef4basic/index/index.html" TargetMode="External"/><Relationship Id="rId2" Type="http://schemas.openxmlformats.org/officeDocument/2006/relationships/hyperlink" Target="http://blogs.msdn.com/b/ado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ja-jp/magazine/hh126815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kuma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298890" y="2280833"/>
            <a:ext cx="7772400" cy="1470025"/>
          </a:xfrm>
        </p:spPr>
        <p:txBody>
          <a:bodyPr/>
          <a:lstStyle/>
          <a:p>
            <a:pPr algn="r"/>
            <a:r>
              <a:rPr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続 </a:t>
            </a:r>
            <a:r>
              <a:rPr lang="en-US" altLang="ja-JP" dirty="0" smtClean="0">
                <a:latin typeface="HG丸ｺﾞｼｯｸM-PRO" pitchFamily="50" charset="-128"/>
                <a:ea typeface="HG丸ｺﾞｼｯｸM-PRO" pitchFamily="50" charset="-128"/>
              </a:rPr>
              <a:t>Entity Framework </a:t>
            </a:r>
            <a:r>
              <a:rPr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入門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" name="サブタイトル 7"/>
          <p:cNvSpPr>
            <a:spLocks noGrp="1"/>
          </p:cNvSpPr>
          <p:nvPr>
            <p:ph type="subTitle" idx="4294967295"/>
          </p:nvPr>
        </p:nvSpPr>
        <p:spPr>
          <a:xfrm>
            <a:off x="2670490" y="3785928"/>
            <a:ext cx="6400800" cy="876597"/>
          </a:xfrm>
        </p:spPr>
        <p:txBody>
          <a:bodyPr/>
          <a:lstStyle/>
          <a:p>
            <a:pPr algn="r"/>
            <a:r>
              <a:rPr kumimoji="1" lang="en-US" altLang="ja-JP" dirty="0" err="1" smtClean="0">
                <a:latin typeface="HG丸ｺﾞｼｯｸM-PRO" pitchFamily="50" charset="-128"/>
                <a:ea typeface="HG丸ｺﾞｼｯｸM-PRO" pitchFamily="50" charset="-128"/>
              </a:rPr>
              <a:t>SQLWorld</a:t>
            </a:r>
            <a:r>
              <a:rPr kumimoji="1" lang="en-US" altLang="ja-JP" dirty="0" smtClean="0">
                <a:latin typeface="HG丸ｺﾞｼｯｸM-PRO" pitchFamily="50" charset="-128"/>
                <a:ea typeface="HG丸ｺﾞｼｯｸM-PRO" pitchFamily="50" charset="-128"/>
              </a:rPr>
              <a:t> #8 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/>
          </p:nvPr>
        </p:nvSpPr>
        <p:spPr>
          <a:xfrm>
            <a:off x="468578" y="5390099"/>
            <a:ext cx="3233066" cy="72757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4000" dirty="0" smtClean="0">
                <a:latin typeface="HG丸ｺﾞｼｯｸM-PRO" pitchFamily="50" charset="-128"/>
                <a:ea typeface="HG丸ｺﾞｼｯｸM-PRO" pitchFamily="50" charset="-128"/>
              </a:rPr>
              <a:t>サヴロウ</a:t>
            </a:r>
            <a:endParaRPr kumimoji="1" lang="ja-JP" altLang="en-US" sz="40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pic>
        <p:nvPicPr>
          <p:cNvPr id="5" name="Picture 2" descr="G:\_開発\savuro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023" y="5390099"/>
            <a:ext cx="792088" cy="792088"/>
          </a:xfrm>
          <a:prstGeom prst="rect">
            <a:avLst/>
          </a:prstGeom>
          <a:noFill/>
          <a:effectLst>
            <a:outerShdw blurRad="88900" sx="104000" sy="104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8336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kumimoji="1" lang="en-US" altLang="ja-JP" i="1" u="sng" dirty="0" smtClean="0">
                <a:latin typeface="HG丸ｺﾞｼｯｸM-PRO" pitchFamily="50" charset="-128"/>
                <a:ea typeface="HG丸ｺﾞｼｯｸM-PRO" pitchFamily="50" charset="-128"/>
              </a:rPr>
              <a:t>DEMO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29696" y="1417637"/>
            <a:ext cx="7857104" cy="4195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kumimoji="1"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POCO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でエンティティモデルを作成</a:t>
            </a: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DbContext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を作成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DB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が勝手にできる！？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・アノテーション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306" y="3758778"/>
            <a:ext cx="7789653" cy="2278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現時点の問題点他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96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・データベースのマイグレーション（カラム追加とか）には現時点で対応していない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　→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EF4.3 Beta</a:t>
            </a:r>
            <a:r>
              <a:rPr lang="ja-JP" altLang="en-US" sz="2800" dirty="0" err="1" smtClean="0">
                <a:latin typeface="HG丸ｺﾞｼｯｸM-PRO" pitchFamily="50" charset="-128"/>
                <a:ea typeface="HG丸ｺﾞｼｯｸM-PRO" pitchFamily="50" charset="-128"/>
              </a:rPr>
              <a:t>で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できる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Enum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未対応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　→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EF5.0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で対応の予定？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リンク他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13267" y="1600201"/>
            <a:ext cx="8542865" cy="35596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0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lang="en-US" altLang="ja-JP" sz="2000" dirty="0" smtClean="0">
                <a:latin typeface="HG丸ｺﾞｼｯｸM-PRO" pitchFamily="50" charset="-128"/>
                <a:ea typeface="HG丸ｺﾞｼｯｸM-PRO" pitchFamily="50" charset="-128"/>
              </a:rPr>
              <a:t>ADO.NET Team Blog</a:t>
            </a:r>
          </a:p>
          <a:p>
            <a:pPr>
              <a:buNone/>
            </a:pPr>
            <a:r>
              <a:rPr lang="en-US" altLang="ja-JP" sz="2000" dirty="0" smtClean="0">
                <a:latin typeface="HG丸ｺﾞｼｯｸM-PRO" pitchFamily="50" charset="-128"/>
                <a:ea typeface="HG丸ｺﾞｼｯｸM-PRO" pitchFamily="50" charset="-128"/>
                <a:hlinkClick r:id="rId2"/>
              </a:rPr>
              <a:t>http://blogs.msdn.com/b/adonet/</a:t>
            </a:r>
            <a:endParaRPr lang="en-US" altLang="ja-JP" sz="20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lang="en-US" altLang="ja-JP" sz="20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0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lang="en-US" altLang="ja-JP" sz="2000" dirty="0" smtClean="0">
                <a:latin typeface="HG丸ｺﾞｼｯｸM-PRO" pitchFamily="50" charset="-128"/>
                <a:ea typeface="HG丸ｺﾞｼｯｸM-PRO" pitchFamily="50" charset="-128"/>
              </a:rPr>
              <a:t>Entity Framework 4.1</a:t>
            </a:r>
            <a:r>
              <a:rPr lang="ja-JP" altLang="en-US" sz="2000" dirty="0" smtClean="0">
                <a:latin typeface="HG丸ｺﾞｼｯｸM-PRO" pitchFamily="50" charset="-128"/>
                <a:ea typeface="HG丸ｺﾞｼｯｸM-PRO" pitchFamily="50" charset="-128"/>
              </a:rPr>
              <a:t>入門</a:t>
            </a:r>
            <a:r>
              <a:rPr lang="en-US" altLang="ja-JP" sz="2000" dirty="0" smtClean="0">
                <a:latin typeface="HG丸ｺﾞｼｯｸM-PRO" pitchFamily="50" charset="-128"/>
                <a:ea typeface="HG丸ｺﾞｼｯｸM-PRO" pitchFamily="50" charset="-128"/>
              </a:rPr>
              <a:t>(@IT)</a:t>
            </a:r>
          </a:p>
          <a:p>
            <a:pPr>
              <a:buNone/>
            </a:pPr>
            <a:r>
              <a:rPr lang="en-US" altLang="ja-JP" sz="1800" dirty="0" smtClean="0">
                <a:latin typeface="HG丸ｺﾞｼｯｸM-PRO" pitchFamily="50" charset="-128"/>
                <a:ea typeface="HG丸ｺﾞｼｯｸM-PRO" pitchFamily="50" charset="-128"/>
                <a:hlinkClick r:id="rId3"/>
              </a:rPr>
              <a:t>http://www.atmarkit.co.jp/fdotnet/ef4basic/index/index.html#ef41</a:t>
            </a:r>
            <a:endParaRPr lang="en-US" altLang="ja-JP" sz="1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lang="en-US" altLang="ja-JP" sz="20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0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lang="en-US" altLang="ja-JP" sz="2000" dirty="0" smtClean="0">
                <a:latin typeface="HG丸ｺﾞｼｯｸM-PRO" pitchFamily="50" charset="-128"/>
                <a:ea typeface="HG丸ｺﾞｼｯｸM-PRO" pitchFamily="50" charset="-128"/>
              </a:rPr>
              <a:t>ADO.NET Entity Framework 4.1 </a:t>
            </a:r>
            <a:r>
              <a:rPr lang="ja-JP" altLang="en-US" sz="2000" dirty="0" smtClean="0">
                <a:latin typeface="HG丸ｺﾞｼｯｸM-PRO" pitchFamily="50" charset="-128"/>
                <a:ea typeface="HG丸ｺﾞｼｯｸM-PRO" pitchFamily="50" charset="-128"/>
              </a:rPr>
              <a:t>における </a:t>
            </a:r>
            <a:r>
              <a:rPr lang="en-US" altLang="ja-JP" sz="2000" dirty="0" smtClean="0">
                <a:latin typeface="HG丸ｺﾞｼｯｸM-PRO" pitchFamily="50" charset="-128"/>
                <a:ea typeface="HG丸ｺﾞｼｯｸM-PRO" pitchFamily="50" charset="-128"/>
              </a:rPr>
              <a:t>Code First</a:t>
            </a:r>
          </a:p>
          <a:p>
            <a:pPr>
              <a:buNone/>
            </a:pPr>
            <a:r>
              <a:rPr lang="en-US" altLang="ja-JP" sz="2000" dirty="0" smtClean="0">
                <a:latin typeface="HG丸ｺﾞｼｯｸM-PRO" pitchFamily="50" charset="-128"/>
                <a:ea typeface="HG丸ｺﾞｼｯｸM-PRO" pitchFamily="50" charset="-128"/>
                <a:hlinkClick r:id="rId4"/>
              </a:rPr>
              <a:t>http://msdn.microsoft.com/ja-jp/magazine/hh126815.aspx</a:t>
            </a:r>
            <a:endParaRPr lang="en-US" altLang="ja-JP" sz="20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lang="en-US" altLang="ja-JP" sz="20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14962"/>
          </a:xfrm>
        </p:spPr>
        <p:txBody>
          <a:bodyPr/>
          <a:lstStyle/>
          <a:p>
            <a:pPr algn="ctr"/>
            <a:r>
              <a:rPr kumimoji="1"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ご清聴ありがとうございました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72400" cy="1071570"/>
          </a:xfrm>
        </p:spPr>
        <p:txBody>
          <a:bodyPr>
            <a:normAutofit/>
          </a:bodyPr>
          <a:lstStyle/>
          <a:p>
            <a:r>
              <a:rPr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自己紹介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08594"/>
            <a:ext cx="8229600" cy="4376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　　　　</a:t>
            </a:r>
            <a:r>
              <a:rPr kumimoji="1"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サヴロウ</a:t>
            </a:r>
            <a:endParaRPr kumimoji="1" lang="en-US" altLang="ja-JP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　　　　　・医療系のシステム開発してます</a:t>
            </a: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　・フライパンズのベース</a:t>
            </a:r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&amp;</a:t>
            </a:r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アレンジ</a:t>
            </a:r>
            <a:endParaRPr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　・ライブ予定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　　　２</a:t>
            </a:r>
            <a:r>
              <a:rPr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/</a:t>
            </a: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１１</a:t>
            </a:r>
            <a:r>
              <a:rPr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土</a:t>
            </a:r>
            <a:r>
              <a:rPr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六甲アイランド</a:t>
            </a:r>
            <a:endParaRPr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　　　２</a:t>
            </a:r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/</a:t>
            </a:r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１９</a:t>
            </a:r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日</a:t>
            </a:r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高槻アクトアモーレ</a:t>
            </a:r>
            <a:endParaRPr kumimoji="1" lang="en-US" altLang="ja-JP" sz="2400" i="1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pic>
        <p:nvPicPr>
          <p:cNvPr id="6" name="Picture 2" descr="G:\_開発\savuro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145" y="1150145"/>
            <a:ext cx="1492531" cy="1492531"/>
          </a:xfrm>
          <a:prstGeom prst="rect">
            <a:avLst/>
          </a:prstGeom>
          <a:noFill/>
          <a:effectLst>
            <a:outerShdw blurRad="88900" sx="104000" sy="104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7" name="Picture 3" descr="G:\_開発\fryp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5393" y="5148802"/>
            <a:ext cx="3600400" cy="677653"/>
          </a:xfrm>
          <a:prstGeom prst="rect">
            <a:avLst/>
          </a:prstGeom>
          <a:noFill/>
        </p:spPr>
      </p:pic>
      <p:sp>
        <p:nvSpPr>
          <p:cNvPr id="8" name="テキスト ボックス 7"/>
          <p:cNvSpPr txBox="1"/>
          <p:nvPr/>
        </p:nvSpPr>
        <p:spPr>
          <a:xfrm>
            <a:off x="1346195" y="5805341"/>
            <a:ext cx="491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  <a:hlinkClick r:id="rId4"/>
              </a:rPr>
              <a:t>http://www.okumar.com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i="1" u="sng" dirty="0" err="1" smtClean="0">
                <a:latin typeface="HG丸ｺﾞｼｯｸM-PRO" pitchFamily="50" charset="-128"/>
                <a:ea typeface="HG丸ｺﾞｼｯｸM-PRO" pitchFamily="50" charset="-128"/>
              </a:rPr>
              <a:t>EntiryFramework</a:t>
            </a:r>
            <a:r>
              <a:rPr lang="ja-JP" altLang="en-US" i="1" u="sng" dirty="0" err="1" smtClean="0">
                <a:latin typeface="HG丸ｺﾞｼｯｸM-PRO" pitchFamily="50" charset="-128"/>
                <a:ea typeface="HG丸ｺﾞｼｯｸM-PRO" pitchFamily="50" charset="-128"/>
              </a:rPr>
              <a:t>って</a:t>
            </a:r>
            <a:r>
              <a:rPr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何？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ADO.NET Entity Framework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（以降、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Entity Framework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）とは、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.NET Framework 3.5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から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ADO.NET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に追加された、</a:t>
            </a:r>
            <a:r>
              <a:rPr lang="ja-JP" altLang="en-US" sz="2800" u="sng" dirty="0" smtClean="0">
                <a:latin typeface="HG丸ｺﾞｼｯｸM-PRO" pitchFamily="50" charset="-128"/>
                <a:ea typeface="HG丸ｺﾞｼｯｸM-PRO" pitchFamily="50" charset="-128"/>
              </a:rPr>
              <a:t>新しい概念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に基づくデータ・アクセス技術である。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・最新バージョンは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4.3 Beta 2012/1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リリース</a:t>
            </a:r>
            <a:endParaRPr lang="ja-JP" altLang="en-US" sz="2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データモデルの説明おさらい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740152"/>
            <a:ext cx="8229600" cy="12455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200" dirty="0" smtClean="0">
                <a:latin typeface="HG丸ｺﾞｼｯｸM-PRO" pitchFamily="50" charset="-128"/>
                <a:ea typeface="HG丸ｺﾞｼｯｸM-PRO" pitchFamily="50" charset="-128"/>
              </a:rPr>
              <a:t>　アプリケーションで扱うデータをモデル化したもので、データベースのテーブルなどには依存しないモデル</a:t>
            </a:r>
            <a:endParaRPr lang="en-US" altLang="ja-JP" sz="22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609600" y="1273700"/>
            <a:ext cx="2006600" cy="466452"/>
          </a:xfrm>
          <a:prstGeom prst="rect">
            <a:avLst/>
          </a:prstGeom>
          <a:gradFill flip="none" rotWithShape="1">
            <a:gsLst>
              <a:gs pos="5700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概念モデル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609600" y="2603894"/>
            <a:ext cx="2006600" cy="466452"/>
          </a:xfrm>
          <a:prstGeom prst="rect">
            <a:avLst/>
          </a:prstGeom>
          <a:gradFill flip="none" rotWithShape="1">
            <a:gsLst>
              <a:gs pos="57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2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論理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モデル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457200" y="3070346"/>
            <a:ext cx="8229600" cy="162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概念モデルをデータの表現形式にあわせて変換したもの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　</a:t>
            </a:r>
            <a:r>
              <a:rPr kumimoji="1" lang="ja-JP" alt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＊一般的にはリレーショナルデータベースが使われる</a:t>
            </a:r>
            <a:endParaRPr kumimoji="1" lang="en-US" altLang="ja-JP" sz="2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　　ので、テーブル、主キー外部キーなどに変換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457200" y="4715934"/>
            <a:ext cx="8229600" cy="1383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リレーショナルデータベースにあわせてインデックスの設計や、パーティション分割などを行う</a:t>
            </a:r>
            <a:endParaRPr kumimoji="1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609600" y="4249482"/>
            <a:ext cx="2006600" cy="466452"/>
          </a:xfrm>
          <a:prstGeom prst="rect">
            <a:avLst/>
          </a:prstGeom>
          <a:gradFill flip="none" rotWithShape="1">
            <a:gsLst>
              <a:gs pos="5700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2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物理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モデル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概念モデルと論理モデルの違いの例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13932"/>
          </a:xfrm>
        </p:spPr>
        <p:txBody>
          <a:bodyPr/>
          <a:lstStyle/>
          <a:p>
            <a:pPr>
              <a:buNone/>
            </a:pP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例</a:t>
            </a:r>
            <a:r>
              <a:rPr kumimoji="1"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多対多のパターン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200" dirty="0" smtClean="0">
                <a:latin typeface="HG丸ｺﾞｼｯｸM-PRO" pitchFamily="50" charset="-128"/>
                <a:ea typeface="HG丸ｺﾞｼｯｸM-PRO" pitchFamily="50" charset="-128"/>
              </a:rPr>
              <a:t> 　一人の学生は複数の講義を受講し、一つの講義には複数の学生が受講する。</a:t>
            </a:r>
            <a:endParaRPr kumimoji="1" lang="ja-JP" altLang="en-US" sz="22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63" y="3615284"/>
            <a:ext cx="6614583" cy="165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/>
        </p:nvSpPr>
        <p:spPr>
          <a:xfrm>
            <a:off x="778933" y="3259667"/>
            <a:ext cx="7425267" cy="2133600"/>
          </a:xfrm>
          <a:prstGeom prst="rect">
            <a:avLst/>
          </a:prstGeom>
          <a:noFill/>
          <a:ln w="15875" cap="rnd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609600" y="3080296"/>
            <a:ext cx="2006600" cy="466452"/>
          </a:xfrm>
          <a:prstGeom prst="rect">
            <a:avLst/>
          </a:prstGeom>
          <a:gradFill flip="none" rotWithShape="1">
            <a:gsLst>
              <a:gs pos="5700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概念モデル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809" y="364066"/>
            <a:ext cx="5014370" cy="125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457200" y="668867"/>
            <a:ext cx="2006600" cy="466452"/>
          </a:xfrm>
          <a:prstGeom prst="rect">
            <a:avLst/>
          </a:prstGeom>
          <a:gradFill flip="none" rotWithShape="1">
            <a:gsLst>
              <a:gs pos="5700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概念モデル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699933" y="1777996"/>
            <a:ext cx="982133" cy="4572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697" y="2641854"/>
            <a:ext cx="6984984" cy="178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/>
        </p:nvSpPr>
        <p:spPr>
          <a:xfrm>
            <a:off x="778933" y="2480703"/>
            <a:ext cx="7425267" cy="2065897"/>
          </a:xfrm>
          <a:prstGeom prst="rect">
            <a:avLst/>
          </a:prstGeom>
          <a:noFill/>
          <a:ln w="15875" cap="rnd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57200" y="2235196"/>
            <a:ext cx="2006600" cy="466452"/>
          </a:xfrm>
          <a:prstGeom prst="rect">
            <a:avLst/>
          </a:prstGeom>
          <a:gradFill flip="none" rotWithShape="1">
            <a:gsLst>
              <a:gs pos="57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2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論理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モデル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ja-JP" i="1" u="sng" dirty="0" err="1" smtClean="0">
                <a:latin typeface="HG丸ｺﾞｼｯｸM-PRO" pitchFamily="50" charset="-128"/>
                <a:ea typeface="HG丸ｺﾞｼｯｸM-PRO" pitchFamily="50" charset="-128"/>
              </a:rPr>
              <a:t>EntityFramework</a:t>
            </a:r>
            <a:r>
              <a:rPr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概要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609600" y="1912502"/>
            <a:ext cx="2291168" cy="532602"/>
          </a:xfrm>
          <a:prstGeom prst="rect">
            <a:avLst/>
          </a:prstGeom>
          <a:gradFill flip="none" rotWithShape="1">
            <a:gsLst>
              <a:gs pos="5700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概念モデル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609600" y="4326497"/>
            <a:ext cx="2291167" cy="558809"/>
          </a:xfrm>
          <a:prstGeom prst="rect">
            <a:avLst/>
          </a:prstGeom>
          <a:gradFill flip="none" rotWithShape="1">
            <a:gsLst>
              <a:gs pos="57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論理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モデル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1617133" y="3191946"/>
            <a:ext cx="1989667" cy="532602"/>
          </a:xfrm>
          <a:prstGeom prst="rect">
            <a:avLst/>
          </a:prstGeom>
          <a:gradFill flip="none" rotWithShape="1">
            <a:gsLst>
              <a:gs pos="5700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effectLst>
            <a:outerShdw blurRad="40000" dist="23000" dir="2700000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63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マッピング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1261533" y="2529618"/>
            <a:ext cx="0" cy="17300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900768" y="2174016"/>
            <a:ext cx="150189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タイトル 1"/>
          <p:cNvSpPr txBox="1">
            <a:spLocks/>
          </p:cNvSpPr>
          <p:nvPr/>
        </p:nvSpPr>
        <p:spPr>
          <a:xfrm>
            <a:off x="4529667" y="1793963"/>
            <a:ext cx="3911600" cy="906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12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buNone/>
            </a:pPr>
            <a:r>
              <a:rPr lang="en-US" altLang="ja-JP" sz="2000" dirty="0" err="1" smtClean="0">
                <a:latin typeface="HG丸ｺﾞｼｯｸM-PRO" pitchFamily="50" charset="-128"/>
                <a:ea typeface="HG丸ｺﾞｼｯｸM-PRO" pitchFamily="50" charset="-128"/>
              </a:rPr>
              <a:t>EntityFramework</a:t>
            </a:r>
            <a:r>
              <a:rPr lang="ja-JP" altLang="en-US" sz="2000" dirty="0" smtClean="0">
                <a:latin typeface="HG丸ｺﾞｼｯｸM-PRO" pitchFamily="50" charset="-128"/>
                <a:ea typeface="HG丸ｺﾞｼｯｸM-PRO" pitchFamily="50" charset="-128"/>
              </a:rPr>
              <a:t>に基づく</a:t>
            </a:r>
            <a:endParaRPr lang="en-US" altLang="ja-JP" sz="20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>
              <a:buNone/>
            </a:pPr>
            <a:r>
              <a:rPr lang="ja-JP" altLang="en-US" sz="2000" dirty="0" smtClean="0">
                <a:latin typeface="HG丸ｺﾞｼｯｸM-PRO" pitchFamily="50" charset="-128"/>
                <a:ea typeface="HG丸ｺﾞｼｯｸM-PRO" pitchFamily="50" charset="-128"/>
              </a:rPr>
              <a:t>データアクセス</a:t>
            </a:r>
            <a:endParaRPr lang="ja-JP" altLang="en-US" sz="20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2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970829" y="3022613"/>
            <a:ext cx="4868370" cy="26435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200" u="sng" dirty="0" smtClean="0">
                <a:latin typeface="HG丸ｺﾞｼｯｸM-PRO" pitchFamily="50" charset="-128"/>
                <a:ea typeface="HG丸ｺﾞｼｯｸM-PRO" pitchFamily="50" charset="-128"/>
              </a:rPr>
              <a:t>アクセスの仕方</a:t>
            </a:r>
            <a:endParaRPr kumimoji="1" lang="en-US" altLang="ja-JP" sz="2200" u="sng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200" dirty="0" smtClean="0">
                <a:latin typeface="HG丸ｺﾞｼｯｸM-PRO" pitchFamily="50" charset="-128"/>
                <a:ea typeface="HG丸ｺﾞｼｯｸM-PRO" pitchFamily="50" charset="-128"/>
              </a:rPr>
              <a:t>・</a:t>
            </a:r>
            <a:r>
              <a:rPr lang="en-US" altLang="ja-JP" sz="2200" dirty="0" smtClean="0">
                <a:latin typeface="HG丸ｺﾞｼｯｸM-PRO" pitchFamily="50" charset="-128"/>
                <a:ea typeface="HG丸ｺﾞｼｯｸM-PRO" pitchFamily="50" charset="-128"/>
              </a:rPr>
              <a:t>	LINQ to Entities</a:t>
            </a:r>
          </a:p>
          <a:p>
            <a:pPr>
              <a:buNone/>
            </a:pPr>
            <a:r>
              <a:rPr lang="ja-JP" altLang="en-US" sz="2200" dirty="0" smtClean="0">
                <a:latin typeface="HG丸ｺﾞｼｯｸM-PRO" pitchFamily="50" charset="-128"/>
                <a:ea typeface="HG丸ｺﾞｼｯｸM-PRO" pitchFamily="50" charset="-128"/>
              </a:rPr>
              <a:t>　→</a:t>
            </a:r>
            <a:r>
              <a:rPr lang="en-US" altLang="ja-JP" sz="2200" u="sng" dirty="0" smtClean="0">
                <a:latin typeface="HG丸ｺﾞｼｯｸM-PRO" pitchFamily="50" charset="-128"/>
                <a:ea typeface="HG丸ｺﾞｼｯｸM-PRO" pitchFamily="50" charset="-128"/>
              </a:rPr>
              <a:t>LINQ to SQL</a:t>
            </a:r>
            <a:r>
              <a:rPr lang="ja-JP" altLang="en-US" sz="2200" u="sng" dirty="0" smtClean="0">
                <a:latin typeface="HG丸ｺﾞｼｯｸM-PRO" pitchFamily="50" charset="-128"/>
                <a:ea typeface="HG丸ｺﾞｼｯｸM-PRO" pitchFamily="50" charset="-128"/>
              </a:rPr>
              <a:t>ではない</a:t>
            </a:r>
            <a:endParaRPr lang="en-US" altLang="ja-JP" sz="2200" u="sng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200" dirty="0" smtClean="0">
                <a:latin typeface="HG丸ｺﾞｼｯｸM-PRO" pitchFamily="50" charset="-128"/>
                <a:ea typeface="HG丸ｺﾞｼｯｸM-PRO" pitchFamily="50" charset="-128"/>
              </a:rPr>
              <a:t>・通常のエンティティモデルとして</a:t>
            </a:r>
            <a:endParaRPr lang="en-US" altLang="ja-JP" sz="22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200" dirty="0" smtClean="0">
                <a:latin typeface="HG丸ｺﾞｼｯｸM-PRO" pitchFamily="50" charset="-128"/>
                <a:ea typeface="HG丸ｺﾞｼｯｸM-PRO" pitchFamily="50" charset="-128"/>
              </a:rPr>
              <a:t>　→</a:t>
            </a:r>
            <a:r>
              <a:rPr lang="en-US" altLang="ja-JP" sz="2200" dirty="0" smtClean="0">
                <a:latin typeface="HG丸ｺﾞｼｯｸM-PRO" pitchFamily="50" charset="-128"/>
                <a:ea typeface="HG丸ｺﾞｼｯｸM-PRO" pitchFamily="50" charset="-128"/>
              </a:rPr>
              <a:t>For Each</a:t>
            </a:r>
            <a:r>
              <a:rPr lang="ja-JP" altLang="en-US" sz="2200" dirty="0" smtClean="0">
                <a:latin typeface="HG丸ｺﾞｼｯｸM-PRO" pitchFamily="50" charset="-128"/>
                <a:ea typeface="HG丸ｺﾞｼｯｸM-PRO" pitchFamily="50" charset="-128"/>
              </a:rPr>
              <a:t>で回せる</a:t>
            </a:r>
            <a:endParaRPr lang="en-US" altLang="ja-JP" sz="22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kumimoji="1" lang="ja-JP" altLang="en-US" sz="2200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3" name="コンテンツ プレースホルダー 3"/>
          <p:cNvSpPr txBox="1">
            <a:spLocks/>
          </p:cNvSpPr>
          <p:nvPr/>
        </p:nvSpPr>
        <p:spPr>
          <a:xfrm>
            <a:off x="1727201" y="2529617"/>
            <a:ext cx="1170482" cy="53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 smtClean="0"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CSDL</a:t>
            </a:r>
            <a:endParaRPr kumimoji="1" lang="ja-JP" altLang="en-US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2429922" y="3724390"/>
            <a:ext cx="1170482" cy="53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noProof="0" dirty="0" smtClean="0"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MSL</a:t>
            </a:r>
            <a:endParaRPr kumimoji="1" lang="ja-JP" altLang="en-US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  <p:sp>
        <p:nvSpPr>
          <p:cNvPr id="25" name="コンテンツ プレースホルダー 3"/>
          <p:cNvSpPr txBox="1">
            <a:spLocks/>
          </p:cNvSpPr>
          <p:nvPr/>
        </p:nvSpPr>
        <p:spPr>
          <a:xfrm>
            <a:off x="1727201" y="4885306"/>
            <a:ext cx="1170482" cy="53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noProof="0" dirty="0" smtClean="0">
                <a:latin typeface="HG丸ｺﾞｼｯｸM-PRO" pitchFamily="50" charset="-128"/>
                <a:ea typeface="HG丸ｺﾞｼｯｸM-PRO" pitchFamily="50" charset="-128"/>
                <a:cs typeface="メイリオ" pitchFamily="50" charset="-128"/>
              </a:rPr>
              <a:t>SSDL</a:t>
            </a:r>
            <a:endParaRPr kumimoji="1" lang="ja-JP" altLang="en-US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kumimoji="1" lang="en-US" altLang="ja-JP" i="1" u="sng" dirty="0" smtClean="0">
                <a:latin typeface="HG丸ｺﾞｼｯｸM-PRO" pitchFamily="50" charset="-128"/>
                <a:ea typeface="HG丸ｺﾞｼｯｸM-PRO" pitchFamily="50" charset="-128"/>
              </a:rPr>
              <a:t>EDM</a:t>
            </a:r>
            <a:r>
              <a:rPr kumimoji="1"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ウィザードでできたモデル？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29696" y="1417637"/>
            <a:ext cx="7857104" cy="4195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・参照が多すぎ</a:t>
            </a: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→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Entity Framework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との結合度が高すぎて、　　階層化されたアプリでは非常に使いにくい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・自動でコードが作られるので・・・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もっと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プレーンなクラスにならないか・・・</a:t>
            </a: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　→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POCO(Plane Old CLR Object)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を使用してエンティティクラスを作成したい</a:t>
            </a: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kumimoji="1" lang="ja-JP" altLang="en-US" i="1" u="sng" dirty="0" smtClean="0">
                <a:latin typeface="HG丸ｺﾞｼｯｸM-PRO" pitchFamily="50" charset="-128"/>
                <a:ea typeface="HG丸ｺﾞｼｯｸM-PRO" pitchFamily="50" charset="-128"/>
              </a:rPr>
              <a:t>コードファースト</a:t>
            </a:r>
            <a:endParaRPr kumimoji="1" lang="ja-JP" altLang="en-US" i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29696" y="1417637"/>
            <a:ext cx="7857104" cy="4195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順序</a:t>
            </a: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kumimoji="1"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(1)POCO</a:t>
            </a: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でエンティティモデルを作成</a:t>
            </a: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(2)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エンティティをデータベースに接続するコンテキストクラスを作成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r>
              <a:rPr kumimoji="1"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　</a:t>
            </a:r>
            <a:r>
              <a:rPr lang="ja-JP" altLang="en-US" sz="2800" dirty="0" smtClean="0">
                <a:latin typeface="HG丸ｺﾞｼｯｸM-PRO" pitchFamily="50" charset="-128"/>
                <a:ea typeface="HG丸ｺﾞｼｯｸM-PRO" pitchFamily="50" charset="-128"/>
              </a:rPr>
              <a:t>→</a:t>
            </a:r>
            <a:r>
              <a:rPr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System.Data.Entity.DbContext</a:t>
            </a: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>
              <a:buNone/>
            </a:pP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7735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Worldテンプレ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SQLWorldテンプレート</Template>
  <TotalTime>820</TotalTime>
  <Words>225</Words>
  <Application>Microsoft Office PowerPoint</Application>
  <PresentationFormat>画面に合わせる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SQLWorldテンプレート</vt:lpstr>
      <vt:lpstr>続 Entity Framework 入門</vt:lpstr>
      <vt:lpstr>自己紹介</vt:lpstr>
      <vt:lpstr>EntiryFrameworkって何？</vt:lpstr>
      <vt:lpstr>データモデルの説明おさらい</vt:lpstr>
      <vt:lpstr>概念モデルと論理モデルの違いの例</vt:lpstr>
      <vt:lpstr>スライド 6</vt:lpstr>
      <vt:lpstr>EntityFramework概要</vt:lpstr>
      <vt:lpstr>EDMウィザードでできたモデル？</vt:lpstr>
      <vt:lpstr>コードファースト</vt:lpstr>
      <vt:lpstr>DEMO</vt:lpstr>
      <vt:lpstr>現時点の問題点他</vt:lpstr>
      <vt:lpstr>リンク他</vt:lpstr>
      <vt:lpstr>ご清聴ありがとうございました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入門</dc:title>
  <dc:creator>masacojp</dc:creator>
  <cp:lastModifiedBy>masacojp</cp:lastModifiedBy>
  <cp:revision>73</cp:revision>
  <dcterms:created xsi:type="dcterms:W3CDTF">2011-10-10T05:49:42Z</dcterms:created>
  <dcterms:modified xsi:type="dcterms:W3CDTF">2012-02-01T13:52:43Z</dcterms:modified>
</cp:coreProperties>
</file>