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2" r:id="rId1"/>
  </p:sldMasterIdLst>
  <p:notesMasterIdLst>
    <p:notesMasterId r:id="rId35"/>
  </p:notesMasterIdLst>
  <p:handoutMasterIdLst>
    <p:handoutMasterId r:id="rId36"/>
  </p:handoutMasterIdLst>
  <p:sldIdLst>
    <p:sldId id="325" r:id="rId2"/>
    <p:sldId id="392" r:id="rId3"/>
    <p:sldId id="329" r:id="rId4"/>
    <p:sldId id="363" r:id="rId5"/>
    <p:sldId id="364" r:id="rId6"/>
    <p:sldId id="369" r:id="rId7"/>
    <p:sldId id="373" r:id="rId8"/>
    <p:sldId id="387" r:id="rId9"/>
    <p:sldId id="388" r:id="rId10"/>
    <p:sldId id="365" r:id="rId11"/>
    <p:sldId id="398" r:id="rId12"/>
    <p:sldId id="375" r:id="rId13"/>
    <p:sldId id="374" r:id="rId14"/>
    <p:sldId id="381" r:id="rId15"/>
    <p:sldId id="366" r:id="rId16"/>
    <p:sldId id="384" r:id="rId17"/>
    <p:sldId id="383" r:id="rId18"/>
    <p:sldId id="371" r:id="rId19"/>
    <p:sldId id="385" r:id="rId20"/>
    <p:sldId id="376" r:id="rId21"/>
    <p:sldId id="393" r:id="rId22"/>
    <p:sldId id="394" r:id="rId23"/>
    <p:sldId id="397" r:id="rId24"/>
    <p:sldId id="395" r:id="rId25"/>
    <p:sldId id="386" r:id="rId26"/>
    <p:sldId id="389" r:id="rId27"/>
    <p:sldId id="347" r:id="rId28"/>
    <p:sldId id="348" r:id="rId29"/>
    <p:sldId id="349" r:id="rId30"/>
    <p:sldId id="352" r:id="rId31"/>
    <p:sldId id="396" r:id="rId32"/>
    <p:sldId id="350" r:id="rId33"/>
    <p:sldId id="35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7" autoAdjust="0"/>
    <p:restoredTop sz="76879" autoAdjust="0"/>
  </p:normalViewPr>
  <p:slideViewPr>
    <p:cSldViewPr snapToGrid="0">
      <p:cViewPr>
        <p:scale>
          <a:sx n="70" d="100"/>
          <a:sy n="70" d="100"/>
        </p:scale>
        <p:origin x="-2814" y="-876"/>
      </p:cViewPr>
      <p:guideLst>
        <p:guide orient="horz" pos="2160"/>
        <p:guide pos="2880"/>
      </p:guideLst>
    </p:cSldViewPr>
  </p:slideViewPr>
  <p:outlineViewPr>
    <p:cViewPr>
      <p:scale>
        <a:sx n="33" d="100"/>
        <a:sy n="33" d="100"/>
      </p:scale>
      <p:origin x="0" y="686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CBEEF6-B997-4B5B-B1B0-CE527F581A83}" type="datetimeFigureOut">
              <a:rPr lang="en-US" smtClean="0"/>
              <a:pPr/>
              <a:t>7/9/2012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FCE649-2D99-4090-A43E-AB9350B80CA1}" type="slidenum">
              <a:rPr lang="en-CA" smtClean="0"/>
              <a:pPr/>
              <a:t>‹#›</a:t>
            </a:fld>
            <a:endParaRPr lang="en-CA"/>
          </a:p>
        </p:txBody>
      </p:sp>
    </p:spTree>
    <p:extLst>
      <p:ext uri="{BB962C8B-B14F-4D97-AF65-F5344CB8AC3E}">
        <p14:creationId xmlns:p14="http://schemas.microsoft.com/office/powerpoint/2010/main" val="3497032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7C24FB-9FF2-4B3C-A977-923E2ADE5719}" type="datetimeFigureOut">
              <a:rPr lang="en-US" smtClean="0"/>
              <a:pPr/>
              <a:t>7/9/2012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A147FA-3FD6-4031-95DE-04146A18DB50}" type="slidenum">
              <a:rPr lang="en-CA" smtClean="0"/>
              <a:pPr/>
              <a:t>‹#›</a:t>
            </a:fld>
            <a:endParaRPr lang="en-CA"/>
          </a:p>
        </p:txBody>
      </p:sp>
    </p:spTree>
    <p:extLst>
      <p:ext uri="{BB962C8B-B14F-4D97-AF65-F5344CB8AC3E}">
        <p14:creationId xmlns:p14="http://schemas.microsoft.com/office/powerpoint/2010/main" val="131992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dt" sz="quarter" idx="1"/>
          </p:nvPr>
        </p:nvSpPr>
        <p:spPr>
          <a:noFill/>
        </p:spPr>
        <p:txBody>
          <a:bodyPr/>
          <a:lstStyle/>
          <a:p>
            <a:fld id="{0655E23E-560A-4007-BF8A-1BFE5C2F67C8}" type="datetime8">
              <a:rPr lang="en-US" smtClean="0"/>
              <a:pPr/>
              <a:t>7/9/2012 10:52 AM</a:t>
            </a:fld>
            <a:endParaRPr lang="en-US" dirty="0" smtClean="0"/>
          </a:p>
        </p:txBody>
      </p:sp>
      <p:sp>
        <p:nvSpPr>
          <p:cNvPr id="16386" name="Rectangle 6"/>
          <p:cNvSpPr>
            <a:spLocks noGrp="1" noChangeArrowheads="1"/>
          </p:cNvSpPr>
          <p:nvPr>
            <p:ph type="ftr" sz="quarter" idx="4"/>
          </p:nvPr>
        </p:nvSpPr>
        <p:spPr>
          <a:noFill/>
        </p:spPr>
        <p:txBody>
          <a:bodyPr/>
          <a:lstStyle/>
          <a:p>
            <a:r>
              <a:rPr lang="en-US" dirty="0" smtClean="0"/>
              <a:t>© 2004 Microsoft Corporation. All rights reserved.</a:t>
            </a:r>
          </a:p>
          <a:p>
            <a:pPr eaLnBrk="0" hangingPunct="0"/>
            <a:r>
              <a:rPr lang="en-US" dirty="0" smtClean="0"/>
              <a:t>This presentation is for informational purposes only. Microsoft makes no warranties, express or implied, in this summary.</a:t>
            </a:r>
          </a:p>
        </p:txBody>
      </p:sp>
      <p:sp>
        <p:nvSpPr>
          <p:cNvPr id="16387" name="Rectangle 7"/>
          <p:cNvSpPr>
            <a:spLocks noGrp="1" noChangeArrowheads="1"/>
          </p:cNvSpPr>
          <p:nvPr>
            <p:ph type="sldNum" sz="quarter" idx="5"/>
          </p:nvPr>
        </p:nvSpPr>
        <p:spPr>
          <a:noFill/>
        </p:spPr>
        <p:txBody>
          <a:bodyPr/>
          <a:lstStyle/>
          <a:p>
            <a:fld id="{68299749-6EA7-4D63-8559-42ED0FF9C00A}" type="slidenum">
              <a:rPr lang="en-US" smtClean="0"/>
              <a:pPr/>
              <a:t>1</a:t>
            </a:fld>
            <a:endParaRPr lang="en-US" dirty="0" smtClean="0"/>
          </a:p>
        </p:txBody>
      </p:sp>
      <p:sp>
        <p:nvSpPr>
          <p:cNvPr id="16388" name="Rectangle 6"/>
          <p:cNvSpPr>
            <a:spLocks noGrp="1" noRot="1" noChangeAspect="1" noChangeArrowheads="1" noTextEdit="1"/>
          </p:cNvSpPr>
          <p:nvPr>
            <p:ph type="sldImg"/>
          </p:nvPr>
        </p:nvSpPr>
        <p:spPr>
          <a:xfrm>
            <a:off x="1143000" y="685800"/>
            <a:ext cx="4572000" cy="3429000"/>
          </a:xfrm>
          <a:ln/>
        </p:spPr>
      </p:sp>
      <p:sp>
        <p:nvSpPr>
          <p:cNvPr id="16389" name="Rectangle 7"/>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dirty="0"/>
          </a:p>
        </p:txBody>
      </p:sp>
      <p:sp>
        <p:nvSpPr>
          <p:cNvPr id="4" name="Slide Number Placeholder 3"/>
          <p:cNvSpPr>
            <a:spLocks noGrp="1"/>
          </p:cNvSpPr>
          <p:nvPr>
            <p:ph type="sldNum" sz="quarter" idx="10"/>
          </p:nvPr>
        </p:nvSpPr>
        <p:spPr/>
        <p:txBody>
          <a:bodyPr/>
          <a:lstStyle/>
          <a:p>
            <a:fld id="{2AE481CF-8B12-47FC-BD9B-CD9B297B8255}" type="slidenum">
              <a:rPr lang="da-DK" smtClean="0"/>
              <a:pPr/>
              <a:t>30</a:t>
            </a:fld>
            <a:endParaRPr lang="da-D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dirty="0"/>
          </a:p>
        </p:txBody>
      </p:sp>
      <p:sp>
        <p:nvSpPr>
          <p:cNvPr id="4" name="Slide Number Placeholder 3"/>
          <p:cNvSpPr>
            <a:spLocks noGrp="1"/>
          </p:cNvSpPr>
          <p:nvPr>
            <p:ph type="sldNum" sz="quarter" idx="10"/>
          </p:nvPr>
        </p:nvSpPr>
        <p:spPr/>
        <p:txBody>
          <a:bodyPr/>
          <a:lstStyle/>
          <a:p>
            <a:fld id="{2AE481CF-8B12-47FC-BD9B-CD9B297B8255}" type="slidenum">
              <a:rPr lang="da-DK" smtClean="0"/>
              <a:pPr/>
              <a:t>31</a:t>
            </a:fld>
            <a:endParaRPr lang="da-D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CPI SQL &lt; 2.0</a:t>
            </a:r>
            <a:endParaRPr lang="en-US" dirty="0"/>
          </a:p>
        </p:txBody>
      </p:sp>
      <p:sp>
        <p:nvSpPr>
          <p:cNvPr id="4" name="Slide Number Placeholder 3"/>
          <p:cNvSpPr>
            <a:spLocks noGrp="1"/>
          </p:cNvSpPr>
          <p:nvPr>
            <p:ph type="sldNum" sz="quarter" idx="10"/>
          </p:nvPr>
        </p:nvSpPr>
        <p:spPr/>
        <p:txBody>
          <a:bodyPr/>
          <a:lstStyle/>
          <a:p>
            <a:fld id="{38A147FA-3FD6-4031-95DE-04146A18DB50}" type="slidenum">
              <a:rPr lang="en-CA" smtClean="0"/>
              <a:pPr/>
              <a:t>6</a:t>
            </a:fld>
            <a:endParaRPr lang="en-CA"/>
          </a:p>
        </p:txBody>
      </p:sp>
    </p:spTree>
    <p:extLst>
      <p:ext uri="{BB962C8B-B14F-4D97-AF65-F5344CB8AC3E}">
        <p14:creationId xmlns:p14="http://schemas.microsoft.com/office/powerpoint/2010/main" val="18259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pPr>
              <a:defRPr/>
            </a:pPr>
            <a:fld id="{B2B37A38-A4EF-474B-99E7-35617684580F}" type="slidenum">
              <a:rPr lang="en-US" smtClean="0">
                <a:latin typeface="Arial" pitchFamily="34" charset="0"/>
              </a:rPr>
              <a:pPr>
                <a:defRPr/>
              </a:pPr>
              <a:t>18</a:t>
            </a:fld>
            <a:endParaRPr lang="en-US" smtClean="0">
              <a:latin typeface="Arial" pitchFamily="34" charset="0"/>
            </a:endParaRPr>
          </a:p>
        </p:txBody>
      </p:sp>
      <p:sp>
        <p:nvSpPr>
          <p:cNvPr id="71683" name="Shape 3"/>
          <p:cNvSpPr txBox="1">
            <a:spLocks noGrp="1" noChangeArrowheads="1"/>
          </p:cNvSpPr>
          <p:nvPr/>
        </p:nvSpPr>
        <p:spPr bwMode="auto">
          <a:xfrm>
            <a:off x="3884122" y="0"/>
            <a:ext cx="2972320" cy="457200"/>
          </a:xfrm>
          <a:prstGeom prst="rect">
            <a:avLst/>
          </a:prstGeom>
          <a:noFill/>
          <a:ln w="9525" algn="ctr">
            <a:noFill/>
            <a:miter lim="800000"/>
            <a:headEnd/>
            <a:tailEnd/>
          </a:ln>
        </p:spPr>
        <p:txBody>
          <a:bodyPr lIns="91427" tIns="45713" rIns="91427" bIns="45713"/>
          <a:lstStyle/>
          <a:p>
            <a:pPr algn="r"/>
            <a:fld id="{D1E3EE23-A8FD-4DCD-B6D2-FE3FA2A44635}" type="datetime8">
              <a:rPr lang="en-US" sz="1200">
                <a:latin typeface="Times New Roman" pitchFamily="18" charset="0"/>
              </a:rPr>
              <a:pPr algn="r"/>
              <a:t>7/9/2012 10:52 AM</a:t>
            </a:fld>
            <a:endParaRPr lang="en-US" sz="1200" dirty="0">
              <a:latin typeface="Times New Roman" pitchFamily="18" charset="0"/>
            </a:endParaRPr>
          </a:p>
        </p:txBody>
      </p:sp>
      <p:sp>
        <p:nvSpPr>
          <p:cNvPr id="71684" name="Shape 4"/>
          <p:cNvSpPr txBox="1">
            <a:spLocks noGrp="1" noChangeArrowheads="1"/>
          </p:cNvSpPr>
          <p:nvPr/>
        </p:nvSpPr>
        <p:spPr bwMode="auto">
          <a:xfrm>
            <a:off x="5583036" y="8685235"/>
            <a:ext cx="1273406" cy="457200"/>
          </a:xfrm>
          <a:prstGeom prst="rect">
            <a:avLst/>
          </a:prstGeom>
          <a:noFill/>
          <a:ln w="9525" algn="ctr">
            <a:noFill/>
            <a:miter lim="800000"/>
            <a:headEnd/>
            <a:tailEnd/>
          </a:ln>
        </p:spPr>
        <p:txBody>
          <a:bodyPr lIns="91427" tIns="45713" rIns="91427" bIns="45713" anchor="b"/>
          <a:lstStyle/>
          <a:p>
            <a:pPr algn="r"/>
            <a:fld id="{79ADBA0D-940F-4A0B-958C-E645F5D74292}" type="slidenum">
              <a:rPr lang="en-US" sz="1200">
                <a:latin typeface="Times New Roman" pitchFamily="18" charset="0"/>
              </a:rPr>
              <a:pPr algn="r"/>
              <a:t>18</a:t>
            </a:fld>
            <a:endParaRPr lang="en-US" sz="1200" dirty="0">
              <a:latin typeface="Times New Roman" pitchFamily="18" charset="0"/>
            </a:endParaRPr>
          </a:p>
        </p:txBody>
      </p:sp>
      <p:sp>
        <p:nvSpPr>
          <p:cNvPr id="71685" name="Shape 5"/>
          <p:cNvSpPr txBox="1">
            <a:spLocks noGrp="1" noChangeArrowheads="1"/>
          </p:cNvSpPr>
          <p:nvPr/>
        </p:nvSpPr>
        <p:spPr bwMode="auto">
          <a:xfrm>
            <a:off x="0" y="8791706"/>
            <a:ext cx="5667202" cy="350729"/>
          </a:xfrm>
          <a:prstGeom prst="rect">
            <a:avLst/>
          </a:prstGeom>
          <a:noFill/>
          <a:ln w="9525" algn="ctr">
            <a:noFill/>
            <a:miter lim="800000"/>
            <a:headEnd/>
            <a:tailEnd/>
          </a:ln>
        </p:spPr>
        <p:txBody>
          <a:bodyPr lIns="91427" tIns="45713" rIns="91427" bIns="45713" anchor="b"/>
          <a:lstStyle/>
          <a:p>
            <a:pPr>
              <a:lnSpc>
                <a:spcPct val="85000"/>
              </a:lnSpc>
              <a:spcBef>
                <a:spcPct val="20000"/>
              </a:spcBef>
            </a:pPr>
            <a:r>
              <a:rPr lang="en-US" sz="700" dirty="0">
                <a:latin typeface="Segoe Semibold"/>
              </a:rPr>
              <a:t>© 2006 Microsoft Corporation. All rights reserved. Microsoft, Windows, Windows Vista and other product names are or may be registered trademarks and/or trademarks in the U.S. and/or other countries.</a:t>
            </a:r>
          </a:p>
          <a:p>
            <a:pPr>
              <a:lnSpc>
                <a:spcPct val="85000"/>
              </a:lnSpc>
              <a:spcBef>
                <a:spcPct val="20000"/>
              </a:spcBef>
            </a:pPr>
            <a:r>
              <a:rPr lang="en-US" sz="700" dirty="0">
                <a:latin typeface="Segoe Semibold"/>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Segoe Semibold"/>
              </a:rPr>
            </a:br>
            <a:r>
              <a:rPr lang="en-US" sz="700" dirty="0">
                <a:latin typeface="Segoe Semibold"/>
              </a:rPr>
              <a:t>MICROSOFT MAKES NO WARRANTIES, EXPRESS, IMPLIED OR STATUTORY, AS TO THE INFORMATION IN THIS PRESENTATION.</a:t>
            </a:r>
          </a:p>
        </p:txBody>
      </p:sp>
      <p:sp>
        <p:nvSpPr>
          <p:cNvPr id="71686" name="Rectangle 498689"/>
          <p:cNvSpPr>
            <a:spLocks noGrp="1" noRot="1" noChangeAspect="1" noChangeArrowheads="1" noTextEdit="1"/>
          </p:cNvSpPr>
          <p:nvPr>
            <p:ph type="sldImg"/>
          </p:nvPr>
        </p:nvSpPr>
        <p:spPr>
          <a:ln cap="flat" algn="ctr">
            <a:headEnd type="none" w="med" len="med"/>
            <a:tailEnd type="none" w="med" len="med"/>
          </a:ln>
        </p:spPr>
      </p:sp>
      <p:sp>
        <p:nvSpPr>
          <p:cNvPr id="71687" name="Rectangle 498690"/>
          <p:cNvSpPr>
            <a:spLocks noGrp="1" noChangeArrowheads="1"/>
          </p:cNvSpPr>
          <p:nvPr>
            <p:ph type="body" idx="1"/>
          </p:nvPr>
        </p:nvSpPr>
        <p:spPr>
          <a:noFill/>
          <a:ln/>
        </p:spPr>
        <p:txBody>
          <a:bodyPr/>
          <a:lstStyle/>
          <a:p>
            <a:pPr eaLnBrk="1" hangingPunct="1"/>
            <a:endParaRPr lang="en-US" i="1" dirty="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507B8-FE87-4096-8745-91C30FBCBA58}" type="slidenum">
              <a:rPr lang="en-US"/>
              <a:pPr/>
              <a:t>26</a:t>
            </a:fld>
            <a:endParaRPr lang="en-US" dirty="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E481CF-8B12-47FC-BD9B-CD9B297B8255}" type="slidenum">
              <a:rPr lang="da-DK" smtClean="0"/>
              <a:pPr/>
              <a:t>27</a:t>
            </a:fld>
            <a:endParaRPr lang="da-D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dirty="0"/>
          </a:p>
        </p:txBody>
      </p:sp>
      <p:sp>
        <p:nvSpPr>
          <p:cNvPr id="4" name="Slide Number Placeholder 3"/>
          <p:cNvSpPr>
            <a:spLocks noGrp="1"/>
          </p:cNvSpPr>
          <p:nvPr>
            <p:ph type="sldNum" sz="quarter" idx="10"/>
          </p:nvPr>
        </p:nvSpPr>
        <p:spPr/>
        <p:txBody>
          <a:bodyPr/>
          <a:lstStyle/>
          <a:p>
            <a:fld id="{2AE481CF-8B12-47FC-BD9B-CD9B297B8255}" type="slidenum">
              <a:rPr lang="da-DK" smtClean="0"/>
              <a:pPr/>
              <a:t>29</a:t>
            </a:fld>
            <a:endParaRPr lang="da-DK"/>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958975"/>
            <a:ext cx="7772400" cy="1927225"/>
          </a:xfrm>
        </p:spPr>
        <p:txBody>
          <a:bodyPr/>
          <a:lstStyle>
            <a:lvl1pPr algn="l">
              <a:defRPr b="1">
                <a:latin typeface="メイリオ" pitchFamily="50" charset="-128"/>
                <a:ea typeface="メイリオ" pitchFamily="50" charset="-128"/>
                <a:cs typeface="メイリオ" pitchFamily="50" charset="-128"/>
              </a:defRPr>
            </a:lvl1pPr>
          </a:lstStyle>
          <a:p>
            <a:r>
              <a:rPr lang="en-US" dirty="0" smtClean="0"/>
              <a:t>&lt;Title&gt;</a:t>
            </a:r>
            <a:endParaRPr lang="en-US" dirty="0"/>
          </a:p>
        </p:txBody>
      </p:sp>
      <p:sp>
        <p:nvSpPr>
          <p:cNvPr id="3" name="Subtitle 2"/>
          <p:cNvSpPr>
            <a:spLocks noGrp="1"/>
          </p:cNvSpPr>
          <p:nvPr>
            <p:ph type="subTitle" idx="1" hasCustomPrompt="1"/>
          </p:nvPr>
        </p:nvSpPr>
        <p:spPr>
          <a:xfrm>
            <a:off x="457200" y="4495800"/>
            <a:ext cx="4953000" cy="891013"/>
          </a:xfrm>
        </p:spPr>
        <p:txBody>
          <a:bodyPr/>
          <a:lstStyle>
            <a:lvl1pPr marL="0" indent="0" algn="l">
              <a:buNone/>
              <a:defRPr baseline="0">
                <a:solidFill>
                  <a:schemeClr val="bg2"/>
                </a:solidFill>
                <a:latin typeface="メイリオ" pitchFamily="50" charset="-128"/>
                <a:ea typeface="メイリオ" pitchFamily="50" charset="-128"/>
                <a:cs typeface="メイリオ"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Thomas Kejser</a:t>
            </a:r>
          </a:p>
          <a:p>
            <a:r>
              <a:rPr lang="en-US" dirty="0" smtClean="0"/>
              <a:t>Senior Program Manager</a:t>
            </a:r>
            <a:endParaRPr lang="en-US" dirty="0"/>
          </a:p>
        </p:txBody>
      </p:sp>
      <p:pic>
        <p:nvPicPr>
          <p:cNvPr id="5" name="Picture 4" descr="SQL_CAT_small.png"/>
          <p:cNvPicPr>
            <a:picLocks noChangeAspect="1"/>
          </p:cNvPicPr>
          <p:nvPr/>
        </p:nvPicPr>
        <p:blipFill>
          <a:blip r:embed="rId2"/>
          <a:srcRect/>
          <a:stretch>
            <a:fillRect/>
          </a:stretch>
        </p:blipFill>
        <p:spPr bwMode="auto">
          <a:xfrm>
            <a:off x="6096000" y="4495800"/>
            <a:ext cx="2154170" cy="1219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800" y="1422000"/>
            <a:ext cx="8382000" cy="1957459"/>
          </a:xfrm>
        </p:spPr>
        <p:txBody>
          <a:bodyPr/>
          <a:lstStyle>
            <a:lvl1pPr>
              <a:lnSpc>
                <a:spcPct val="90000"/>
              </a:lnSpc>
              <a:defRPr>
                <a:latin typeface="メイリオ" pitchFamily="50" charset="-128"/>
                <a:ea typeface="メイリオ" pitchFamily="50" charset="-128"/>
                <a:cs typeface="メイリオ" pitchFamily="50" charset="-128"/>
              </a:defRPr>
            </a:lvl1pPr>
            <a:lvl2pPr>
              <a:lnSpc>
                <a:spcPct val="90000"/>
              </a:lnSpc>
              <a:defRPr>
                <a:latin typeface="メイリオ" pitchFamily="50" charset="-128"/>
                <a:ea typeface="メイリオ" pitchFamily="50" charset="-128"/>
                <a:cs typeface="メイリオ" pitchFamily="50" charset="-128"/>
              </a:defRPr>
            </a:lvl2pPr>
            <a:lvl3pPr>
              <a:lnSpc>
                <a:spcPct val="90000"/>
              </a:lnSpc>
              <a:defRPr>
                <a:latin typeface="メイリオ" pitchFamily="50" charset="-128"/>
                <a:ea typeface="メイリオ" pitchFamily="50" charset="-128"/>
                <a:cs typeface="メイリオ" pitchFamily="50" charset="-128"/>
              </a:defRPr>
            </a:lvl3pPr>
            <a:lvl4pPr>
              <a:lnSpc>
                <a:spcPct val="90000"/>
              </a:lnSpc>
              <a:defRPr>
                <a:latin typeface="メイリオ" pitchFamily="50" charset="-128"/>
                <a:ea typeface="メイリオ" pitchFamily="50" charset="-128"/>
                <a:cs typeface="メイリオ" pitchFamily="50" charset="-128"/>
              </a:defRPr>
            </a:lvl4pPr>
            <a:lvl5pPr>
              <a:lnSpc>
                <a:spcPct val="90000"/>
              </a:lnSpc>
              <a:defRPr>
                <a:latin typeface="メイリオ" pitchFamily="50" charset="-128"/>
                <a:ea typeface="メイリオ" pitchFamily="50" charset="-128"/>
                <a:cs typeface="メイリオ"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Title Placeholder 1"/>
          <p:cNvSpPr>
            <a:spLocks noGrp="1"/>
          </p:cNvSpPr>
          <p:nvPr>
            <p:ph type="title"/>
          </p:nvPr>
        </p:nvSpPr>
        <p:spPr>
          <a:xfrm>
            <a:off x="387054" y="416782"/>
            <a:ext cx="8412459" cy="569387"/>
          </a:xfrm>
          <a:prstGeom prst="rect">
            <a:avLst/>
          </a:prstGeom>
        </p:spPr>
        <p:txBody>
          <a:bodyPr vert="horz" wrap="square" lIns="0" tIns="0" rIns="0" bIns="0" rtlCol="0" anchor="ctr">
            <a:spAutoFit/>
          </a:bodyPr>
          <a:lstStyle/>
          <a:p>
            <a:r>
              <a:rPr lang="ja-JP" altLang="en-US" dirty="0" smtClean="0"/>
              <a:t>タイトル</a:t>
            </a:r>
            <a:endParaRPr lang="en-US" dirty="0"/>
          </a:p>
        </p:txBody>
      </p:sp>
    </p:spTree>
    <p:extLst>
      <p:ext uri="{BB962C8B-B14F-4D97-AF65-F5344CB8AC3E}">
        <p14:creationId xmlns:p14="http://schemas.microsoft.com/office/powerpoint/2010/main" val="46278939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Q&amp;A">
    <p:spTree>
      <p:nvGrpSpPr>
        <p:cNvPr id="1" name=""/>
        <p:cNvGrpSpPr/>
        <p:nvPr/>
      </p:nvGrpSpPr>
      <p:grpSpPr>
        <a:xfrm>
          <a:off x="0" y="0"/>
          <a:ext cx="0" cy="0"/>
          <a:chOff x="0" y="0"/>
          <a:chExt cx="0" cy="0"/>
        </a:xfrm>
      </p:grpSpPr>
      <p:sp>
        <p:nvSpPr>
          <p:cNvPr id="11" name="TextBox 10"/>
          <p:cNvSpPr txBox="1"/>
          <p:nvPr/>
        </p:nvSpPr>
        <p:spPr>
          <a:xfrm>
            <a:off x="2286000" y="1143000"/>
            <a:ext cx="2106667" cy="3416320"/>
          </a:xfrm>
          <a:prstGeom prst="rect">
            <a:avLst/>
          </a:prstGeom>
          <a:noFill/>
        </p:spPr>
        <p:txBody>
          <a:bodyPr wrap="none" rtlCol="0">
            <a:spAutoFit/>
          </a:bodyPr>
          <a:lstStyle/>
          <a:p>
            <a:r>
              <a:rPr lang="en-US" sz="21600" dirty="0" smtClean="0">
                <a:solidFill>
                  <a:schemeClr val="bg2"/>
                </a:solidFill>
                <a:effectLst>
                  <a:outerShdw blurRad="38100" dist="38100" dir="2700000" algn="tl">
                    <a:srgbClr val="000000">
                      <a:alpha val="43137"/>
                    </a:srgbClr>
                  </a:outerShdw>
                </a:effectLst>
                <a:latin typeface="Candara" pitchFamily="34" charset="0"/>
              </a:rPr>
              <a:t>Q</a:t>
            </a:r>
            <a:endParaRPr lang="en-US" sz="21600" dirty="0">
              <a:solidFill>
                <a:schemeClr val="bg2"/>
              </a:solidFill>
              <a:effectLst>
                <a:outerShdw blurRad="38100" dist="38100" dir="2700000" algn="tl">
                  <a:srgbClr val="000000">
                    <a:alpha val="43137"/>
                  </a:srgbClr>
                </a:outerShdw>
              </a:effectLst>
              <a:latin typeface="Candara" pitchFamily="34" charset="0"/>
            </a:endParaRPr>
          </a:p>
        </p:txBody>
      </p:sp>
      <p:sp>
        <p:nvSpPr>
          <p:cNvPr id="12" name="TextBox 11"/>
          <p:cNvSpPr txBox="1"/>
          <p:nvPr/>
        </p:nvSpPr>
        <p:spPr>
          <a:xfrm>
            <a:off x="5022870" y="1752600"/>
            <a:ext cx="1891865" cy="3416320"/>
          </a:xfrm>
          <a:prstGeom prst="rect">
            <a:avLst/>
          </a:prstGeom>
          <a:noFill/>
        </p:spPr>
        <p:txBody>
          <a:bodyPr wrap="none" rtlCol="0">
            <a:spAutoFit/>
          </a:bodyPr>
          <a:lstStyle/>
          <a:p>
            <a:r>
              <a:rPr lang="en-US" sz="21600" dirty="0" smtClean="0">
                <a:solidFill>
                  <a:schemeClr val="bg2"/>
                </a:solidFill>
                <a:effectLst>
                  <a:outerShdw blurRad="38100" dist="38100" dir="2700000" algn="tl">
                    <a:srgbClr val="000000">
                      <a:alpha val="43137"/>
                    </a:srgbClr>
                  </a:outerShdw>
                </a:effectLst>
                <a:latin typeface="Candara" pitchFamily="34" charset="0"/>
              </a:rPr>
              <a:t>A</a:t>
            </a:r>
            <a:endParaRPr lang="en-US" sz="21600" dirty="0">
              <a:solidFill>
                <a:schemeClr val="bg2"/>
              </a:solidFill>
              <a:effectLst>
                <a:outerShdw blurRad="38100" dist="38100" dir="2700000" algn="tl">
                  <a:srgbClr val="000000">
                    <a:alpha val="43137"/>
                  </a:srgbClr>
                </a:outerShdw>
              </a:effectLst>
              <a:latin typeface="Candara" pitchFamily="34" charset="0"/>
            </a:endParaRPr>
          </a:p>
        </p:txBody>
      </p:sp>
      <p:sp>
        <p:nvSpPr>
          <p:cNvPr id="13" name="TextBox 12"/>
          <p:cNvSpPr txBox="1"/>
          <p:nvPr/>
        </p:nvSpPr>
        <p:spPr>
          <a:xfrm>
            <a:off x="4191000" y="2896850"/>
            <a:ext cx="971741" cy="1446550"/>
          </a:xfrm>
          <a:prstGeom prst="rect">
            <a:avLst/>
          </a:prstGeom>
          <a:noFill/>
        </p:spPr>
        <p:txBody>
          <a:bodyPr wrap="none" rtlCol="0">
            <a:spAutoFit/>
          </a:bodyPr>
          <a:lstStyle/>
          <a:p>
            <a:r>
              <a:rPr lang="en-US" sz="8800" dirty="0" smtClean="0">
                <a:solidFill>
                  <a:schemeClr val="bg2"/>
                </a:solidFill>
                <a:effectLst>
                  <a:outerShdw blurRad="38100" dist="38100" dir="2700000" algn="tl">
                    <a:srgbClr val="000000">
                      <a:alpha val="43137"/>
                    </a:srgbClr>
                  </a:outerShdw>
                </a:effectLst>
              </a:rPr>
              <a:t>&amp;</a:t>
            </a:r>
            <a:endParaRPr lang="en-US" sz="8800" dirty="0">
              <a:solidFill>
                <a:schemeClr val="bg2"/>
              </a:solidFill>
              <a:effectLst>
                <a:outerShdw blurRad="38100" dist="38100" dir="2700000" algn="tl">
                  <a:srgbClr val="000000">
                    <a:alpha val="43137"/>
                  </a:srgbClr>
                </a:outerShdw>
              </a:effectLst>
            </a:endParaRPr>
          </a:p>
        </p:txBody>
      </p:sp>
      <p:sp>
        <p:nvSpPr>
          <p:cNvPr id="5" name="TextBox 4"/>
          <p:cNvSpPr txBox="1"/>
          <p:nvPr/>
        </p:nvSpPr>
        <p:spPr>
          <a:xfrm>
            <a:off x="2286000" y="1143000"/>
            <a:ext cx="2106667" cy="3416320"/>
          </a:xfrm>
          <a:prstGeom prst="rect">
            <a:avLst/>
          </a:prstGeom>
          <a:noFill/>
        </p:spPr>
        <p:txBody>
          <a:bodyPr wrap="none" rtlCol="0">
            <a:spAutoFit/>
          </a:bodyPr>
          <a:lstStyle/>
          <a:p>
            <a:r>
              <a:rPr lang="en-US" sz="21600" dirty="0" smtClean="0">
                <a:solidFill>
                  <a:schemeClr val="bg2"/>
                </a:solidFill>
                <a:effectLst>
                  <a:outerShdw blurRad="38100" dist="38100" dir="2700000" algn="tl">
                    <a:srgbClr val="000000">
                      <a:alpha val="43137"/>
                    </a:srgbClr>
                  </a:outerShdw>
                </a:effectLst>
                <a:latin typeface="Candara" pitchFamily="34" charset="0"/>
              </a:rPr>
              <a:t>Q</a:t>
            </a:r>
            <a:endParaRPr lang="en-US" sz="21600" dirty="0">
              <a:solidFill>
                <a:schemeClr val="bg2"/>
              </a:solidFill>
              <a:effectLst>
                <a:outerShdw blurRad="38100" dist="38100" dir="2700000" algn="tl">
                  <a:srgbClr val="000000">
                    <a:alpha val="43137"/>
                  </a:srgbClr>
                </a:outerShdw>
              </a:effectLst>
              <a:latin typeface="Candara" pitchFamily="34" charset="0"/>
            </a:endParaRPr>
          </a:p>
        </p:txBody>
      </p:sp>
      <p:sp>
        <p:nvSpPr>
          <p:cNvPr id="6" name="TextBox 5"/>
          <p:cNvSpPr txBox="1"/>
          <p:nvPr/>
        </p:nvSpPr>
        <p:spPr>
          <a:xfrm>
            <a:off x="5022870" y="1752600"/>
            <a:ext cx="1891865" cy="3416320"/>
          </a:xfrm>
          <a:prstGeom prst="rect">
            <a:avLst/>
          </a:prstGeom>
          <a:noFill/>
        </p:spPr>
        <p:txBody>
          <a:bodyPr wrap="none" rtlCol="0">
            <a:spAutoFit/>
          </a:bodyPr>
          <a:lstStyle/>
          <a:p>
            <a:r>
              <a:rPr lang="en-US" sz="21600" dirty="0" smtClean="0">
                <a:solidFill>
                  <a:schemeClr val="bg2"/>
                </a:solidFill>
                <a:effectLst>
                  <a:outerShdw blurRad="38100" dist="38100" dir="2700000" algn="tl">
                    <a:srgbClr val="000000">
                      <a:alpha val="43137"/>
                    </a:srgbClr>
                  </a:outerShdw>
                </a:effectLst>
                <a:latin typeface="Candara" pitchFamily="34" charset="0"/>
              </a:rPr>
              <a:t>A</a:t>
            </a:r>
            <a:endParaRPr lang="en-US" sz="21600" dirty="0">
              <a:solidFill>
                <a:schemeClr val="bg2"/>
              </a:solidFill>
              <a:effectLst>
                <a:outerShdw blurRad="38100" dist="38100" dir="2700000" algn="tl">
                  <a:srgbClr val="000000">
                    <a:alpha val="43137"/>
                  </a:srgbClr>
                </a:outerShdw>
              </a:effectLst>
              <a:latin typeface="Candara" pitchFamily="34" charset="0"/>
            </a:endParaRPr>
          </a:p>
        </p:txBody>
      </p:sp>
      <p:sp>
        <p:nvSpPr>
          <p:cNvPr id="7" name="TextBox 6"/>
          <p:cNvSpPr txBox="1"/>
          <p:nvPr/>
        </p:nvSpPr>
        <p:spPr>
          <a:xfrm>
            <a:off x="4191000" y="2896850"/>
            <a:ext cx="971741" cy="1446550"/>
          </a:xfrm>
          <a:prstGeom prst="rect">
            <a:avLst/>
          </a:prstGeom>
          <a:noFill/>
        </p:spPr>
        <p:txBody>
          <a:bodyPr wrap="none" rtlCol="0">
            <a:spAutoFit/>
          </a:bodyPr>
          <a:lstStyle/>
          <a:p>
            <a:r>
              <a:rPr lang="en-US" sz="8800" dirty="0" smtClean="0">
                <a:solidFill>
                  <a:schemeClr val="bg2"/>
                </a:solidFill>
                <a:effectLst>
                  <a:outerShdw blurRad="38100" dist="38100" dir="2700000" algn="tl">
                    <a:srgbClr val="000000">
                      <a:alpha val="43137"/>
                    </a:srgbClr>
                  </a:outerShdw>
                </a:effectLst>
              </a:rPr>
              <a:t>&amp;</a:t>
            </a:r>
            <a:endParaRPr lang="en-US" sz="8800"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7530811"/>
      </p:ext>
    </p:extLst>
  </p:cSld>
  <p:clrMapOvr>
    <a:masterClrMapping/>
  </p:clrMapOvr>
  <p:transition>
    <p:fade/>
  </p:transition>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17032"/>
            <a:ext cx="8300207" cy="609600"/>
          </a:xfrm>
        </p:spPr>
        <p:txBody>
          <a:bodyPr/>
          <a:lstStyle>
            <a:lvl1pPr>
              <a:defRPr b="1">
                <a:latin typeface="メイリオ" pitchFamily="50" charset="-128"/>
                <a:ea typeface="メイリオ" pitchFamily="50" charset="-128"/>
                <a:cs typeface="メイリオ" pitchFamily="50" charset="-128"/>
              </a:defRPr>
            </a:lvl1pPr>
          </a:lstStyle>
          <a:p>
            <a:r>
              <a:rPr lang="en-US" smtClean="0"/>
              <a:t>Click to edit Master title style</a:t>
            </a:r>
            <a:endParaRPr lang="en-US" dirty="0"/>
          </a:p>
        </p:txBody>
      </p:sp>
      <p:sp>
        <p:nvSpPr>
          <p:cNvPr id="5" name="Text Placeholder 4"/>
          <p:cNvSpPr>
            <a:spLocks noGrp="1"/>
          </p:cNvSpPr>
          <p:nvPr>
            <p:ph type="body" sz="quarter" idx="10" hasCustomPrompt="1"/>
          </p:nvPr>
        </p:nvSpPr>
        <p:spPr>
          <a:xfrm>
            <a:off x="380999" y="3276600"/>
            <a:ext cx="8305801" cy="387798"/>
          </a:xfrm>
        </p:spPr>
        <p:txBody>
          <a:bodyPr/>
          <a:lstStyle>
            <a:lvl1pPr marL="0" indent="0">
              <a:buNone/>
              <a:defRPr>
                <a:solidFill>
                  <a:schemeClr val="tx1">
                    <a:lumMod val="50000"/>
                  </a:schemeClr>
                </a:solidFill>
                <a:latin typeface="メイリオ" pitchFamily="50" charset="-128"/>
                <a:ea typeface="メイリオ" pitchFamily="50" charset="-128"/>
                <a:cs typeface="メイリオ" pitchFamily="50" charset="-128"/>
              </a:defRPr>
            </a:lvl1pPr>
          </a:lstStyle>
          <a:p>
            <a:pPr lvl="0"/>
            <a:r>
              <a:rPr lang="en-US" dirty="0" smtClean="0"/>
              <a:t>&lt;Title&gt;</a:t>
            </a:r>
            <a:endParaRPr lang="en-US" dirty="0"/>
          </a:p>
        </p:txBody>
      </p:sp>
    </p:spTree>
    <p:extLst>
      <p:ext uri="{BB962C8B-B14F-4D97-AF65-F5344CB8AC3E}">
        <p14:creationId xmlns:p14="http://schemas.microsoft.com/office/powerpoint/2010/main" val="2262144444"/>
      </p:ext>
    </p:extLst>
  </p:cSld>
  <p:clrMapOvr>
    <a:masterClrMapping/>
  </p:clrMapOvr>
  <p:transition>
    <p:fade/>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321675" cy="1158240"/>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sz="4000" dirty="0">
                <a:solidFill>
                  <a:schemeClr val="bg1"/>
                </a:solidFill>
                <a:effectLst/>
                <a:latin typeface="+mj-lt"/>
                <a:ea typeface="+mj-ea"/>
                <a:cs typeface="+mj-cs"/>
              </a:defRPr>
            </a:lvl1pPr>
          </a:lstStyle>
          <a:p>
            <a:pPr lvl="0" algn="l" rtl="0" eaLnBrk="0" fontAlgn="base" hangingPunct="0">
              <a:lnSpc>
                <a:spcPct val="90000"/>
              </a:lnSpc>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467544" y="1600200"/>
            <a:ext cx="8320088" cy="4648200"/>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578964"/>
          </a:xfrm>
        </p:spPr>
        <p:txBody>
          <a:bodyPr/>
          <a:lstStyle>
            <a:lvl1pPr>
              <a:defRPr>
                <a:latin typeface="メイリオ" pitchFamily="50" charset="-128"/>
                <a:ea typeface="メイリオ" pitchFamily="50" charset="-128"/>
                <a:cs typeface="メイリオ" pitchFamily="50" charset="-128"/>
              </a:defRPr>
            </a:lvl1pPr>
          </a:lstStyle>
          <a:p>
            <a:r>
              <a:rPr lang="en-US" smtClean="0"/>
              <a:t>Click to edit Master title style</a:t>
            </a:r>
            <a:endParaRPr lang="en-US" dirty="0"/>
          </a:p>
        </p:txBody>
      </p:sp>
      <p:sp>
        <p:nvSpPr>
          <p:cNvPr id="3" name="Text Placeholder 2"/>
          <p:cNvSpPr>
            <a:spLocks noGrp="1"/>
          </p:cNvSpPr>
          <p:nvPr>
            <p:ph type="body" idx="1"/>
          </p:nvPr>
        </p:nvSpPr>
        <p:spPr>
          <a:xfrm>
            <a:off x="467544" y="1063705"/>
            <a:ext cx="4040188" cy="664797"/>
          </a:xfrm>
        </p:spPr>
        <p:txBody>
          <a:bodyPr anchor="b"/>
          <a:lstStyle>
            <a:lvl1pPr marL="0" indent="0">
              <a:buNone/>
              <a:defRPr sz="2400" b="1">
                <a:latin typeface="メイリオ" pitchFamily="50" charset="-128"/>
                <a:ea typeface="メイリオ" pitchFamily="50" charset="-128"/>
                <a:cs typeface="メイリオ"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08820"/>
            <a:ext cx="4040188" cy="2095958"/>
          </a:xfrm>
        </p:spPr>
        <p:txBody>
          <a:bodyPr/>
          <a:lstStyle>
            <a:lvl1pPr>
              <a:defRPr sz="2400">
                <a:latin typeface="メイリオ" pitchFamily="50" charset="-128"/>
                <a:ea typeface="メイリオ" pitchFamily="50" charset="-128"/>
                <a:cs typeface="メイリオ" pitchFamily="50" charset="-128"/>
              </a:defRPr>
            </a:lvl1pPr>
            <a:lvl2pPr>
              <a:defRPr sz="2000">
                <a:latin typeface="メイリオ" pitchFamily="50" charset="-128"/>
                <a:ea typeface="メイリオ" pitchFamily="50" charset="-128"/>
                <a:cs typeface="メイリオ" pitchFamily="50" charset="-128"/>
              </a:defRPr>
            </a:lvl2pPr>
            <a:lvl3pPr>
              <a:defRPr sz="1800">
                <a:latin typeface="メイリオ" pitchFamily="50" charset="-128"/>
                <a:ea typeface="メイリオ" pitchFamily="50" charset="-128"/>
                <a:cs typeface="メイリオ" pitchFamily="50" charset="-128"/>
              </a:defRPr>
            </a:lvl3pPr>
            <a:lvl4pPr>
              <a:defRPr sz="1600">
                <a:latin typeface="メイリオ" pitchFamily="50" charset="-128"/>
                <a:ea typeface="メイリオ" pitchFamily="50" charset="-128"/>
                <a:cs typeface="メイリオ" pitchFamily="50" charset="-128"/>
              </a:defRPr>
            </a:lvl4pPr>
            <a:lvl5pPr>
              <a:defRPr sz="1600">
                <a:latin typeface="メイリオ" pitchFamily="50" charset="-128"/>
                <a:ea typeface="メイリオ" pitchFamily="50" charset="-128"/>
                <a:cs typeface="メイリオ" pitchFamily="50" charset="-128"/>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4008" y="1063705"/>
            <a:ext cx="4041775" cy="664797"/>
          </a:xfrm>
        </p:spPr>
        <p:txBody>
          <a:bodyPr anchor="b"/>
          <a:lstStyle>
            <a:lvl1pPr marL="0" indent="0">
              <a:buNone/>
              <a:defRPr sz="2400" b="1">
                <a:latin typeface="メイリオ" pitchFamily="50" charset="-128"/>
                <a:ea typeface="メイリオ" pitchFamily="50" charset="-128"/>
                <a:cs typeface="メイリオ"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08820"/>
            <a:ext cx="4041775" cy="2095958"/>
          </a:xfrm>
        </p:spPr>
        <p:txBody>
          <a:bodyPr/>
          <a:lstStyle>
            <a:lvl1pPr>
              <a:defRPr sz="2400">
                <a:latin typeface="メイリオ" pitchFamily="50" charset="-128"/>
                <a:ea typeface="メイリオ" pitchFamily="50" charset="-128"/>
                <a:cs typeface="メイリオ" pitchFamily="50" charset="-128"/>
              </a:defRPr>
            </a:lvl1pPr>
            <a:lvl2pPr>
              <a:defRPr sz="2000">
                <a:latin typeface="メイリオ" pitchFamily="50" charset="-128"/>
                <a:ea typeface="メイリオ" pitchFamily="50" charset="-128"/>
                <a:cs typeface="メイリオ" pitchFamily="50" charset="-128"/>
              </a:defRPr>
            </a:lvl2pPr>
            <a:lvl3pPr>
              <a:defRPr sz="1800">
                <a:latin typeface="メイリオ" pitchFamily="50" charset="-128"/>
                <a:ea typeface="メイリオ" pitchFamily="50" charset="-128"/>
                <a:cs typeface="メイリオ" pitchFamily="50" charset="-128"/>
              </a:defRPr>
            </a:lvl3pPr>
            <a:lvl4pPr>
              <a:defRPr sz="1600">
                <a:latin typeface="メイリオ" pitchFamily="50" charset="-128"/>
                <a:ea typeface="メイリオ" pitchFamily="50" charset="-128"/>
                <a:cs typeface="メイリオ" pitchFamily="50" charset="-128"/>
              </a:defRPr>
            </a:lvl4pPr>
            <a:lvl5pPr>
              <a:defRPr sz="1600">
                <a:latin typeface="メイリオ" pitchFamily="50" charset="-128"/>
                <a:ea typeface="メイリオ" pitchFamily="50" charset="-128"/>
                <a:cs typeface="メイリオ" pitchFamily="50" charset="-128"/>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614968"/>
          </a:xfrm>
        </p:spPr>
        <p:txBody>
          <a:bodyPr/>
          <a:lstStyle>
            <a:lvl1pPr>
              <a:defRPr>
                <a:latin typeface="メイリオ" pitchFamily="50" charset="-128"/>
                <a:ea typeface="メイリオ" pitchFamily="50" charset="-128"/>
                <a:cs typeface="メイリオ" pitchFamily="50" charset="-128"/>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57200" y="1088740"/>
            <a:ext cx="4040188" cy="2095958"/>
          </a:xfrm>
        </p:spPr>
        <p:txBody>
          <a:bodyPr/>
          <a:lstStyle>
            <a:lvl1pPr>
              <a:defRPr sz="2400">
                <a:latin typeface="メイリオ" pitchFamily="50" charset="-128"/>
                <a:ea typeface="メイリオ" pitchFamily="50" charset="-128"/>
                <a:cs typeface="メイリオ" pitchFamily="50" charset="-128"/>
              </a:defRPr>
            </a:lvl1pPr>
            <a:lvl2pPr>
              <a:defRPr sz="2000">
                <a:latin typeface="メイリオ" pitchFamily="50" charset="-128"/>
                <a:ea typeface="メイリオ" pitchFamily="50" charset="-128"/>
                <a:cs typeface="メイリオ" pitchFamily="50" charset="-128"/>
              </a:defRPr>
            </a:lvl2pPr>
            <a:lvl3pPr>
              <a:defRPr sz="1800">
                <a:latin typeface="メイリオ" pitchFamily="50" charset="-128"/>
                <a:ea typeface="メイリオ" pitchFamily="50" charset="-128"/>
                <a:cs typeface="メイリオ" pitchFamily="50" charset="-128"/>
              </a:defRPr>
            </a:lvl3pPr>
            <a:lvl4pPr>
              <a:defRPr sz="1600">
                <a:latin typeface="メイリオ" pitchFamily="50" charset="-128"/>
                <a:ea typeface="メイリオ" pitchFamily="50" charset="-128"/>
                <a:cs typeface="メイリオ" pitchFamily="50" charset="-128"/>
              </a:defRPr>
            </a:lvl4pPr>
            <a:lvl5pPr>
              <a:defRPr sz="1600">
                <a:latin typeface="メイリオ" pitchFamily="50" charset="-128"/>
                <a:ea typeface="メイリオ" pitchFamily="50" charset="-128"/>
                <a:cs typeface="メイリオ" pitchFamily="50" charset="-128"/>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088740"/>
            <a:ext cx="4041775" cy="2095958"/>
          </a:xfrm>
        </p:spPr>
        <p:txBody>
          <a:bodyPr/>
          <a:lstStyle>
            <a:lvl1pPr>
              <a:defRPr sz="2400">
                <a:latin typeface="メイリオ" pitchFamily="50" charset="-128"/>
                <a:ea typeface="メイリオ" pitchFamily="50" charset="-128"/>
                <a:cs typeface="メイリオ" pitchFamily="50" charset="-128"/>
              </a:defRPr>
            </a:lvl1pPr>
            <a:lvl2pPr>
              <a:defRPr sz="2000">
                <a:latin typeface="メイリオ" pitchFamily="50" charset="-128"/>
                <a:ea typeface="メイリオ" pitchFamily="50" charset="-128"/>
                <a:cs typeface="メイリオ" pitchFamily="50" charset="-128"/>
              </a:defRPr>
            </a:lvl2pPr>
            <a:lvl3pPr>
              <a:defRPr sz="1800">
                <a:latin typeface="メイリオ" pitchFamily="50" charset="-128"/>
                <a:ea typeface="メイリオ" pitchFamily="50" charset="-128"/>
                <a:cs typeface="メイリオ" pitchFamily="50" charset="-128"/>
              </a:defRPr>
            </a:lvl3pPr>
            <a:lvl4pPr>
              <a:defRPr sz="1600">
                <a:latin typeface="メイリオ" pitchFamily="50" charset="-128"/>
                <a:ea typeface="メイリオ" pitchFamily="50" charset="-128"/>
                <a:cs typeface="メイリオ" pitchFamily="50" charset="-128"/>
              </a:defRPr>
            </a:lvl4pPr>
            <a:lvl5pPr>
              <a:defRPr sz="1600">
                <a:latin typeface="メイリオ" pitchFamily="50" charset="-128"/>
                <a:ea typeface="メイリオ" pitchFamily="50" charset="-128"/>
                <a:cs typeface="メイリオ" pitchFamily="50" charset="-128"/>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2116532"/>
      </p:ext>
    </p:extLst>
  </p:cSld>
  <p:clrMapOvr>
    <a:masterClrMapping/>
  </p:clrMapOvr>
  <p:transition>
    <p:fade/>
  </p:transition>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321675" cy="609398"/>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sz="4000" dirty="0">
                <a:solidFill>
                  <a:schemeClr val="bg1"/>
                </a:solidFill>
                <a:effectLst/>
                <a:latin typeface="メイリオ" pitchFamily="50" charset="-128"/>
                <a:ea typeface="メイリオ" pitchFamily="50" charset="-128"/>
                <a:cs typeface="メイリオ" pitchFamily="50" charset="-128"/>
              </a:defRPr>
            </a:lvl1pPr>
          </a:lstStyle>
          <a:p>
            <a:pPr lvl="0" algn="l" rtl="0" eaLnBrk="0" fontAlgn="base" hangingPunct="0">
              <a:lnSpc>
                <a:spcPct val="90000"/>
              </a:lnSpc>
              <a:spcBef>
                <a:spcPct val="0"/>
              </a:spcBef>
              <a:spcAft>
                <a:spcPct val="0"/>
              </a:spcAft>
            </a:pPr>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icrosoft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descr="ms-logo-YPOP-BR.png"/>
          <p:cNvPicPr>
            <a:picLocks noChangeAspect="1"/>
          </p:cNvPicPr>
          <p:nvPr/>
        </p:nvPicPr>
        <p:blipFill>
          <a:blip r:embed="rId3"/>
          <a:stretch>
            <a:fillRect/>
          </a:stretch>
        </p:blipFill>
        <p:spPr>
          <a:xfrm>
            <a:off x="1676400" y="2452578"/>
            <a:ext cx="5630254" cy="1091134"/>
          </a:xfrm>
          <a:prstGeom prst="rect">
            <a:avLst/>
          </a:prstGeom>
        </p:spPr>
      </p:pic>
      <p:sp>
        <p:nvSpPr>
          <p:cNvPr id="3"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rtl="0" eaLnBrk="0" hangingPunct="0"/>
            <a:r>
              <a:rPr lang="en-US" sz="700" kern="1200" dirty="0">
                <a:solidFill>
                  <a:srgbClr val="FFFFFF"/>
                </a:solidFill>
                <a:latin typeface="Segoe" pitchFamily="34" charset="0"/>
                <a:ea typeface="+mn-ea"/>
                <a:cs typeface="Arial" charset="0"/>
              </a:rPr>
              <a:t>© 2008 Microsoft Corporation. All rights reserved. Microsoft, Windows, Windows Vista and other product names are or may be registered trademarks and/or trademarks in the U.S. and/or other countries.</a:t>
            </a:r>
          </a:p>
          <a:p>
            <a:pPr algn="ctr" defTabSz="914099" rtl="0" eaLnBrk="0" hangingPunct="0"/>
            <a:r>
              <a:rPr lang="en-US" sz="700" kern="1200" dirty="0">
                <a:solidFill>
                  <a:srgbClr val="FFFFFF"/>
                </a:solidFill>
                <a:latin typeface="Segoe" pitchFamily="34" charset="0"/>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kern="1200" dirty="0">
                <a:solidFill>
                  <a:srgbClr val="FFFFFF"/>
                </a:solidFill>
                <a:latin typeface="Segoe" pitchFamily="34" charset="0"/>
                <a:ea typeface="+mn-ea"/>
                <a:cs typeface="Arial" charset="0"/>
              </a:rPr>
            </a:br>
            <a:r>
              <a:rPr lang="en-US" sz="700" kern="1200" dirty="0">
                <a:solidFill>
                  <a:srgbClr val="FFFFFF"/>
                </a:solidFill>
                <a:latin typeface="Segoe" pitchFamily="34" charset="0"/>
                <a:ea typeface="+mn-ea"/>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メイリオ" pitchFamily="50" charset="-128"/>
                <a:ea typeface="メイリオ" pitchFamily="50" charset="-128"/>
                <a:cs typeface="メイリオ" pitchFamily="50" charset="-128"/>
              </a:defRPr>
            </a:lvl1pPr>
          </a:lstStyle>
          <a:p>
            <a:r>
              <a:rPr lang="ja-JP" altLang="en-US" dirty="0" smtClean="0"/>
              <a:t>マスタ タイトルの書式設定</a:t>
            </a:r>
            <a:endParaRPr lang="en-US" dirty="0"/>
          </a:p>
        </p:txBody>
      </p:sp>
      <p:sp>
        <p:nvSpPr>
          <p:cNvPr id="6" name="Text Placeholder 5"/>
          <p:cNvSpPr>
            <a:spLocks noGrp="1"/>
          </p:cNvSpPr>
          <p:nvPr>
            <p:ph type="body" sz="quarter" idx="10"/>
          </p:nvPr>
        </p:nvSpPr>
        <p:spPr>
          <a:xfrm>
            <a:off x="297641" y="1142984"/>
            <a:ext cx="8548718" cy="1957459"/>
          </a:xfrm>
        </p:spPr>
        <p:txBody>
          <a:bodyPr/>
          <a:lstStyle>
            <a:lvl1pPr>
              <a:lnSpc>
                <a:spcPct val="90000"/>
              </a:lnSpc>
              <a:defRPr>
                <a:latin typeface="メイリオ" pitchFamily="50" charset="-128"/>
                <a:ea typeface="メイリオ" pitchFamily="50" charset="-128"/>
                <a:cs typeface="メイリオ" pitchFamily="50" charset="-128"/>
              </a:defRPr>
            </a:lvl1pPr>
            <a:lvl2pPr>
              <a:lnSpc>
                <a:spcPct val="90000"/>
              </a:lnSpc>
              <a:defRPr>
                <a:latin typeface="メイリオ" pitchFamily="50" charset="-128"/>
                <a:ea typeface="メイリオ" pitchFamily="50" charset="-128"/>
                <a:cs typeface="メイリオ" pitchFamily="50" charset="-128"/>
              </a:defRPr>
            </a:lvl2pPr>
            <a:lvl3pPr>
              <a:lnSpc>
                <a:spcPct val="90000"/>
              </a:lnSpc>
              <a:defRPr>
                <a:latin typeface="メイリオ" pitchFamily="50" charset="-128"/>
                <a:ea typeface="メイリオ" pitchFamily="50" charset="-128"/>
                <a:cs typeface="メイリオ" pitchFamily="50" charset="-128"/>
              </a:defRPr>
            </a:lvl3pPr>
            <a:lvl4pPr>
              <a:lnSpc>
                <a:spcPct val="90000"/>
              </a:lnSpc>
              <a:defRPr>
                <a:latin typeface="メイリオ" pitchFamily="50" charset="-128"/>
                <a:ea typeface="メイリオ" pitchFamily="50" charset="-128"/>
                <a:cs typeface="メイリオ" pitchFamily="50" charset="-128"/>
              </a:defRPr>
            </a:lvl4pPr>
            <a:lvl5pPr>
              <a:lnSpc>
                <a:spcPct val="90000"/>
              </a:lnSpc>
              <a:defRPr>
                <a:latin typeface="メイリオ" pitchFamily="50" charset="-128"/>
                <a:ea typeface="メイリオ" pitchFamily="50" charset="-128"/>
                <a:cs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259800973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234525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0"/>
            <a:ext cx="4115872" cy="234525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3028216" y="6416070"/>
            <a:ext cx="3106343" cy="365730"/>
            <a:chOff x="4863222" y="6416070"/>
            <a:chExt cx="4140712" cy="365730"/>
          </a:xfrm>
        </p:grpSpPr>
        <p:pic>
          <p:nvPicPr>
            <p:cNvPr id="6" name="Picture 5" descr="MSconfidential.png"/>
            <p:cNvPicPr>
              <a:picLocks noChangeAspect="1"/>
            </p:cNvPicPr>
            <p:nvPr userDrawn="1"/>
          </p:nvPicPr>
          <p:blipFill>
            <a:blip r:embed="rId2"/>
            <a:stretch>
              <a:fillRect/>
            </a:stretch>
          </p:blipFill>
          <p:spPr bwMode="black">
            <a:xfrm>
              <a:off x="4863222" y="6416070"/>
              <a:ext cx="2450390" cy="365730"/>
            </a:xfrm>
            <a:prstGeom prst="rect">
              <a:avLst/>
            </a:prstGeom>
          </p:spPr>
        </p:pic>
        <p:sp>
          <p:nvSpPr>
            <p:cNvPr id="7" name="TextBox 6"/>
            <p:cNvSpPr txBox="1"/>
            <p:nvPr userDrawn="1"/>
          </p:nvSpPr>
          <p:spPr>
            <a:xfrm>
              <a:off x="7183397" y="6538467"/>
              <a:ext cx="1820537" cy="161583"/>
            </a:xfrm>
            <a:prstGeom prst="rect">
              <a:avLst/>
            </a:prstGeom>
            <a:noFill/>
          </p:spPr>
          <p:txBody>
            <a:bodyPr wrap="none" lIns="0" tIns="0" rIns="0" bIns="0" rtlCol="0">
              <a:spAutoFit/>
            </a:bodyPr>
            <a:lstStyle/>
            <a:p>
              <a:r>
                <a:rPr lang="en-US" sz="1050" b="0" spc="130" baseline="0" dirty="0" smtClean="0">
                  <a:gradFill>
                    <a:gsLst>
                      <a:gs pos="0">
                        <a:schemeClr val="tx1">
                          <a:alpha val="45000"/>
                        </a:schemeClr>
                      </a:gs>
                      <a:gs pos="86000">
                        <a:schemeClr val="tx1">
                          <a:alpha val="45000"/>
                        </a:schemeClr>
                      </a:gs>
                    </a:gsLst>
                    <a:lin ang="5400000" scaled="0"/>
                  </a:gradFill>
                  <a:effectLst>
                    <a:outerShdw blurRad="266700" sx="102000" sy="102000" algn="ctr" rotWithShape="0">
                      <a:schemeClr val="bg1">
                        <a:lumMod val="85000"/>
                        <a:lumOff val="15000"/>
                      </a:schemeClr>
                    </a:outerShdw>
                  </a:effectLst>
                  <a:latin typeface="Segoe Semibold" pitchFamily="34" charset="0"/>
                </a:rPr>
                <a:t>– INTERNAL ONLY</a:t>
              </a:r>
            </a:p>
          </p:txBody>
        </p:sp>
      </p:grpSp>
    </p:spTree>
    <p:extLst>
      <p:ext uri="{BB962C8B-B14F-4D97-AF65-F5344CB8AC3E}">
        <p14:creationId xmlns:p14="http://schemas.microsoft.com/office/powerpoint/2010/main" val="39462095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65760"/>
            <a:ext cx="8321675" cy="6096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dirty="0" smtClean="0"/>
              <a:t>Click to edit Master title style</a:t>
            </a:r>
          </a:p>
        </p:txBody>
      </p:sp>
      <p:sp>
        <p:nvSpPr>
          <p:cNvPr id="1032" name="Rectangle 8"/>
          <p:cNvSpPr>
            <a:spLocks noGrp="1" noChangeArrowheads="1"/>
          </p:cNvSpPr>
          <p:nvPr>
            <p:ph type="body" idx="1"/>
          </p:nvPr>
        </p:nvSpPr>
        <p:spPr bwMode="auto">
          <a:xfrm>
            <a:off x="467544" y="1088740"/>
            <a:ext cx="8320088" cy="193899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Box 3"/>
          <p:cNvSpPr txBox="1"/>
          <p:nvPr/>
        </p:nvSpPr>
        <p:spPr>
          <a:xfrm>
            <a:off x="6067792" y="6401519"/>
            <a:ext cx="2926080" cy="457200"/>
          </a:xfrm>
          <a:prstGeom prst="rect">
            <a:avLst/>
          </a:prstGeom>
          <a:noFill/>
        </p:spPr>
        <p:txBody>
          <a:bodyPr wrap="square" rtlCol="0" anchor="ctr">
            <a:noAutofit/>
          </a:bodyPr>
          <a:lstStyle/>
          <a:p>
            <a:pPr algn="r" rtl="0" fontAlgn="base">
              <a:spcBef>
                <a:spcPct val="0"/>
              </a:spcBef>
              <a:spcAft>
                <a:spcPct val="0"/>
              </a:spcAft>
            </a:pPr>
            <a:r>
              <a:rPr lang="en-US" sz="1200" kern="1200" dirty="0" smtClean="0">
                <a:solidFill>
                  <a:srgbClr val="FFFFFF"/>
                </a:solidFill>
                <a:latin typeface="Segoe"/>
                <a:ea typeface="+mn-ea"/>
                <a:cs typeface="+mn-cs"/>
              </a:rPr>
              <a:t>    </a:t>
            </a:r>
            <a:fld id="{0E3FD99C-B34B-4A94-B48B-DDD52BF86808}" type="slidenum">
              <a:rPr lang="en-US" sz="1200" kern="1200" smtClean="0">
                <a:solidFill>
                  <a:srgbClr val="FFFFFF"/>
                </a:solidFill>
                <a:latin typeface="Segoe"/>
                <a:ea typeface="+mn-ea"/>
                <a:cs typeface="+mn-cs"/>
              </a:rPr>
              <a:pPr algn="r" rtl="0" fontAlgn="base">
                <a:spcBef>
                  <a:spcPct val="0"/>
                </a:spcBef>
                <a:spcAft>
                  <a:spcPct val="0"/>
                </a:spcAft>
              </a:pPr>
              <a:t>‹#›</a:t>
            </a:fld>
            <a:endParaRPr lang="en-US" sz="1200" kern="1200" dirty="0">
              <a:solidFill>
                <a:srgbClr val="FFFFFF"/>
              </a:solidFill>
              <a:latin typeface="Segoe"/>
              <a:ea typeface="+mn-ea"/>
              <a:cs typeface="+mn-cs"/>
            </a:endParaRPr>
          </a:p>
        </p:txBody>
      </p:sp>
      <p:pic>
        <p:nvPicPr>
          <p:cNvPr id="5" name="Picture 4" descr="SQL_CAT_small.png"/>
          <p:cNvPicPr>
            <a:picLocks noChangeAspect="1"/>
          </p:cNvPicPr>
          <p:nvPr/>
        </p:nvPicPr>
        <p:blipFill>
          <a:blip r:embed="rId14"/>
          <a:srcRect/>
          <a:stretch>
            <a:fillRect/>
          </a:stretch>
        </p:blipFill>
        <p:spPr bwMode="auto">
          <a:xfrm>
            <a:off x="107504" y="6477289"/>
            <a:ext cx="540060" cy="305659"/>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2" r:id="rId8"/>
    <p:sldLayoutId id="2147483674" r:id="rId9"/>
    <p:sldLayoutId id="2147483675" r:id="rId10"/>
    <p:sldLayoutId id="2147483676" r:id="rId11"/>
  </p:sldLayoutIdLst>
  <p:transition>
    <p:fade/>
  </p:transition>
  <p:timing>
    <p:tnLst>
      <p:par>
        <p:cTn id="1" dur="indefinite" restart="never" nodeType="tmRoot"/>
      </p:par>
    </p:tnLst>
  </p:timing>
  <p:hf sldNum="0" hdr="0" dt="0"/>
  <p:txStyles>
    <p:titleStyle>
      <a:lvl1pPr algn="l" rtl="0" eaLnBrk="1" fontAlgn="base" hangingPunct="1">
        <a:lnSpc>
          <a:spcPct val="90000"/>
        </a:lnSpc>
        <a:spcBef>
          <a:spcPct val="0"/>
        </a:spcBef>
        <a:spcAft>
          <a:spcPct val="0"/>
        </a:spcAft>
        <a:defRPr sz="4000">
          <a:solidFill>
            <a:schemeClr val="bg1"/>
          </a:solidFill>
          <a:effectLst/>
          <a:latin typeface="メイリオ" pitchFamily="50" charset="-128"/>
          <a:ea typeface="メイリオ" pitchFamily="50" charset="-128"/>
          <a:cs typeface="メイリオ" pitchFamily="50" charset="-128"/>
        </a:defRPr>
      </a:lvl1pPr>
      <a:lvl2pPr algn="l" rtl="0" eaLnBrk="1" fontAlgn="base" hangingPunct="1">
        <a:lnSpc>
          <a:spcPct val="90000"/>
        </a:lnSpc>
        <a:spcBef>
          <a:spcPct val="0"/>
        </a:spcBef>
        <a:spcAft>
          <a:spcPct val="0"/>
        </a:spcAft>
        <a:defRPr sz="4400">
          <a:solidFill>
            <a:srgbClr val="FFCC00"/>
          </a:solidFill>
          <a:effectLst>
            <a:outerShdw blurRad="38100" dist="38100" dir="2700000" algn="tl">
              <a:srgbClr val="C0C0C0"/>
            </a:outerShdw>
          </a:effectLst>
          <a:latin typeface="Segoe" pitchFamily="34" charset="0"/>
        </a:defRPr>
      </a:lvl2pPr>
      <a:lvl3pPr algn="l" rtl="0" eaLnBrk="1" fontAlgn="base" hangingPunct="1">
        <a:lnSpc>
          <a:spcPct val="90000"/>
        </a:lnSpc>
        <a:spcBef>
          <a:spcPct val="0"/>
        </a:spcBef>
        <a:spcAft>
          <a:spcPct val="0"/>
        </a:spcAft>
        <a:defRPr sz="4400">
          <a:solidFill>
            <a:srgbClr val="FFCC00"/>
          </a:solidFill>
          <a:effectLst>
            <a:outerShdw blurRad="38100" dist="38100" dir="2700000" algn="tl">
              <a:srgbClr val="C0C0C0"/>
            </a:outerShdw>
          </a:effectLst>
          <a:latin typeface="Segoe" pitchFamily="34" charset="0"/>
        </a:defRPr>
      </a:lvl3pPr>
      <a:lvl4pPr algn="l" rtl="0" eaLnBrk="1" fontAlgn="base" hangingPunct="1">
        <a:lnSpc>
          <a:spcPct val="90000"/>
        </a:lnSpc>
        <a:spcBef>
          <a:spcPct val="0"/>
        </a:spcBef>
        <a:spcAft>
          <a:spcPct val="0"/>
        </a:spcAft>
        <a:defRPr sz="4400">
          <a:solidFill>
            <a:srgbClr val="FFCC00"/>
          </a:solidFill>
          <a:effectLst>
            <a:outerShdw blurRad="38100" dist="38100" dir="2700000" algn="tl">
              <a:srgbClr val="C0C0C0"/>
            </a:outerShdw>
          </a:effectLst>
          <a:latin typeface="Segoe" pitchFamily="34" charset="0"/>
        </a:defRPr>
      </a:lvl4pPr>
      <a:lvl5pPr algn="l" rtl="0" eaLnBrk="1" fontAlgn="base" hangingPunct="1">
        <a:lnSpc>
          <a:spcPct val="90000"/>
        </a:lnSpc>
        <a:spcBef>
          <a:spcPct val="0"/>
        </a:spcBef>
        <a:spcAft>
          <a:spcPct val="0"/>
        </a:spcAft>
        <a:defRPr sz="4400">
          <a:solidFill>
            <a:srgbClr val="FFCC00"/>
          </a:solidFill>
          <a:effectLst>
            <a:outerShdw blurRad="38100" dist="38100" dir="2700000" algn="tl">
              <a:srgbClr val="C0C0C0"/>
            </a:outerShdw>
          </a:effectLst>
          <a:latin typeface="Segoe" pitchFamily="34" charset="0"/>
        </a:defRPr>
      </a:lvl5pPr>
      <a:lvl6pPr marL="457200" algn="l" rtl="0" eaLnBrk="1" fontAlgn="base" hangingPunct="1">
        <a:lnSpc>
          <a:spcPct val="90000"/>
        </a:lnSpc>
        <a:spcBef>
          <a:spcPct val="0"/>
        </a:spcBef>
        <a:spcAft>
          <a:spcPct val="0"/>
        </a:spcAft>
        <a:defRPr sz="4400">
          <a:solidFill>
            <a:schemeClr val="folHlink"/>
          </a:solidFill>
          <a:effectLst>
            <a:outerShdw blurRad="38100" dist="38100" dir="2700000" algn="tl">
              <a:srgbClr val="C0C0C0"/>
            </a:outerShdw>
          </a:effectLst>
          <a:latin typeface="Segoe" pitchFamily="34" charset="0"/>
        </a:defRPr>
      </a:lvl6pPr>
      <a:lvl7pPr marL="914400" algn="l" rtl="0" eaLnBrk="1" fontAlgn="base" hangingPunct="1">
        <a:lnSpc>
          <a:spcPct val="90000"/>
        </a:lnSpc>
        <a:spcBef>
          <a:spcPct val="0"/>
        </a:spcBef>
        <a:spcAft>
          <a:spcPct val="0"/>
        </a:spcAft>
        <a:defRPr sz="4400">
          <a:solidFill>
            <a:schemeClr val="folHlink"/>
          </a:solidFill>
          <a:effectLst>
            <a:outerShdw blurRad="38100" dist="38100" dir="2700000" algn="tl">
              <a:srgbClr val="C0C0C0"/>
            </a:outerShdw>
          </a:effectLst>
          <a:latin typeface="Segoe" pitchFamily="34" charset="0"/>
        </a:defRPr>
      </a:lvl7pPr>
      <a:lvl8pPr marL="1371600" algn="l" rtl="0" eaLnBrk="1" fontAlgn="base" hangingPunct="1">
        <a:lnSpc>
          <a:spcPct val="90000"/>
        </a:lnSpc>
        <a:spcBef>
          <a:spcPct val="0"/>
        </a:spcBef>
        <a:spcAft>
          <a:spcPct val="0"/>
        </a:spcAft>
        <a:defRPr sz="4400">
          <a:solidFill>
            <a:schemeClr val="folHlink"/>
          </a:solidFill>
          <a:effectLst>
            <a:outerShdw blurRad="38100" dist="38100" dir="2700000" algn="tl">
              <a:srgbClr val="C0C0C0"/>
            </a:outerShdw>
          </a:effectLst>
          <a:latin typeface="Segoe" pitchFamily="34" charset="0"/>
        </a:defRPr>
      </a:lvl8pPr>
      <a:lvl9pPr marL="1828800" algn="l" rtl="0" eaLnBrk="1" fontAlgn="base" hangingPunct="1">
        <a:lnSpc>
          <a:spcPct val="90000"/>
        </a:lnSpc>
        <a:spcBef>
          <a:spcPct val="0"/>
        </a:spcBef>
        <a:spcAft>
          <a:spcPct val="0"/>
        </a:spcAft>
        <a:defRPr sz="4400">
          <a:solidFill>
            <a:schemeClr val="folHlink"/>
          </a:solidFill>
          <a:effectLst>
            <a:outerShdw blurRad="38100" dist="38100" dir="2700000" algn="tl">
              <a:srgbClr val="C0C0C0"/>
            </a:outerShdw>
          </a:effectLst>
          <a:latin typeface="Segoe" pitchFamily="34" charset="0"/>
        </a:defRPr>
      </a:lvl9pPr>
    </p:titleStyle>
    <p:bodyStyle>
      <a:lvl1pPr marL="342900" indent="-342900" algn="l" rtl="0" eaLnBrk="1" fontAlgn="base" hangingPunct="1">
        <a:lnSpc>
          <a:spcPct val="90000"/>
        </a:lnSpc>
        <a:spcBef>
          <a:spcPts val="0"/>
        </a:spcBef>
        <a:spcAft>
          <a:spcPts val="900"/>
        </a:spcAft>
        <a:buClr>
          <a:schemeClr val="bg1"/>
        </a:buClr>
        <a:buSzPct val="85000"/>
        <a:buFont typeface="Wingdings" pitchFamily="2" charset="2"/>
        <a:buChar char="§"/>
        <a:defRPr sz="2800">
          <a:solidFill>
            <a:schemeClr val="bg2"/>
          </a:solidFill>
          <a:effectLst/>
          <a:latin typeface="メイリオ" pitchFamily="50" charset="-128"/>
          <a:ea typeface="メイリオ" pitchFamily="50" charset="-128"/>
          <a:cs typeface="メイリオ" pitchFamily="50" charset="-128"/>
        </a:defRPr>
      </a:lvl1pPr>
      <a:lvl2pPr marL="684213" indent="-230188" algn="l" rtl="0" eaLnBrk="1" fontAlgn="base" hangingPunct="1">
        <a:lnSpc>
          <a:spcPct val="90000"/>
        </a:lnSpc>
        <a:spcBef>
          <a:spcPts val="0"/>
        </a:spcBef>
        <a:spcAft>
          <a:spcPts val="900"/>
        </a:spcAft>
        <a:buClr>
          <a:schemeClr val="bg1"/>
        </a:buClr>
        <a:buSzPct val="85000"/>
        <a:buFont typeface="Wingdings" pitchFamily="2" charset="2"/>
        <a:buChar char="§"/>
        <a:defRPr sz="2000">
          <a:solidFill>
            <a:schemeClr val="bg2"/>
          </a:solidFill>
          <a:effectLst/>
          <a:latin typeface="メイリオ" pitchFamily="50" charset="-128"/>
          <a:ea typeface="メイリオ" pitchFamily="50" charset="-128"/>
          <a:cs typeface="メイリオ" pitchFamily="50" charset="-128"/>
        </a:defRPr>
      </a:lvl2pPr>
      <a:lvl3pPr marL="1146175" indent="-231775" algn="l" rtl="0" eaLnBrk="1" fontAlgn="base" hangingPunct="1">
        <a:lnSpc>
          <a:spcPct val="90000"/>
        </a:lnSpc>
        <a:spcBef>
          <a:spcPts val="0"/>
        </a:spcBef>
        <a:spcAft>
          <a:spcPts val="900"/>
        </a:spcAft>
        <a:buClr>
          <a:schemeClr val="bg1"/>
        </a:buClr>
        <a:buSzPct val="85000"/>
        <a:buFont typeface="Wingdings" pitchFamily="2" charset="2"/>
        <a:buChar char="§"/>
        <a:defRPr sz="2000">
          <a:solidFill>
            <a:schemeClr val="bg2"/>
          </a:solidFill>
          <a:effectLst/>
          <a:latin typeface="メイリオ" pitchFamily="50" charset="-128"/>
          <a:ea typeface="メイリオ" pitchFamily="50" charset="-128"/>
          <a:cs typeface="メイリオ" pitchFamily="50" charset="-128"/>
        </a:defRPr>
      </a:lvl3pPr>
      <a:lvl4pPr marL="1600200" indent="-228600" algn="l" rtl="0" eaLnBrk="1" fontAlgn="base" hangingPunct="1">
        <a:lnSpc>
          <a:spcPct val="90000"/>
        </a:lnSpc>
        <a:spcBef>
          <a:spcPts val="0"/>
        </a:spcBef>
        <a:spcAft>
          <a:spcPts val="900"/>
        </a:spcAft>
        <a:buClr>
          <a:schemeClr val="bg1"/>
        </a:buClr>
        <a:buSzPct val="85000"/>
        <a:buFont typeface="Wingdings" pitchFamily="2" charset="2"/>
        <a:buChar char="§"/>
        <a:defRPr sz="2000">
          <a:solidFill>
            <a:schemeClr val="bg2"/>
          </a:solidFill>
          <a:effectLst/>
          <a:latin typeface="メイリオ" pitchFamily="50" charset="-128"/>
          <a:ea typeface="メイリオ" pitchFamily="50" charset="-128"/>
          <a:cs typeface="メイリオ" pitchFamily="50" charset="-128"/>
        </a:defRPr>
      </a:lvl4pPr>
      <a:lvl5pPr marL="2054225" indent="-225425" algn="l" rtl="0" eaLnBrk="1" fontAlgn="base" hangingPunct="1">
        <a:lnSpc>
          <a:spcPct val="90000"/>
        </a:lnSpc>
        <a:spcBef>
          <a:spcPts val="0"/>
        </a:spcBef>
        <a:spcAft>
          <a:spcPts val="900"/>
        </a:spcAft>
        <a:buClr>
          <a:schemeClr val="bg1"/>
        </a:buClr>
        <a:buSzPct val="85000"/>
        <a:buFont typeface="Wingdings" pitchFamily="2" charset="2"/>
        <a:buChar char="§"/>
        <a:defRPr sz="2000">
          <a:solidFill>
            <a:schemeClr val="bg2"/>
          </a:solidFill>
          <a:effectLst/>
          <a:latin typeface="メイリオ" pitchFamily="50" charset="-128"/>
          <a:ea typeface="メイリオ" pitchFamily="50" charset="-128"/>
          <a:cs typeface="メイリオ" pitchFamily="50" charset="-128"/>
        </a:defRPr>
      </a:lvl5pPr>
      <a:lvl6pPr marL="2755900" indent="-366713" algn="l" rtl="0" eaLnBrk="1" fontAlgn="base" hangingPunct="1">
        <a:lnSpc>
          <a:spcPct val="90000"/>
        </a:lnSpc>
        <a:spcBef>
          <a:spcPct val="30000"/>
        </a:spcBef>
        <a:spcAft>
          <a:spcPct val="0"/>
        </a:spcAft>
        <a:buClr>
          <a:schemeClr val="tx2"/>
        </a:buClr>
        <a:buSzPct val="85000"/>
        <a:buFont typeface="Wingdings 2" pitchFamily="18" charset="2"/>
        <a:buBlip>
          <a:blip r:embed="rId15"/>
        </a:buBlip>
        <a:defRPr sz="2000">
          <a:solidFill>
            <a:schemeClr val="bg2"/>
          </a:solidFill>
          <a:effectLst>
            <a:outerShdw blurRad="38100" dist="38100" dir="2700000" algn="tl">
              <a:srgbClr val="C0C0C0"/>
            </a:outerShdw>
          </a:effectLst>
          <a:latin typeface="+mn-lt"/>
        </a:defRPr>
      </a:lvl6pPr>
      <a:lvl7pPr marL="3213100" indent="-366713" algn="l" rtl="0" eaLnBrk="1" fontAlgn="base" hangingPunct="1">
        <a:lnSpc>
          <a:spcPct val="90000"/>
        </a:lnSpc>
        <a:spcBef>
          <a:spcPct val="30000"/>
        </a:spcBef>
        <a:spcAft>
          <a:spcPct val="0"/>
        </a:spcAft>
        <a:buClr>
          <a:schemeClr val="tx2"/>
        </a:buClr>
        <a:buSzPct val="85000"/>
        <a:buFont typeface="Wingdings 2" pitchFamily="18" charset="2"/>
        <a:buBlip>
          <a:blip r:embed="rId15"/>
        </a:buBlip>
        <a:defRPr sz="2000">
          <a:solidFill>
            <a:schemeClr val="bg2"/>
          </a:solidFill>
          <a:effectLst>
            <a:outerShdw blurRad="38100" dist="38100" dir="2700000" algn="tl">
              <a:srgbClr val="C0C0C0"/>
            </a:outerShdw>
          </a:effectLst>
          <a:latin typeface="+mn-lt"/>
        </a:defRPr>
      </a:lvl7pPr>
      <a:lvl8pPr marL="3670300" indent="-366713" algn="l" rtl="0" eaLnBrk="1" fontAlgn="base" hangingPunct="1">
        <a:lnSpc>
          <a:spcPct val="90000"/>
        </a:lnSpc>
        <a:spcBef>
          <a:spcPct val="30000"/>
        </a:spcBef>
        <a:spcAft>
          <a:spcPct val="0"/>
        </a:spcAft>
        <a:buClr>
          <a:schemeClr val="tx2"/>
        </a:buClr>
        <a:buSzPct val="85000"/>
        <a:buFont typeface="Wingdings 2" pitchFamily="18" charset="2"/>
        <a:buBlip>
          <a:blip r:embed="rId15"/>
        </a:buBlip>
        <a:defRPr sz="2000">
          <a:solidFill>
            <a:schemeClr val="bg2"/>
          </a:solidFill>
          <a:effectLst>
            <a:outerShdw blurRad="38100" dist="38100" dir="2700000" algn="tl">
              <a:srgbClr val="C0C0C0"/>
            </a:outerShdw>
          </a:effectLst>
          <a:latin typeface="+mn-lt"/>
        </a:defRPr>
      </a:lvl8pPr>
      <a:lvl9pPr marL="4127500" indent="-366713" algn="l" rtl="0" eaLnBrk="1" fontAlgn="base" hangingPunct="1">
        <a:lnSpc>
          <a:spcPct val="90000"/>
        </a:lnSpc>
        <a:spcBef>
          <a:spcPct val="30000"/>
        </a:spcBef>
        <a:spcAft>
          <a:spcPct val="0"/>
        </a:spcAft>
        <a:buClr>
          <a:schemeClr val="tx2"/>
        </a:buClr>
        <a:buSzPct val="85000"/>
        <a:buFont typeface="Wingdings 2" pitchFamily="18" charset="2"/>
        <a:buBlip>
          <a:blip r:embed="rId15"/>
        </a:buBlip>
        <a:defRPr sz="2000">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rihito.Tada@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casestudies/Case_Study_Detail.aspx?casestudyid=4000004138"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hyperlink" Target="http://sqlcat.com/" TargetMode="External"/><Relationship Id="rId4" Type="http://schemas.openxmlformats.org/officeDocument/2006/relationships/hyperlink" Target="http://www.microsoft.com/presspass/press/2010/sep10/09-01temenospr.msp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www.microsoft.com/sqlserver/en/us/solutions-technologies/data-warehousing/fast-track.aspx"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pPr algn="r"/>
            <a:r>
              <a:rPr lang="en-US" dirty="0" smtClean="0"/>
              <a:t>SQL Server</a:t>
            </a:r>
            <a:r>
              <a:rPr lang="ja-JP" altLang="en-US" dirty="0" smtClean="0"/>
              <a:t>における</a:t>
            </a:r>
            <a:r>
              <a:rPr lang="en-US" altLang="ja-JP" dirty="0" smtClean="0"/>
              <a:t/>
            </a:r>
            <a:br>
              <a:rPr lang="en-US" altLang="ja-JP" dirty="0" smtClean="0"/>
            </a:br>
            <a:r>
              <a:rPr lang="ja-JP" altLang="en-US" dirty="0" smtClean="0"/>
              <a:t>データベース設計手法</a:t>
            </a:r>
            <a:r>
              <a:rPr lang="en-US" altLang="ja-JP" dirty="0" smtClean="0"/>
              <a:t/>
            </a:r>
            <a:br>
              <a:rPr lang="en-US" altLang="ja-JP" dirty="0" smtClean="0"/>
            </a:br>
            <a:r>
              <a:rPr lang="en-US" altLang="ja-JP" dirty="0" smtClean="0"/>
              <a:t>~</a:t>
            </a:r>
            <a:r>
              <a:rPr lang="ja-JP" altLang="en-US" dirty="0" smtClean="0"/>
              <a:t>注目すべきポイントを簡単に</a:t>
            </a:r>
            <a:r>
              <a:rPr lang="en-US" altLang="ja-JP" dirty="0" smtClean="0"/>
              <a:t>~</a:t>
            </a:r>
            <a:endParaRPr lang="en-US" dirty="0" smtClean="0"/>
          </a:p>
        </p:txBody>
      </p:sp>
      <p:sp>
        <p:nvSpPr>
          <p:cNvPr id="8" name="Subtitle 7"/>
          <p:cNvSpPr>
            <a:spLocks noGrp="1"/>
          </p:cNvSpPr>
          <p:nvPr>
            <p:ph type="subTitle" idx="1"/>
          </p:nvPr>
        </p:nvSpPr>
        <p:spPr>
          <a:xfrm>
            <a:off x="457200" y="4495800"/>
            <a:ext cx="5533292" cy="1876720"/>
          </a:xfrm>
        </p:spPr>
        <p:txBody>
          <a:bodyPr>
            <a:normAutofit fontScale="85000" lnSpcReduction="20000"/>
          </a:bodyPr>
          <a:lstStyle/>
          <a:p>
            <a:r>
              <a:rPr lang="en-US" altLang="ja-JP" dirty="0" smtClean="0"/>
              <a:t>Microsoft Corporation</a:t>
            </a:r>
          </a:p>
          <a:p>
            <a:r>
              <a:rPr lang="en-US" altLang="ja-JP" dirty="0" smtClean="0"/>
              <a:t>SQL Server Customer Advisory Team</a:t>
            </a:r>
          </a:p>
          <a:p>
            <a:r>
              <a:rPr lang="en-US" altLang="ja-JP" dirty="0" smtClean="0"/>
              <a:t>Principal Program Manager</a:t>
            </a:r>
          </a:p>
          <a:p>
            <a:r>
              <a:rPr lang="en-US" altLang="ja-JP" dirty="0" smtClean="0"/>
              <a:t>Yorihito Tada</a:t>
            </a:r>
          </a:p>
          <a:p>
            <a:r>
              <a:rPr lang="en-US" altLang="ja-JP" dirty="0" smtClean="0">
                <a:hlinkClick r:id="rId3"/>
              </a:rPr>
              <a:t>Yorihito.Tada@microsoft.com</a:t>
            </a:r>
            <a:r>
              <a:rPr lang="en-US" altLang="ja-JP" dirty="0" smtClean="0"/>
              <a:t> </a:t>
            </a:r>
          </a:p>
          <a:p>
            <a:endParaRPr lang="en-US" altLang="ja-JP" dirty="0" smtClean="0"/>
          </a:p>
        </p:txBody>
      </p:sp>
    </p:spTree>
    <p:extLst>
      <p:ext uri="{BB962C8B-B14F-4D97-AF65-F5344CB8AC3E}">
        <p14:creationId xmlns:p14="http://schemas.microsoft.com/office/powerpoint/2010/main" val="169950390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インスタンスレベルの設計</a:t>
            </a:r>
            <a:r>
              <a:rPr lang="en-US" altLang="ja-JP" dirty="0" smtClean="0"/>
              <a:t>(1)</a:t>
            </a:r>
            <a:endParaRPr lang="en-US" dirty="0"/>
          </a:p>
        </p:txBody>
      </p:sp>
      <p:sp>
        <p:nvSpPr>
          <p:cNvPr id="3" name="Content Placeholder 2"/>
          <p:cNvSpPr>
            <a:spLocks noGrp="1"/>
          </p:cNvSpPr>
          <p:nvPr>
            <p:ph type="body" sz="quarter" idx="10"/>
          </p:nvPr>
        </p:nvSpPr>
        <p:spPr>
          <a:xfrm>
            <a:off x="297641" y="1142984"/>
            <a:ext cx="8548718" cy="3467103"/>
          </a:xfrm>
        </p:spPr>
        <p:txBody>
          <a:bodyPr/>
          <a:lstStyle/>
          <a:p>
            <a:r>
              <a:rPr lang="ja-JP" altLang="en-US" dirty="0" smtClean="0"/>
              <a:t>起動アカウント</a:t>
            </a:r>
            <a:endParaRPr lang="en-US" altLang="ja-JP" dirty="0" smtClean="0"/>
          </a:p>
          <a:p>
            <a:pPr lvl="1"/>
            <a:r>
              <a:rPr lang="ja-JP" altLang="en-US" dirty="0" smtClean="0"/>
              <a:t>メモリ内のページロック権限</a:t>
            </a:r>
            <a:endParaRPr lang="en-US" altLang="ja-JP" dirty="0" smtClean="0"/>
          </a:p>
          <a:p>
            <a:r>
              <a:rPr lang="ja-JP" altLang="en-US" dirty="0" smtClean="0"/>
              <a:t>通信プロトコルとポート</a:t>
            </a:r>
            <a:endParaRPr lang="en-US" altLang="ja-JP" dirty="0" smtClean="0"/>
          </a:p>
          <a:p>
            <a:pPr lvl="1"/>
            <a:r>
              <a:rPr lang="en-US" altLang="ja-JP" dirty="0" smtClean="0"/>
              <a:t>TCP/IP</a:t>
            </a:r>
            <a:r>
              <a:rPr lang="ja-JP" altLang="en-US" dirty="0" smtClean="0"/>
              <a:t>有効化</a:t>
            </a:r>
            <a:endParaRPr lang="en-US" altLang="ja-JP" dirty="0" smtClean="0"/>
          </a:p>
          <a:p>
            <a:pPr lvl="1"/>
            <a:r>
              <a:rPr lang="ja-JP" altLang="en-US" dirty="0" smtClean="0"/>
              <a:t>ファイアウォールの設定</a:t>
            </a:r>
            <a:endParaRPr lang="en-US" altLang="ja-JP" dirty="0" smtClean="0"/>
          </a:p>
          <a:p>
            <a:r>
              <a:rPr lang="ja-JP" altLang="en-US" dirty="0" smtClean="0"/>
              <a:t>既定の照合順序</a:t>
            </a:r>
            <a:endParaRPr lang="en-US" altLang="ja-JP" dirty="0" smtClean="0"/>
          </a:p>
          <a:p>
            <a:r>
              <a:rPr lang="ja-JP" altLang="en-US" dirty="0" smtClean="0"/>
              <a:t>メモリ</a:t>
            </a:r>
            <a:endParaRPr lang="en-US" altLang="ja-JP" dirty="0" smtClean="0"/>
          </a:p>
          <a:p>
            <a:pPr lvl="1"/>
            <a:r>
              <a:rPr lang="en-US" altLang="ja-JP" dirty="0" smtClean="0"/>
              <a:t>Maximum server memory</a:t>
            </a:r>
          </a:p>
        </p:txBody>
      </p:sp>
    </p:spTree>
    <p:extLst>
      <p:ext uri="{BB962C8B-B14F-4D97-AF65-F5344CB8AC3E}">
        <p14:creationId xmlns:p14="http://schemas.microsoft.com/office/powerpoint/2010/main" val="15870737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94" name="Rectangle 10"/>
          <p:cNvSpPr>
            <a:spLocks noChangeArrowheads="1"/>
          </p:cNvSpPr>
          <p:nvPr/>
        </p:nvSpPr>
        <p:spPr bwMode="auto">
          <a:xfrm>
            <a:off x="2841626" y="2522224"/>
            <a:ext cx="3657600" cy="2852401"/>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1438" tIns="45718" rIns="91438" bIns="45718" anchor="ctr"/>
          <a:lstStyle/>
          <a:p>
            <a:pPr algn="ctr" defTabSz="1016000" fontAlgn="auto">
              <a:spcBef>
                <a:spcPts val="0"/>
              </a:spcBef>
              <a:spcAft>
                <a:spcPts val="0"/>
              </a:spcAft>
              <a:defRPr/>
            </a:pPr>
            <a:endParaRPr kumimoji="0" lang="en-US" sz="2100">
              <a:solidFill>
                <a:schemeClr val="bg2"/>
              </a:solidFill>
            </a:endParaRPr>
          </a:p>
        </p:txBody>
      </p:sp>
      <p:sp>
        <p:nvSpPr>
          <p:cNvPr id="605195" name="Rectangle 11"/>
          <p:cNvSpPr>
            <a:spLocks noChangeArrowheads="1"/>
          </p:cNvSpPr>
          <p:nvPr/>
        </p:nvSpPr>
        <p:spPr bwMode="auto">
          <a:xfrm>
            <a:off x="2841626" y="1328208"/>
            <a:ext cx="3657600" cy="1164792"/>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lIns="91438" tIns="45718" rIns="91438" bIns="45718" anchor="ctr"/>
          <a:lstStyle/>
          <a:p>
            <a:pPr algn="ctr" defTabSz="1016000" fontAlgn="auto">
              <a:spcBef>
                <a:spcPts val="0"/>
              </a:spcBef>
              <a:spcAft>
                <a:spcPts val="0"/>
              </a:spcAft>
              <a:defRPr/>
            </a:pPr>
            <a:r>
              <a:rPr kumimoji="0" lang="en-US" sz="2100" dirty="0">
                <a:solidFill>
                  <a:schemeClr val="bg1"/>
                </a:solidFill>
                <a:latin typeface="Arial" charset="0"/>
              </a:rPr>
              <a:t>Operating System</a:t>
            </a:r>
          </a:p>
        </p:txBody>
      </p:sp>
      <p:sp>
        <p:nvSpPr>
          <p:cNvPr id="14343" name="Text Box 15"/>
          <p:cNvSpPr txBox="1">
            <a:spLocks noChangeArrowheads="1"/>
          </p:cNvSpPr>
          <p:nvPr/>
        </p:nvSpPr>
        <p:spPr bwMode="auto">
          <a:xfrm rot="10800000">
            <a:off x="2162324" y="3581400"/>
            <a:ext cx="461665" cy="1789113"/>
          </a:xfrm>
          <a:prstGeom prst="rect">
            <a:avLst/>
          </a:prstGeom>
          <a:noFill/>
          <a:ln w="9525">
            <a:noFill/>
            <a:miter lim="800000"/>
            <a:headEnd/>
            <a:tailEnd/>
          </a:ln>
        </p:spPr>
        <p:txBody>
          <a:bodyPr vert="eaVert">
            <a:spAutoFit/>
          </a:bodyPr>
          <a:lstStyle/>
          <a:p>
            <a:pPr algn="ctr"/>
            <a:r>
              <a:rPr kumimoji="0" lang="en-US" altLang="ja-JP" dirty="0">
                <a:solidFill>
                  <a:schemeClr val="bg1"/>
                </a:solidFill>
                <a:latin typeface="Segoe Semibold"/>
              </a:rPr>
              <a:t>SQL Server</a:t>
            </a:r>
          </a:p>
        </p:txBody>
      </p:sp>
      <p:sp>
        <p:nvSpPr>
          <p:cNvPr id="14344" name="Line 16"/>
          <p:cNvSpPr>
            <a:spLocks noChangeShapeType="1"/>
          </p:cNvSpPr>
          <p:nvPr/>
        </p:nvSpPr>
        <p:spPr bwMode="auto">
          <a:xfrm>
            <a:off x="2392363" y="5135563"/>
            <a:ext cx="0" cy="695325"/>
          </a:xfrm>
          <a:prstGeom prst="line">
            <a:avLst/>
          </a:prstGeom>
          <a:noFill/>
          <a:ln w="12700">
            <a:solidFill>
              <a:schemeClr val="folHlink"/>
            </a:solidFill>
            <a:round/>
            <a:headEnd/>
            <a:tailEnd type="triangle" w="med" len="med"/>
          </a:ln>
        </p:spPr>
        <p:txBody>
          <a:bodyPr anchor="ctr"/>
          <a:lstStyle/>
          <a:p>
            <a:endParaRPr lang="ja-JP" altLang="en-US"/>
          </a:p>
        </p:txBody>
      </p:sp>
      <p:sp>
        <p:nvSpPr>
          <p:cNvPr id="14345" name="Line 17"/>
          <p:cNvSpPr>
            <a:spLocks noChangeShapeType="1"/>
          </p:cNvSpPr>
          <p:nvPr/>
        </p:nvSpPr>
        <p:spPr bwMode="auto">
          <a:xfrm flipV="1">
            <a:off x="2392363" y="2517775"/>
            <a:ext cx="0" cy="1363663"/>
          </a:xfrm>
          <a:prstGeom prst="line">
            <a:avLst/>
          </a:prstGeom>
          <a:noFill/>
          <a:ln w="12700">
            <a:solidFill>
              <a:schemeClr val="folHlink"/>
            </a:solidFill>
            <a:round/>
            <a:headEnd/>
            <a:tailEnd type="triangle" w="med" len="med"/>
          </a:ln>
        </p:spPr>
        <p:txBody>
          <a:bodyPr anchor="ctr"/>
          <a:lstStyle/>
          <a:p>
            <a:endParaRPr lang="ja-JP" altLang="en-US"/>
          </a:p>
        </p:txBody>
      </p:sp>
      <p:sp>
        <p:nvSpPr>
          <p:cNvPr id="14346" name="Line 18"/>
          <p:cNvSpPr>
            <a:spLocks noChangeShapeType="1"/>
          </p:cNvSpPr>
          <p:nvPr/>
        </p:nvSpPr>
        <p:spPr bwMode="auto">
          <a:xfrm>
            <a:off x="2392363" y="5805488"/>
            <a:ext cx="0" cy="442912"/>
          </a:xfrm>
          <a:prstGeom prst="line">
            <a:avLst/>
          </a:prstGeom>
          <a:noFill/>
          <a:ln w="12700">
            <a:solidFill>
              <a:schemeClr val="folHlink"/>
            </a:solidFill>
            <a:prstDash val="dash"/>
            <a:round/>
            <a:headEnd/>
            <a:tailEnd type="triangle" w="med" len="med"/>
          </a:ln>
        </p:spPr>
        <p:txBody>
          <a:bodyPr anchor="ctr"/>
          <a:lstStyle/>
          <a:p>
            <a:endParaRPr lang="ja-JP" altLang="en-US"/>
          </a:p>
        </p:txBody>
      </p:sp>
      <p:sp>
        <p:nvSpPr>
          <p:cNvPr id="605204" name="Rectangle 20"/>
          <p:cNvSpPr>
            <a:spLocks noChangeArrowheads="1"/>
          </p:cNvSpPr>
          <p:nvPr/>
        </p:nvSpPr>
        <p:spPr bwMode="auto">
          <a:xfrm>
            <a:off x="2841626" y="5842449"/>
            <a:ext cx="3657600" cy="405951"/>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lIns="91438" tIns="45718" rIns="91438" bIns="45718" anchor="ctr"/>
          <a:lstStyle/>
          <a:p>
            <a:pPr algn="ctr" defTabSz="1016000" fontAlgn="auto">
              <a:spcBef>
                <a:spcPts val="0"/>
              </a:spcBef>
              <a:spcAft>
                <a:spcPts val="0"/>
              </a:spcAft>
              <a:defRPr/>
            </a:pPr>
            <a:r>
              <a:rPr kumimoji="0" lang="en-US" sz="2100" dirty="0" err="1">
                <a:solidFill>
                  <a:schemeClr val="bg2"/>
                </a:solidFill>
              </a:rPr>
              <a:t>MemToLeave</a:t>
            </a:r>
            <a:r>
              <a:rPr kumimoji="0" lang="en-US" sz="2100" dirty="0">
                <a:solidFill>
                  <a:schemeClr val="bg2"/>
                </a:solidFill>
              </a:rPr>
              <a:t> area</a:t>
            </a:r>
          </a:p>
        </p:txBody>
      </p:sp>
      <p:sp>
        <p:nvSpPr>
          <p:cNvPr id="605205" name="Rectangle 21"/>
          <p:cNvSpPr>
            <a:spLocks noChangeArrowheads="1"/>
          </p:cNvSpPr>
          <p:nvPr/>
        </p:nvSpPr>
        <p:spPr bwMode="auto">
          <a:xfrm>
            <a:off x="2841626" y="5410970"/>
            <a:ext cx="3657600" cy="40595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91438" tIns="45718" rIns="91438" bIns="45718" anchor="ctr"/>
          <a:lstStyle/>
          <a:p>
            <a:pPr algn="ctr" defTabSz="1016000" fontAlgn="auto">
              <a:spcBef>
                <a:spcPts val="0"/>
              </a:spcBef>
              <a:spcAft>
                <a:spcPts val="0"/>
              </a:spcAft>
              <a:defRPr/>
            </a:pPr>
            <a:r>
              <a:rPr kumimoji="0" lang="en-US" sz="2100" dirty="0">
                <a:solidFill>
                  <a:schemeClr val="bg2"/>
                </a:solidFill>
              </a:rPr>
              <a:t>Thread stacks</a:t>
            </a:r>
          </a:p>
        </p:txBody>
      </p:sp>
      <p:grpSp>
        <p:nvGrpSpPr>
          <p:cNvPr id="14353" name="Group 22"/>
          <p:cNvGrpSpPr>
            <a:grpSpLocks/>
          </p:cNvGrpSpPr>
          <p:nvPr/>
        </p:nvGrpSpPr>
        <p:grpSpPr bwMode="auto">
          <a:xfrm>
            <a:off x="2833688" y="2481263"/>
            <a:ext cx="538162" cy="2897187"/>
            <a:chOff x="681" y="2318"/>
            <a:chExt cx="448" cy="1138"/>
          </a:xfrm>
        </p:grpSpPr>
        <p:sp>
          <p:nvSpPr>
            <p:cNvPr id="14371" name="Rectangle 23"/>
            <p:cNvSpPr>
              <a:spLocks noChangeArrowheads="1"/>
            </p:cNvSpPr>
            <p:nvPr/>
          </p:nvSpPr>
          <p:spPr bwMode="auto">
            <a:xfrm rot="10800000">
              <a:off x="681" y="2318"/>
              <a:ext cx="448" cy="1138"/>
            </a:xfrm>
            <a:prstGeom prst="rect">
              <a:avLst/>
            </a:prstGeom>
            <a:noFill/>
            <a:ln w="9525">
              <a:noFill/>
              <a:miter lim="800000"/>
              <a:headEnd/>
              <a:tailEnd/>
            </a:ln>
          </p:spPr>
          <p:txBody>
            <a:bodyPr vert="eaVert" wrap="none" lIns="91438" tIns="45718" rIns="91438" bIns="45718" anchor="ctr"/>
            <a:lstStyle/>
            <a:p>
              <a:pPr algn="ctr" defTabSz="1016000"/>
              <a:r>
                <a:rPr kumimoji="0" lang="en-US" altLang="ja-JP" sz="1600">
                  <a:solidFill>
                    <a:schemeClr val="bg2"/>
                  </a:solidFill>
                  <a:latin typeface="Gill Sans MT" pitchFamily="34" charset="0"/>
                </a:rPr>
                <a:t>Other</a:t>
              </a:r>
            </a:p>
          </p:txBody>
        </p:sp>
        <p:sp>
          <p:nvSpPr>
            <p:cNvPr id="14372" name="Line 24"/>
            <p:cNvSpPr>
              <a:spLocks noChangeShapeType="1"/>
            </p:cNvSpPr>
            <p:nvPr/>
          </p:nvSpPr>
          <p:spPr bwMode="auto">
            <a:xfrm>
              <a:off x="1128" y="2326"/>
              <a:ext cx="0" cy="1130"/>
            </a:xfrm>
            <a:prstGeom prst="line">
              <a:avLst/>
            </a:prstGeom>
            <a:noFill/>
            <a:ln w="38100">
              <a:solidFill>
                <a:schemeClr val="bg2"/>
              </a:solidFill>
              <a:prstDash val="dash"/>
              <a:round/>
              <a:headEnd/>
              <a:tailEnd/>
            </a:ln>
          </p:spPr>
          <p:txBody>
            <a:bodyPr anchor="ctr"/>
            <a:lstStyle/>
            <a:p>
              <a:endParaRPr lang="ja-JP" altLang="en-US"/>
            </a:p>
          </p:txBody>
        </p:sp>
      </p:grpSp>
      <p:grpSp>
        <p:nvGrpSpPr>
          <p:cNvPr id="14354" name="Group 25"/>
          <p:cNvGrpSpPr>
            <a:grpSpLocks/>
          </p:cNvGrpSpPr>
          <p:nvPr/>
        </p:nvGrpSpPr>
        <p:grpSpPr bwMode="auto">
          <a:xfrm>
            <a:off x="3422650" y="2501900"/>
            <a:ext cx="417513" cy="2873375"/>
            <a:chOff x="681" y="2318"/>
            <a:chExt cx="448" cy="1138"/>
          </a:xfrm>
        </p:grpSpPr>
        <p:sp>
          <p:nvSpPr>
            <p:cNvPr id="14369" name="Rectangle 26"/>
            <p:cNvSpPr>
              <a:spLocks noChangeArrowheads="1"/>
            </p:cNvSpPr>
            <p:nvPr/>
          </p:nvSpPr>
          <p:spPr bwMode="auto">
            <a:xfrm rot="10800000">
              <a:off x="681" y="2318"/>
              <a:ext cx="448" cy="1138"/>
            </a:xfrm>
            <a:prstGeom prst="rect">
              <a:avLst/>
            </a:prstGeom>
            <a:noFill/>
            <a:ln w="9525">
              <a:noFill/>
              <a:miter lim="800000"/>
              <a:headEnd/>
              <a:tailEnd/>
            </a:ln>
          </p:spPr>
          <p:txBody>
            <a:bodyPr vert="eaVert" wrap="none" lIns="91438" tIns="45718" rIns="91438" bIns="45718" anchor="ctr"/>
            <a:lstStyle/>
            <a:p>
              <a:pPr algn="ctr" defTabSz="1016000"/>
              <a:r>
                <a:rPr kumimoji="0" lang="en-US" altLang="ja-JP" sz="1600">
                  <a:solidFill>
                    <a:schemeClr val="bg2"/>
                  </a:solidFill>
                  <a:latin typeface="Gill Sans MT" pitchFamily="34" charset="0"/>
                </a:rPr>
                <a:t>Locks</a:t>
              </a:r>
            </a:p>
          </p:txBody>
        </p:sp>
        <p:sp>
          <p:nvSpPr>
            <p:cNvPr id="14370" name="Line 27"/>
            <p:cNvSpPr>
              <a:spLocks noChangeShapeType="1"/>
            </p:cNvSpPr>
            <p:nvPr/>
          </p:nvSpPr>
          <p:spPr bwMode="auto">
            <a:xfrm>
              <a:off x="1128" y="2326"/>
              <a:ext cx="0" cy="1130"/>
            </a:xfrm>
            <a:prstGeom prst="line">
              <a:avLst/>
            </a:prstGeom>
            <a:noFill/>
            <a:ln w="38100">
              <a:solidFill>
                <a:schemeClr val="bg2"/>
              </a:solidFill>
              <a:prstDash val="dash"/>
              <a:round/>
              <a:headEnd/>
              <a:tailEnd/>
            </a:ln>
          </p:spPr>
          <p:txBody>
            <a:bodyPr anchor="ctr"/>
            <a:lstStyle/>
            <a:p>
              <a:endParaRPr lang="ja-JP" altLang="en-US"/>
            </a:p>
          </p:txBody>
        </p:sp>
      </p:grpSp>
      <p:grpSp>
        <p:nvGrpSpPr>
          <p:cNvPr id="14355" name="Group 28"/>
          <p:cNvGrpSpPr>
            <a:grpSpLocks/>
          </p:cNvGrpSpPr>
          <p:nvPr/>
        </p:nvGrpSpPr>
        <p:grpSpPr bwMode="auto">
          <a:xfrm>
            <a:off x="3854450" y="2481263"/>
            <a:ext cx="936625" cy="2905125"/>
            <a:chOff x="681" y="2318"/>
            <a:chExt cx="448" cy="1138"/>
          </a:xfrm>
        </p:grpSpPr>
        <p:sp>
          <p:nvSpPr>
            <p:cNvPr id="14367" name="Rectangle 29"/>
            <p:cNvSpPr>
              <a:spLocks noChangeArrowheads="1"/>
            </p:cNvSpPr>
            <p:nvPr/>
          </p:nvSpPr>
          <p:spPr bwMode="auto">
            <a:xfrm rot="10800000">
              <a:off x="681" y="2318"/>
              <a:ext cx="448" cy="1138"/>
            </a:xfrm>
            <a:prstGeom prst="rect">
              <a:avLst/>
            </a:prstGeom>
            <a:noFill/>
            <a:ln w="9525">
              <a:noFill/>
              <a:miter lim="800000"/>
              <a:headEnd/>
              <a:tailEnd/>
            </a:ln>
          </p:spPr>
          <p:txBody>
            <a:bodyPr vert="eaVert" wrap="none" lIns="91438" tIns="45718" rIns="91438" bIns="45718" anchor="ctr"/>
            <a:lstStyle/>
            <a:p>
              <a:pPr algn="ctr" defTabSz="1016000"/>
              <a:r>
                <a:rPr kumimoji="0" lang="en-US" altLang="ja-JP" sz="1600">
                  <a:solidFill>
                    <a:schemeClr val="bg2"/>
                  </a:solidFill>
                  <a:latin typeface="Gill Sans MT" pitchFamily="34" charset="0"/>
                </a:rPr>
                <a:t>Query Workspace.</a:t>
              </a:r>
            </a:p>
          </p:txBody>
        </p:sp>
        <p:sp>
          <p:nvSpPr>
            <p:cNvPr id="14368" name="Line 30"/>
            <p:cNvSpPr>
              <a:spLocks noChangeShapeType="1"/>
            </p:cNvSpPr>
            <p:nvPr/>
          </p:nvSpPr>
          <p:spPr bwMode="auto">
            <a:xfrm>
              <a:off x="1128" y="2326"/>
              <a:ext cx="0" cy="1130"/>
            </a:xfrm>
            <a:prstGeom prst="line">
              <a:avLst/>
            </a:prstGeom>
            <a:noFill/>
            <a:ln w="38100">
              <a:solidFill>
                <a:schemeClr val="bg2"/>
              </a:solidFill>
              <a:prstDash val="dash"/>
              <a:round/>
              <a:headEnd/>
              <a:tailEnd/>
            </a:ln>
          </p:spPr>
          <p:txBody>
            <a:bodyPr anchor="ctr"/>
            <a:lstStyle/>
            <a:p>
              <a:endParaRPr lang="ja-JP" altLang="en-US"/>
            </a:p>
          </p:txBody>
        </p:sp>
      </p:grpSp>
      <p:grpSp>
        <p:nvGrpSpPr>
          <p:cNvPr id="14356" name="Group 31"/>
          <p:cNvGrpSpPr>
            <a:grpSpLocks/>
          </p:cNvGrpSpPr>
          <p:nvPr/>
        </p:nvGrpSpPr>
        <p:grpSpPr bwMode="auto">
          <a:xfrm>
            <a:off x="4810125" y="2481263"/>
            <a:ext cx="469900" cy="2900362"/>
            <a:chOff x="681" y="2318"/>
            <a:chExt cx="448" cy="1138"/>
          </a:xfrm>
        </p:grpSpPr>
        <p:sp>
          <p:nvSpPr>
            <p:cNvPr id="14365" name="Rectangle 32"/>
            <p:cNvSpPr>
              <a:spLocks noChangeArrowheads="1"/>
            </p:cNvSpPr>
            <p:nvPr/>
          </p:nvSpPr>
          <p:spPr bwMode="auto">
            <a:xfrm rot="10800000">
              <a:off x="681" y="2318"/>
              <a:ext cx="448" cy="1138"/>
            </a:xfrm>
            <a:prstGeom prst="rect">
              <a:avLst/>
            </a:prstGeom>
            <a:noFill/>
            <a:ln w="9525">
              <a:noFill/>
              <a:miter lim="800000"/>
              <a:headEnd/>
              <a:tailEnd/>
            </a:ln>
          </p:spPr>
          <p:txBody>
            <a:bodyPr vert="eaVert" wrap="none" lIns="91438" tIns="45718" rIns="91438" bIns="45718" anchor="ctr"/>
            <a:lstStyle/>
            <a:p>
              <a:pPr algn="ctr" defTabSz="1016000"/>
              <a:r>
                <a:rPr kumimoji="0" lang="en-US" altLang="ja-JP" sz="1600">
                  <a:solidFill>
                    <a:schemeClr val="bg2"/>
                  </a:solidFill>
                  <a:latin typeface="Gill Sans MT" pitchFamily="34" charset="0"/>
                </a:rPr>
                <a:t>Plan Cache</a:t>
              </a:r>
            </a:p>
          </p:txBody>
        </p:sp>
        <p:sp>
          <p:nvSpPr>
            <p:cNvPr id="14366" name="Line 33"/>
            <p:cNvSpPr>
              <a:spLocks noChangeShapeType="1"/>
            </p:cNvSpPr>
            <p:nvPr/>
          </p:nvSpPr>
          <p:spPr bwMode="auto">
            <a:xfrm>
              <a:off x="1128" y="2326"/>
              <a:ext cx="0" cy="1130"/>
            </a:xfrm>
            <a:prstGeom prst="line">
              <a:avLst/>
            </a:prstGeom>
            <a:noFill/>
            <a:ln w="38100">
              <a:solidFill>
                <a:schemeClr val="bg2"/>
              </a:solidFill>
              <a:prstDash val="dash"/>
              <a:round/>
              <a:headEnd/>
              <a:tailEnd/>
            </a:ln>
          </p:spPr>
          <p:txBody>
            <a:bodyPr anchor="ctr"/>
            <a:lstStyle/>
            <a:p>
              <a:endParaRPr lang="ja-JP" altLang="en-US"/>
            </a:p>
          </p:txBody>
        </p:sp>
      </p:grpSp>
      <p:sp>
        <p:nvSpPr>
          <p:cNvPr id="14357" name="Rectangle 35"/>
          <p:cNvSpPr>
            <a:spLocks noChangeArrowheads="1"/>
          </p:cNvSpPr>
          <p:nvPr/>
        </p:nvSpPr>
        <p:spPr bwMode="auto">
          <a:xfrm rot="10800000">
            <a:off x="5292725" y="2481263"/>
            <a:ext cx="1125538" cy="2913062"/>
          </a:xfrm>
          <a:prstGeom prst="rect">
            <a:avLst/>
          </a:prstGeom>
          <a:noFill/>
          <a:ln w="9525">
            <a:noFill/>
            <a:miter lim="800000"/>
            <a:headEnd/>
            <a:tailEnd/>
          </a:ln>
        </p:spPr>
        <p:txBody>
          <a:bodyPr vert="eaVert" wrap="none" lIns="91438" tIns="45718" rIns="91438" bIns="45718" anchor="ctr"/>
          <a:lstStyle/>
          <a:p>
            <a:pPr algn="ctr" defTabSz="1016000"/>
            <a:r>
              <a:rPr kumimoji="0" lang="en-US" altLang="ja-JP" sz="1600">
                <a:solidFill>
                  <a:schemeClr val="bg2"/>
                </a:solidFill>
                <a:latin typeface="Gill Sans MT" pitchFamily="34" charset="0"/>
              </a:rPr>
              <a:t>DB Page Cache</a:t>
            </a:r>
          </a:p>
        </p:txBody>
      </p:sp>
      <p:sp>
        <p:nvSpPr>
          <p:cNvPr id="14358" name="Title 5"/>
          <p:cNvSpPr>
            <a:spLocks noGrp="1"/>
          </p:cNvSpPr>
          <p:nvPr>
            <p:ph type="title"/>
          </p:nvPr>
        </p:nvSpPr>
        <p:spPr/>
        <p:txBody>
          <a:bodyPr/>
          <a:lstStyle/>
          <a:p>
            <a:r>
              <a:rPr lang="en-US" altLang="ja-JP" dirty="0" smtClean="0"/>
              <a:t>SQL Server</a:t>
            </a:r>
            <a:r>
              <a:rPr lang="ja-JP" altLang="en-US" dirty="0" smtClean="0"/>
              <a:t>のメモリ</a:t>
            </a:r>
            <a:r>
              <a:rPr lang="en-US" altLang="ja-JP" dirty="0" smtClean="0"/>
              <a:t>(</a:t>
            </a:r>
            <a:r>
              <a:rPr lang="ja-JP" altLang="en-US" dirty="0" smtClean="0"/>
              <a:t>イメージ</a:t>
            </a:r>
            <a:r>
              <a:rPr lang="en-US" altLang="ja-JP" dirty="0" smtClean="0"/>
              <a:t>)</a:t>
            </a:r>
          </a:p>
        </p:txBody>
      </p:sp>
      <p:sp>
        <p:nvSpPr>
          <p:cNvPr id="14359" name="Line 17"/>
          <p:cNvSpPr>
            <a:spLocks noChangeShapeType="1"/>
          </p:cNvSpPr>
          <p:nvPr/>
        </p:nvSpPr>
        <p:spPr bwMode="auto">
          <a:xfrm flipV="1">
            <a:off x="6781800" y="2522538"/>
            <a:ext cx="0" cy="977900"/>
          </a:xfrm>
          <a:prstGeom prst="line">
            <a:avLst/>
          </a:prstGeom>
          <a:noFill/>
          <a:ln w="12700">
            <a:solidFill>
              <a:schemeClr val="folHlink"/>
            </a:solidFill>
            <a:round/>
            <a:headEnd/>
            <a:tailEnd type="triangle" w="med" len="med"/>
          </a:ln>
        </p:spPr>
        <p:txBody>
          <a:bodyPr anchor="ctr"/>
          <a:lstStyle/>
          <a:p>
            <a:endParaRPr lang="ja-JP" altLang="en-US"/>
          </a:p>
        </p:txBody>
      </p:sp>
      <p:sp>
        <p:nvSpPr>
          <p:cNvPr id="45" name="Text Box 15"/>
          <p:cNvSpPr txBox="1">
            <a:spLocks noChangeArrowheads="1"/>
          </p:cNvSpPr>
          <p:nvPr/>
        </p:nvSpPr>
        <p:spPr bwMode="auto">
          <a:xfrm rot="10800000">
            <a:off x="6320137" y="3290888"/>
            <a:ext cx="923330" cy="1789112"/>
          </a:xfrm>
          <a:prstGeom prst="rect">
            <a:avLst/>
          </a:prstGeom>
          <a:noFill/>
          <a:ln>
            <a:noFill/>
          </a:ln>
          <a:effectLst/>
          <a:extLst/>
        </p:spPr>
        <p:txBody>
          <a:bodyPr vert="eaVert">
            <a:spAutoFit/>
          </a:bodyPr>
          <a:lstStyle/>
          <a:p>
            <a:pPr algn="ctr" fontAlgn="auto">
              <a:spcBef>
                <a:spcPts val="0"/>
              </a:spcBef>
              <a:spcAft>
                <a:spcPts val="0"/>
              </a:spcAft>
              <a:defRPr/>
            </a:pPr>
            <a:r>
              <a:rPr kumimoji="0" lang="en-US" sz="2400" dirty="0">
                <a:solidFill>
                  <a:schemeClr val="bg1"/>
                </a:solidFill>
                <a:latin typeface="Segoe Semibold" pitchFamily="34" charset="0"/>
                <a:ea typeface="+mn-ea"/>
              </a:rPr>
              <a:t>max server memory</a:t>
            </a:r>
          </a:p>
        </p:txBody>
      </p:sp>
      <p:sp>
        <p:nvSpPr>
          <p:cNvPr id="14361" name="Line 16"/>
          <p:cNvSpPr>
            <a:spLocks noChangeShapeType="1"/>
          </p:cNvSpPr>
          <p:nvPr/>
        </p:nvSpPr>
        <p:spPr bwMode="auto">
          <a:xfrm flipH="1">
            <a:off x="6781800" y="4859338"/>
            <a:ext cx="0" cy="550862"/>
          </a:xfrm>
          <a:prstGeom prst="line">
            <a:avLst/>
          </a:prstGeom>
          <a:noFill/>
          <a:ln w="12700">
            <a:solidFill>
              <a:schemeClr val="folHlink"/>
            </a:solidFill>
            <a:round/>
            <a:headEnd/>
            <a:tailEnd type="triangle" w="med" len="med"/>
          </a:ln>
        </p:spPr>
        <p:txBody>
          <a:bodyPr anchor="ctr"/>
          <a:lstStyle/>
          <a:p>
            <a:endParaRPr lang="ja-JP" altLang="en-US"/>
          </a:p>
        </p:txBody>
      </p:sp>
      <p:cxnSp>
        <p:nvCxnSpPr>
          <p:cNvPr id="8" name="Straight Connector 7"/>
          <p:cNvCxnSpPr/>
          <p:nvPr/>
        </p:nvCxnSpPr>
        <p:spPr>
          <a:xfrm>
            <a:off x="2833687" y="5395913"/>
            <a:ext cx="42529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133600" y="5834063"/>
            <a:ext cx="495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133600" y="2501900"/>
            <a:ext cx="495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15266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ja-JP" smtClean="0"/>
              <a:t>Max server memory</a:t>
            </a:r>
            <a:r>
              <a:rPr lang="ja-JP" altLang="en-US" smtClean="0"/>
              <a:t> の設定</a:t>
            </a:r>
            <a:endParaRPr lang="en-US" altLang="ja-JP" dirty="0"/>
          </a:p>
        </p:txBody>
      </p:sp>
      <p:sp>
        <p:nvSpPr>
          <p:cNvPr id="249859" name="Rectangle 3"/>
          <p:cNvSpPr>
            <a:spLocks noGrp="1" noChangeArrowheads="1"/>
          </p:cNvSpPr>
          <p:nvPr>
            <p:ph type="body" sz="quarter" idx="10"/>
          </p:nvPr>
        </p:nvSpPr>
        <p:spPr>
          <a:xfrm>
            <a:off x="297641" y="1142984"/>
            <a:ext cx="8548718" cy="4925964"/>
          </a:xfrm>
        </p:spPr>
        <p:txBody>
          <a:bodyPr/>
          <a:lstStyle/>
          <a:p>
            <a:r>
              <a:rPr lang="en-US" altLang="ja-JP" dirty="0" smtClean="0"/>
              <a:t>SQL Server MAX_SERVER_MEMORY=</a:t>
            </a:r>
          </a:p>
          <a:p>
            <a:pPr lvl="1"/>
            <a:r>
              <a:rPr lang="ja-JP" altLang="en-US" dirty="0" smtClean="0"/>
              <a:t>全システムメモリ</a:t>
            </a:r>
          </a:p>
          <a:p>
            <a:pPr lvl="1"/>
            <a:r>
              <a:rPr lang="en-US" altLang="ja-JP" dirty="0" smtClean="0"/>
              <a:t>– </a:t>
            </a:r>
            <a:r>
              <a:rPr lang="ja-JP" altLang="en-US" dirty="0" smtClean="0"/>
              <a:t>最大のワーカスレッド数</a:t>
            </a:r>
            <a:r>
              <a:rPr lang="en-US" altLang="ja-JP" dirty="0" smtClean="0"/>
              <a:t> x </a:t>
            </a:r>
            <a:r>
              <a:rPr lang="ja-JP" altLang="en-US" dirty="0" smtClean="0"/>
              <a:t>スレッドスタック・サイズ</a:t>
            </a:r>
            <a:endParaRPr lang="en-US" altLang="ja-JP" dirty="0" smtClean="0"/>
          </a:p>
          <a:p>
            <a:pPr lvl="2"/>
            <a:r>
              <a:rPr lang="en-US" altLang="ja-JP" dirty="0" smtClean="0"/>
              <a:t>32</a:t>
            </a:r>
            <a:r>
              <a:rPr lang="ja-JP" altLang="en-US" dirty="0" smtClean="0"/>
              <a:t>ビット</a:t>
            </a:r>
            <a:r>
              <a:rPr lang="en-US" altLang="ja-JP" dirty="0" smtClean="0"/>
              <a:t>: 512K; X64: 2MB; IA64: 4MB</a:t>
            </a:r>
          </a:p>
          <a:p>
            <a:pPr lvl="1"/>
            <a:r>
              <a:rPr lang="en-US" altLang="ja-JP" dirty="0" smtClean="0"/>
              <a:t>– </a:t>
            </a:r>
            <a:r>
              <a:rPr lang="en-US" altLang="ja-JP" dirty="0" err="1" smtClean="0"/>
              <a:t>MemToLeave</a:t>
            </a:r>
            <a:endParaRPr lang="en-US" altLang="ja-JP" dirty="0" smtClean="0"/>
          </a:p>
          <a:p>
            <a:pPr lvl="2"/>
            <a:r>
              <a:rPr lang="en-US" altLang="ja-JP" dirty="0" smtClean="0"/>
              <a:t>256MB</a:t>
            </a:r>
          </a:p>
          <a:p>
            <a:pPr lvl="1"/>
            <a:r>
              <a:rPr lang="en-US" altLang="ja-JP" dirty="0" smtClean="0"/>
              <a:t>– </a:t>
            </a:r>
            <a:r>
              <a:rPr lang="ja-JP" altLang="en-US" dirty="0" smtClean="0"/>
              <a:t>オペレーションシステム／他のアプリケーション</a:t>
            </a:r>
            <a:endParaRPr lang="en-US" altLang="ja-JP" dirty="0" smtClean="0"/>
          </a:p>
          <a:p>
            <a:pPr lvl="2"/>
            <a:r>
              <a:rPr lang="ja-JP" altLang="en-US" dirty="0" smtClean="0"/>
              <a:t>約</a:t>
            </a:r>
            <a:r>
              <a:rPr lang="en-US" altLang="ja-JP" dirty="0" smtClean="0"/>
              <a:t>4GB</a:t>
            </a:r>
          </a:p>
          <a:p>
            <a:r>
              <a:rPr lang="ja-JP" altLang="en-US" dirty="0" smtClean="0"/>
              <a:t>例</a:t>
            </a:r>
            <a:r>
              <a:rPr lang="en-US" altLang="ja-JP" dirty="0" smtClean="0"/>
              <a:t>: X64 256GB RAM</a:t>
            </a:r>
            <a:r>
              <a:rPr lang="ja-JP" altLang="en-US" dirty="0" smtClean="0"/>
              <a:t>、</a:t>
            </a:r>
            <a:r>
              <a:rPr lang="en-US" altLang="ja-JP" dirty="0" smtClean="0"/>
              <a:t>1216</a:t>
            </a:r>
            <a:r>
              <a:rPr lang="ja-JP" altLang="en-US" dirty="0" smtClean="0"/>
              <a:t>個のワーカスレッド</a:t>
            </a:r>
            <a:endParaRPr lang="en-US" altLang="ja-JP" dirty="0" smtClean="0"/>
          </a:p>
          <a:p>
            <a:pPr marL="454025" lvl="1" indent="0">
              <a:buNone/>
            </a:pPr>
            <a:r>
              <a:rPr lang="en-US" altLang="ja-JP" dirty="0" smtClean="0"/>
              <a:t>(48LP</a:t>
            </a:r>
            <a:r>
              <a:rPr lang="ja-JP" altLang="en-US" dirty="0" smtClean="0"/>
              <a:t>の場合</a:t>
            </a:r>
            <a:r>
              <a:rPr lang="en-US" altLang="ja-JP" dirty="0" smtClean="0"/>
              <a:t>)</a:t>
            </a:r>
          </a:p>
          <a:p>
            <a:pPr lvl="1"/>
            <a:r>
              <a:rPr lang="en-US" altLang="ja-JP" dirty="0" smtClean="0"/>
              <a:t>SQL Server</a:t>
            </a:r>
            <a:r>
              <a:rPr lang="ja-JP" altLang="en-US" dirty="0" smtClean="0"/>
              <a:t>の最大サーバメモリの計算：</a:t>
            </a:r>
            <a:endParaRPr lang="en-US" altLang="ja-JP" dirty="0" smtClean="0"/>
          </a:p>
          <a:p>
            <a:pPr lvl="2"/>
            <a:r>
              <a:rPr lang="en-US" altLang="ja-JP" dirty="0" smtClean="0"/>
              <a:t>256GB – 1216x2MB –256MB– 4GB (OS/</a:t>
            </a:r>
            <a:r>
              <a:rPr lang="ja-JP" altLang="en-US" dirty="0" smtClean="0"/>
              <a:t>その他</a:t>
            </a:r>
            <a:r>
              <a:rPr lang="en-US" altLang="ja-JP" dirty="0" smtClean="0"/>
              <a:t>) </a:t>
            </a:r>
            <a:r>
              <a:rPr lang="ja-JP" altLang="en-US" dirty="0" smtClean="0"/>
              <a:t>≒</a:t>
            </a:r>
            <a:r>
              <a:rPr lang="en-US" altLang="ja-JP" dirty="0" smtClean="0"/>
              <a:t> 248GB</a:t>
            </a:r>
            <a:endParaRPr lang="en-US" altLang="ja-JP" dirty="0"/>
          </a:p>
        </p:txBody>
      </p:sp>
    </p:spTree>
    <p:extLst>
      <p:ext uri="{BB962C8B-B14F-4D97-AF65-F5344CB8AC3E}">
        <p14:creationId xmlns:p14="http://schemas.microsoft.com/office/powerpoint/2010/main" val="1284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インスタンスレベルの設計</a:t>
            </a:r>
            <a:r>
              <a:rPr lang="en-US" altLang="ja-JP" dirty="0" smtClean="0"/>
              <a:t>(2)</a:t>
            </a:r>
            <a:endParaRPr lang="en-US" dirty="0"/>
          </a:p>
        </p:txBody>
      </p:sp>
      <p:sp>
        <p:nvSpPr>
          <p:cNvPr id="3" name="Text Placeholder 2"/>
          <p:cNvSpPr>
            <a:spLocks noGrp="1"/>
          </p:cNvSpPr>
          <p:nvPr>
            <p:ph type="body" sz="quarter" idx="10"/>
          </p:nvPr>
        </p:nvSpPr>
        <p:spPr>
          <a:xfrm>
            <a:off x="297641" y="1142984"/>
            <a:ext cx="8548718" cy="5158335"/>
          </a:xfrm>
        </p:spPr>
        <p:txBody>
          <a:bodyPr/>
          <a:lstStyle/>
          <a:p>
            <a:r>
              <a:rPr lang="ja-JP" altLang="en-US" dirty="0" smtClean="0"/>
              <a:t>プロセッサ</a:t>
            </a:r>
            <a:endParaRPr lang="en-US" altLang="ja-JP" dirty="0" smtClean="0"/>
          </a:p>
          <a:p>
            <a:pPr lvl="1"/>
            <a:r>
              <a:rPr lang="en-US" dirty="0" smtClean="0"/>
              <a:t>ALTER SERVER CONFIGURATION SET PROCESS AFFINITY</a:t>
            </a:r>
          </a:p>
          <a:p>
            <a:pPr lvl="1"/>
            <a:r>
              <a:rPr lang="en-US" altLang="ja-JP" dirty="0" smtClean="0"/>
              <a:t>X Boost SQL Server priority</a:t>
            </a:r>
          </a:p>
          <a:p>
            <a:pPr lvl="1"/>
            <a:r>
              <a:rPr lang="en-US" altLang="ja-JP" dirty="0" smtClean="0"/>
              <a:t>X User Windows fibers</a:t>
            </a:r>
          </a:p>
          <a:p>
            <a:r>
              <a:rPr lang="ja-JP" altLang="en-US" dirty="0" smtClean="0"/>
              <a:t>セキュリティ</a:t>
            </a:r>
            <a:endParaRPr lang="en-US" altLang="ja-JP" dirty="0" smtClean="0"/>
          </a:p>
          <a:p>
            <a:pPr lvl="1"/>
            <a:r>
              <a:rPr lang="ja-JP" altLang="en-US" dirty="0" smtClean="0"/>
              <a:t>認証モード</a:t>
            </a:r>
            <a:endParaRPr lang="en-US" altLang="ja-JP" dirty="0" smtClean="0"/>
          </a:p>
          <a:p>
            <a:pPr lvl="1"/>
            <a:r>
              <a:rPr lang="en-US" altLang="ja-JP" dirty="0" smtClean="0"/>
              <a:t>C2</a:t>
            </a:r>
            <a:r>
              <a:rPr lang="ja-JP" altLang="en-US" dirty="0" smtClean="0"/>
              <a:t>監査</a:t>
            </a:r>
            <a:endParaRPr lang="en-US" altLang="ja-JP" dirty="0" smtClean="0"/>
          </a:p>
          <a:p>
            <a:r>
              <a:rPr lang="ja-JP" altLang="en-US" dirty="0" smtClean="0"/>
              <a:t>リモート</a:t>
            </a:r>
            <a:r>
              <a:rPr lang="en-US" altLang="ja-JP" dirty="0" smtClean="0"/>
              <a:t>DAC</a:t>
            </a:r>
          </a:p>
          <a:p>
            <a:pPr lvl="2"/>
            <a:r>
              <a:rPr lang="en-US" dirty="0" smtClean="0"/>
              <a:t>EXEC </a:t>
            </a:r>
            <a:r>
              <a:rPr lang="en-US" dirty="0" err="1" smtClean="0"/>
              <a:t>sp_configure</a:t>
            </a:r>
            <a:r>
              <a:rPr lang="en-US" dirty="0" smtClean="0"/>
              <a:t> 'show advanced option',1</a:t>
            </a:r>
          </a:p>
          <a:p>
            <a:pPr lvl="2"/>
            <a:r>
              <a:rPr lang="en-US" dirty="0" smtClean="0"/>
              <a:t>EXEC </a:t>
            </a:r>
            <a:r>
              <a:rPr lang="en-US" dirty="0" err="1" smtClean="0"/>
              <a:t>sp_configure</a:t>
            </a:r>
            <a:r>
              <a:rPr lang="en-US" dirty="0" smtClean="0"/>
              <a:t> 'remote admin connections',1</a:t>
            </a:r>
            <a:endParaRPr lang="en-US" altLang="ja-JP" dirty="0" smtClean="0"/>
          </a:p>
          <a:p>
            <a:r>
              <a:rPr lang="ja-JP" altLang="en-US" dirty="0"/>
              <a:t>ユーザー</a:t>
            </a:r>
            <a:r>
              <a:rPr lang="ja-JP" altLang="en-US" dirty="0" smtClean="0"/>
              <a:t>データベース</a:t>
            </a:r>
            <a:endParaRPr lang="en-US" altLang="ja-JP" dirty="0" smtClean="0"/>
          </a:p>
          <a:p>
            <a:r>
              <a:rPr lang="en-US" altLang="ja-JP" dirty="0" err="1" smtClean="0"/>
              <a:t>Tempdb</a:t>
            </a:r>
            <a:endParaRPr lang="en-US" dirty="0"/>
          </a:p>
        </p:txBody>
      </p:sp>
    </p:spTree>
    <p:extLst>
      <p:ext uri="{BB962C8B-B14F-4D97-AF65-F5344CB8AC3E}">
        <p14:creationId xmlns:p14="http://schemas.microsoft.com/office/powerpoint/2010/main" val="291861160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TEMPDB</a:t>
            </a:r>
            <a:endParaRPr lang="en-US" dirty="0"/>
          </a:p>
        </p:txBody>
      </p:sp>
      <p:sp>
        <p:nvSpPr>
          <p:cNvPr id="5" name="Text Placeholder 4"/>
          <p:cNvSpPr>
            <a:spLocks noGrp="1"/>
          </p:cNvSpPr>
          <p:nvPr>
            <p:ph type="body" sz="quarter" idx="10"/>
          </p:nvPr>
        </p:nvSpPr>
        <p:spPr>
          <a:xfrm>
            <a:off x="297641" y="1142984"/>
            <a:ext cx="8548718" cy="5257816"/>
          </a:xfrm>
        </p:spPr>
        <p:txBody>
          <a:bodyPr>
            <a:normAutofit fontScale="92500" lnSpcReduction="10000"/>
          </a:bodyPr>
          <a:lstStyle/>
          <a:p>
            <a:r>
              <a:rPr lang="en-US" dirty="0" err="1" smtClean="0"/>
              <a:t>Tempdb</a:t>
            </a:r>
            <a:r>
              <a:rPr lang="ja-JP" altLang="en-US" dirty="0" smtClean="0"/>
              <a:t>の配置 </a:t>
            </a:r>
            <a:r>
              <a:rPr lang="en-US" altLang="ja-JP" dirty="0" smtClean="0"/>
              <a:t>(</a:t>
            </a:r>
            <a:r>
              <a:rPr lang="ja-JP" altLang="en-US" dirty="0" smtClean="0"/>
              <a:t>ユーザー</a:t>
            </a:r>
            <a:r>
              <a:rPr lang="en-US" altLang="ja-JP" dirty="0" smtClean="0"/>
              <a:t>DB</a:t>
            </a:r>
            <a:r>
              <a:rPr lang="ja-JP" altLang="en-US" dirty="0" smtClean="0"/>
              <a:t>とディスクを共有か否か</a:t>
            </a:r>
            <a:r>
              <a:rPr lang="en-US" altLang="ja-JP" dirty="0" smtClean="0"/>
              <a:t>)</a:t>
            </a:r>
          </a:p>
          <a:p>
            <a:pPr lvl="1"/>
            <a:r>
              <a:rPr lang="ja-JP" altLang="en-US" dirty="0" smtClean="0"/>
              <a:t>一般的には分けたほうが良い</a:t>
            </a:r>
            <a:endParaRPr lang="en-US" altLang="ja-JP" dirty="0" smtClean="0"/>
          </a:p>
          <a:p>
            <a:pPr lvl="1"/>
            <a:r>
              <a:rPr lang="ja-JP" altLang="en-US" dirty="0" smtClean="0"/>
              <a:t>ただしワークロードの内容に依存する</a:t>
            </a:r>
            <a:endParaRPr lang="en-US" altLang="ja-JP" dirty="0" smtClean="0"/>
          </a:p>
          <a:p>
            <a:pPr lvl="1"/>
            <a:r>
              <a:rPr lang="ja-JP" altLang="en-US" dirty="0" smtClean="0"/>
              <a:t>ユーザーデータと同居しても、多くのディスク上に分散するのが良い場合もある </a:t>
            </a:r>
            <a:r>
              <a:rPr lang="en-US" altLang="ja-JP" dirty="0" smtClean="0"/>
              <a:t>(Fast Track RA)</a:t>
            </a:r>
          </a:p>
          <a:p>
            <a:r>
              <a:rPr lang="en-US" altLang="ja-JP" dirty="0" smtClean="0"/>
              <a:t>PFS</a:t>
            </a:r>
            <a:r>
              <a:rPr lang="ja-JP" altLang="en-US" dirty="0" smtClean="0"/>
              <a:t>競合は</a:t>
            </a:r>
            <a:r>
              <a:rPr lang="en-US" altLang="ja-JP" dirty="0" err="1" smtClean="0"/>
              <a:t>Tempdb</a:t>
            </a:r>
            <a:r>
              <a:rPr lang="ja-JP" altLang="en-US" dirty="0" smtClean="0"/>
              <a:t>で特に大きな問題となる</a:t>
            </a:r>
            <a:endParaRPr lang="en-US" dirty="0" smtClean="0"/>
          </a:p>
          <a:p>
            <a:pPr lvl="1"/>
            <a:r>
              <a:rPr lang="en-US" altLang="ja-JP" dirty="0" smtClean="0"/>
              <a:t>1</a:t>
            </a:r>
            <a:r>
              <a:rPr lang="ja-JP" altLang="en-US" dirty="0" smtClean="0"/>
              <a:t>コアあたり１つのファイル </a:t>
            </a:r>
            <a:r>
              <a:rPr lang="en-US" altLang="ja-JP" dirty="0" smtClean="0"/>
              <a:t>(8</a:t>
            </a:r>
            <a:r>
              <a:rPr lang="ja-JP" altLang="en-US" dirty="0" smtClean="0"/>
              <a:t>個以上はテストするのが良い）</a:t>
            </a:r>
            <a:endParaRPr lang="en-US" altLang="ja-JP" dirty="0" smtClean="0"/>
          </a:p>
          <a:p>
            <a:pPr lvl="1"/>
            <a:r>
              <a:rPr lang="ja-JP" altLang="en-US" dirty="0" smtClean="0"/>
              <a:t>トレースフラグ </a:t>
            </a:r>
            <a:r>
              <a:rPr lang="en-US" altLang="ja-JP" dirty="0" smtClean="0"/>
              <a:t>–T1118</a:t>
            </a:r>
            <a:r>
              <a:rPr lang="ja-JP" altLang="en-US" dirty="0" smtClean="0"/>
              <a:t>の使用を検討する</a:t>
            </a:r>
            <a:r>
              <a:rPr lang="en-US" altLang="ja-JP" dirty="0" smtClean="0"/>
              <a:t>(</a:t>
            </a:r>
            <a:r>
              <a:rPr lang="ja-JP" altLang="en-US" dirty="0" smtClean="0"/>
              <a:t>混合エクステント禁止</a:t>
            </a:r>
            <a:r>
              <a:rPr lang="en-US" altLang="ja-JP" dirty="0" smtClean="0"/>
              <a:t>)</a:t>
            </a:r>
            <a:endParaRPr lang="en-US" dirty="0" smtClean="0"/>
          </a:p>
          <a:p>
            <a:r>
              <a:rPr lang="en-US" altLang="ja-JP" dirty="0" err="1" smtClean="0"/>
              <a:t>Tempdb</a:t>
            </a:r>
            <a:r>
              <a:rPr lang="ja-JP" altLang="en-US" dirty="0" smtClean="0"/>
              <a:t>がどのように使用されているか理解する</a:t>
            </a:r>
            <a:endParaRPr lang="en-US" altLang="ja-JP" dirty="0" smtClean="0"/>
          </a:p>
          <a:p>
            <a:pPr lvl="1"/>
            <a:r>
              <a:rPr lang="ja-JP" altLang="en-US" dirty="0" smtClean="0"/>
              <a:t>多くの</a:t>
            </a:r>
            <a:r>
              <a:rPr lang="en-US" altLang="ja-JP" dirty="0" smtClean="0"/>
              <a:t>SQL Server</a:t>
            </a:r>
            <a:r>
              <a:rPr lang="ja-JP" altLang="en-US" dirty="0" smtClean="0"/>
              <a:t>の機能が</a:t>
            </a:r>
            <a:r>
              <a:rPr lang="en-US" altLang="ja-JP" dirty="0" err="1" smtClean="0"/>
              <a:t>Tempdb</a:t>
            </a:r>
            <a:r>
              <a:rPr lang="ja-JP" altLang="en-US" dirty="0" smtClean="0"/>
              <a:t>を使用している</a:t>
            </a:r>
            <a:r>
              <a:rPr lang="en-US" altLang="ja-JP" dirty="0" smtClean="0"/>
              <a:t> (Sort, RCSI, SB, internal objects, etc…)</a:t>
            </a:r>
          </a:p>
          <a:p>
            <a:pPr lvl="1"/>
            <a:r>
              <a:rPr lang="en-US" dirty="0" err="1" smtClean="0"/>
              <a:t>SQLServer:Transactions</a:t>
            </a:r>
            <a:r>
              <a:rPr lang="en-US" dirty="0" smtClean="0"/>
              <a:t>: Free Space in </a:t>
            </a:r>
            <a:r>
              <a:rPr lang="en-US" dirty="0" err="1" smtClean="0"/>
              <a:t>Tempdb</a:t>
            </a:r>
            <a:r>
              <a:rPr lang="en-US" dirty="0" smtClean="0"/>
              <a:t> (KB), Version Store counters </a:t>
            </a:r>
          </a:p>
          <a:p>
            <a:pPr lvl="1"/>
            <a:r>
              <a:rPr lang="en-US" dirty="0" smtClean="0"/>
              <a:t>DMVs: </a:t>
            </a:r>
            <a:r>
              <a:rPr lang="en-US" noProof="1" smtClean="0"/>
              <a:t>sys.dm_db_session_space_usage, sys.dm_db_task_space_usage, sys.dm_exec_requests</a:t>
            </a:r>
            <a:endParaRPr lang="en-US" dirty="0" smtClean="0"/>
          </a:p>
        </p:txBody>
      </p:sp>
    </p:spTree>
    <p:extLst>
      <p:ext uri="{BB962C8B-B14F-4D97-AF65-F5344CB8AC3E}">
        <p14:creationId xmlns:p14="http://schemas.microsoft.com/office/powerpoint/2010/main" val="301634407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データベースレベルの設計</a:t>
            </a:r>
            <a:endParaRPr lang="en-US" dirty="0"/>
          </a:p>
        </p:txBody>
      </p:sp>
      <p:sp>
        <p:nvSpPr>
          <p:cNvPr id="3" name="Content Placeholder 2"/>
          <p:cNvSpPr>
            <a:spLocks noGrp="1"/>
          </p:cNvSpPr>
          <p:nvPr>
            <p:ph type="body" sz="quarter" idx="10"/>
          </p:nvPr>
        </p:nvSpPr>
        <p:spPr>
          <a:xfrm>
            <a:off x="297641" y="1142984"/>
            <a:ext cx="8548718" cy="5290679"/>
          </a:xfrm>
        </p:spPr>
        <p:txBody>
          <a:bodyPr/>
          <a:lstStyle/>
          <a:p>
            <a:r>
              <a:rPr lang="ja-JP" altLang="en-US" sz="2400" dirty="0" smtClean="0"/>
              <a:t>ファイルグループ</a:t>
            </a:r>
            <a:endParaRPr lang="en-US" altLang="ja-JP" sz="2400" dirty="0" smtClean="0"/>
          </a:p>
          <a:p>
            <a:r>
              <a:rPr lang="ja-JP" altLang="en-US" sz="2400" dirty="0"/>
              <a:t>ファイ</a:t>
            </a:r>
            <a:r>
              <a:rPr lang="ja-JP" altLang="en-US" sz="2400" dirty="0" smtClean="0"/>
              <a:t>ル</a:t>
            </a:r>
            <a:endParaRPr lang="en-US" altLang="ja-JP" sz="2400" dirty="0" smtClean="0"/>
          </a:p>
          <a:p>
            <a:pPr lvl="1"/>
            <a:r>
              <a:rPr lang="ja-JP" altLang="en-US" sz="1800" dirty="0" smtClean="0"/>
              <a:t>データファイル</a:t>
            </a:r>
            <a:endParaRPr lang="en-US" altLang="ja-JP" sz="1800" dirty="0" smtClean="0"/>
          </a:p>
          <a:p>
            <a:pPr lvl="1"/>
            <a:r>
              <a:rPr lang="ja-JP" altLang="en-US" sz="1800" dirty="0"/>
              <a:t>トランザクショ</a:t>
            </a:r>
            <a:r>
              <a:rPr lang="ja-JP" altLang="en-US" sz="1800" dirty="0" smtClean="0"/>
              <a:t>ン</a:t>
            </a:r>
            <a:r>
              <a:rPr lang="ja-JP" altLang="en-US" sz="1800" dirty="0"/>
              <a:t>ログファイル</a:t>
            </a:r>
            <a:endParaRPr lang="en-US" altLang="ja-JP" sz="1800" dirty="0" smtClean="0"/>
          </a:p>
          <a:p>
            <a:r>
              <a:rPr lang="ja-JP" altLang="en-US" sz="2400" dirty="0" smtClean="0"/>
              <a:t>復旧モ</a:t>
            </a:r>
            <a:r>
              <a:rPr lang="ja-JP" altLang="en-US" sz="2400" dirty="0"/>
              <a:t>デ</a:t>
            </a:r>
            <a:r>
              <a:rPr lang="ja-JP" altLang="en-US" sz="2400" dirty="0" smtClean="0"/>
              <a:t>ル</a:t>
            </a:r>
            <a:endParaRPr lang="en-US" altLang="ja-JP" sz="2400" dirty="0" smtClean="0"/>
          </a:p>
          <a:p>
            <a:pPr lvl="1"/>
            <a:r>
              <a:rPr lang="ja-JP" altLang="en-US" sz="1800" dirty="0"/>
              <a:t>完</a:t>
            </a:r>
            <a:r>
              <a:rPr lang="ja-JP" altLang="en-US" sz="1800" dirty="0" smtClean="0"/>
              <a:t>全（既定値）、単純、一括ログ</a:t>
            </a:r>
            <a:endParaRPr lang="en-US" altLang="ja-JP" sz="1800" dirty="0" smtClean="0"/>
          </a:p>
          <a:p>
            <a:r>
              <a:rPr lang="ja-JP" altLang="en-US" sz="2400" dirty="0" smtClean="0"/>
              <a:t>統</a:t>
            </a:r>
            <a:r>
              <a:rPr lang="ja-JP" altLang="en-US" sz="2400" dirty="0"/>
              <a:t>計情</a:t>
            </a:r>
            <a:r>
              <a:rPr lang="ja-JP" altLang="en-US" sz="2400" dirty="0" smtClean="0"/>
              <a:t>報の自動作成・更新</a:t>
            </a:r>
            <a:endParaRPr lang="en-US" altLang="ja-JP" sz="2400" dirty="0" smtClean="0"/>
          </a:p>
          <a:p>
            <a:r>
              <a:rPr lang="ja-JP" altLang="en-US" sz="2400" dirty="0"/>
              <a:t>データファイル</a:t>
            </a:r>
            <a:r>
              <a:rPr lang="ja-JP" altLang="en-US" sz="2400" dirty="0" smtClean="0"/>
              <a:t>の</a:t>
            </a:r>
            <a:r>
              <a:rPr lang="ja-JP" altLang="en-US" sz="2400" dirty="0"/>
              <a:t>自動拡</a:t>
            </a:r>
            <a:r>
              <a:rPr lang="ja-JP" altLang="en-US" sz="2400" dirty="0" smtClean="0"/>
              <a:t>張</a:t>
            </a:r>
            <a:endParaRPr lang="en-US" altLang="ja-JP" sz="2400" dirty="0" smtClean="0"/>
          </a:p>
          <a:p>
            <a:pPr lvl="1"/>
            <a:r>
              <a:rPr lang="ja-JP" altLang="en-US" sz="1800" dirty="0" smtClean="0"/>
              <a:t>最大サイズを最初から確保が原則</a:t>
            </a:r>
            <a:endParaRPr lang="en-US" altLang="ja-JP" sz="1800" dirty="0" smtClean="0"/>
          </a:p>
          <a:p>
            <a:pPr lvl="1"/>
            <a:r>
              <a:rPr lang="ja-JP" altLang="en-US" sz="1800" dirty="0" smtClean="0"/>
              <a:t>自動拡張する場合</a:t>
            </a:r>
            <a:endParaRPr lang="en-US" altLang="ja-JP" sz="1800" dirty="0" smtClean="0"/>
          </a:p>
          <a:p>
            <a:pPr lvl="2"/>
            <a:r>
              <a:rPr lang="ja-JP" altLang="en-US" sz="1800" dirty="0" smtClean="0"/>
              <a:t>ト</a:t>
            </a:r>
            <a:r>
              <a:rPr lang="ja-JP" altLang="en-US" sz="1800" dirty="0"/>
              <a:t>レースフ</a:t>
            </a:r>
            <a:r>
              <a:rPr lang="ja-JP" altLang="en-US" sz="1800" dirty="0" smtClean="0"/>
              <a:t>ラグ </a:t>
            </a:r>
            <a:r>
              <a:rPr lang="en-US" altLang="ja-JP" sz="1800" dirty="0" smtClean="0"/>
              <a:t>-T1117 :</a:t>
            </a:r>
            <a:r>
              <a:rPr lang="ja-JP" altLang="en-US" sz="1800" dirty="0" smtClean="0"/>
              <a:t>グループ内のファイルの均等拡張</a:t>
            </a:r>
            <a:endParaRPr lang="en-US" altLang="ja-JP" sz="1800" dirty="0" smtClean="0"/>
          </a:p>
          <a:p>
            <a:r>
              <a:rPr lang="en-US" altLang="ja-JP" sz="2400" dirty="0" smtClean="0"/>
              <a:t>FILLFACTOR</a:t>
            </a:r>
          </a:p>
          <a:p>
            <a:pPr lvl="1"/>
            <a:r>
              <a:rPr lang="ja-JP" altLang="en-US" sz="1800" dirty="0" smtClean="0"/>
              <a:t>追加の多いデータベースでは低めに</a:t>
            </a:r>
            <a:endParaRPr lang="en-US" altLang="ja-JP" sz="1800" dirty="0" smtClean="0"/>
          </a:p>
        </p:txBody>
      </p:sp>
    </p:spTree>
    <p:extLst>
      <p:ext uri="{BB962C8B-B14F-4D97-AF65-F5344CB8AC3E}">
        <p14:creationId xmlns:p14="http://schemas.microsoft.com/office/powerpoint/2010/main" val="417554583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ファイルグルー</a:t>
            </a:r>
            <a:r>
              <a:rPr lang="ja-JP" altLang="en-US" dirty="0" smtClean="0"/>
              <a:t>プにファイルは複数</a:t>
            </a:r>
            <a:endParaRPr lang="en-US" dirty="0"/>
          </a:p>
        </p:txBody>
      </p:sp>
      <p:sp>
        <p:nvSpPr>
          <p:cNvPr id="3" name="Text Placeholder 2"/>
          <p:cNvSpPr>
            <a:spLocks noGrp="1"/>
          </p:cNvSpPr>
          <p:nvPr>
            <p:ph type="body" sz="quarter" idx="10"/>
          </p:nvPr>
        </p:nvSpPr>
        <p:spPr>
          <a:xfrm>
            <a:off x="297641" y="1142984"/>
            <a:ext cx="8548718" cy="1782026"/>
          </a:xfrm>
        </p:spPr>
        <p:txBody>
          <a:bodyPr/>
          <a:lstStyle/>
          <a:p>
            <a:pPr>
              <a:lnSpc>
                <a:spcPct val="120000"/>
              </a:lnSpc>
            </a:pPr>
            <a:r>
              <a:rPr lang="ja-JP" altLang="en-US" dirty="0" smtClean="0"/>
              <a:t>ディスクの追加等ストレージ変更時の柔軟性</a:t>
            </a:r>
            <a:endParaRPr lang="en-US" dirty="0" smtClean="0"/>
          </a:p>
          <a:p>
            <a:pPr>
              <a:lnSpc>
                <a:spcPct val="120000"/>
              </a:lnSpc>
            </a:pPr>
            <a:r>
              <a:rPr lang="ja-JP" altLang="en-US" dirty="0" smtClean="0"/>
              <a:t>複数ファイルでストライプの効果</a:t>
            </a:r>
            <a:endParaRPr lang="en-US" dirty="0" smtClean="0"/>
          </a:p>
          <a:p>
            <a:pPr>
              <a:lnSpc>
                <a:spcPct val="120000"/>
              </a:lnSpc>
            </a:pPr>
            <a:r>
              <a:rPr lang="ja-JP" altLang="en-US" dirty="0" smtClean="0"/>
              <a:t>高負荷のインサートによる</a:t>
            </a:r>
            <a:r>
              <a:rPr lang="en-US" altLang="ja-JP" dirty="0" smtClean="0"/>
              <a:t>PFS</a:t>
            </a:r>
            <a:r>
              <a:rPr lang="ja-JP" altLang="en-US" dirty="0" smtClean="0"/>
              <a:t>競合を回避</a:t>
            </a:r>
            <a:endParaRPr lang="en-US" dirty="0" smtClean="0"/>
          </a:p>
        </p:txBody>
      </p:sp>
      <p:grpSp>
        <p:nvGrpSpPr>
          <p:cNvPr id="18" name="Group 17"/>
          <p:cNvGrpSpPr/>
          <p:nvPr/>
        </p:nvGrpSpPr>
        <p:grpSpPr>
          <a:xfrm>
            <a:off x="4363291" y="2950418"/>
            <a:ext cx="2207526" cy="2001670"/>
            <a:chOff x="4260373" y="2970057"/>
            <a:chExt cx="2207526" cy="2001670"/>
          </a:xfrm>
        </p:grpSpPr>
        <p:sp>
          <p:nvSpPr>
            <p:cNvPr id="8" name="Can 7"/>
            <p:cNvSpPr/>
            <p:nvPr/>
          </p:nvSpPr>
          <p:spPr bwMode="auto">
            <a:xfrm>
              <a:off x="4260373" y="2970057"/>
              <a:ext cx="2207526" cy="2001670"/>
            </a:xfrm>
            <a:prstGeom prst="ca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 name="Rounded Rectangle 8"/>
            <p:cNvSpPr/>
            <p:nvPr/>
          </p:nvSpPr>
          <p:spPr bwMode="auto">
            <a:xfrm>
              <a:off x="4598435" y="3798020"/>
              <a:ext cx="1531401" cy="30646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DBDATA1.ndf</a:t>
              </a:r>
            </a:p>
          </p:txBody>
        </p:sp>
        <p:sp>
          <p:nvSpPr>
            <p:cNvPr id="10" name="Rounded Rectangle 9"/>
            <p:cNvSpPr/>
            <p:nvPr/>
          </p:nvSpPr>
          <p:spPr bwMode="auto">
            <a:xfrm>
              <a:off x="4598435" y="4383736"/>
              <a:ext cx="1531401" cy="306467"/>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DBDATA3.ndf</a:t>
              </a:r>
            </a:p>
          </p:txBody>
        </p:sp>
        <p:sp>
          <p:nvSpPr>
            <p:cNvPr id="14" name="TextBox 13"/>
            <p:cNvSpPr txBox="1"/>
            <p:nvPr/>
          </p:nvSpPr>
          <p:spPr>
            <a:xfrm>
              <a:off x="4963223" y="2974369"/>
              <a:ext cx="801823" cy="369332"/>
            </a:xfrm>
            <a:prstGeom prst="rect">
              <a:avLst/>
            </a:prstGeom>
            <a:noFill/>
          </p:spPr>
          <p:txBody>
            <a:bodyPr wrap="none" rtlCol="0">
              <a:spAutoFit/>
            </a:bodyPr>
            <a:lstStyle/>
            <a:p>
              <a:r>
                <a:rPr lang="en-US" dirty="0" smtClean="0">
                  <a:solidFill>
                    <a:schemeClr val="bg1"/>
                  </a:solidFill>
                </a:rPr>
                <a:t>Disk1</a:t>
              </a:r>
              <a:endParaRPr lang="en-US" dirty="0">
                <a:solidFill>
                  <a:schemeClr val="bg1"/>
                </a:solidFill>
              </a:endParaRPr>
            </a:p>
          </p:txBody>
        </p:sp>
      </p:grpSp>
      <p:grpSp>
        <p:nvGrpSpPr>
          <p:cNvPr id="17" name="Group 16"/>
          <p:cNvGrpSpPr/>
          <p:nvPr/>
        </p:nvGrpSpPr>
        <p:grpSpPr>
          <a:xfrm>
            <a:off x="6632805" y="4293888"/>
            <a:ext cx="2207526" cy="2001670"/>
            <a:chOff x="6294744" y="4512860"/>
            <a:chExt cx="2207526" cy="2001670"/>
          </a:xfrm>
        </p:grpSpPr>
        <p:sp>
          <p:nvSpPr>
            <p:cNvPr id="11" name="Can 10"/>
            <p:cNvSpPr/>
            <p:nvPr/>
          </p:nvSpPr>
          <p:spPr bwMode="auto">
            <a:xfrm>
              <a:off x="6294744" y="4512860"/>
              <a:ext cx="2207526" cy="2001670"/>
            </a:xfrm>
            <a:prstGeom prst="ca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6632806" y="5340823"/>
              <a:ext cx="1531401" cy="30646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DBDATA2.ndf</a:t>
              </a:r>
            </a:p>
          </p:txBody>
        </p:sp>
        <p:sp>
          <p:nvSpPr>
            <p:cNvPr id="13" name="Rounded Rectangle 12"/>
            <p:cNvSpPr/>
            <p:nvPr/>
          </p:nvSpPr>
          <p:spPr bwMode="auto">
            <a:xfrm>
              <a:off x="6632806" y="5926539"/>
              <a:ext cx="1531401" cy="306467"/>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DBDATA4.ndf</a:t>
              </a:r>
            </a:p>
          </p:txBody>
        </p:sp>
        <p:sp>
          <p:nvSpPr>
            <p:cNvPr id="15" name="TextBox 14"/>
            <p:cNvSpPr txBox="1"/>
            <p:nvPr/>
          </p:nvSpPr>
          <p:spPr>
            <a:xfrm>
              <a:off x="6997595" y="4602395"/>
              <a:ext cx="801823" cy="369332"/>
            </a:xfrm>
            <a:prstGeom prst="rect">
              <a:avLst/>
            </a:prstGeom>
            <a:noFill/>
          </p:spPr>
          <p:txBody>
            <a:bodyPr wrap="none" rtlCol="0">
              <a:spAutoFit/>
            </a:bodyPr>
            <a:lstStyle/>
            <a:p>
              <a:r>
                <a:rPr lang="en-US" dirty="0" smtClean="0">
                  <a:solidFill>
                    <a:schemeClr val="bg1"/>
                  </a:solidFill>
                </a:rPr>
                <a:t>Disk2</a:t>
              </a:r>
              <a:endParaRPr lang="en-US" dirty="0">
                <a:solidFill>
                  <a:schemeClr val="bg1"/>
                </a:solidFill>
              </a:endParaRPr>
            </a:p>
          </p:txBody>
        </p:sp>
      </p:grpSp>
      <p:grpSp>
        <p:nvGrpSpPr>
          <p:cNvPr id="19" name="Group 18"/>
          <p:cNvGrpSpPr/>
          <p:nvPr/>
        </p:nvGrpSpPr>
        <p:grpSpPr>
          <a:xfrm>
            <a:off x="859806" y="3684897"/>
            <a:ext cx="2207526" cy="2001670"/>
            <a:chOff x="859806" y="3684897"/>
            <a:chExt cx="2207526" cy="2001670"/>
          </a:xfrm>
        </p:grpSpPr>
        <p:sp>
          <p:nvSpPr>
            <p:cNvPr id="4" name="Can 3"/>
            <p:cNvSpPr/>
            <p:nvPr/>
          </p:nvSpPr>
          <p:spPr bwMode="auto">
            <a:xfrm>
              <a:off x="859806" y="3684897"/>
              <a:ext cx="2207526" cy="2001670"/>
            </a:xfrm>
            <a:prstGeom prst="ca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5" name="Rounded Rectangle 4"/>
            <p:cNvSpPr/>
            <p:nvPr/>
          </p:nvSpPr>
          <p:spPr bwMode="auto">
            <a:xfrm>
              <a:off x="1197868" y="4512860"/>
              <a:ext cx="1531401" cy="30646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DBDATA1.ndf</a:t>
              </a:r>
            </a:p>
          </p:txBody>
        </p:sp>
        <p:sp>
          <p:nvSpPr>
            <p:cNvPr id="7" name="Rounded Rectangle 6"/>
            <p:cNvSpPr/>
            <p:nvPr/>
          </p:nvSpPr>
          <p:spPr bwMode="auto">
            <a:xfrm>
              <a:off x="1197868" y="5098576"/>
              <a:ext cx="1531401" cy="30646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DBDATA2.ndf</a:t>
              </a:r>
            </a:p>
          </p:txBody>
        </p:sp>
        <p:sp>
          <p:nvSpPr>
            <p:cNvPr id="16" name="TextBox 15"/>
            <p:cNvSpPr txBox="1"/>
            <p:nvPr/>
          </p:nvSpPr>
          <p:spPr>
            <a:xfrm>
              <a:off x="1562657" y="3766587"/>
              <a:ext cx="801823" cy="369332"/>
            </a:xfrm>
            <a:prstGeom prst="rect">
              <a:avLst/>
            </a:prstGeom>
            <a:noFill/>
          </p:spPr>
          <p:txBody>
            <a:bodyPr wrap="none" rtlCol="0">
              <a:spAutoFit/>
            </a:bodyPr>
            <a:lstStyle/>
            <a:p>
              <a:r>
                <a:rPr lang="en-US" dirty="0" smtClean="0">
                  <a:solidFill>
                    <a:schemeClr val="bg1"/>
                  </a:solidFill>
                </a:rPr>
                <a:t>Disk1</a:t>
              </a:r>
              <a:endParaRPr lang="en-US" dirty="0">
                <a:solidFill>
                  <a:schemeClr val="bg1"/>
                </a:solidFill>
              </a:endParaRPr>
            </a:p>
          </p:txBody>
        </p:sp>
      </p:grpSp>
      <p:sp>
        <p:nvSpPr>
          <p:cNvPr id="20" name="Right Arrow 19"/>
          <p:cNvSpPr/>
          <p:nvPr/>
        </p:nvSpPr>
        <p:spPr bwMode="auto">
          <a:xfrm>
            <a:off x="3425588" y="4512860"/>
            <a:ext cx="696036" cy="585716"/>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9562860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a:t>
            </a:r>
            <a:r>
              <a:rPr lang="ja-JP" altLang="en-US" dirty="0" smtClean="0"/>
              <a:t>プライマリ</a:t>
            </a:r>
            <a:r>
              <a:rPr lang="en-US" altLang="ja-JP" dirty="0" smtClean="0"/>
              <a:t>”</a:t>
            </a:r>
            <a:r>
              <a:rPr lang="ja-JP" altLang="en-US" dirty="0" smtClean="0"/>
              <a:t>にデータをおかない</a:t>
            </a:r>
            <a:endParaRPr lang="en-US" dirty="0"/>
          </a:p>
        </p:txBody>
      </p:sp>
      <p:sp>
        <p:nvSpPr>
          <p:cNvPr id="3" name="Content Placeholder 2"/>
          <p:cNvSpPr>
            <a:spLocks noGrp="1"/>
          </p:cNvSpPr>
          <p:nvPr>
            <p:ph type="body" sz="quarter" idx="10"/>
          </p:nvPr>
        </p:nvSpPr>
        <p:spPr>
          <a:xfrm>
            <a:off x="297641" y="1142984"/>
            <a:ext cx="8548718" cy="4242700"/>
          </a:xfrm>
        </p:spPr>
        <p:txBody>
          <a:bodyPr/>
          <a:lstStyle/>
          <a:p>
            <a:r>
              <a:rPr lang="da-DK" dirty="0" smtClean="0"/>
              <a:t>”</a:t>
            </a:r>
            <a:r>
              <a:rPr lang="ja-JP" altLang="en-US" dirty="0" smtClean="0"/>
              <a:t>プライマリ</a:t>
            </a:r>
            <a:r>
              <a:rPr lang="en-US" altLang="ja-JP" dirty="0" smtClean="0"/>
              <a:t>”</a:t>
            </a:r>
            <a:r>
              <a:rPr lang="ja-JP" altLang="en-US" dirty="0" smtClean="0"/>
              <a:t>ファイルグループには全てのシステムオブジェクトが入っている</a:t>
            </a:r>
            <a:endParaRPr lang="da-DK" dirty="0" smtClean="0"/>
          </a:p>
          <a:p>
            <a:r>
              <a:rPr lang="ja-JP" altLang="en-US" dirty="0" smtClean="0"/>
              <a:t>これらは他のファイルグループには動かせない</a:t>
            </a:r>
            <a:endParaRPr lang="da-DK" dirty="0" smtClean="0"/>
          </a:p>
          <a:p>
            <a:r>
              <a:rPr lang="ja-JP" altLang="en-US" dirty="0" smtClean="0"/>
              <a:t>ファイルグループ単位のバックアップの際、</a:t>
            </a:r>
            <a:r>
              <a:rPr lang="en-US" altLang="ja-JP" dirty="0" smtClean="0"/>
              <a:t>”</a:t>
            </a:r>
            <a:r>
              <a:rPr lang="ja-JP" altLang="en-US" dirty="0" smtClean="0"/>
              <a:t>プライマリ</a:t>
            </a:r>
            <a:r>
              <a:rPr lang="en-US" altLang="ja-JP" dirty="0" smtClean="0"/>
              <a:t>”</a:t>
            </a:r>
            <a:r>
              <a:rPr lang="ja-JP" altLang="en-US" dirty="0" smtClean="0"/>
              <a:t>ファイルグループは必ずバックアップ</a:t>
            </a:r>
            <a:endParaRPr lang="en-US" altLang="ja-JP" dirty="0" smtClean="0"/>
          </a:p>
          <a:p>
            <a:pPr lvl="1"/>
            <a:r>
              <a:rPr lang="en-US" altLang="ja-JP" dirty="0" smtClean="0"/>
              <a:t>“</a:t>
            </a:r>
            <a:r>
              <a:rPr lang="ja-JP" altLang="en-US" dirty="0" smtClean="0"/>
              <a:t>プライマリ</a:t>
            </a:r>
            <a:r>
              <a:rPr lang="en-US" altLang="ja-JP" dirty="0" smtClean="0"/>
              <a:t>”</a:t>
            </a:r>
            <a:r>
              <a:rPr lang="ja-JP" altLang="en-US" dirty="0" smtClean="0"/>
              <a:t>のバックアップなしでリストアできない</a:t>
            </a:r>
            <a:endParaRPr lang="en-US" altLang="ja-JP" dirty="0" smtClean="0"/>
          </a:p>
          <a:p>
            <a:pPr lvl="1"/>
            <a:r>
              <a:rPr lang="en-US" altLang="ja-JP" dirty="0" smtClean="0"/>
              <a:t>“</a:t>
            </a:r>
            <a:r>
              <a:rPr lang="ja-JP" altLang="en-US" dirty="0" smtClean="0"/>
              <a:t>プ</a:t>
            </a:r>
            <a:r>
              <a:rPr lang="ja-JP" altLang="en-US" dirty="0"/>
              <a:t>ライマ</a:t>
            </a:r>
            <a:r>
              <a:rPr lang="ja-JP" altLang="en-US" dirty="0" smtClean="0"/>
              <a:t>リ</a:t>
            </a:r>
            <a:r>
              <a:rPr lang="en-US" altLang="ja-JP" dirty="0" smtClean="0"/>
              <a:t>”</a:t>
            </a:r>
            <a:r>
              <a:rPr lang="ja-JP" altLang="en-US" dirty="0" smtClean="0"/>
              <a:t>は他のファイルグループより先にリストア</a:t>
            </a:r>
            <a:endParaRPr lang="da-DK" dirty="0" smtClean="0"/>
          </a:p>
          <a:p>
            <a:r>
              <a:rPr lang="ja-JP" altLang="en-US" dirty="0" smtClean="0">
                <a:solidFill>
                  <a:schemeClr val="bg1"/>
                </a:solidFill>
              </a:rPr>
              <a:t>推奨事項</a:t>
            </a:r>
            <a:endParaRPr lang="en-US" altLang="ja-JP" dirty="0" smtClean="0">
              <a:solidFill>
                <a:schemeClr val="bg1"/>
              </a:solidFill>
            </a:endParaRPr>
          </a:p>
          <a:p>
            <a:pPr lvl="1"/>
            <a:r>
              <a:rPr lang="ja-JP" altLang="en-US" dirty="0" smtClean="0"/>
              <a:t>少なくとも</a:t>
            </a:r>
            <a:r>
              <a:rPr lang="en-US" altLang="ja-JP" dirty="0" smtClean="0"/>
              <a:t>1</a:t>
            </a:r>
            <a:r>
              <a:rPr lang="ja-JP" altLang="en-US" dirty="0" smtClean="0"/>
              <a:t>つの追加ファイルグループを作成</a:t>
            </a:r>
            <a:endParaRPr lang="da-DK" dirty="0" smtClean="0"/>
          </a:p>
          <a:p>
            <a:pPr lvl="1"/>
            <a:r>
              <a:rPr lang="da-DK" dirty="0" smtClean="0"/>
              <a:t>”</a:t>
            </a:r>
            <a:r>
              <a:rPr lang="ja-JP" altLang="en-US" dirty="0" smtClean="0"/>
              <a:t>プライマリ</a:t>
            </a:r>
            <a:r>
              <a:rPr lang="en-US" altLang="ja-JP" dirty="0" smtClean="0"/>
              <a:t>”</a:t>
            </a:r>
            <a:r>
              <a:rPr lang="ja-JP" altLang="en-US" dirty="0" smtClean="0"/>
              <a:t>にオブジェクトをおかない</a:t>
            </a:r>
            <a:endParaRPr lang="da-DK" dirty="0" smtClean="0"/>
          </a:p>
        </p:txBody>
      </p:sp>
    </p:spTree>
    <p:extLst>
      <p:ext uri="{BB962C8B-B14F-4D97-AF65-F5344CB8AC3E}">
        <p14:creationId xmlns:p14="http://schemas.microsoft.com/office/powerpoint/2010/main" val="286722538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hape 497665"/>
          <p:cNvSpPr>
            <a:spLocks noGrp="1" noChangeArrowheads="1"/>
          </p:cNvSpPr>
          <p:nvPr>
            <p:ph type="title"/>
          </p:nvPr>
        </p:nvSpPr>
        <p:spPr/>
        <p:txBody>
          <a:bodyPr/>
          <a:lstStyle/>
          <a:p>
            <a:r>
              <a:rPr lang="ja-JP" altLang="en-US" smtClean="0"/>
              <a:t>データファイルはいくつ必要か？</a:t>
            </a:r>
            <a:endParaRPr lang="en-US" dirty="0" smtClean="0"/>
          </a:p>
        </p:txBody>
      </p:sp>
      <p:sp>
        <p:nvSpPr>
          <p:cNvPr id="12291" name="Shape 497666"/>
          <p:cNvSpPr>
            <a:spLocks noGrp="1" noChangeArrowheads="1"/>
          </p:cNvSpPr>
          <p:nvPr>
            <p:ph type="body" sz="quarter" idx="10"/>
          </p:nvPr>
        </p:nvSpPr>
        <p:spPr>
          <a:xfrm>
            <a:off x="297641" y="1142984"/>
            <a:ext cx="8548718" cy="4247317"/>
          </a:xfrm>
        </p:spPr>
        <p:txBody>
          <a:bodyPr/>
          <a:lstStyle/>
          <a:p>
            <a:r>
              <a:rPr lang="ja-JP" altLang="en-US" dirty="0" smtClean="0"/>
              <a:t>ファイルの数が多ければよいというものではない</a:t>
            </a:r>
            <a:endParaRPr lang="en-US" altLang="ja-JP" dirty="0" smtClean="0"/>
          </a:p>
          <a:p>
            <a:pPr lvl="1"/>
            <a:r>
              <a:rPr lang="ja-JP" altLang="en-US" dirty="0"/>
              <a:t>ハードウエ</a:t>
            </a:r>
            <a:r>
              <a:rPr lang="ja-JP" altLang="en-US" dirty="0" smtClean="0"/>
              <a:t>ア構成、アクセスパターン</a:t>
            </a:r>
            <a:endParaRPr lang="en-US" dirty="0" smtClean="0"/>
          </a:p>
          <a:p>
            <a:r>
              <a:rPr lang="ja-JP" altLang="en-US" dirty="0" smtClean="0"/>
              <a:t>ファイルの数は高負荷の書き込みのスケーラビリティに影響</a:t>
            </a:r>
            <a:endParaRPr lang="en-US" altLang="ja-JP" dirty="0" smtClean="0"/>
          </a:p>
          <a:p>
            <a:pPr lvl="1"/>
            <a:r>
              <a:rPr lang="en-US" dirty="0" smtClean="0"/>
              <a:t>PFS/GAM/SGAM</a:t>
            </a:r>
            <a:r>
              <a:rPr lang="ja-JP" altLang="en-US" dirty="0" smtClean="0"/>
              <a:t>等のアロケーション用構造の競合</a:t>
            </a:r>
            <a:endParaRPr lang="en-US" altLang="ja-JP" dirty="0" smtClean="0"/>
          </a:p>
          <a:p>
            <a:pPr lvl="1"/>
            <a:r>
              <a:rPr lang="ja-JP" altLang="en-US" dirty="0"/>
              <a:t>主</a:t>
            </a:r>
            <a:r>
              <a:rPr lang="ja-JP" altLang="en-US" dirty="0" smtClean="0"/>
              <a:t>に高負荷のページアロケーションのある</a:t>
            </a:r>
            <a:r>
              <a:rPr lang="en-US" altLang="ja-JP" dirty="0" smtClean="0"/>
              <a:t>8</a:t>
            </a:r>
            <a:r>
              <a:rPr lang="ja-JP" altLang="en-US" dirty="0" smtClean="0"/>
              <a:t>コア以上のマシンの場合</a:t>
            </a:r>
            <a:endParaRPr lang="en-US" altLang="ja-JP" dirty="0" smtClean="0"/>
          </a:p>
          <a:p>
            <a:pPr lvl="1"/>
            <a:r>
              <a:rPr lang="en-US" dirty="0" err="1" smtClean="0"/>
              <a:t>Tempdb</a:t>
            </a:r>
            <a:r>
              <a:rPr lang="ja-JP" altLang="en-US" dirty="0" smtClean="0"/>
              <a:t>は特に</a:t>
            </a:r>
            <a:endParaRPr lang="en-US" dirty="0" smtClean="0"/>
          </a:p>
          <a:p>
            <a:r>
              <a:rPr lang="ja-JP" altLang="en-US" dirty="0" smtClean="0"/>
              <a:t>できるだけ多くのスピンドル上にファイルを分散</a:t>
            </a:r>
            <a:endParaRPr lang="en-US" dirty="0" smtClean="0"/>
          </a:p>
          <a:p>
            <a:r>
              <a:rPr lang="ja-JP" altLang="en-US" dirty="0" smtClean="0"/>
              <a:t>推奨事項</a:t>
            </a:r>
          </a:p>
          <a:p>
            <a:pPr lvl="1"/>
            <a:r>
              <a:rPr lang="en-US" dirty="0" smtClean="0"/>
              <a:t>1</a:t>
            </a:r>
            <a:r>
              <a:rPr lang="ja-JP" altLang="en-US" dirty="0" smtClean="0"/>
              <a:t>つか</a:t>
            </a:r>
            <a:r>
              <a:rPr lang="en-US" altLang="ja-JP" dirty="0" smtClean="0"/>
              <a:t>2</a:t>
            </a:r>
            <a:r>
              <a:rPr lang="ja-JP" altLang="en-US" dirty="0" smtClean="0"/>
              <a:t>つのコアに１つのファイル</a:t>
            </a:r>
            <a:endParaRPr lang="en-US" dirty="0" smtClean="0"/>
          </a:p>
        </p:txBody>
      </p:sp>
    </p:spTree>
    <p:extLst>
      <p:ext uri="{BB962C8B-B14F-4D97-AF65-F5344CB8AC3E}">
        <p14:creationId xmlns:p14="http://schemas.microsoft.com/office/powerpoint/2010/main" val="190654068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dirty="0" smtClean="0"/>
              <a:t>トランザクションログの分離</a:t>
            </a:r>
            <a:endParaRPr lang="en-US" dirty="0"/>
          </a:p>
        </p:txBody>
      </p:sp>
      <p:sp>
        <p:nvSpPr>
          <p:cNvPr id="7" name="Text Placeholder 6"/>
          <p:cNvSpPr>
            <a:spLocks noGrp="1"/>
          </p:cNvSpPr>
          <p:nvPr>
            <p:ph type="body" sz="quarter" idx="10"/>
          </p:nvPr>
        </p:nvSpPr>
        <p:spPr>
          <a:xfrm>
            <a:off x="297641" y="1142984"/>
            <a:ext cx="8548718" cy="3074688"/>
          </a:xfrm>
        </p:spPr>
        <p:txBody>
          <a:bodyPr/>
          <a:lstStyle/>
          <a:p>
            <a:r>
              <a:rPr lang="ja-JP" altLang="en-US" dirty="0" smtClean="0"/>
              <a:t>データファイル</a:t>
            </a:r>
            <a:endParaRPr lang="en-US" altLang="ja-JP" dirty="0" smtClean="0"/>
          </a:p>
          <a:p>
            <a:pPr lvl="1"/>
            <a:r>
              <a:rPr lang="en-US" dirty="0" smtClean="0"/>
              <a:t>OLTP: </a:t>
            </a:r>
            <a:r>
              <a:rPr lang="ja-JP" altLang="en-US" dirty="0" smtClean="0"/>
              <a:t>ランダム</a:t>
            </a:r>
            <a:r>
              <a:rPr lang="en-US" altLang="ja-JP" dirty="0" smtClean="0"/>
              <a:t>Read/Write</a:t>
            </a:r>
          </a:p>
          <a:p>
            <a:pPr lvl="1"/>
            <a:r>
              <a:rPr lang="en-US" dirty="0" smtClean="0"/>
              <a:t>DWH: </a:t>
            </a:r>
            <a:r>
              <a:rPr lang="ja-JP" altLang="en-US" dirty="0" smtClean="0"/>
              <a:t>シーケンシャル</a:t>
            </a:r>
            <a:r>
              <a:rPr lang="en-US" altLang="ja-JP" dirty="0" smtClean="0"/>
              <a:t>Read</a:t>
            </a:r>
          </a:p>
          <a:p>
            <a:r>
              <a:rPr lang="ja-JP" altLang="en-US" dirty="0"/>
              <a:t>トランザクショ</a:t>
            </a:r>
            <a:r>
              <a:rPr lang="ja-JP" altLang="en-US" dirty="0" smtClean="0"/>
              <a:t>ン</a:t>
            </a:r>
            <a:r>
              <a:rPr lang="ja-JP" altLang="en-US" dirty="0"/>
              <a:t>ロ</a:t>
            </a:r>
            <a:r>
              <a:rPr lang="ja-JP" altLang="en-US" dirty="0" smtClean="0"/>
              <a:t>グ</a:t>
            </a:r>
            <a:r>
              <a:rPr lang="ja-JP" altLang="en-US" dirty="0"/>
              <a:t>ファイ</a:t>
            </a:r>
            <a:r>
              <a:rPr lang="ja-JP" altLang="en-US" dirty="0" smtClean="0"/>
              <a:t>ル</a:t>
            </a:r>
            <a:endParaRPr lang="en-US" altLang="ja-JP" dirty="0" smtClean="0"/>
          </a:p>
          <a:p>
            <a:pPr lvl="1"/>
            <a:r>
              <a:rPr lang="ja-JP" altLang="en-US" dirty="0"/>
              <a:t>シーケンシャ</a:t>
            </a:r>
            <a:r>
              <a:rPr lang="ja-JP" altLang="en-US" dirty="0" smtClean="0"/>
              <a:t>ル</a:t>
            </a:r>
            <a:r>
              <a:rPr lang="en-US" altLang="ja-JP" dirty="0" smtClean="0"/>
              <a:t>Write =&gt; RAID1</a:t>
            </a:r>
            <a:r>
              <a:rPr lang="ja-JP" altLang="en-US" dirty="0" smtClean="0"/>
              <a:t>または</a:t>
            </a:r>
            <a:r>
              <a:rPr lang="en-US" altLang="ja-JP" dirty="0" smtClean="0"/>
              <a:t>RAID10</a:t>
            </a:r>
          </a:p>
          <a:p>
            <a:r>
              <a:rPr lang="ja-JP" altLang="en-US" dirty="0"/>
              <a:t>異な</a:t>
            </a:r>
            <a:r>
              <a:rPr lang="ja-JP" altLang="en-US" dirty="0" smtClean="0"/>
              <a:t>る特性のファイルはスピンドルレベルで分離</a:t>
            </a:r>
            <a:endParaRPr lang="en-US" altLang="ja-JP" dirty="0" smtClean="0"/>
          </a:p>
          <a:p>
            <a:pPr lvl="1"/>
            <a:r>
              <a:rPr lang="ja-JP" altLang="en-US" dirty="0"/>
              <a:t>トランザクションロ</a:t>
            </a:r>
            <a:r>
              <a:rPr lang="ja-JP" altLang="en-US" dirty="0" smtClean="0"/>
              <a:t>グは専用のディスクに</a:t>
            </a:r>
            <a:endParaRPr lang="en-US" altLang="ja-JP" dirty="0" smtClean="0"/>
          </a:p>
        </p:txBody>
      </p:sp>
    </p:spTree>
    <p:extLst>
      <p:ext uri="{BB962C8B-B14F-4D97-AF65-F5344CB8AC3E}">
        <p14:creationId xmlns:p14="http://schemas.microsoft.com/office/powerpoint/2010/main" val="21203143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88800" y="2059216"/>
            <a:ext cx="8382000" cy="4744192"/>
          </a:xfrm>
        </p:spPr>
        <p:txBody>
          <a:bodyPr>
            <a:noAutofit/>
          </a:bodyPr>
          <a:lstStyle/>
          <a:p>
            <a:r>
              <a:rPr lang="ja-JP" altLang="en-US" sz="2800" dirty="0">
                <a:latin typeface="メイリオ" pitchFamily="50" charset="-128"/>
                <a:ea typeface="メイリオ" pitchFamily="50" charset="-128"/>
                <a:cs typeface="メイリオ" pitchFamily="50" charset="-128"/>
              </a:rPr>
              <a:t>お客</a:t>
            </a:r>
            <a:r>
              <a:rPr lang="ja-JP" altLang="en-US" sz="2800" dirty="0" smtClean="0">
                <a:latin typeface="メイリオ" pitchFamily="50" charset="-128"/>
                <a:ea typeface="メイリオ" pitchFamily="50" charset="-128"/>
                <a:cs typeface="メイリオ" pitchFamily="50" charset="-128"/>
              </a:rPr>
              <a:t>様</a:t>
            </a:r>
            <a:r>
              <a:rPr lang="ja-JP" altLang="en-US" sz="2800" dirty="0">
                <a:latin typeface="メイリオ" pitchFamily="50" charset="-128"/>
                <a:ea typeface="メイリオ" pitchFamily="50" charset="-128"/>
                <a:cs typeface="メイリオ" pitchFamily="50" charset="-128"/>
              </a:rPr>
              <a:t>プロジェク</a:t>
            </a:r>
            <a:r>
              <a:rPr lang="ja-JP" altLang="en-US" sz="2800" dirty="0" smtClean="0">
                <a:latin typeface="メイリオ" pitchFamily="50" charset="-128"/>
                <a:ea typeface="メイリオ" pitchFamily="50" charset="-128"/>
                <a:cs typeface="メイリオ" pitchFamily="50" charset="-128"/>
              </a:rPr>
              <a:t>トの成功</a:t>
            </a:r>
            <a:endParaRPr lang="en-US" sz="2800" dirty="0" smtClean="0">
              <a:latin typeface="メイリオ" pitchFamily="50" charset="-128"/>
              <a:ea typeface="メイリオ" pitchFamily="50" charset="-128"/>
              <a:cs typeface="メイリオ" pitchFamily="50" charset="-128"/>
            </a:endParaRPr>
          </a:p>
          <a:p>
            <a:pPr lvl="1"/>
            <a:r>
              <a:rPr lang="fr-FR" sz="2000" b="1" dirty="0" smtClean="0">
                <a:latin typeface="メイリオ" pitchFamily="50" charset="-128"/>
                <a:ea typeface="メイリオ" pitchFamily="50" charset="-128"/>
                <a:cs typeface="メイリオ" pitchFamily="50" charset="-128"/>
                <a:hlinkClick r:id="rId3"/>
              </a:rPr>
              <a:t>Bwin–</a:t>
            </a:r>
            <a:r>
              <a:rPr lang="fr-FR" sz="2000" dirty="0" smtClean="0">
                <a:latin typeface="メイリオ" pitchFamily="50" charset="-128"/>
                <a:ea typeface="メイリオ" pitchFamily="50" charset="-128"/>
                <a:cs typeface="メイリオ" pitchFamily="50" charset="-128"/>
                <a:hlinkClick r:id="rId3"/>
              </a:rPr>
              <a:t>ヨーロッパで最もポピュラーなアミューズメントサイト</a:t>
            </a:r>
            <a:r>
              <a:rPr lang="fr-FR" sz="2000" dirty="0">
                <a:latin typeface="メイリオ" pitchFamily="50" charset="-128"/>
                <a:ea typeface="メイリオ" pitchFamily="50" charset="-128"/>
                <a:cs typeface="メイリオ" pitchFamily="50" charset="-128"/>
                <a:hlinkClick r:id="rId3"/>
              </a:rPr>
              <a:t>、</a:t>
            </a:r>
            <a:r>
              <a:rPr lang="fr-FR" sz="2000" dirty="0" smtClean="0">
                <a:latin typeface="メイリオ" pitchFamily="50" charset="-128"/>
                <a:ea typeface="メイリオ" pitchFamily="50" charset="-128"/>
                <a:cs typeface="メイリオ" pitchFamily="50" charset="-128"/>
                <a:hlinkClick r:id="rId3"/>
              </a:rPr>
              <a:t>30,000 </a:t>
            </a:r>
            <a:r>
              <a:rPr lang="fr-FR" sz="2000" dirty="0" err="1" smtClean="0">
                <a:latin typeface="メイリオ" pitchFamily="50" charset="-128"/>
                <a:ea typeface="メイリオ" pitchFamily="50" charset="-128"/>
                <a:cs typeface="メイリオ" pitchFamily="50" charset="-128"/>
                <a:hlinkClick r:id="rId3"/>
              </a:rPr>
              <a:t>万トランザクション</a:t>
            </a:r>
            <a:r>
              <a:rPr lang="fr-FR" sz="2000" dirty="0">
                <a:latin typeface="メイリオ" pitchFamily="50" charset="-128"/>
                <a:ea typeface="メイリオ" pitchFamily="50" charset="-128"/>
                <a:cs typeface="メイリオ" pitchFamily="50" charset="-128"/>
                <a:hlinkClick r:id="rId3"/>
              </a:rPr>
              <a:t>/秒、</a:t>
            </a:r>
            <a:r>
              <a:rPr lang="fr-FR" sz="2000" dirty="0" smtClean="0">
                <a:latin typeface="メイリオ" pitchFamily="50" charset="-128"/>
                <a:ea typeface="メイリオ" pitchFamily="50" charset="-128"/>
                <a:cs typeface="メイリオ" pitchFamily="50" charset="-128"/>
                <a:hlinkClick r:id="rId3"/>
              </a:rPr>
              <a:t>100 TB </a:t>
            </a:r>
            <a:r>
              <a:rPr lang="ja-JP" altLang="en-US" sz="2000" dirty="0" smtClean="0">
                <a:latin typeface="メイリオ" pitchFamily="50" charset="-128"/>
                <a:ea typeface="メイリオ" pitchFamily="50" charset="-128"/>
                <a:cs typeface="メイリオ" pitchFamily="50" charset="-128"/>
                <a:hlinkClick r:id="rId3"/>
              </a:rPr>
              <a:t>トータル ストレージ</a:t>
            </a:r>
            <a:endParaRPr lang="fr-FR" sz="1400" dirty="0">
              <a:latin typeface="メイリオ" pitchFamily="50" charset="-128"/>
              <a:ea typeface="メイリオ" pitchFamily="50" charset="-128"/>
              <a:cs typeface="メイリオ" pitchFamily="50" charset="-128"/>
            </a:endParaRPr>
          </a:p>
          <a:p>
            <a:pPr lvl="1"/>
            <a:r>
              <a:rPr lang="en-US" sz="2000" b="1" dirty="0" smtClean="0">
                <a:latin typeface="メイリオ" pitchFamily="50" charset="-128"/>
                <a:ea typeface="メイリオ" pitchFamily="50" charset="-128"/>
                <a:cs typeface="メイリオ" pitchFamily="50" charset="-128"/>
                <a:hlinkClick r:id="rId4"/>
              </a:rPr>
              <a:t>Temenos–</a:t>
            </a:r>
            <a:r>
              <a:rPr lang="ja-JP" altLang="en-US" sz="2000" dirty="0" smtClean="0">
                <a:latin typeface="メイリオ" pitchFamily="50" charset="-128"/>
                <a:ea typeface="メイリオ" pitchFamily="50" charset="-128"/>
                <a:cs typeface="メイリオ" pitchFamily="50" charset="-128"/>
                <a:hlinkClick r:id="rId4"/>
              </a:rPr>
              <a:t>銀行勘定系パッケージ ベンダー</a:t>
            </a:r>
            <a:r>
              <a:rPr lang="en-US" sz="2000" dirty="0" smtClean="0">
                <a:latin typeface="メイリオ" pitchFamily="50" charset="-128"/>
                <a:ea typeface="メイリオ" pitchFamily="50" charset="-128"/>
                <a:cs typeface="メイリオ" pitchFamily="50" charset="-128"/>
                <a:hlinkClick r:id="rId4"/>
              </a:rPr>
              <a:t>; 1 TB </a:t>
            </a:r>
            <a:r>
              <a:rPr lang="en-US" sz="2000" dirty="0">
                <a:latin typeface="メイリオ" pitchFamily="50" charset="-128"/>
                <a:ea typeface="メイリオ" pitchFamily="50" charset="-128"/>
                <a:cs typeface="メイリオ" pitchFamily="50" charset="-128"/>
                <a:hlinkClick r:id="rId4"/>
              </a:rPr>
              <a:t>DB, </a:t>
            </a:r>
            <a:r>
              <a:rPr lang="en-US" sz="2000" dirty="0" smtClean="0">
                <a:latin typeface="メイリオ" pitchFamily="50" charset="-128"/>
                <a:ea typeface="メイリオ" pitchFamily="50" charset="-128"/>
                <a:cs typeface="メイリオ" pitchFamily="50" charset="-128"/>
                <a:hlinkClick r:id="rId4"/>
              </a:rPr>
              <a:t>100 k </a:t>
            </a:r>
            <a:r>
              <a:rPr lang="en-US" sz="2000" dirty="0">
                <a:latin typeface="メイリオ" pitchFamily="50" charset="-128"/>
                <a:ea typeface="メイリオ" pitchFamily="50" charset="-128"/>
                <a:cs typeface="メイリオ" pitchFamily="50" charset="-128"/>
                <a:hlinkClick r:id="rId4"/>
              </a:rPr>
              <a:t>batch </a:t>
            </a:r>
            <a:r>
              <a:rPr lang="en-US" sz="2000" dirty="0" smtClean="0">
                <a:latin typeface="メイリオ" pitchFamily="50" charset="-128"/>
                <a:ea typeface="メイリオ" pitchFamily="50" charset="-128"/>
                <a:cs typeface="メイリオ" pitchFamily="50" charset="-128"/>
                <a:hlinkClick r:id="rId4"/>
              </a:rPr>
              <a:t>requests/sec</a:t>
            </a:r>
            <a:endParaRPr lang="en-US" sz="1400" dirty="0">
              <a:latin typeface="メイリオ" pitchFamily="50" charset="-128"/>
              <a:ea typeface="メイリオ" pitchFamily="50" charset="-128"/>
              <a:cs typeface="メイリオ" pitchFamily="50" charset="-128"/>
            </a:endParaRPr>
          </a:p>
          <a:p>
            <a:r>
              <a:rPr lang="ja-JP" altLang="en-US" sz="2800" dirty="0">
                <a:latin typeface="メイリオ" pitchFamily="50" charset="-128"/>
                <a:ea typeface="メイリオ" pitchFamily="50" charset="-128"/>
                <a:cs typeface="メイリオ" pitchFamily="50" charset="-128"/>
              </a:rPr>
              <a:t>プロダクト</a:t>
            </a:r>
            <a:r>
              <a:rPr lang="ja-JP" altLang="en-US" sz="2800" dirty="0" smtClean="0">
                <a:latin typeface="メイリオ" pitchFamily="50" charset="-128"/>
                <a:ea typeface="メイリオ" pitchFamily="50" charset="-128"/>
                <a:cs typeface="メイリオ" pitchFamily="50" charset="-128"/>
              </a:rPr>
              <a:t>の</a:t>
            </a:r>
            <a:r>
              <a:rPr lang="ja-JP" altLang="en-US" sz="2800" dirty="0">
                <a:latin typeface="メイリオ" pitchFamily="50" charset="-128"/>
                <a:ea typeface="メイリオ" pitchFamily="50" charset="-128"/>
                <a:cs typeface="メイリオ" pitchFamily="50" charset="-128"/>
              </a:rPr>
              <a:t>改</a:t>
            </a:r>
            <a:r>
              <a:rPr lang="ja-JP" altLang="en-US" sz="2800" dirty="0" smtClean="0">
                <a:latin typeface="メイリオ" pitchFamily="50" charset="-128"/>
                <a:ea typeface="メイリオ" pitchFamily="50" charset="-128"/>
                <a:cs typeface="メイリオ" pitchFamily="50" charset="-128"/>
              </a:rPr>
              <a:t>善</a:t>
            </a:r>
            <a:endParaRPr lang="en-US" sz="1200" dirty="0" smtClean="0">
              <a:latin typeface="メイリオ" pitchFamily="50" charset="-128"/>
              <a:ea typeface="メイリオ" pitchFamily="50" charset="-128"/>
              <a:cs typeface="メイリオ" pitchFamily="50" charset="-128"/>
            </a:endParaRPr>
          </a:p>
          <a:p>
            <a:pPr lvl="1"/>
            <a:r>
              <a:rPr lang="ja-JP" altLang="en-US" sz="2000" dirty="0"/>
              <a:t>顧</a:t>
            </a:r>
            <a:r>
              <a:rPr lang="ja-JP" altLang="en-US" sz="2000" dirty="0" smtClean="0"/>
              <a:t>客</a:t>
            </a:r>
            <a:r>
              <a:rPr lang="ja-JP" altLang="en-US" sz="2000" dirty="0"/>
              <a:t>プロジェク</a:t>
            </a:r>
            <a:r>
              <a:rPr lang="ja-JP" altLang="en-US" sz="2000" dirty="0" smtClean="0"/>
              <a:t>ト</a:t>
            </a:r>
            <a:r>
              <a:rPr lang="ja-JP" altLang="en-US" sz="2000" dirty="0"/>
              <a:t>へ</a:t>
            </a:r>
            <a:r>
              <a:rPr lang="ja-JP" altLang="en-US" sz="2000" dirty="0" smtClean="0"/>
              <a:t>の深いかかわりから、プロダクトへのフィードバックを </a:t>
            </a:r>
            <a:r>
              <a:rPr lang="en-US" altLang="ja-JP" sz="2000" dirty="0" smtClean="0"/>
              <a:t>SQL</a:t>
            </a:r>
            <a:r>
              <a:rPr lang="ja-JP" altLang="en-US" sz="2000" dirty="0" smtClean="0"/>
              <a:t> </a:t>
            </a:r>
            <a:r>
              <a:rPr lang="en-US" altLang="ja-JP" sz="2000" dirty="0" smtClean="0"/>
              <a:t>Server </a:t>
            </a:r>
            <a:r>
              <a:rPr lang="ja-JP" altLang="en-US" sz="2000" dirty="0" smtClean="0"/>
              <a:t>開発チームに伝えます</a:t>
            </a:r>
            <a:endParaRPr lang="en-US" sz="2000" dirty="0" smtClean="0"/>
          </a:p>
          <a:p>
            <a:r>
              <a:rPr lang="ja-JP" altLang="en-US" sz="2800" dirty="0">
                <a:latin typeface="メイリオ" pitchFamily="50" charset="-128"/>
                <a:ea typeface="メイリオ" pitchFamily="50" charset="-128"/>
                <a:cs typeface="メイリオ" pitchFamily="50" charset="-128"/>
              </a:rPr>
              <a:t>コミュニティへ</a:t>
            </a:r>
            <a:r>
              <a:rPr lang="ja-JP" altLang="en-US" sz="2800" dirty="0" smtClean="0">
                <a:latin typeface="メイリオ" pitchFamily="50" charset="-128"/>
                <a:ea typeface="メイリオ" pitchFamily="50" charset="-128"/>
                <a:cs typeface="メイリオ" pitchFamily="50" charset="-128"/>
              </a:rPr>
              <a:t>の</a:t>
            </a:r>
            <a:r>
              <a:rPr lang="ja-JP" altLang="en-US" sz="2800" dirty="0">
                <a:latin typeface="メイリオ" pitchFamily="50" charset="-128"/>
                <a:ea typeface="メイリオ" pitchFamily="50" charset="-128"/>
                <a:cs typeface="メイリオ" pitchFamily="50" charset="-128"/>
              </a:rPr>
              <a:t>貢献</a:t>
            </a:r>
            <a:endParaRPr lang="en-US" sz="2800" dirty="0" smtClean="0">
              <a:latin typeface="メイリオ" pitchFamily="50" charset="-128"/>
              <a:ea typeface="メイリオ" pitchFamily="50" charset="-128"/>
              <a:cs typeface="メイリオ" pitchFamily="50" charset="-128"/>
            </a:endParaRPr>
          </a:p>
          <a:p>
            <a:pPr lvl="1"/>
            <a:r>
              <a:rPr lang="en-US" sz="2000" dirty="0">
                <a:latin typeface="メイリオ" pitchFamily="50" charset="-128"/>
                <a:ea typeface="メイリオ" pitchFamily="50" charset="-128"/>
                <a:cs typeface="メイリオ" pitchFamily="50" charset="-128"/>
                <a:hlinkClick r:id="rId5"/>
              </a:rPr>
              <a:t>http://</a:t>
            </a:r>
            <a:r>
              <a:rPr lang="en-US" sz="2000" dirty="0" smtClean="0">
                <a:latin typeface="メイリオ" pitchFamily="50" charset="-128"/>
                <a:ea typeface="メイリオ" pitchFamily="50" charset="-128"/>
                <a:cs typeface="メイリオ" pitchFamily="50" charset="-128"/>
                <a:hlinkClick r:id="rId5"/>
              </a:rPr>
              <a:t>sqlcat.com</a:t>
            </a:r>
            <a:endParaRPr lang="en-US" sz="2000" dirty="0" smtClean="0">
              <a:latin typeface="メイリオ" pitchFamily="50" charset="-128"/>
              <a:ea typeface="メイリオ" pitchFamily="50" charset="-128"/>
              <a:cs typeface="メイリオ" pitchFamily="50" charset="-128"/>
            </a:endParaRPr>
          </a:p>
          <a:p>
            <a:pPr lvl="1"/>
            <a:r>
              <a:rPr lang="en-US" sz="2000" dirty="0">
                <a:latin typeface="メイリオ" pitchFamily="50" charset="-128"/>
                <a:ea typeface="メイリオ" pitchFamily="50" charset="-128"/>
                <a:cs typeface="メイリオ" pitchFamily="50" charset="-128"/>
              </a:rPr>
              <a:t>SEAS (SQL Server Enterprise Architecture </a:t>
            </a:r>
            <a:r>
              <a:rPr lang="en-US" sz="2000" dirty="0" smtClean="0">
                <a:latin typeface="メイリオ" pitchFamily="50" charset="-128"/>
                <a:ea typeface="メイリオ" pitchFamily="50" charset="-128"/>
                <a:cs typeface="メイリオ" pitchFamily="50" charset="-128"/>
              </a:rPr>
              <a:t>Summit) </a:t>
            </a:r>
            <a:r>
              <a:rPr lang="ja-JP" altLang="en-US" sz="2000" dirty="0" smtClean="0">
                <a:latin typeface="メイリオ" pitchFamily="50" charset="-128"/>
                <a:ea typeface="メイリオ" pitchFamily="50" charset="-128"/>
                <a:cs typeface="メイリオ" pitchFamily="50" charset="-128"/>
              </a:rPr>
              <a:t>の</a:t>
            </a:r>
            <a:r>
              <a:rPr lang="ja-JP" altLang="en-US" sz="2000" dirty="0">
                <a:latin typeface="メイリオ" pitchFamily="50" charset="-128"/>
                <a:ea typeface="メイリオ" pitchFamily="50" charset="-128"/>
                <a:cs typeface="メイリオ" pitchFamily="50" charset="-128"/>
              </a:rPr>
              <a:t>開</a:t>
            </a:r>
            <a:r>
              <a:rPr lang="ja-JP" altLang="en-US" sz="2000" dirty="0" smtClean="0">
                <a:latin typeface="メイリオ" pitchFamily="50" charset="-128"/>
                <a:ea typeface="メイリオ" pitchFamily="50" charset="-128"/>
                <a:cs typeface="メイリオ" pitchFamily="50" charset="-128"/>
              </a:rPr>
              <a:t>催、</a:t>
            </a:r>
            <a:r>
              <a:rPr lang="en-US" sz="2000" dirty="0" smtClean="0">
                <a:latin typeface="メイリオ" pitchFamily="50" charset="-128"/>
                <a:ea typeface="メイリオ" pitchFamily="50" charset="-128"/>
                <a:cs typeface="メイリオ" pitchFamily="50" charset="-128"/>
              </a:rPr>
              <a:t>PASS Summit </a:t>
            </a:r>
            <a:r>
              <a:rPr lang="ja-JP" altLang="en-US" sz="2000" dirty="0" smtClean="0">
                <a:latin typeface="メイリオ" pitchFamily="50" charset="-128"/>
                <a:ea typeface="メイリオ" pitchFamily="50" charset="-128"/>
                <a:cs typeface="メイリオ" pitchFamily="50" charset="-128"/>
              </a:rPr>
              <a:t>な</a:t>
            </a:r>
            <a:r>
              <a:rPr lang="ja-JP" altLang="en-US" sz="2000" dirty="0">
                <a:latin typeface="メイリオ" pitchFamily="50" charset="-128"/>
                <a:ea typeface="メイリオ" pitchFamily="50" charset="-128"/>
                <a:cs typeface="メイリオ" pitchFamily="50" charset="-128"/>
              </a:rPr>
              <a:t>どへの貢</a:t>
            </a:r>
            <a:r>
              <a:rPr lang="ja-JP" altLang="en-US" sz="2000" dirty="0" smtClean="0">
                <a:latin typeface="メイリオ" pitchFamily="50" charset="-128"/>
                <a:ea typeface="メイリオ" pitchFamily="50" charset="-128"/>
                <a:cs typeface="メイリオ" pitchFamily="50" charset="-128"/>
              </a:rPr>
              <a:t>献</a:t>
            </a:r>
            <a:endParaRPr lang="ja-JP" altLang="en-US" sz="2000" dirty="0">
              <a:latin typeface="メイリオ" pitchFamily="50" charset="-128"/>
              <a:ea typeface="メイリオ" pitchFamily="50" charset="-128"/>
              <a:cs typeface="メイリオ" pitchFamily="50" charset="-128"/>
            </a:endParaRPr>
          </a:p>
        </p:txBody>
      </p:sp>
      <p:sp>
        <p:nvSpPr>
          <p:cNvPr id="2" name="Title 1"/>
          <p:cNvSpPr>
            <a:spLocks noGrp="1"/>
          </p:cNvSpPr>
          <p:nvPr>
            <p:ph type="title"/>
          </p:nvPr>
        </p:nvSpPr>
        <p:spPr>
          <a:xfrm>
            <a:off x="387054" y="452176"/>
            <a:ext cx="8412459" cy="498598"/>
          </a:xfrm>
        </p:spPr>
        <p:txBody>
          <a:bodyPr/>
          <a:lstStyle/>
          <a:p>
            <a:r>
              <a:rPr lang="en-US" sz="3600" dirty="0" smtClean="0">
                <a:latin typeface="メイリオ" pitchFamily="50" charset="-128"/>
                <a:ea typeface="メイリオ" pitchFamily="50" charset="-128"/>
                <a:cs typeface="メイリオ" pitchFamily="50" charset="-128"/>
              </a:rPr>
              <a:t>SQLCAT (Customer Advisory Team)</a:t>
            </a:r>
            <a:endParaRPr lang="en-US" sz="3600" dirty="0">
              <a:latin typeface="メイリオ" pitchFamily="50" charset="-128"/>
              <a:ea typeface="メイリオ" pitchFamily="50" charset="-128"/>
              <a:cs typeface="メイリオ" pitchFamily="50" charset="-128"/>
            </a:endParaRPr>
          </a:p>
        </p:txBody>
      </p:sp>
      <p:sp>
        <p:nvSpPr>
          <p:cNvPr id="22" name="Rectangle 21"/>
          <p:cNvSpPr/>
          <p:nvPr/>
        </p:nvSpPr>
        <p:spPr bwMode="auto">
          <a:xfrm>
            <a:off x="329990" y="1009408"/>
            <a:ext cx="8534400" cy="908066"/>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en-US" sz="1600" u="sng" dirty="0">
                <a:solidFill>
                  <a:schemeClr val="tx1"/>
                </a:solidFill>
                <a:latin typeface="メイリオ" pitchFamily="50" charset="-128"/>
                <a:ea typeface="メイリオ" pitchFamily="50" charset="-128"/>
                <a:cs typeface="メイリオ" pitchFamily="50" charset="-128"/>
              </a:rPr>
              <a:t>SQL Server Customer Advisory Team (SQL CAT) </a:t>
            </a:r>
            <a:r>
              <a:rPr lang="ja-JP" altLang="en-US" sz="1600" u="sng" dirty="0">
                <a:solidFill>
                  <a:schemeClr val="tx1"/>
                </a:solidFill>
                <a:latin typeface="メイリオ" pitchFamily="50" charset="-128"/>
                <a:ea typeface="メイリオ" pitchFamily="50" charset="-128"/>
                <a:cs typeface="メイリオ" pitchFamily="50" charset="-128"/>
              </a:rPr>
              <a:t>は </a:t>
            </a:r>
            <a:r>
              <a:rPr lang="en-US" altLang="ja-JP" sz="1600" u="sng" dirty="0">
                <a:solidFill>
                  <a:schemeClr val="tx1"/>
                </a:solidFill>
                <a:latin typeface="メイリオ" pitchFamily="50" charset="-128"/>
                <a:ea typeface="メイリオ" pitchFamily="50" charset="-128"/>
                <a:cs typeface="メイリオ" pitchFamily="50" charset="-128"/>
              </a:rPr>
              <a:t>SQL Server </a:t>
            </a:r>
            <a:r>
              <a:rPr lang="ja-JP" altLang="en-US" sz="1600" u="sng" dirty="0">
                <a:solidFill>
                  <a:schemeClr val="tx1"/>
                </a:solidFill>
                <a:latin typeface="メイリオ" pitchFamily="50" charset="-128"/>
                <a:ea typeface="メイリオ" pitchFamily="50" charset="-128"/>
                <a:cs typeface="メイリオ" pitchFamily="50" charset="-128"/>
              </a:rPr>
              <a:t>の製品開発グループを代表して顧客プロジェクトを支援するチームです。</a:t>
            </a:r>
            <a:r>
              <a:rPr lang="en-US" altLang="ja-JP" sz="1600" u="sng" dirty="0">
                <a:solidFill>
                  <a:schemeClr val="tx1"/>
                </a:solidFill>
                <a:latin typeface="メイリオ" pitchFamily="50" charset="-128"/>
                <a:ea typeface="メイリオ" pitchFamily="50" charset="-128"/>
                <a:cs typeface="メイリオ" pitchFamily="50" charset="-128"/>
              </a:rPr>
              <a:t>SQLCAT </a:t>
            </a:r>
            <a:r>
              <a:rPr lang="ja-JP" altLang="en-US" sz="1600" u="sng" dirty="0">
                <a:solidFill>
                  <a:schemeClr val="tx1"/>
                </a:solidFill>
                <a:latin typeface="メイリオ" pitchFamily="50" charset="-128"/>
                <a:ea typeface="メイリオ" pitchFamily="50" charset="-128"/>
                <a:cs typeface="メイリオ" pitchFamily="50" charset="-128"/>
              </a:rPr>
              <a:t>はワールドワイドで大規模で複雑なプロジェクトに参加しています。</a:t>
            </a:r>
            <a:endParaRPr lang="en-US" sz="1600" u="sng" dirty="0">
              <a:solidFill>
                <a:schemeClr val="tx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30861989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データベースオブジェクト</a:t>
            </a:r>
            <a:endParaRPr lang="en-US" dirty="0"/>
          </a:p>
        </p:txBody>
      </p:sp>
      <p:sp>
        <p:nvSpPr>
          <p:cNvPr id="3" name="Text Placeholder 2"/>
          <p:cNvSpPr>
            <a:spLocks noGrp="1"/>
          </p:cNvSpPr>
          <p:nvPr>
            <p:ph type="body" sz="quarter" idx="10"/>
          </p:nvPr>
        </p:nvSpPr>
        <p:spPr>
          <a:xfrm>
            <a:off x="297641" y="1142984"/>
            <a:ext cx="8548718" cy="1394228"/>
          </a:xfrm>
        </p:spPr>
        <p:txBody>
          <a:bodyPr/>
          <a:lstStyle/>
          <a:p>
            <a:r>
              <a:rPr lang="ja-JP" altLang="en-US" dirty="0" smtClean="0"/>
              <a:t>テーブル</a:t>
            </a:r>
            <a:endParaRPr lang="en-US" altLang="ja-JP" dirty="0" smtClean="0"/>
          </a:p>
          <a:p>
            <a:r>
              <a:rPr lang="ja-JP" altLang="en-US" dirty="0" smtClean="0"/>
              <a:t>イ</a:t>
            </a:r>
            <a:r>
              <a:rPr lang="ja-JP" altLang="en-US" dirty="0"/>
              <a:t>ンデック</a:t>
            </a:r>
            <a:r>
              <a:rPr lang="ja-JP" altLang="en-US" dirty="0" smtClean="0"/>
              <a:t>ス</a:t>
            </a:r>
            <a:endParaRPr lang="en-US" altLang="ja-JP" dirty="0" smtClean="0"/>
          </a:p>
          <a:p>
            <a:r>
              <a:rPr lang="ja-JP" altLang="en-US" dirty="0"/>
              <a:t>パーティション</a:t>
            </a:r>
            <a:endParaRPr lang="en-US" dirty="0"/>
          </a:p>
        </p:txBody>
      </p:sp>
    </p:spTree>
    <p:extLst>
      <p:ext uri="{BB962C8B-B14F-4D97-AF65-F5344CB8AC3E}">
        <p14:creationId xmlns:p14="http://schemas.microsoft.com/office/powerpoint/2010/main" val="295264443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ja-JP" altLang="en-US" dirty="0" smtClean="0"/>
              <a:t>ヒープ、クラスタ化インデックス、非クラスタ化インデックス</a:t>
            </a:r>
            <a:endParaRPr lang="en-US" dirty="0"/>
          </a:p>
        </p:txBody>
      </p:sp>
      <p:sp>
        <p:nvSpPr>
          <p:cNvPr id="9" name="Text Placeholder 8"/>
          <p:cNvSpPr>
            <a:spLocks noGrp="1"/>
          </p:cNvSpPr>
          <p:nvPr>
            <p:ph type="body" idx="1"/>
          </p:nvPr>
        </p:nvSpPr>
        <p:spPr/>
        <p:txBody>
          <a:bodyPr/>
          <a:lstStyle/>
          <a:p>
            <a:endParaRPr lang="en-US" dirty="0"/>
          </a:p>
        </p:txBody>
      </p:sp>
      <p:sp>
        <p:nvSpPr>
          <p:cNvPr id="10" name="Content Placeholder 9"/>
          <p:cNvSpPr>
            <a:spLocks noGrp="1"/>
          </p:cNvSpPr>
          <p:nvPr>
            <p:ph sz="half" idx="2"/>
          </p:nvPr>
        </p:nvSpPr>
        <p:spPr>
          <a:xfrm>
            <a:off x="457200" y="1808820"/>
            <a:ext cx="4040188" cy="341632"/>
          </a:xfrm>
        </p:spPr>
        <p:txBody>
          <a:bodyPr/>
          <a:lstStyle/>
          <a:p>
            <a:r>
              <a:rPr lang="ja-JP" altLang="en-US" dirty="0" smtClean="0"/>
              <a:t>クラスタ化インデックス</a:t>
            </a:r>
            <a:endParaRPr lang="en-US" dirty="0"/>
          </a:p>
        </p:txBody>
      </p:sp>
      <p:sp>
        <p:nvSpPr>
          <p:cNvPr id="11" name="Text Placeholder 10"/>
          <p:cNvSpPr>
            <a:spLocks noGrp="1"/>
          </p:cNvSpPr>
          <p:nvPr>
            <p:ph type="body" sz="quarter" idx="3"/>
          </p:nvPr>
        </p:nvSpPr>
        <p:spPr/>
        <p:txBody>
          <a:bodyPr/>
          <a:lstStyle/>
          <a:p>
            <a:endParaRPr lang="en-US"/>
          </a:p>
        </p:txBody>
      </p:sp>
      <p:sp>
        <p:nvSpPr>
          <p:cNvPr id="12" name="Content Placeholder 11"/>
          <p:cNvSpPr>
            <a:spLocks noGrp="1"/>
          </p:cNvSpPr>
          <p:nvPr>
            <p:ph sz="quarter" idx="4"/>
          </p:nvPr>
        </p:nvSpPr>
        <p:spPr>
          <a:xfrm>
            <a:off x="4645025" y="1808820"/>
            <a:ext cx="4041775" cy="341632"/>
          </a:xfrm>
        </p:spPr>
        <p:txBody>
          <a:bodyPr/>
          <a:lstStyle/>
          <a:p>
            <a:r>
              <a:rPr lang="ja-JP" altLang="en-US" dirty="0" smtClean="0"/>
              <a:t>非クラスタ化インデックス</a:t>
            </a:r>
            <a:endParaRPr lang="en-US" dirty="0"/>
          </a:p>
        </p:txBody>
      </p:sp>
      <p:pic>
        <p:nvPicPr>
          <p:cNvPr id="1026" name="Picture 2" descr="非クラスター化インデックスのレベル"/>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519" y="2398494"/>
            <a:ext cx="4046257" cy="3765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クラスター化インデックスのレベル"/>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11" y="2327550"/>
            <a:ext cx="3645009" cy="3907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07229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ja-JP" altLang="en-US" dirty="0" smtClean="0"/>
              <a:t>テーブル・インデックスの設計</a:t>
            </a:r>
            <a:endParaRPr lang="en-US" dirty="0"/>
          </a:p>
        </p:txBody>
      </p:sp>
      <p:sp>
        <p:nvSpPr>
          <p:cNvPr id="10" name="Text Placeholder 9"/>
          <p:cNvSpPr>
            <a:spLocks noGrp="1"/>
          </p:cNvSpPr>
          <p:nvPr>
            <p:ph type="body" sz="quarter" idx="10"/>
          </p:nvPr>
        </p:nvSpPr>
        <p:spPr>
          <a:xfrm>
            <a:off x="297641" y="1142984"/>
            <a:ext cx="8548718" cy="5258363"/>
          </a:xfrm>
        </p:spPr>
        <p:txBody>
          <a:bodyPr/>
          <a:lstStyle/>
          <a:p>
            <a:r>
              <a:rPr lang="ja-JP" altLang="en-US" dirty="0" smtClean="0"/>
              <a:t>データ型の精査</a:t>
            </a:r>
            <a:endParaRPr lang="en-US" altLang="ja-JP" dirty="0" smtClean="0"/>
          </a:p>
          <a:p>
            <a:r>
              <a:rPr lang="ja-JP" altLang="en-US" dirty="0" smtClean="0"/>
              <a:t>正規化</a:t>
            </a:r>
            <a:r>
              <a:rPr lang="en-US" altLang="ja-JP" dirty="0" smtClean="0"/>
              <a:t>-&gt;</a:t>
            </a:r>
            <a:r>
              <a:rPr lang="ja-JP" altLang="en-US" dirty="0" smtClean="0"/>
              <a:t>非正規化</a:t>
            </a:r>
            <a:endParaRPr lang="en-US" altLang="ja-JP" dirty="0" smtClean="0"/>
          </a:p>
          <a:p>
            <a:r>
              <a:rPr lang="ja-JP" altLang="en-US" dirty="0" smtClean="0"/>
              <a:t>ク</a:t>
            </a:r>
            <a:r>
              <a:rPr lang="ja-JP" altLang="en-US" dirty="0"/>
              <a:t>ラスタ</a:t>
            </a:r>
            <a:r>
              <a:rPr lang="ja-JP" altLang="en-US" dirty="0" smtClean="0"/>
              <a:t>化インデックスの活用</a:t>
            </a:r>
            <a:endParaRPr lang="en-US" altLang="ja-JP" dirty="0" smtClean="0"/>
          </a:p>
          <a:p>
            <a:pPr lvl="1"/>
            <a:r>
              <a:rPr lang="ja-JP" altLang="en-US" dirty="0" smtClean="0"/>
              <a:t>ソ</a:t>
            </a:r>
            <a:r>
              <a:rPr lang="ja-JP" altLang="en-US" dirty="0"/>
              <a:t>ート済</a:t>
            </a:r>
            <a:r>
              <a:rPr lang="ja-JP" altLang="en-US" dirty="0" smtClean="0"/>
              <a:t>み</a:t>
            </a:r>
            <a:endParaRPr lang="en-US" altLang="ja-JP" dirty="0" smtClean="0"/>
          </a:p>
          <a:p>
            <a:pPr lvl="1"/>
            <a:r>
              <a:rPr lang="ja-JP" altLang="en-US" dirty="0" smtClean="0"/>
              <a:t>ホットスポット対策</a:t>
            </a:r>
            <a:endParaRPr lang="en-US" altLang="ja-JP" dirty="0"/>
          </a:p>
          <a:p>
            <a:r>
              <a:rPr lang="ja-JP" altLang="en-US" dirty="0" smtClean="0"/>
              <a:t>圧縮</a:t>
            </a:r>
            <a:endParaRPr lang="en-US" altLang="ja-JP" dirty="0" smtClean="0"/>
          </a:p>
          <a:p>
            <a:pPr lvl="1"/>
            <a:r>
              <a:rPr lang="ja-JP" altLang="en-US" dirty="0"/>
              <a:t>レコー</a:t>
            </a:r>
            <a:r>
              <a:rPr lang="ja-JP" altLang="en-US" dirty="0" smtClean="0"/>
              <a:t>ド圧縮</a:t>
            </a:r>
            <a:endParaRPr lang="en-US" altLang="ja-JP" dirty="0" smtClean="0"/>
          </a:p>
          <a:p>
            <a:pPr lvl="1"/>
            <a:r>
              <a:rPr lang="ja-JP" altLang="en-US" dirty="0" smtClean="0"/>
              <a:t>ページ圧縮</a:t>
            </a:r>
            <a:endParaRPr lang="en-US" altLang="ja-JP" dirty="0" smtClean="0"/>
          </a:p>
          <a:p>
            <a:r>
              <a:rPr lang="ja-JP" altLang="en-US" dirty="0"/>
              <a:t>非クラスタ化インデックスの活</a:t>
            </a:r>
            <a:r>
              <a:rPr lang="ja-JP" altLang="en-US" dirty="0" smtClean="0"/>
              <a:t>用</a:t>
            </a:r>
            <a:endParaRPr lang="en-US" altLang="ja-JP" dirty="0" smtClean="0"/>
          </a:p>
          <a:p>
            <a:pPr lvl="1"/>
            <a:r>
              <a:rPr lang="ja-JP" altLang="en-US" dirty="0"/>
              <a:t>検索キ</a:t>
            </a:r>
            <a:r>
              <a:rPr lang="ja-JP" altLang="en-US" dirty="0" smtClean="0"/>
              <a:t>ー</a:t>
            </a:r>
            <a:endParaRPr lang="en-US" altLang="ja-JP" dirty="0" smtClean="0"/>
          </a:p>
          <a:p>
            <a:pPr lvl="1"/>
            <a:r>
              <a:rPr lang="ja-JP" altLang="en-US" dirty="0" smtClean="0"/>
              <a:t>つけすぎない</a:t>
            </a:r>
            <a:endParaRPr lang="en-US" altLang="ja-JP" dirty="0" smtClean="0"/>
          </a:p>
          <a:p>
            <a:r>
              <a:rPr lang="ja-JP" altLang="en-US" dirty="0"/>
              <a:t>インデックス</a:t>
            </a:r>
            <a:r>
              <a:rPr lang="ja-JP" altLang="en-US" dirty="0" smtClean="0"/>
              <a:t>付</a:t>
            </a:r>
            <a:r>
              <a:rPr lang="ja-JP" altLang="en-US" dirty="0"/>
              <a:t>ビュー</a:t>
            </a:r>
            <a:endParaRPr lang="en-US" altLang="ja-JP" dirty="0"/>
          </a:p>
        </p:txBody>
      </p:sp>
    </p:spTree>
    <p:extLst>
      <p:ext uri="{BB962C8B-B14F-4D97-AF65-F5344CB8AC3E}">
        <p14:creationId xmlns:p14="http://schemas.microsoft.com/office/powerpoint/2010/main" val="189809758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パーティションの設計</a:t>
            </a:r>
            <a:endParaRPr lang="en-US" dirty="0"/>
          </a:p>
        </p:txBody>
      </p:sp>
      <p:sp>
        <p:nvSpPr>
          <p:cNvPr id="6" name="Text Placeholder 5"/>
          <p:cNvSpPr>
            <a:spLocks noGrp="1"/>
          </p:cNvSpPr>
          <p:nvPr>
            <p:ph type="body" sz="quarter" idx="10"/>
          </p:nvPr>
        </p:nvSpPr>
        <p:spPr>
          <a:xfrm>
            <a:off x="297641" y="1142984"/>
            <a:ext cx="8548718" cy="3854901"/>
          </a:xfrm>
        </p:spPr>
        <p:txBody>
          <a:bodyPr/>
          <a:lstStyle/>
          <a:p>
            <a:r>
              <a:rPr lang="ja-JP" altLang="en-US" dirty="0" smtClean="0"/>
              <a:t>１つのテーブルに複</a:t>
            </a:r>
            <a:r>
              <a:rPr lang="ja-JP" altLang="en-US" dirty="0"/>
              <a:t>数</a:t>
            </a:r>
            <a:r>
              <a:rPr lang="ja-JP" altLang="en-US" dirty="0" smtClean="0"/>
              <a:t>の</a:t>
            </a:r>
            <a:r>
              <a:rPr lang="ja-JP" altLang="en-US" dirty="0"/>
              <a:t>パーティション</a:t>
            </a:r>
            <a:endParaRPr lang="en-US" altLang="ja-JP" dirty="0" smtClean="0"/>
          </a:p>
          <a:p>
            <a:r>
              <a:rPr lang="ja-JP" altLang="en-US" dirty="0" smtClean="0"/>
              <a:t>パ</a:t>
            </a:r>
            <a:r>
              <a:rPr lang="ja-JP" altLang="en-US" dirty="0"/>
              <a:t>ーティション分割により、大きいテーブルとインデック</a:t>
            </a:r>
            <a:r>
              <a:rPr lang="ja-JP" altLang="en-US" dirty="0" smtClean="0"/>
              <a:t>スの管理が容易に</a:t>
            </a:r>
            <a:endParaRPr lang="en-US" altLang="ja-JP" dirty="0" smtClean="0"/>
          </a:p>
          <a:p>
            <a:r>
              <a:rPr lang="ja-JP" altLang="en-US" dirty="0"/>
              <a:t>スイッチイ</a:t>
            </a:r>
            <a:r>
              <a:rPr lang="ja-JP" altLang="en-US" dirty="0" smtClean="0"/>
              <a:t>ン、スイッチアウト</a:t>
            </a:r>
            <a:endParaRPr lang="en-US" altLang="ja-JP" dirty="0" smtClean="0"/>
          </a:p>
          <a:p>
            <a:pPr lvl="1"/>
            <a:r>
              <a:rPr lang="ja-JP" altLang="en-US" dirty="0"/>
              <a:t>同</a:t>
            </a:r>
            <a:r>
              <a:rPr lang="ja-JP" altLang="en-US" dirty="0" smtClean="0"/>
              <a:t>じ形の別のテーブルと、テーブルのパーティションの入れ替え</a:t>
            </a:r>
            <a:endParaRPr lang="en-US" altLang="ja-JP" dirty="0" smtClean="0"/>
          </a:p>
          <a:p>
            <a:pPr lvl="1"/>
            <a:r>
              <a:rPr lang="ja-JP" altLang="en-US" dirty="0"/>
              <a:t>デー</a:t>
            </a:r>
            <a:r>
              <a:rPr lang="ja-JP" altLang="en-US" dirty="0" smtClean="0"/>
              <a:t>タ</a:t>
            </a:r>
            <a:r>
              <a:rPr lang="ja-JP" altLang="en-US" dirty="0"/>
              <a:t>移</a:t>
            </a:r>
            <a:r>
              <a:rPr lang="ja-JP" altLang="en-US" dirty="0" smtClean="0"/>
              <a:t>動</a:t>
            </a:r>
            <a:r>
              <a:rPr lang="ja-JP" altLang="en-US" dirty="0"/>
              <a:t>なし</a:t>
            </a:r>
            <a:endParaRPr lang="en-US" altLang="ja-JP" dirty="0" smtClean="0"/>
          </a:p>
          <a:p>
            <a:r>
              <a:rPr lang="ja-JP" altLang="en-US" dirty="0" smtClean="0"/>
              <a:t>スライディングウィンドウシナリオ</a:t>
            </a:r>
            <a:endParaRPr lang="en-US" altLang="ja-JP" dirty="0" smtClean="0"/>
          </a:p>
          <a:p>
            <a:pPr lvl="1"/>
            <a:r>
              <a:rPr lang="en-US" altLang="ja-JP" dirty="0" smtClean="0"/>
              <a:t>1</a:t>
            </a:r>
            <a:r>
              <a:rPr lang="ja-JP" altLang="en-US" dirty="0"/>
              <a:t>ヶ月</a:t>
            </a:r>
            <a:r>
              <a:rPr lang="ja-JP" altLang="en-US" dirty="0" smtClean="0"/>
              <a:t>に</a:t>
            </a:r>
            <a:r>
              <a:rPr lang="en-US" altLang="ja-JP" dirty="0"/>
              <a:t>1</a:t>
            </a:r>
            <a:r>
              <a:rPr lang="ja-JP" altLang="en-US" dirty="0" smtClean="0"/>
              <a:t>度新しいパーティションを作成してデータロード</a:t>
            </a:r>
            <a:endParaRPr lang="en-US" altLang="ja-JP" dirty="0" smtClean="0"/>
          </a:p>
          <a:p>
            <a:pPr lvl="1"/>
            <a:r>
              <a:rPr lang="ja-JP" altLang="en-US" dirty="0"/>
              <a:t>データロード</a:t>
            </a:r>
            <a:r>
              <a:rPr lang="ja-JP" altLang="en-US" dirty="0" smtClean="0"/>
              <a:t>後にテーブルにスイッチイン</a:t>
            </a:r>
            <a:endParaRPr lang="en-US" dirty="0"/>
          </a:p>
        </p:txBody>
      </p:sp>
    </p:spTree>
    <p:extLst>
      <p:ext uri="{BB962C8B-B14F-4D97-AF65-F5344CB8AC3E}">
        <p14:creationId xmlns:p14="http://schemas.microsoft.com/office/powerpoint/2010/main" val="65326649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73178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Appendix</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4592359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SQL Server I/O </a:t>
            </a:r>
            <a:r>
              <a:rPr lang="ja-JP" altLang="en-US" dirty="0" smtClean="0"/>
              <a:t>パターン</a:t>
            </a:r>
            <a:endParaRPr lang="en-US" dirty="0"/>
          </a:p>
        </p:txBody>
      </p:sp>
      <p:sp>
        <p:nvSpPr>
          <p:cNvPr id="4" name="Content Placeholder 3"/>
          <p:cNvSpPr>
            <a:spLocks noGrp="1"/>
          </p:cNvSpPr>
          <p:nvPr>
            <p:ph type="body" sz="quarter" idx="10"/>
          </p:nvPr>
        </p:nvSpPr>
        <p:spPr>
          <a:xfrm>
            <a:off x="297641" y="1142984"/>
            <a:ext cx="8548718" cy="786369"/>
          </a:xfrm>
        </p:spPr>
        <p:txBody>
          <a:bodyPr/>
          <a:lstStyle/>
          <a:p>
            <a:r>
              <a:rPr lang="en-US" dirty="0" smtClean="0"/>
              <a:t>SQL Server</a:t>
            </a:r>
            <a:r>
              <a:rPr lang="ja-JP" altLang="en-US" dirty="0" smtClean="0"/>
              <a:t>の主な機能の</a:t>
            </a:r>
            <a:r>
              <a:rPr lang="en-US" dirty="0" smtClean="0"/>
              <a:t>I/O</a:t>
            </a:r>
            <a:r>
              <a:rPr lang="ja-JP" altLang="en-US" dirty="0"/>
              <a:t>特</a:t>
            </a:r>
            <a:r>
              <a:rPr lang="ja-JP" altLang="en-US" dirty="0" smtClean="0"/>
              <a:t>性を理解することはストレージの設計に役立ちます</a:t>
            </a:r>
            <a:endParaRPr lang="en-US" dirty="0" smtClean="0"/>
          </a:p>
        </p:txBody>
      </p:sp>
      <p:graphicFrame>
        <p:nvGraphicFramePr>
          <p:cNvPr id="6" name="Group 236"/>
          <p:cNvGraphicFramePr>
            <a:graphicFrameLocks/>
          </p:cNvGraphicFramePr>
          <p:nvPr>
            <p:extLst>
              <p:ext uri="{D42A27DB-BD31-4B8C-83A1-F6EECF244321}">
                <p14:modId xmlns:p14="http://schemas.microsoft.com/office/powerpoint/2010/main" val="4061761870"/>
              </p:ext>
            </p:extLst>
          </p:nvPr>
        </p:nvGraphicFramePr>
        <p:xfrm>
          <a:off x="490570" y="2061630"/>
          <a:ext cx="8111344" cy="4038600"/>
        </p:xfrm>
        <a:graphic>
          <a:graphicData uri="http://schemas.openxmlformats.org/drawingml/2006/table">
            <a:tbl>
              <a:tblPr/>
              <a:tblGrid>
                <a:gridCol w="2621119"/>
                <a:gridCol w="1336381"/>
                <a:gridCol w="1256936"/>
                <a:gridCol w="2896908"/>
              </a:tblGrid>
              <a:tr h="43180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Verdana" pitchFamily="34" charset="0"/>
                          <a:cs typeface="Arial" charset="0"/>
                        </a:rPr>
                        <a:t>Operation </a:t>
                      </a:r>
                      <a:endParaRPr kumimoji="0" lang="en-US" sz="14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Verdana" pitchFamily="34" charset="0"/>
                          <a:cs typeface="Arial" charset="0"/>
                        </a:rPr>
                        <a:t>Random / Sequential</a:t>
                      </a:r>
                      <a:endParaRPr kumimoji="0" lang="en-US" sz="14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Verdana" pitchFamily="34" charset="0"/>
                          <a:cs typeface="Arial" charset="0"/>
                        </a:rPr>
                        <a:t>Read / Write</a:t>
                      </a:r>
                      <a:endParaRPr kumimoji="0" lang="en-US" sz="14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Verdana" pitchFamily="34" charset="0"/>
                          <a:cs typeface="Arial" charset="0"/>
                        </a:rPr>
                        <a:t>Size Range</a:t>
                      </a:r>
                      <a:endParaRPr kumimoji="0" lang="en-US" sz="14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OLTP – Log</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Sequential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Write</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Up to 60K</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OLTP – Data (Index Seeks)</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Random</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Read</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8K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OLTP - Lazy Writer</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Random</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Write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Any multiple of 8K up to 256K</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OLTP - Checkpoint</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Random</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Write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Any multiple of 8K up to 256K</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Read Ahead (DSS, Index/Table Scans)</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Sequential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Read</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Any multiple of 8KB up to 512K</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Bulk Insert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Sequential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Write</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Any multiple of 8K up to 256K</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BACKUP  / Restore</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Sequential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Read/Write</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Multiple of 64K (up to 4MB)</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DBCC – CHECKDB</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Sequential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Read</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8K – 64K</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ALTER INDEX REBUILD - </a:t>
                      </a:r>
                      <a:br>
                        <a:rPr kumimoji="0" lang="en-US" sz="1400" b="0" i="0" u="none" strike="noStrike" cap="none" normalizeH="0" baseline="0" dirty="0" smtClean="0">
                          <a:ln>
                            <a:noFill/>
                          </a:ln>
                          <a:solidFill>
                            <a:schemeClr val="bg1"/>
                          </a:solidFill>
                          <a:effectLst/>
                          <a:latin typeface="Verdana" pitchFamily="34" charset="0"/>
                          <a:cs typeface="Arial" charset="0"/>
                        </a:rPr>
                      </a:br>
                      <a:r>
                        <a:rPr kumimoji="0" lang="en-US" sz="1400" b="0" i="0" u="none" strike="noStrike" cap="none" normalizeH="0" baseline="0" dirty="0" smtClean="0">
                          <a:ln>
                            <a:noFill/>
                          </a:ln>
                          <a:solidFill>
                            <a:schemeClr val="bg1"/>
                          </a:solidFill>
                          <a:effectLst/>
                          <a:latin typeface="Verdana" pitchFamily="34" charset="0"/>
                          <a:cs typeface="Arial" charset="0"/>
                        </a:rPr>
                        <a:t>(Read Phase)</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Sequential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Read</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(see Read Ahead)</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ALTER INDEX REBUILD - </a:t>
                      </a:r>
                      <a:br>
                        <a:rPr kumimoji="0" lang="en-US" sz="1400" b="0" i="0" u="none" strike="noStrike" cap="none" normalizeH="0" baseline="0" dirty="0" smtClean="0">
                          <a:ln>
                            <a:noFill/>
                          </a:ln>
                          <a:solidFill>
                            <a:schemeClr val="bg1"/>
                          </a:solidFill>
                          <a:effectLst/>
                          <a:latin typeface="Verdana" pitchFamily="34" charset="0"/>
                          <a:cs typeface="Arial" charset="0"/>
                        </a:rPr>
                      </a:br>
                      <a:r>
                        <a:rPr kumimoji="0" lang="en-US" sz="1400" b="0" i="0" u="none" strike="noStrike" cap="none" normalizeH="0" baseline="0" dirty="0" smtClean="0">
                          <a:ln>
                            <a:noFill/>
                          </a:ln>
                          <a:solidFill>
                            <a:schemeClr val="bg1"/>
                          </a:solidFill>
                          <a:effectLst/>
                          <a:latin typeface="Verdana" pitchFamily="34" charset="0"/>
                          <a:cs typeface="Arial" charset="0"/>
                        </a:rPr>
                        <a:t>(Write Phase)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Sequential </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Write</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cs typeface="Arial" charset="0"/>
                        </a:rPr>
                        <a:t>Any multiple of 8K up to 128K</a:t>
                      </a:r>
                      <a:endParaRPr kumimoji="0" lang="en-US" sz="1800" b="0" i="0" u="none" strike="noStrike" cap="none" normalizeH="0" baseline="0" dirty="0" smtClean="0">
                        <a:ln>
                          <a:noFill/>
                        </a:ln>
                        <a:solidFill>
                          <a:schemeClr val="bg1"/>
                        </a:solidFill>
                        <a:effectLst/>
                        <a:latin typeface="Arial" charset="0"/>
                      </a:endParaRPr>
                    </a:p>
                  </a:txBody>
                  <a:tcPr marL="76200" marR="762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1894561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 Lazy Writer</a:t>
            </a:r>
            <a:endParaRPr lang="da-DK" dirty="0"/>
          </a:p>
        </p:txBody>
      </p:sp>
      <p:sp>
        <p:nvSpPr>
          <p:cNvPr id="9" name="Text Placeholder 8"/>
          <p:cNvSpPr>
            <a:spLocks noGrp="1"/>
          </p:cNvSpPr>
          <p:nvPr>
            <p:ph type="body" idx="1"/>
          </p:nvPr>
        </p:nvSpPr>
        <p:spPr>
          <a:xfrm>
            <a:off x="589280" y="1047433"/>
            <a:ext cx="4040188" cy="639762"/>
          </a:xfrm>
        </p:spPr>
        <p:txBody>
          <a:bodyPr>
            <a:normAutofit/>
          </a:bodyPr>
          <a:lstStyle/>
          <a:p>
            <a:r>
              <a:rPr lang="ja-JP" altLang="en-US" dirty="0" smtClean="0">
                <a:solidFill>
                  <a:schemeClr val="bg1"/>
                </a:solidFill>
              </a:rPr>
              <a:t>特徴</a:t>
            </a:r>
            <a:endParaRPr lang="da-DK" dirty="0">
              <a:solidFill>
                <a:schemeClr val="bg1"/>
              </a:solidFill>
            </a:endParaRPr>
          </a:p>
        </p:txBody>
      </p:sp>
      <p:sp>
        <p:nvSpPr>
          <p:cNvPr id="4" name="Content Placeholder 3"/>
          <p:cNvSpPr>
            <a:spLocks noGrp="1"/>
          </p:cNvSpPr>
          <p:nvPr>
            <p:ph sz="half" idx="2"/>
          </p:nvPr>
        </p:nvSpPr>
        <p:spPr>
          <a:xfrm>
            <a:off x="457200" y="1717040"/>
            <a:ext cx="4040188" cy="4409123"/>
          </a:xfrm>
        </p:spPr>
        <p:txBody>
          <a:bodyPr>
            <a:normAutofit fontScale="70000" lnSpcReduction="20000"/>
          </a:bodyPr>
          <a:lstStyle/>
          <a:p>
            <a:pPr>
              <a:lnSpc>
                <a:spcPct val="120000"/>
              </a:lnSpc>
            </a:pPr>
            <a:r>
              <a:rPr lang="ja-JP" altLang="en-US" sz="2500" dirty="0" smtClean="0"/>
              <a:t>バッファからダーティーページをフラッシュするための大量のランダム書き込み</a:t>
            </a:r>
            <a:endParaRPr lang="en-US" sz="2500" dirty="0" smtClean="0"/>
          </a:p>
          <a:p>
            <a:pPr>
              <a:lnSpc>
                <a:spcPct val="120000"/>
              </a:lnSpc>
            </a:pPr>
            <a:r>
              <a:rPr lang="ja-JP" altLang="en-US" sz="2500" dirty="0" smtClean="0"/>
              <a:t>チェックポイントの種類</a:t>
            </a:r>
            <a:endParaRPr lang="en-US" sz="2500" dirty="0" smtClean="0"/>
          </a:p>
          <a:p>
            <a:pPr lvl="1">
              <a:lnSpc>
                <a:spcPct val="120000"/>
              </a:lnSpc>
            </a:pPr>
            <a:r>
              <a:rPr lang="ja-JP" altLang="en-US" sz="2200" dirty="0" smtClean="0"/>
              <a:t>自動チェックポイント：リカバリインターバルから計算されて一定のログボリュームになったときにチェックポイントスレッドにより実行される</a:t>
            </a:r>
            <a:endParaRPr lang="en-US" sz="2200" dirty="0" smtClean="0"/>
          </a:p>
          <a:p>
            <a:pPr lvl="1">
              <a:lnSpc>
                <a:spcPct val="120000"/>
              </a:lnSpc>
            </a:pPr>
            <a:r>
              <a:rPr lang="ja-JP" altLang="en-US" sz="2200" dirty="0" smtClean="0"/>
              <a:t>ユーザー操作：</a:t>
            </a:r>
            <a:r>
              <a:rPr lang="en-US" altLang="ja-JP" sz="2200" dirty="0" smtClean="0"/>
              <a:t>CHECKPOINT</a:t>
            </a:r>
            <a:r>
              <a:rPr lang="ja-JP" altLang="en-US" sz="2200" dirty="0" smtClean="0"/>
              <a:t>コマンド発行により明示的に指定されたとき</a:t>
            </a:r>
            <a:endParaRPr lang="en-US" sz="2200" dirty="0" smtClean="0"/>
          </a:p>
          <a:p>
            <a:pPr lvl="1">
              <a:lnSpc>
                <a:spcPct val="120000"/>
              </a:lnSpc>
            </a:pPr>
            <a:r>
              <a:rPr lang="ja-JP" altLang="en-US" sz="2200" dirty="0"/>
              <a:t>再</a:t>
            </a:r>
            <a:r>
              <a:rPr lang="ja-JP" altLang="en-US" sz="2200" dirty="0" smtClean="0"/>
              <a:t>帰チェックポイント：バックアップ等の操作が実行されたときに、その操作の一部として実行される</a:t>
            </a:r>
            <a:endParaRPr lang="en-US" sz="2200" dirty="0" smtClean="0"/>
          </a:p>
        </p:txBody>
      </p:sp>
      <p:sp>
        <p:nvSpPr>
          <p:cNvPr id="10" name="Text Placeholder 9"/>
          <p:cNvSpPr>
            <a:spLocks noGrp="1"/>
          </p:cNvSpPr>
          <p:nvPr>
            <p:ph type="body" sz="quarter" idx="3"/>
          </p:nvPr>
        </p:nvSpPr>
        <p:spPr>
          <a:xfrm>
            <a:off x="4573905" y="1037273"/>
            <a:ext cx="4041775" cy="639762"/>
          </a:xfrm>
        </p:spPr>
        <p:txBody>
          <a:bodyPr>
            <a:normAutofit/>
          </a:bodyPr>
          <a:lstStyle/>
          <a:p>
            <a:r>
              <a:rPr lang="en-US" dirty="0" smtClean="0">
                <a:solidFill>
                  <a:schemeClr val="bg1"/>
                </a:solidFill>
              </a:rPr>
              <a:t>IO</a:t>
            </a:r>
            <a:r>
              <a:rPr lang="ja-JP" altLang="en-US" dirty="0" smtClean="0">
                <a:solidFill>
                  <a:schemeClr val="bg1"/>
                </a:solidFill>
              </a:rPr>
              <a:t>パターン・監視</a:t>
            </a:r>
            <a:endParaRPr lang="da-DK" dirty="0">
              <a:solidFill>
                <a:schemeClr val="bg1"/>
              </a:solidFill>
            </a:endParaRPr>
          </a:p>
        </p:txBody>
      </p:sp>
      <p:sp>
        <p:nvSpPr>
          <p:cNvPr id="26" name="Content Placeholder 25"/>
          <p:cNvSpPr>
            <a:spLocks noGrp="1"/>
          </p:cNvSpPr>
          <p:nvPr>
            <p:ph sz="quarter" idx="4"/>
          </p:nvPr>
        </p:nvSpPr>
        <p:spPr>
          <a:xfrm>
            <a:off x="4645025" y="1686560"/>
            <a:ext cx="4041775" cy="3910301"/>
          </a:xfrm>
        </p:spPr>
        <p:txBody>
          <a:bodyPr/>
          <a:lstStyle/>
          <a:p>
            <a:r>
              <a:rPr lang="ja-JP" altLang="en-US" dirty="0" smtClean="0"/>
              <a:t>ランダム、ただし</a:t>
            </a:r>
            <a:r>
              <a:rPr lang="en-US" altLang="ja-JP" dirty="0" smtClean="0"/>
              <a:t>SQL Server</a:t>
            </a:r>
            <a:r>
              <a:rPr lang="ja-JP" altLang="en-US" dirty="0" smtClean="0"/>
              <a:t>は隣接ページを同時に書こうとする</a:t>
            </a:r>
            <a:endParaRPr lang="en-US" dirty="0" smtClean="0"/>
          </a:p>
          <a:p>
            <a:r>
              <a:rPr lang="en-US" altLang="ja-JP" dirty="0" smtClean="0"/>
              <a:t>1</a:t>
            </a:r>
            <a:r>
              <a:rPr lang="ja-JP" altLang="en-US" dirty="0" smtClean="0"/>
              <a:t>回の</a:t>
            </a:r>
            <a:r>
              <a:rPr lang="en-US" altLang="ja-JP" dirty="0" smtClean="0"/>
              <a:t>IO</a:t>
            </a:r>
            <a:r>
              <a:rPr lang="ja-JP" altLang="en-US" dirty="0" smtClean="0"/>
              <a:t>で</a:t>
            </a:r>
            <a:r>
              <a:rPr lang="en-US" dirty="0" smtClean="0"/>
              <a:t>256KB</a:t>
            </a:r>
            <a:r>
              <a:rPr lang="ja-JP" altLang="en-US" dirty="0" smtClean="0"/>
              <a:t>まで</a:t>
            </a:r>
            <a:endParaRPr lang="en-US" dirty="0" smtClean="0"/>
          </a:p>
          <a:p>
            <a:r>
              <a:rPr lang="en-US" dirty="0" smtClean="0"/>
              <a:t>Performance Monitor</a:t>
            </a:r>
          </a:p>
          <a:p>
            <a:pPr lvl="1"/>
            <a:r>
              <a:rPr lang="en-US" dirty="0" err="1" smtClean="0"/>
              <a:t>MSSQL:Buffer</a:t>
            </a:r>
            <a:r>
              <a:rPr lang="en-US" dirty="0" smtClean="0"/>
              <a:t> Manager</a:t>
            </a:r>
          </a:p>
          <a:p>
            <a:pPr lvl="2"/>
            <a:r>
              <a:rPr lang="en-US" dirty="0" smtClean="0"/>
              <a:t>Checkpoint pages / sec</a:t>
            </a:r>
          </a:p>
          <a:p>
            <a:pPr lvl="2"/>
            <a:r>
              <a:rPr lang="en-US" dirty="0" smtClean="0"/>
              <a:t>Lazy Writes / sec</a:t>
            </a:r>
          </a:p>
          <a:p>
            <a:endParaRPr lang="da-DK" dirty="0" smtClean="0"/>
          </a:p>
          <a:p>
            <a:endParaRPr lang="da-DK" dirty="0"/>
          </a:p>
        </p:txBody>
      </p:sp>
    </p:spTree>
    <p:extLst>
      <p:ext uri="{BB962C8B-B14F-4D97-AF65-F5344CB8AC3E}">
        <p14:creationId xmlns:p14="http://schemas.microsoft.com/office/powerpoint/2010/main" val="285784482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a:t>
            </a:r>
            <a:r>
              <a:rPr lang="ja-JP" altLang="en-US" dirty="0" smtClean="0"/>
              <a:t>続き</a:t>
            </a:r>
            <a:r>
              <a:rPr lang="en-US" dirty="0" smtClean="0"/>
              <a:t>)</a:t>
            </a:r>
            <a:endParaRPr lang="da-DK" dirty="0"/>
          </a:p>
        </p:txBody>
      </p:sp>
      <p:sp>
        <p:nvSpPr>
          <p:cNvPr id="7" name="Content Placeholder 6"/>
          <p:cNvSpPr>
            <a:spLocks noGrp="1"/>
          </p:cNvSpPr>
          <p:nvPr>
            <p:ph type="body" sz="quarter" idx="10"/>
          </p:nvPr>
        </p:nvSpPr>
        <p:spPr/>
        <p:txBody>
          <a:bodyPr/>
          <a:lstStyle/>
          <a:p>
            <a:r>
              <a:rPr lang="ja-JP" altLang="en-US" smtClean="0"/>
              <a:t>チェックポイントスロットリング</a:t>
            </a:r>
            <a:endParaRPr lang="en-US" smtClean="0"/>
          </a:p>
          <a:p>
            <a:pPr lvl="1"/>
            <a:r>
              <a:rPr lang="ja-JP" altLang="en-US" smtClean="0"/>
              <a:t>チェックポイントは</a:t>
            </a:r>
            <a:r>
              <a:rPr lang="en-US" altLang="ja-JP" smtClean="0"/>
              <a:t>I/O</a:t>
            </a:r>
            <a:r>
              <a:rPr lang="ja-JP" altLang="en-US" smtClean="0"/>
              <a:t>遅延を監視して、他のアプリケーションに与える影響を最小化するために、チェックポイント</a:t>
            </a:r>
            <a:r>
              <a:rPr lang="en-US" altLang="ja-JP" smtClean="0"/>
              <a:t>I/O</a:t>
            </a:r>
            <a:r>
              <a:rPr lang="ja-JP" altLang="en-US" smtClean="0"/>
              <a:t>を調整します</a:t>
            </a:r>
            <a:endParaRPr lang="en-US" smtClean="0"/>
          </a:p>
          <a:p>
            <a:pPr lvl="1"/>
            <a:r>
              <a:rPr lang="en-US" altLang="ja-JP" smtClean="0"/>
              <a:t>CHECKPOINT [checkpoint_duration]</a:t>
            </a:r>
            <a:endParaRPr lang="en-US" smtClean="0"/>
          </a:p>
          <a:p>
            <a:pPr lvl="2"/>
            <a:r>
              <a:rPr lang="ja-JP" altLang="en-US" smtClean="0"/>
              <a:t>チェックポイントを完了するのに必要な秒数を指定します</a:t>
            </a:r>
            <a:endParaRPr lang="en-US" smtClean="0"/>
          </a:p>
          <a:p>
            <a:pPr lvl="2"/>
            <a:r>
              <a:rPr lang="ja-JP" altLang="en-US" smtClean="0"/>
              <a:t>指定した秒数が小さすぎる場合には全速で処理します</a:t>
            </a:r>
            <a:endParaRPr lang="en-US" smtClean="0"/>
          </a:p>
          <a:p>
            <a:r>
              <a:rPr lang="en-US" altLang="ja-JP" smtClean="0"/>
              <a:t>NUMA</a:t>
            </a:r>
            <a:r>
              <a:rPr lang="ja-JP" altLang="en-US" smtClean="0"/>
              <a:t>アーキテクチャのシステムではノードごとにチェックポイントライターが分散されます</a:t>
            </a:r>
            <a:endParaRPr lang="en-US" dirty="0" smtClean="0"/>
          </a:p>
        </p:txBody>
      </p:sp>
    </p:spTree>
    <p:extLst>
      <p:ext uri="{BB962C8B-B14F-4D97-AF65-F5344CB8AC3E}">
        <p14:creationId xmlns:p14="http://schemas.microsoft.com/office/powerpoint/2010/main" val="94705932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インデックス検索</a:t>
            </a:r>
            <a:endParaRPr lang="da-DK" dirty="0"/>
          </a:p>
        </p:txBody>
      </p:sp>
      <p:sp>
        <p:nvSpPr>
          <p:cNvPr id="3" name="Text Placeholder 2"/>
          <p:cNvSpPr>
            <a:spLocks noGrp="1"/>
          </p:cNvSpPr>
          <p:nvPr>
            <p:ph type="body" idx="1"/>
          </p:nvPr>
        </p:nvSpPr>
        <p:spPr>
          <a:xfrm>
            <a:off x="477520" y="966153"/>
            <a:ext cx="4040188" cy="639762"/>
          </a:xfrm>
        </p:spPr>
        <p:txBody>
          <a:bodyPr>
            <a:normAutofit/>
          </a:bodyPr>
          <a:lstStyle/>
          <a:p>
            <a:r>
              <a:rPr lang="ja-JP" altLang="en-US" dirty="0" smtClean="0">
                <a:solidFill>
                  <a:schemeClr val="bg1"/>
                </a:solidFill>
              </a:rPr>
              <a:t>特徴</a:t>
            </a:r>
            <a:endParaRPr lang="da-DK" dirty="0">
              <a:solidFill>
                <a:schemeClr val="bg1"/>
              </a:solidFill>
            </a:endParaRPr>
          </a:p>
        </p:txBody>
      </p:sp>
      <p:sp>
        <p:nvSpPr>
          <p:cNvPr id="4" name="Content Placeholder 3"/>
          <p:cNvSpPr>
            <a:spLocks noGrp="1"/>
          </p:cNvSpPr>
          <p:nvPr>
            <p:ph sz="half" idx="2"/>
          </p:nvPr>
        </p:nvSpPr>
        <p:spPr>
          <a:xfrm>
            <a:off x="457200" y="1584961"/>
            <a:ext cx="4040188" cy="4114800"/>
          </a:xfrm>
        </p:spPr>
        <p:txBody>
          <a:bodyPr>
            <a:normAutofit lnSpcReduction="10000"/>
          </a:bodyPr>
          <a:lstStyle/>
          <a:p>
            <a:pPr>
              <a:lnSpc>
                <a:spcPct val="110000"/>
              </a:lnSpc>
            </a:pPr>
            <a:r>
              <a:rPr lang="ja-JP" altLang="en-US" dirty="0" smtClean="0"/>
              <a:t>インデックスの</a:t>
            </a:r>
            <a:r>
              <a:rPr lang="en-US" altLang="ja-JP" dirty="0" smtClean="0"/>
              <a:t>B-Tree</a:t>
            </a:r>
            <a:r>
              <a:rPr lang="ja-JP" altLang="en-US" dirty="0" smtClean="0"/>
              <a:t>にそってたどり、単一のページから</a:t>
            </a:r>
            <a:r>
              <a:rPr lang="en-US" altLang="ja-JP" dirty="0" smtClean="0"/>
              <a:t>1</a:t>
            </a:r>
            <a:r>
              <a:rPr lang="ja-JP" altLang="en-US" dirty="0" smtClean="0"/>
              <a:t>行をとりだす</a:t>
            </a:r>
            <a:endParaRPr lang="en-US" altLang="ja-JP" dirty="0" smtClean="0"/>
          </a:p>
          <a:p>
            <a:pPr>
              <a:lnSpc>
                <a:spcPct val="110000"/>
              </a:lnSpc>
            </a:pPr>
            <a:r>
              <a:rPr lang="ja-JP" altLang="en-US" dirty="0" smtClean="0"/>
              <a:t>ク</a:t>
            </a:r>
            <a:r>
              <a:rPr lang="ja-JP" altLang="en-US" dirty="0"/>
              <a:t>エリプランにループジョ</a:t>
            </a:r>
            <a:r>
              <a:rPr lang="ja-JP" altLang="en-US" dirty="0" smtClean="0"/>
              <a:t>イン</a:t>
            </a:r>
            <a:r>
              <a:rPr lang="ja-JP" altLang="en-US" dirty="0"/>
              <a:t>が含まれる場合には何回もインデックス検索が行われる</a:t>
            </a:r>
            <a:endParaRPr lang="en-US" dirty="0"/>
          </a:p>
          <a:p>
            <a:pPr>
              <a:lnSpc>
                <a:spcPct val="110000"/>
              </a:lnSpc>
            </a:pPr>
            <a:r>
              <a:rPr lang="en-US" altLang="ja-JP" dirty="0" smtClean="0"/>
              <a:t>OLTP</a:t>
            </a:r>
            <a:r>
              <a:rPr lang="ja-JP" altLang="en-US" dirty="0" smtClean="0"/>
              <a:t>ワークロードは典型的にはインデックス検索が多い</a:t>
            </a:r>
            <a:endParaRPr lang="en-US" dirty="0" smtClean="0"/>
          </a:p>
        </p:txBody>
      </p:sp>
      <p:sp>
        <p:nvSpPr>
          <p:cNvPr id="5" name="Text Placeholder 4"/>
          <p:cNvSpPr>
            <a:spLocks noGrp="1"/>
          </p:cNvSpPr>
          <p:nvPr>
            <p:ph type="body" sz="quarter" idx="3"/>
          </p:nvPr>
        </p:nvSpPr>
        <p:spPr>
          <a:xfrm>
            <a:off x="4645025" y="1016953"/>
            <a:ext cx="4041775" cy="639762"/>
          </a:xfrm>
        </p:spPr>
        <p:txBody>
          <a:bodyPr>
            <a:normAutofit/>
          </a:bodyPr>
          <a:lstStyle/>
          <a:p>
            <a:r>
              <a:rPr lang="en-US" altLang="ja-JP" dirty="0" smtClean="0">
                <a:solidFill>
                  <a:schemeClr val="bg1"/>
                </a:solidFill>
              </a:rPr>
              <a:t>IO</a:t>
            </a:r>
            <a:r>
              <a:rPr lang="ja-JP" altLang="en-US" dirty="0" smtClean="0">
                <a:solidFill>
                  <a:schemeClr val="bg1"/>
                </a:solidFill>
              </a:rPr>
              <a:t>パターン・監視</a:t>
            </a:r>
            <a:endParaRPr lang="da-DK" dirty="0">
              <a:solidFill>
                <a:schemeClr val="bg1"/>
              </a:solidFill>
            </a:endParaRPr>
          </a:p>
        </p:txBody>
      </p:sp>
      <p:sp>
        <p:nvSpPr>
          <p:cNvPr id="6" name="Content Placeholder 5"/>
          <p:cNvSpPr>
            <a:spLocks noGrp="1"/>
          </p:cNvSpPr>
          <p:nvPr>
            <p:ph sz="quarter" idx="4"/>
          </p:nvPr>
        </p:nvSpPr>
        <p:spPr>
          <a:xfrm>
            <a:off x="4645025" y="1717040"/>
            <a:ext cx="4041775" cy="4409123"/>
          </a:xfrm>
        </p:spPr>
        <p:txBody>
          <a:bodyPr>
            <a:normAutofit/>
          </a:bodyPr>
          <a:lstStyle/>
          <a:p>
            <a:r>
              <a:rPr lang="ja-JP" altLang="en-US" dirty="0"/>
              <a:t>ランダム</a:t>
            </a:r>
            <a:r>
              <a:rPr lang="en-US" sz="2400" dirty="0" smtClean="0"/>
              <a:t> I/O</a:t>
            </a:r>
            <a:r>
              <a:rPr lang="ja-JP" altLang="en-US" sz="2400" dirty="0" smtClean="0"/>
              <a:t>　</a:t>
            </a:r>
            <a:r>
              <a:rPr lang="en-US" sz="2400" dirty="0" smtClean="0"/>
              <a:t>8 KB </a:t>
            </a:r>
            <a:endParaRPr lang="en-US" sz="2000" strike="sngStrike" dirty="0" smtClean="0">
              <a:solidFill>
                <a:srgbClr val="00B050"/>
              </a:solidFill>
            </a:endParaRPr>
          </a:p>
          <a:p>
            <a:r>
              <a:rPr lang="da-DK" sz="2400" b="1" dirty="0" smtClean="0"/>
              <a:t>dm_db_index_usage_stats</a:t>
            </a:r>
          </a:p>
          <a:p>
            <a:pPr lvl="1"/>
            <a:r>
              <a:rPr lang="en-US" dirty="0" err="1" smtClean="0"/>
              <a:t>user_seeks</a:t>
            </a:r>
            <a:endParaRPr lang="en-US" dirty="0" smtClean="0"/>
          </a:p>
          <a:p>
            <a:pPr lvl="1"/>
            <a:r>
              <a:rPr lang="en-US" dirty="0" err="1" smtClean="0"/>
              <a:t>user_lookups</a:t>
            </a:r>
            <a:endParaRPr lang="en-US" dirty="0" smtClean="0"/>
          </a:p>
          <a:p>
            <a:r>
              <a:rPr lang="en-US" sz="2400" dirty="0" smtClean="0"/>
              <a:t>Performance Monitor:</a:t>
            </a:r>
          </a:p>
          <a:p>
            <a:pPr lvl="1"/>
            <a:r>
              <a:rPr lang="en-US" b="1" dirty="0" err="1" smtClean="0"/>
              <a:t>MSSQL:Access</a:t>
            </a:r>
            <a:r>
              <a:rPr lang="en-US" b="1" dirty="0" smtClean="0"/>
              <a:t> Methods</a:t>
            </a:r>
          </a:p>
          <a:p>
            <a:pPr lvl="2"/>
            <a:r>
              <a:rPr lang="en-US" b="1" dirty="0" smtClean="0"/>
              <a:t>Index Seeks / Sec</a:t>
            </a:r>
          </a:p>
          <a:p>
            <a:r>
              <a:rPr lang="en-US" b="1" dirty="0" smtClean="0"/>
              <a:t>PAGEIOLATCH</a:t>
            </a:r>
            <a:endParaRPr lang="da-DK" b="1" dirty="0" smtClean="0"/>
          </a:p>
        </p:txBody>
      </p:sp>
    </p:spTree>
    <p:extLst>
      <p:ext uri="{BB962C8B-B14F-4D97-AF65-F5344CB8AC3E}">
        <p14:creationId xmlns:p14="http://schemas.microsoft.com/office/powerpoint/2010/main" val="328984609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smtClean="0"/>
              <a:t>アジェンダ</a:t>
            </a:r>
            <a:endParaRPr lang="en-US" dirty="0"/>
          </a:p>
        </p:txBody>
      </p:sp>
      <p:sp>
        <p:nvSpPr>
          <p:cNvPr id="5" name="Content Placeholder 4"/>
          <p:cNvSpPr>
            <a:spLocks noGrp="1"/>
          </p:cNvSpPr>
          <p:nvPr>
            <p:ph type="body" sz="quarter" idx="10"/>
          </p:nvPr>
        </p:nvSpPr>
        <p:spPr>
          <a:xfrm>
            <a:off x="297641" y="1142984"/>
            <a:ext cx="8548718" cy="3577903"/>
          </a:xfrm>
        </p:spPr>
        <p:txBody>
          <a:bodyPr/>
          <a:lstStyle/>
          <a:p>
            <a:r>
              <a:rPr lang="en-US" altLang="ja-JP" dirty="0" smtClean="0"/>
              <a:t>SQL Server</a:t>
            </a:r>
            <a:r>
              <a:rPr lang="ja-JP" altLang="en-US" dirty="0" smtClean="0"/>
              <a:t>のアーキテクチャ</a:t>
            </a:r>
            <a:endParaRPr lang="en-US" altLang="ja-JP" dirty="0" smtClean="0"/>
          </a:p>
          <a:p>
            <a:r>
              <a:rPr lang="en-US" altLang="ja-JP" dirty="0" smtClean="0"/>
              <a:t>SQL Server</a:t>
            </a:r>
            <a:r>
              <a:rPr lang="ja-JP" altLang="en-US" dirty="0" smtClean="0"/>
              <a:t>の設計要素</a:t>
            </a:r>
            <a:endParaRPr lang="en-US" altLang="ja-JP" dirty="0" smtClean="0"/>
          </a:p>
          <a:p>
            <a:pPr lvl="1"/>
            <a:r>
              <a:rPr lang="ja-JP" altLang="en-US" dirty="0"/>
              <a:t>サーバ</a:t>
            </a:r>
            <a:r>
              <a:rPr lang="ja-JP" altLang="en-US" dirty="0" smtClean="0"/>
              <a:t>ーレベルの設計</a:t>
            </a:r>
            <a:endParaRPr lang="en-US" altLang="ja-JP" dirty="0" smtClean="0"/>
          </a:p>
          <a:p>
            <a:pPr lvl="1"/>
            <a:r>
              <a:rPr lang="ja-JP" altLang="en-US" dirty="0"/>
              <a:t>インスタン</a:t>
            </a:r>
            <a:r>
              <a:rPr lang="ja-JP" altLang="en-US" dirty="0" smtClean="0"/>
              <a:t>ス</a:t>
            </a:r>
            <a:r>
              <a:rPr lang="ja-JP" altLang="en-US" dirty="0"/>
              <a:t>レベ</a:t>
            </a:r>
            <a:r>
              <a:rPr lang="ja-JP" altLang="en-US" dirty="0" smtClean="0"/>
              <a:t>ルの設計</a:t>
            </a:r>
            <a:endParaRPr lang="en-US" altLang="ja-JP" dirty="0" smtClean="0"/>
          </a:p>
          <a:p>
            <a:pPr lvl="1"/>
            <a:r>
              <a:rPr lang="ja-JP" altLang="en-US" dirty="0"/>
              <a:t>データベー</a:t>
            </a:r>
            <a:r>
              <a:rPr lang="ja-JP" altLang="en-US" dirty="0" smtClean="0"/>
              <a:t>ス</a:t>
            </a:r>
            <a:r>
              <a:rPr lang="ja-JP" altLang="en-US" dirty="0"/>
              <a:t>レベル</a:t>
            </a:r>
            <a:r>
              <a:rPr lang="ja-JP" altLang="en-US" dirty="0" smtClean="0"/>
              <a:t>の設計</a:t>
            </a:r>
            <a:endParaRPr lang="en-US" altLang="ja-JP" dirty="0" smtClean="0"/>
          </a:p>
          <a:p>
            <a:r>
              <a:rPr lang="en-US" altLang="ja-JP" dirty="0" smtClean="0"/>
              <a:t>Appendix</a:t>
            </a:r>
          </a:p>
          <a:p>
            <a:pPr lvl="1"/>
            <a:r>
              <a:rPr lang="en-US" altLang="ja-JP" dirty="0" smtClean="0"/>
              <a:t>SQL Server I/O </a:t>
            </a:r>
            <a:r>
              <a:rPr lang="ja-JP" altLang="en-US" dirty="0" smtClean="0"/>
              <a:t>パターン</a:t>
            </a:r>
            <a:endParaRPr lang="en-US" altLang="ja-JP" dirty="0" smtClean="0"/>
          </a:p>
          <a:p>
            <a:endParaRPr lang="en-US" altLang="ja-JP" dirty="0" smtClean="0"/>
          </a:p>
        </p:txBody>
      </p:sp>
    </p:spTree>
    <p:extLst>
      <p:ext uri="{BB962C8B-B14F-4D97-AF65-F5344CB8AC3E}">
        <p14:creationId xmlns:p14="http://schemas.microsoft.com/office/powerpoint/2010/main" val="359464288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テーブル・範囲スキャン</a:t>
            </a:r>
            <a:endParaRPr lang="da-DK" dirty="0"/>
          </a:p>
        </p:txBody>
      </p:sp>
      <p:sp>
        <p:nvSpPr>
          <p:cNvPr id="3" name="Text Placeholder 2"/>
          <p:cNvSpPr>
            <a:spLocks noGrp="1"/>
          </p:cNvSpPr>
          <p:nvPr>
            <p:ph type="body" idx="1"/>
          </p:nvPr>
        </p:nvSpPr>
        <p:spPr/>
        <p:txBody>
          <a:bodyPr/>
          <a:lstStyle/>
          <a:p>
            <a:r>
              <a:rPr lang="ja-JP" altLang="en-US" smtClean="0"/>
              <a:t>特徴</a:t>
            </a:r>
            <a:endParaRPr lang="da-DK" dirty="0"/>
          </a:p>
        </p:txBody>
      </p:sp>
      <p:sp>
        <p:nvSpPr>
          <p:cNvPr id="4" name="Content Placeholder 3"/>
          <p:cNvSpPr>
            <a:spLocks noGrp="1"/>
          </p:cNvSpPr>
          <p:nvPr>
            <p:ph sz="half" idx="2"/>
          </p:nvPr>
        </p:nvSpPr>
        <p:spPr/>
        <p:txBody>
          <a:bodyPr/>
          <a:lstStyle/>
          <a:p>
            <a:r>
              <a:rPr lang="en-US" smtClean="0"/>
              <a:t>Query plans doing hash and merge joining</a:t>
            </a:r>
          </a:p>
          <a:p>
            <a:r>
              <a:rPr lang="en-US" smtClean="0"/>
              <a:t>Aggregation Queries</a:t>
            </a:r>
          </a:p>
          <a:p>
            <a:r>
              <a:rPr lang="en-US" smtClean="0"/>
              <a:t>Typical for DW workloads</a:t>
            </a:r>
          </a:p>
          <a:p>
            <a:r>
              <a:rPr lang="en-US" smtClean="0"/>
              <a:t>SQL Server may perform read-ahead</a:t>
            </a:r>
          </a:p>
          <a:p>
            <a:pPr lvl="1"/>
            <a:r>
              <a:rPr lang="en-US" smtClean="0"/>
              <a:t>Dynamically adjust size of I/O based on page continuity </a:t>
            </a:r>
          </a:p>
          <a:p>
            <a:pPr lvl="1"/>
            <a:r>
              <a:rPr lang="en-US" smtClean="0"/>
              <a:t>Standard Edition: Up to 128 pages in queue</a:t>
            </a:r>
          </a:p>
          <a:p>
            <a:pPr lvl="1"/>
            <a:r>
              <a:rPr lang="en-US" smtClean="0"/>
              <a:t>Enterprise Edition: Up to 512 pages in queue</a:t>
            </a:r>
            <a:endParaRPr lang="da-DK" dirty="0"/>
          </a:p>
        </p:txBody>
      </p:sp>
      <p:sp>
        <p:nvSpPr>
          <p:cNvPr id="5" name="Text Placeholder 4"/>
          <p:cNvSpPr>
            <a:spLocks noGrp="1"/>
          </p:cNvSpPr>
          <p:nvPr>
            <p:ph type="body" sz="quarter" idx="3"/>
          </p:nvPr>
        </p:nvSpPr>
        <p:spPr/>
        <p:txBody>
          <a:bodyPr/>
          <a:lstStyle/>
          <a:p>
            <a:r>
              <a:rPr lang="en-US" altLang="ja-JP" smtClean="0"/>
              <a:t>IO</a:t>
            </a:r>
            <a:r>
              <a:rPr lang="ja-JP" altLang="en-US" smtClean="0"/>
              <a:t>パターン・監視</a:t>
            </a:r>
            <a:endParaRPr lang="da-DK" dirty="0"/>
          </a:p>
        </p:txBody>
      </p:sp>
      <p:sp>
        <p:nvSpPr>
          <p:cNvPr id="6" name="Content Placeholder 5"/>
          <p:cNvSpPr>
            <a:spLocks noGrp="1"/>
          </p:cNvSpPr>
          <p:nvPr>
            <p:ph sz="quarter" idx="4"/>
          </p:nvPr>
        </p:nvSpPr>
        <p:spPr/>
        <p:txBody>
          <a:bodyPr/>
          <a:lstStyle/>
          <a:p>
            <a:r>
              <a:rPr lang="en-US" smtClean="0"/>
              <a:t>Sequential in nature I/O</a:t>
            </a:r>
          </a:p>
          <a:p>
            <a:r>
              <a:rPr lang="en-US" smtClean="0"/>
              <a:t>Up to 512KB Block Sizes</a:t>
            </a:r>
          </a:p>
          <a:p>
            <a:r>
              <a:rPr lang="en-US" smtClean="0"/>
              <a:t>SQL Server Wait Stats</a:t>
            </a:r>
          </a:p>
          <a:p>
            <a:pPr lvl="1"/>
            <a:r>
              <a:rPr lang="en-US" smtClean="0"/>
              <a:t>PAGEIOLATCH</a:t>
            </a:r>
          </a:p>
          <a:p>
            <a:r>
              <a:rPr lang="da-DK" smtClean="0"/>
              <a:t>dm_db_index_usage_stats</a:t>
            </a:r>
          </a:p>
          <a:p>
            <a:pPr lvl="1"/>
            <a:r>
              <a:rPr lang="en-US" smtClean="0"/>
              <a:t>user_scans</a:t>
            </a:r>
          </a:p>
          <a:p>
            <a:r>
              <a:rPr lang="en-US" smtClean="0"/>
              <a:t>Performance Monitor:</a:t>
            </a:r>
          </a:p>
          <a:p>
            <a:pPr lvl="1"/>
            <a:r>
              <a:rPr lang="en-US" smtClean="0"/>
              <a:t>MSSQL:Access Methods</a:t>
            </a:r>
          </a:p>
          <a:p>
            <a:pPr lvl="2"/>
            <a:r>
              <a:rPr lang="en-US" smtClean="0"/>
              <a:t>Range Scans / Sec</a:t>
            </a:r>
          </a:p>
          <a:p>
            <a:pPr lvl="2"/>
            <a:r>
              <a:rPr lang="en-US" smtClean="0"/>
              <a:t>Table Scans / Sec</a:t>
            </a:r>
          </a:p>
          <a:p>
            <a:pPr lvl="1"/>
            <a:r>
              <a:rPr lang="en-US" smtClean="0"/>
              <a:t>MSSQL:Buffer Manager</a:t>
            </a:r>
          </a:p>
          <a:p>
            <a:pPr lvl="2"/>
            <a:r>
              <a:rPr lang="en-US" smtClean="0"/>
              <a:t>Readahead Pages / sec</a:t>
            </a:r>
            <a:endParaRPr lang="da-DK" smtClean="0"/>
          </a:p>
          <a:p>
            <a:endParaRPr lang="da-DK" dirty="0"/>
          </a:p>
        </p:txBody>
      </p:sp>
    </p:spTree>
    <p:extLst>
      <p:ext uri="{BB962C8B-B14F-4D97-AF65-F5344CB8AC3E}">
        <p14:creationId xmlns:p14="http://schemas.microsoft.com/office/powerpoint/2010/main" val="27646257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テーブル・範囲スキャン</a:t>
            </a:r>
            <a:endParaRPr lang="da-DK" dirty="0"/>
          </a:p>
        </p:txBody>
      </p:sp>
      <p:sp>
        <p:nvSpPr>
          <p:cNvPr id="3" name="Text Placeholder 2"/>
          <p:cNvSpPr>
            <a:spLocks noGrp="1"/>
          </p:cNvSpPr>
          <p:nvPr>
            <p:ph type="body" idx="1"/>
          </p:nvPr>
        </p:nvSpPr>
        <p:spPr/>
        <p:txBody>
          <a:bodyPr/>
          <a:lstStyle/>
          <a:p>
            <a:r>
              <a:rPr lang="ja-JP" altLang="en-US" smtClean="0"/>
              <a:t>特徴</a:t>
            </a:r>
            <a:endParaRPr lang="da-DK" dirty="0"/>
          </a:p>
        </p:txBody>
      </p:sp>
      <p:sp>
        <p:nvSpPr>
          <p:cNvPr id="4" name="Content Placeholder 3"/>
          <p:cNvSpPr>
            <a:spLocks noGrp="1"/>
          </p:cNvSpPr>
          <p:nvPr>
            <p:ph sz="half" idx="2"/>
          </p:nvPr>
        </p:nvSpPr>
        <p:spPr>
          <a:xfrm>
            <a:off x="457200" y="1808820"/>
            <a:ext cx="4040188" cy="3457870"/>
          </a:xfrm>
        </p:spPr>
        <p:txBody>
          <a:bodyPr/>
          <a:lstStyle/>
          <a:p>
            <a:r>
              <a:rPr lang="ja-JP" altLang="en-US" dirty="0" smtClean="0"/>
              <a:t>クエリプランがハッシュジョイン、マージジョイン</a:t>
            </a:r>
            <a:endParaRPr lang="en-US" dirty="0" smtClean="0"/>
          </a:p>
          <a:p>
            <a:r>
              <a:rPr lang="ja-JP" altLang="en-US" dirty="0" smtClean="0"/>
              <a:t>集計クエリ</a:t>
            </a:r>
            <a:endParaRPr lang="en-US" dirty="0" smtClean="0"/>
          </a:p>
          <a:p>
            <a:r>
              <a:rPr lang="ja-JP" altLang="en-US" dirty="0" smtClean="0"/>
              <a:t>データウエアハウス系</a:t>
            </a:r>
            <a:endParaRPr lang="en-US" dirty="0" smtClean="0"/>
          </a:p>
          <a:p>
            <a:r>
              <a:rPr lang="ja-JP" altLang="en-US" dirty="0" smtClean="0"/>
              <a:t>リードアヘッド</a:t>
            </a:r>
            <a:endParaRPr lang="en-US" dirty="0" smtClean="0"/>
          </a:p>
          <a:p>
            <a:r>
              <a:rPr lang="en-US" dirty="0" smtClean="0"/>
              <a:t>SQL Server may perform read-ahead</a:t>
            </a:r>
          </a:p>
          <a:p>
            <a:pPr lvl="1"/>
            <a:r>
              <a:rPr lang="ja-JP" altLang="en-US" dirty="0" smtClean="0"/>
              <a:t>ページの連続度に応じて</a:t>
            </a:r>
            <a:r>
              <a:rPr lang="en-US" altLang="ja-JP" dirty="0" smtClean="0"/>
              <a:t>I/O</a:t>
            </a:r>
            <a:r>
              <a:rPr lang="ja-JP" altLang="en-US" dirty="0" smtClean="0"/>
              <a:t>のサイズを変更</a:t>
            </a:r>
            <a:endParaRPr lang="en-US" dirty="0" smtClean="0"/>
          </a:p>
        </p:txBody>
      </p:sp>
      <p:sp>
        <p:nvSpPr>
          <p:cNvPr id="5" name="Text Placeholder 4"/>
          <p:cNvSpPr>
            <a:spLocks noGrp="1"/>
          </p:cNvSpPr>
          <p:nvPr>
            <p:ph type="body" sz="quarter" idx="3"/>
          </p:nvPr>
        </p:nvSpPr>
        <p:spPr/>
        <p:txBody>
          <a:bodyPr/>
          <a:lstStyle/>
          <a:p>
            <a:r>
              <a:rPr lang="en-US" altLang="ja-JP" smtClean="0"/>
              <a:t>IO</a:t>
            </a:r>
            <a:r>
              <a:rPr lang="ja-JP" altLang="en-US" smtClean="0"/>
              <a:t>パターン・監視</a:t>
            </a:r>
            <a:endParaRPr lang="da-DK" dirty="0"/>
          </a:p>
        </p:txBody>
      </p:sp>
      <p:sp>
        <p:nvSpPr>
          <p:cNvPr id="6" name="Content Placeholder 5"/>
          <p:cNvSpPr>
            <a:spLocks noGrp="1"/>
          </p:cNvSpPr>
          <p:nvPr>
            <p:ph sz="quarter" idx="4"/>
          </p:nvPr>
        </p:nvSpPr>
        <p:spPr>
          <a:xfrm>
            <a:off x="4645025" y="1808820"/>
            <a:ext cx="4041775" cy="4792081"/>
          </a:xfrm>
        </p:spPr>
        <p:txBody>
          <a:bodyPr/>
          <a:lstStyle/>
          <a:p>
            <a:r>
              <a:rPr lang="ja-JP" altLang="en-US" sz="2000" dirty="0" smtClean="0"/>
              <a:t>シーケンシャル</a:t>
            </a:r>
            <a:r>
              <a:rPr lang="en-US" sz="2000" dirty="0" smtClean="0"/>
              <a:t> I/O</a:t>
            </a:r>
          </a:p>
          <a:p>
            <a:r>
              <a:rPr lang="ja-JP" altLang="en-US" sz="2000" dirty="0" smtClean="0"/>
              <a:t>最大</a:t>
            </a:r>
            <a:r>
              <a:rPr lang="en-US" sz="2000" dirty="0" smtClean="0"/>
              <a:t>512KB Block Sizes</a:t>
            </a:r>
          </a:p>
          <a:p>
            <a:r>
              <a:rPr lang="en-US" sz="2000" dirty="0" smtClean="0"/>
              <a:t>SQL Server Wait Stats</a:t>
            </a:r>
          </a:p>
          <a:p>
            <a:pPr lvl="1"/>
            <a:r>
              <a:rPr lang="en-US" sz="1800" dirty="0" smtClean="0"/>
              <a:t>PAGEIOLATCH</a:t>
            </a:r>
          </a:p>
          <a:p>
            <a:r>
              <a:rPr lang="da-DK" sz="2000" dirty="0" smtClean="0"/>
              <a:t>dm_db_index_usage_stats</a:t>
            </a:r>
          </a:p>
          <a:p>
            <a:pPr lvl="1"/>
            <a:r>
              <a:rPr lang="en-US" sz="1800" dirty="0" err="1" smtClean="0"/>
              <a:t>user_scans</a:t>
            </a:r>
            <a:endParaRPr lang="en-US" sz="1800" dirty="0" smtClean="0"/>
          </a:p>
          <a:p>
            <a:r>
              <a:rPr lang="en-US" sz="2000" dirty="0" smtClean="0"/>
              <a:t>Performance Monitor:</a:t>
            </a:r>
          </a:p>
          <a:p>
            <a:pPr lvl="1"/>
            <a:r>
              <a:rPr lang="en-US" sz="1800" dirty="0" err="1" smtClean="0"/>
              <a:t>MSSQL:Access</a:t>
            </a:r>
            <a:r>
              <a:rPr lang="en-US" sz="1800" dirty="0" smtClean="0"/>
              <a:t> Methods</a:t>
            </a:r>
          </a:p>
          <a:p>
            <a:pPr lvl="2"/>
            <a:r>
              <a:rPr lang="en-US" sz="1600" dirty="0" smtClean="0"/>
              <a:t>Range Scans / Sec</a:t>
            </a:r>
          </a:p>
          <a:p>
            <a:pPr lvl="2"/>
            <a:r>
              <a:rPr lang="en-US" sz="1600" dirty="0" smtClean="0"/>
              <a:t>Table Scans / Sec</a:t>
            </a:r>
          </a:p>
          <a:p>
            <a:pPr lvl="1"/>
            <a:r>
              <a:rPr lang="en-US" sz="1800" dirty="0" err="1" smtClean="0"/>
              <a:t>MSSQL:Buffer</a:t>
            </a:r>
            <a:r>
              <a:rPr lang="en-US" sz="1800" dirty="0" smtClean="0"/>
              <a:t> Manager</a:t>
            </a:r>
          </a:p>
          <a:p>
            <a:pPr lvl="2"/>
            <a:r>
              <a:rPr lang="en-US" sz="1600" dirty="0" err="1" smtClean="0"/>
              <a:t>Readahead</a:t>
            </a:r>
            <a:r>
              <a:rPr lang="en-US" sz="1600" dirty="0" smtClean="0"/>
              <a:t> Pages / sec</a:t>
            </a:r>
            <a:endParaRPr lang="da-DK" sz="1600" dirty="0" smtClean="0"/>
          </a:p>
          <a:p>
            <a:endParaRPr lang="da-DK" sz="2000" dirty="0"/>
          </a:p>
        </p:txBody>
      </p:sp>
    </p:spTree>
    <p:extLst>
      <p:ext uri="{BB962C8B-B14F-4D97-AF65-F5344CB8AC3E}">
        <p14:creationId xmlns:p14="http://schemas.microsoft.com/office/powerpoint/2010/main" val="201374881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トランザクションログ書き込み</a:t>
            </a:r>
            <a:endParaRPr lang="da-DK" dirty="0"/>
          </a:p>
        </p:txBody>
      </p:sp>
      <p:sp>
        <p:nvSpPr>
          <p:cNvPr id="9" name="Text Placeholder 8"/>
          <p:cNvSpPr>
            <a:spLocks noGrp="1"/>
          </p:cNvSpPr>
          <p:nvPr>
            <p:ph type="body" idx="1"/>
          </p:nvPr>
        </p:nvSpPr>
        <p:spPr>
          <a:xfrm>
            <a:off x="497840" y="895033"/>
            <a:ext cx="4040188" cy="639762"/>
          </a:xfrm>
        </p:spPr>
        <p:txBody>
          <a:bodyPr>
            <a:normAutofit/>
          </a:bodyPr>
          <a:lstStyle/>
          <a:p>
            <a:r>
              <a:rPr lang="ja-JP" altLang="en-US" dirty="0" smtClean="0">
                <a:solidFill>
                  <a:schemeClr val="bg1"/>
                </a:solidFill>
              </a:rPr>
              <a:t>特徴</a:t>
            </a:r>
            <a:endParaRPr lang="da-DK" dirty="0">
              <a:solidFill>
                <a:schemeClr val="bg1"/>
              </a:solidFill>
            </a:endParaRPr>
          </a:p>
        </p:txBody>
      </p:sp>
      <p:sp>
        <p:nvSpPr>
          <p:cNvPr id="3" name="Content Placeholder 2"/>
          <p:cNvSpPr>
            <a:spLocks noGrp="1"/>
          </p:cNvSpPr>
          <p:nvPr>
            <p:ph sz="half" idx="2"/>
          </p:nvPr>
        </p:nvSpPr>
        <p:spPr>
          <a:xfrm>
            <a:off x="457200" y="1584960"/>
            <a:ext cx="3473355" cy="4541203"/>
          </a:xfrm>
        </p:spPr>
        <p:txBody>
          <a:bodyPr>
            <a:normAutofit/>
          </a:bodyPr>
          <a:lstStyle/>
          <a:p>
            <a:pPr>
              <a:lnSpc>
                <a:spcPct val="120000"/>
              </a:lnSpc>
            </a:pPr>
            <a:r>
              <a:rPr lang="ja-JP" altLang="en-US" dirty="0" smtClean="0"/>
              <a:t>ワーカースレッドがログバッファを埋めて行き、ログマネージャに</a:t>
            </a:r>
            <a:r>
              <a:rPr lang="en-US" altLang="ja-JP" dirty="0" smtClean="0"/>
              <a:t>LSN</a:t>
            </a:r>
            <a:r>
              <a:rPr lang="ja-JP" altLang="en-US" dirty="0" smtClean="0"/>
              <a:t>を指定してそこまでの全てのログを書き込むことを要求する</a:t>
            </a:r>
            <a:endParaRPr lang="en-US" dirty="0" smtClean="0"/>
          </a:p>
          <a:p>
            <a:pPr>
              <a:lnSpc>
                <a:spcPct val="120000"/>
              </a:lnSpc>
            </a:pPr>
            <a:r>
              <a:rPr lang="ja-JP" altLang="en-US" dirty="0" smtClean="0"/>
              <a:t>ログマネージャはバッファからディスクに書き込み</a:t>
            </a:r>
            <a:endParaRPr lang="en-US" dirty="0" smtClean="0"/>
          </a:p>
          <a:p>
            <a:pPr>
              <a:lnSpc>
                <a:spcPct val="120000"/>
              </a:lnSpc>
            </a:pPr>
            <a:endParaRPr lang="en-US" dirty="0" smtClean="0"/>
          </a:p>
          <a:p>
            <a:pPr>
              <a:lnSpc>
                <a:spcPct val="120000"/>
              </a:lnSpc>
            </a:pPr>
            <a:endParaRPr lang="da-DK" dirty="0"/>
          </a:p>
        </p:txBody>
      </p:sp>
      <p:sp>
        <p:nvSpPr>
          <p:cNvPr id="10" name="Text Placeholder 9"/>
          <p:cNvSpPr>
            <a:spLocks noGrp="1"/>
          </p:cNvSpPr>
          <p:nvPr>
            <p:ph type="body" sz="quarter" idx="3"/>
          </p:nvPr>
        </p:nvSpPr>
        <p:spPr>
          <a:xfrm>
            <a:off x="4584065" y="806473"/>
            <a:ext cx="4041775" cy="639762"/>
          </a:xfrm>
        </p:spPr>
        <p:txBody>
          <a:bodyPr>
            <a:normAutofit/>
          </a:bodyPr>
          <a:lstStyle/>
          <a:p>
            <a:r>
              <a:rPr lang="en-US" altLang="ja-JP" dirty="0">
                <a:solidFill>
                  <a:schemeClr val="bg1"/>
                </a:solidFill>
              </a:rPr>
              <a:t>IO</a:t>
            </a:r>
            <a:r>
              <a:rPr lang="ja-JP" altLang="en-US" dirty="0">
                <a:solidFill>
                  <a:schemeClr val="bg1"/>
                </a:solidFill>
              </a:rPr>
              <a:t>パターン・監視</a:t>
            </a:r>
            <a:endParaRPr lang="da-DK" dirty="0">
              <a:solidFill>
                <a:schemeClr val="bg1"/>
              </a:solidFill>
            </a:endParaRPr>
          </a:p>
        </p:txBody>
      </p:sp>
      <p:sp>
        <p:nvSpPr>
          <p:cNvPr id="8" name="Content Placeholder 7"/>
          <p:cNvSpPr>
            <a:spLocks noGrp="1"/>
          </p:cNvSpPr>
          <p:nvPr>
            <p:ph sz="quarter" idx="4"/>
          </p:nvPr>
        </p:nvSpPr>
        <p:spPr>
          <a:xfrm>
            <a:off x="4148919" y="1455760"/>
            <a:ext cx="4844956" cy="4904096"/>
          </a:xfrm>
        </p:spPr>
        <p:txBody>
          <a:bodyPr>
            <a:noAutofit/>
          </a:bodyPr>
          <a:lstStyle/>
          <a:p>
            <a:pPr>
              <a:lnSpc>
                <a:spcPct val="120000"/>
              </a:lnSpc>
            </a:pPr>
            <a:r>
              <a:rPr lang="ja-JP" altLang="en-US" sz="1600" dirty="0"/>
              <a:t>シーケンシャ</a:t>
            </a:r>
            <a:r>
              <a:rPr lang="ja-JP" altLang="en-US" sz="1600" dirty="0" smtClean="0"/>
              <a:t>ル </a:t>
            </a:r>
            <a:r>
              <a:rPr lang="en-US" altLang="ja-JP" sz="1600" dirty="0" smtClean="0"/>
              <a:t>I/O</a:t>
            </a:r>
          </a:p>
          <a:p>
            <a:pPr>
              <a:lnSpc>
                <a:spcPct val="120000"/>
              </a:lnSpc>
            </a:pPr>
            <a:r>
              <a:rPr lang="ja-JP" altLang="en-US" sz="1600" dirty="0" smtClean="0"/>
              <a:t>書き込みサイズは</a:t>
            </a:r>
            <a:r>
              <a:rPr lang="ja-JP" altLang="en-US" sz="1600" dirty="0"/>
              <a:t>変</a:t>
            </a:r>
            <a:r>
              <a:rPr lang="ja-JP" altLang="en-US" sz="1600" dirty="0" smtClean="0"/>
              <a:t>動 </a:t>
            </a:r>
            <a:r>
              <a:rPr lang="en-US" altLang="ja-JP" sz="1600" dirty="0" smtClean="0"/>
              <a:t>(</a:t>
            </a:r>
            <a:r>
              <a:rPr lang="ja-JP" altLang="en-US" sz="1600" dirty="0" smtClean="0"/>
              <a:t>最</a:t>
            </a:r>
            <a:r>
              <a:rPr lang="ja-JP" altLang="en-US" sz="1600" dirty="0"/>
              <a:t>大</a:t>
            </a:r>
            <a:r>
              <a:rPr lang="en-US" sz="1600" dirty="0" smtClean="0"/>
              <a:t>60KB)</a:t>
            </a:r>
            <a:endParaRPr lang="en-US" altLang="ja-JP" sz="1600" dirty="0" smtClean="0"/>
          </a:p>
          <a:p>
            <a:pPr lvl="1">
              <a:lnSpc>
                <a:spcPct val="120000"/>
              </a:lnSpc>
            </a:pPr>
            <a:r>
              <a:rPr lang="ja-JP" altLang="en-US" sz="1400" dirty="0"/>
              <a:t>トランザクショ</a:t>
            </a:r>
            <a:r>
              <a:rPr lang="ja-JP" altLang="en-US" sz="1400" dirty="0" smtClean="0"/>
              <a:t>ンの性質に依存</a:t>
            </a:r>
            <a:endParaRPr lang="en-US" sz="1400" dirty="0" smtClean="0"/>
          </a:p>
          <a:p>
            <a:pPr lvl="1">
              <a:lnSpc>
                <a:spcPct val="120000"/>
              </a:lnSpc>
            </a:pPr>
            <a:r>
              <a:rPr lang="ja-JP" altLang="en-US" sz="1400" dirty="0" smtClean="0"/>
              <a:t>コミットでバッファからのフラッシュが強制される</a:t>
            </a:r>
            <a:endParaRPr lang="en-US" sz="1400" dirty="0" smtClean="0"/>
          </a:p>
          <a:p>
            <a:pPr>
              <a:lnSpc>
                <a:spcPct val="120000"/>
              </a:lnSpc>
            </a:pPr>
            <a:r>
              <a:rPr lang="en-US" sz="1600" dirty="0" smtClean="0"/>
              <a:t>SQL Server Wait Stats</a:t>
            </a:r>
          </a:p>
          <a:p>
            <a:pPr lvl="1">
              <a:lnSpc>
                <a:spcPct val="120000"/>
              </a:lnSpc>
            </a:pPr>
            <a:r>
              <a:rPr lang="en-US" sz="1400" dirty="0" smtClean="0"/>
              <a:t>WRITELOG, LOGBUFFER, LOGMGR</a:t>
            </a:r>
          </a:p>
          <a:p>
            <a:pPr>
              <a:lnSpc>
                <a:spcPct val="120000"/>
              </a:lnSpc>
            </a:pPr>
            <a:r>
              <a:rPr lang="en-US" sz="1600" dirty="0" smtClean="0"/>
              <a:t>Performance Monitor: </a:t>
            </a:r>
          </a:p>
          <a:p>
            <a:pPr lvl="1">
              <a:lnSpc>
                <a:spcPct val="120000"/>
              </a:lnSpc>
            </a:pPr>
            <a:r>
              <a:rPr lang="en-US" sz="1400" dirty="0" smtClean="0"/>
              <a:t>MSSQL: Databases</a:t>
            </a:r>
          </a:p>
          <a:p>
            <a:pPr lvl="2">
              <a:lnSpc>
                <a:spcPct val="120000"/>
              </a:lnSpc>
            </a:pPr>
            <a:r>
              <a:rPr lang="en-US" sz="1200" dirty="0" smtClean="0"/>
              <a:t>Log Bytes Flushed/sec </a:t>
            </a:r>
          </a:p>
          <a:p>
            <a:pPr lvl="2">
              <a:lnSpc>
                <a:spcPct val="120000"/>
              </a:lnSpc>
            </a:pPr>
            <a:r>
              <a:rPr lang="en-US" sz="1200" dirty="0" smtClean="0"/>
              <a:t>Log Flushes/sec</a:t>
            </a:r>
          </a:p>
          <a:p>
            <a:pPr lvl="2">
              <a:lnSpc>
                <a:spcPct val="120000"/>
              </a:lnSpc>
            </a:pPr>
            <a:r>
              <a:rPr lang="en-US" sz="1200" dirty="0" smtClean="0"/>
              <a:t>Avg. Bytes per Flush </a:t>
            </a:r>
          </a:p>
          <a:p>
            <a:pPr lvl="2">
              <a:lnSpc>
                <a:spcPct val="120000"/>
              </a:lnSpc>
              <a:buNone/>
            </a:pPr>
            <a:r>
              <a:rPr lang="en-US" sz="1200" dirty="0" smtClean="0"/>
              <a:t>	= (Log Bytes Flushed/sec) / (Log Flushes/sec)</a:t>
            </a:r>
          </a:p>
          <a:p>
            <a:pPr lvl="2">
              <a:lnSpc>
                <a:spcPct val="120000"/>
              </a:lnSpc>
            </a:pPr>
            <a:r>
              <a:rPr lang="en-US" sz="1200" dirty="0" smtClean="0"/>
              <a:t>Wait per Flush</a:t>
            </a:r>
          </a:p>
          <a:p>
            <a:pPr lvl="2">
              <a:lnSpc>
                <a:spcPct val="120000"/>
              </a:lnSpc>
              <a:buNone/>
            </a:pPr>
            <a:r>
              <a:rPr lang="en-US" sz="1200" dirty="0" smtClean="0"/>
              <a:t>	= (Log Flush Wait Time) / (Log Flushes / sec)	</a:t>
            </a:r>
          </a:p>
        </p:txBody>
      </p:sp>
    </p:spTree>
    <p:extLst>
      <p:ext uri="{BB962C8B-B14F-4D97-AF65-F5344CB8AC3E}">
        <p14:creationId xmlns:p14="http://schemas.microsoft.com/office/powerpoint/2010/main" val="151038589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バルクロード</a:t>
            </a:r>
            <a:endParaRPr lang="da-DK" dirty="0"/>
          </a:p>
        </p:txBody>
      </p:sp>
      <p:sp>
        <p:nvSpPr>
          <p:cNvPr id="3" name="Text Placeholder 2"/>
          <p:cNvSpPr>
            <a:spLocks noGrp="1"/>
          </p:cNvSpPr>
          <p:nvPr>
            <p:ph type="body" idx="1"/>
          </p:nvPr>
        </p:nvSpPr>
        <p:spPr/>
        <p:txBody>
          <a:bodyPr/>
          <a:lstStyle/>
          <a:p>
            <a:r>
              <a:rPr lang="ja-JP" altLang="en-US" smtClean="0"/>
              <a:t>特徴</a:t>
            </a:r>
            <a:endParaRPr lang="da-DK" dirty="0"/>
          </a:p>
        </p:txBody>
      </p:sp>
      <p:sp>
        <p:nvSpPr>
          <p:cNvPr id="4" name="Content Placeholder 3"/>
          <p:cNvSpPr>
            <a:spLocks noGrp="1"/>
          </p:cNvSpPr>
          <p:nvPr>
            <p:ph sz="half" idx="2"/>
          </p:nvPr>
        </p:nvSpPr>
        <p:spPr>
          <a:xfrm>
            <a:off x="457200" y="1808820"/>
            <a:ext cx="4040188" cy="3785652"/>
          </a:xfrm>
        </p:spPr>
        <p:txBody>
          <a:bodyPr/>
          <a:lstStyle/>
          <a:p>
            <a:r>
              <a:rPr lang="en-US" dirty="0" err="1" smtClean="0"/>
              <a:t>Bcp</a:t>
            </a:r>
            <a:r>
              <a:rPr lang="en-US" dirty="0" smtClean="0"/>
              <a:t>/BULK INSERT</a:t>
            </a:r>
            <a:r>
              <a:rPr lang="ja-JP" altLang="en-US" dirty="0" smtClean="0"/>
              <a:t>その他のバルクロード操作</a:t>
            </a:r>
            <a:endParaRPr lang="en-US" dirty="0" smtClean="0"/>
          </a:p>
          <a:p>
            <a:r>
              <a:rPr lang="ja-JP" altLang="en-US" dirty="0" smtClean="0"/>
              <a:t>データウエアハウス系</a:t>
            </a:r>
            <a:endParaRPr lang="en-US" dirty="0" smtClean="0"/>
          </a:p>
          <a:p>
            <a:r>
              <a:rPr lang="ja-JP" altLang="en-US" dirty="0" smtClean="0"/>
              <a:t>復旧モデルによって</a:t>
            </a:r>
            <a:r>
              <a:rPr lang="en-US" altLang="ja-JP" dirty="0" smtClean="0"/>
              <a:t>I/O</a:t>
            </a:r>
            <a:r>
              <a:rPr lang="ja-JP" altLang="en-US" dirty="0" smtClean="0"/>
              <a:t>の特徴は変化</a:t>
            </a:r>
            <a:endParaRPr lang="en-US" altLang="ja-JP" dirty="0" smtClean="0"/>
          </a:p>
          <a:p>
            <a:pPr lvl="1"/>
            <a:r>
              <a:rPr lang="ja-JP" altLang="en-US" dirty="0"/>
              <a:t>単</a:t>
            </a:r>
            <a:r>
              <a:rPr lang="ja-JP" altLang="en-US" dirty="0" smtClean="0"/>
              <a:t>純・一括ログの場合、書き込みはデータファイルへ</a:t>
            </a:r>
            <a:endParaRPr lang="en-US" altLang="ja-JP" dirty="0" smtClean="0"/>
          </a:p>
          <a:p>
            <a:pPr lvl="1"/>
            <a:r>
              <a:rPr lang="ja-JP" altLang="en-US" dirty="0"/>
              <a:t>完</a:t>
            </a:r>
            <a:r>
              <a:rPr lang="ja-JP" altLang="en-US" dirty="0" smtClean="0"/>
              <a:t>全の場合にはトランザクションログに書き込まれてから、データファイルにフラッシュされる</a:t>
            </a:r>
            <a:endParaRPr lang="da-DK" dirty="0"/>
          </a:p>
        </p:txBody>
      </p:sp>
      <p:sp>
        <p:nvSpPr>
          <p:cNvPr id="5" name="Text Placeholder 4"/>
          <p:cNvSpPr>
            <a:spLocks noGrp="1"/>
          </p:cNvSpPr>
          <p:nvPr>
            <p:ph type="body" sz="quarter" idx="3"/>
          </p:nvPr>
        </p:nvSpPr>
        <p:spPr/>
        <p:txBody>
          <a:bodyPr/>
          <a:lstStyle/>
          <a:p>
            <a:r>
              <a:rPr lang="en-US" altLang="ja-JP" smtClean="0"/>
              <a:t>IO</a:t>
            </a:r>
            <a:r>
              <a:rPr lang="ja-JP" altLang="en-US" smtClean="0"/>
              <a:t>パターン・監視</a:t>
            </a:r>
            <a:endParaRPr lang="da-DK" dirty="0"/>
          </a:p>
        </p:txBody>
      </p:sp>
      <p:sp>
        <p:nvSpPr>
          <p:cNvPr id="6" name="Content Placeholder 5"/>
          <p:cNvSpPr>
            <a:spLocks noGrp="1"/>
          </p:cNvSpPr>
          <p:nvPr>
            <p:ph sz="quarter" idx="4"/>
          </p:nvPr>
        </p:nvSpPr>
        <p:spPr>
          <a:xfrm>
            <a:off x="4645025" y="1808820"/>
            <a:ext cx="4041775" cy="2405274"/>
          </a:xfrm>
        </p:spPr>
        <p:txBody>
          <a:bodyPr/>
          <a:lstStyle/>
          <a:p>
            <a:r>
              <a:rPr lang="ja-JP" altLang="en-US" dirty="0"/>
              <a:t>シーケンシャル</a:t>
            </a:r>
            <a:r>
              <a:rPr lang="en-US" dirty="0" smtClean="0"/>
              <a:t> I/O</a:t>
            </a:r>
          </a:p>
          <a:p>
            <a:r>
              <a:rPr lang="en-US" dirty="0" smtClean="0"/>
              <a:t>64KB-256 KB</a:t>
            </a:r>
          </a:p>
          <a:p>
            <a:r>
              <a:rPr lang="en-US" dirty="0" smtClean="0"/>
              <a:t>SQL Server Wait Stats</a:t>
            </a:r>
          </a:p>
          <a:p>
            <a:pPr lvl="1"/>
            <a:r>
              <a:rPr lang="en-US" dirty="0" smtClean="0"/>
              <a:t>WRITELOG / LOGBUFFER</a:t>
            </a:r>
          </a:p>
          <a:p>
            <a:pPr lvl="1"/>
            <a:r>
              <a:rPr lang="en-US" dirty="0" smtClean="0"/>
              <a:t>PAGEIOLATCH_EX</a:t>
            </a:r>
          </a:p>
          <a:p>
            <a:pPr lvl="1"/>
            <a:r>
              <a:rPr lang="en-US" dirty="0" smtClean="0"/>
              <a:t>IMPROVIO_WAIT</a:t>
            </a:r>
          </a:p>
        </p:txBody>
      </p:sp>
    </p:spTree>
    <p:extLst>
      <p:ext uri="{BB962C8B-B14F-4D97-AF65-F5344CB8AC3E}">
        <p14:creationId xmlns:p14="http://schemas.microsoft.com/office/powerpoint/2010/main" val="37139616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Server</a:t>
            </a:r>
            <a:r>
              <a:rPr lang="ja-JP" altLang="en-US" smtClean="0"/>
              <a:t>のアーキテクチャ</a:t>
            </a:r>
            <a:endParaRPr lang="en-US" dirty="0"/>
          </a:p>
        </p:txBody>
      </p:sp>
      <p:sp>
        <p:nvSpPr>
          <p:cNvPr id="12" name="Content Placeholder 11"/>
          <p:cNvSpPr>
            <a:spLocks noGrp="1"/>
          </p:cNvSpPr>
          <p:nvPr>
            <p:ph type="body" sz="quarter" idx="10"/>
          </p:nvPr>
        </p:nvSpPr>
        <p:spPr>
          <a:xfrm>
            <a:off x="297641" y="1142984"/>
            <a:ext cx="8548718" cy="5296727"/>
          </a:xfrm>
        </p:spPr>
        <p:txBody>
          <a:bodyPr>
            <a:normAutofit/>
          </a:bodyPr>
          <a:lstStyle/>
          <a:p>
            <a:r>
              <a:rPr lang="ja-JP" altLang="en-US" sz="3200" dirty="0"/>
              <a:t>サーバ</a:t>
            </a:r>
            <a:r>
              <a:rPr lang="ja-JP" altLang="en-US" sz="3200" dirty="0" smtClean="0"/>
              <a:t>ー</a:t>
            </a:r>
            <a:endParaRPr lang="en-US" altLang="ja-JP" sz="3200" dirty="0" smtClean="0"/>
          </a:p>
          <a:p>
            <a:pPr marL="454025" lvl="1" indent="0">
              <a:buNone/>
            </a:pPr>
            <a:r>
              <a:rPr lang="ja-JP" altLang="en-US" sz="2400" dirty="0"/>
              <a:t>ハードウエ</a:t>
            </a:r>
            <a:r>
              <a:rPr lang="ja-JP" altLang="en-US" sz="2400" dirty="0" smtClean="0"/>
              <a:t>アまたは</a:t>
            </a:r>
            <a:r>
              <a:rPr lang="en-US" altLang="ja-JP" sz="2400" dirty="0" smtClean="0"/>
              <a:t>VM</a:t>
            </a:r>
          </a:p>
          <a:p>
            <a:pPr lvl="1"/>
            <a:r>
              <a:rPr lang="ja-JP" altLang="en-US" sz="2400" dirty="0"/>
              <a:t>インスタン</a:t>
            </a:r>
            <a:r>
              <a:rPr lang="ja-JP" altLang="en-US" sz="2400" dirty="0" smtClean="0"/>
              <a:t>ス　</a:t>
            </a:r>
            <a:r>
              <a:rPr lang="en-US" altLang="ja-JP" sz="2400" dirty="0" smtClean="0"/>
              <a:t>(</a:t>
            </a:r>
            <a:r>
              <a:rPr lang="ja-JP" altLang="en-US" sz="2400" dirty="0" smtClean="0"/>
              <a:t>複数</a:t>
            </a:r>
            <a:r>
              <a:rPr lang="en-US" altLang="ja-JP" sz="2400" dirty="0" smtClean="0"/>
              <a:t>, Side by Side)</a:t>
            </a:r>
          </a:p>
          <a:p>
            <a:pPr marL="914400" lvl="2" indent="0">
              <a:buNone/>
            </a:pPr>
            <a:r>
              <a:rPr lang="en-US" altLang="ja-JP" sz="2400" dirty="0" smtClean="0"/>
              <a:t>sqlservr.exe – </a:t>
            </a:r>
            <a:r>
              <a:rPr lang="ja-JP" altLang="en-US" sz="2400" dirty="0" smtClean="0"/>
              <a:t>プロセス</a:t>
            </a:r>
            <a:endParaRPr lang="en-US" altLang="ja-JP" sz="2400" dirty="0" smtClean="0"/>
          </a:p>
          <a:p>
            <a:pPr lvl="2"/>
            <a:r>
              <a:rPr lang="ja-JP" altLang="en-US" sz="2400" dirty="0"/>
              <a:t>データベー</a:t>
            </a:r>
            <a:r>
              <a:rPr lang="ja-JP" altLang="en-US" sz="2400" dirty="0" smtClean="0"/>
              <a:t>ス</a:t>
            </a:r>
            <a:endParaRPr lang="en-US" altLang="ja-JP" sz="2400" dirty="0" smtClean="0"/>
          </a:p>
          <a:p>
            <a:pPr marL="1371600" lvl="3" indent="0">
              <a:buNone/>
            </a:pPr>
            <a:r>
              <a:rPr lang="ja-JP" altLang="en-US" sz="2400" dirty="0" smtClean="0"/>
              <a:t>ローカルトランザクションの境界</a:t>
            </a:r>
            <a:endParaRPr lang="en-US" altLang="ja-JP" sz="2400" dirty="0" smtClean="0"/>
          </a:p>
          <a:p>
            <a:pPr marL="1371600" lvl="3" indent="0">
              <a:buNone/>
            </a:pPr>
            <a:r>
              <a:rPr lang="ja-JP" altLang="en-US" sz="2400" dirty="0" smtClean="0"/>
              <a:t>バックアップの単位</a:t>
            </a:r>
            <a:endParaRPr lang="en-US" altLang="ja-JP" sz="2400" dirty="0" smtClean="0"/>
          </a:p>
          <a:p>
            <a:pPr lvl="3"/>
            <a:r>
              <a:rPr lang="ja-JP" altLang="en-US" sz="2400" dirty="0"/>
              <a:t>ファイルグルー</a:t>
            </a:r>
            <a:r>
              <a:rPr lang="ja-JP" altLang="en-US" sz="2400" dirty="0" smtClean="0"/>
              <a:t>プ</a:t>
            </a:r>
            <a:endParaRPr lang="en-US" altLang="ja-JP" sz="2400" dirty="0" smtClean="0"/>
          </a:p>
          <a:p>
            <a:pPr marL="1828800" lvl="4" indent="0">
              <a:buNone/>
            </a:pPr>
            <a:r>
              <a:rPr lang="ja-JP" altLang="en-US" sz="2400" dirty="0" smtClean="0"/>
              <a:t>オブジェクトの配置</a:t>
            </a:r>
            <a:endParaRPr lang="en-US" altLang="ja-JP" sz="2400" dirty="0" smtClean="0"/>
          </a:p>
          <a:p>
            <a:pPr lvl="4"/>
            <a:r>
              <a:rPr lang="ja-JP" altLang="en-US" sz="2400" dirty="0"/>
              <a:t>データファイ</a:t>
            </a:r>
            <a:r>
              <a:rPr lang="ja-JP" altLang="en-US" sz="2400" dirty="0" smtClean="0"/>
              <a:t>ル</a:t>
            </a:r>
            <a:endParaRPr lang="en-US" altLang="ja-JP" sz="2400" dirty="0" smtClean="0"/>
          </a:p>
          <a:p>
            <a:pPr lvl="3"/>
            <a:r>
              <a:rPr lang="ja-JP" altLang="en-US" sz="2400" dirty="0" smtClean="0"/>
              <a:t>ト</a:t>
            </a:r>
            <a:r>
              <a:rPr lang="ja-JP" altLang="en-US" sz="2400" dirty="0"/>
              <a:t>ランザクショ</a:t>
            </a:r>
            <a:r>
              <a:rPr lang="ja-JP" altLang="en-US" sz="2400" dirty="0" smtClean="0"/>
              <a:t>ン</a:t>
            </a:r>
            <a:r>
              <a:rPr lang="ja-JP" altLang="en-US" sz="2400" dirty="0"/>
              <a:t>ログファイ</a:t>
            </a:r>
            <a:r>
              <a:rPr lang="ja-JP" altLang="en-US" sz="2400" dirty="0" smtClean="0"/>
              <a:t>ル</a:t>
            </a:r>
            <a:endParaRPr lang="en-US" altLang="ja-JP"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078" y="1049743"/>
            <a:ext cx="372427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86928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サーバ</a:t>
            </a:r>
            <a:r>
              <a:rPr lang="ja-JP" altLang="en-US" dirty="0" smtClean="0"/>
              <a:t>ーレベルの設計</a:t>
            </a:r>
            <a:endParaRPr lang="en-US" dirty="0"/>
          </a:p>
        </p:txBody>
      </p:sp>
      <p:sp>
        <p:nvSpPr>
          <p:cNvPr id="3" name="Content Placeholder 2"/>
          <p:cNvSpPr>
            <a:spLocks noGrp="1"/>
          </p:cNvSpPr>
          <p:nvPr>
            <p:ph idx="1"/>
          </p:nvPr>
        </p:nvSpPr>
        <p:spPr>
          <a:xfrm>
            <a:off x="467544" y="1600200"/>
            <a:ext cx="8320088" cy="2400657"/>
          </a:xfrm>
        </p:spPr>
        <p:txBody>
          <a:bodyPr/>
          <a:lstStyle/>
          <a:p>
            <a:r>
              <a:rPr lang="ja-JP" altLang="en-US" dirty="0"/>
              <a:t>プロセッサ</a:t>
            </a:r>
            <a:endParaRPr lang="en-US" altLang="ja-JP" dirty="0" smtClean="0"/>
          </a:p>
          <a:p>
            <a:r>
              <a:rPr lang="ja-JP" altLang="en-US" dirty="0"/>
              <a:t>メモ</a:t>
            </a:r>
            <a:r>
              <a:rPr lang="ja-JP" altLang="en-US" dirty="0" smtClean="0"/>
              <a:t>リ</a:t>
            </a:r>
            <a:endParaRPr lang="en-US" altLang="ja-JP" dirty="0" smtClean="0"/>
          </a:p>
          <a:p>
            <a:r>
              <a:rPr lang="ja-JP" altLang="en-US" dirty="0"/>
              <a:t>ストレー</a:t>
            </a:r>
            <a:r>
              <a:rPr lang="ja-JP" altLang="en-US" dirty="0" smtClean="0"/>
              <a:t>ジ</a:t>
            </a:r>
            <a:endParaRPr lang="en-US" altLang="ja-JP" dirty="0" smtClean="0"/>
          </a:p>
          <a:p>
            <a:r>
              <a:rPr lang="ja-JP" altLang="en-US" dirty="0"/>
              <a:t>ネットワーク</a:t>
            </a:r>
            <a:endParaRPr lang="en-US" altLang="ja-JP" dirty="0" smtClean="0"/>
          </a:p>
          <a:p>
            <a:r>
              <a:rPr lang="ja-JP" altLang="en-US" dirty="0" smtClean="0"/>
              <a:t>イ</a:t>
            </a:r>
            <a:r>
              <a:rPr lang="ja-JP" altLang="en-US" dirty="0"/>
              <a:t>ンスタンス</a:t>
            </a:r>
            <a:endParaRPr lang="en-US" dirty="0"/>
          </a:p>
        </p:txBody>
      </p:sp>
      <p:grpSp>
        <p:nvGrpSpPr>
          <p:cNvPr id="6" name="Group 5"/>
          <p:cNvGrpSpPr/>
          <p:nvPr/>
        </p:nvGrpSpPr>
        <p:grpSpPr>
          <a:xfrm>
            <a:off x="3199721" y="2971461"/>
            <a:ext cx="5832062" cy="2729341"/>
            <a:chOff x="1587047" y="2055535"/>
            <a:chExt cx="7503519" cy="3371788"/>
          </a:xfrm>
        </p:grpSpPr>
        <p:sp>
          <p:nvSpPr>
            <p:cNvPr id="7" name="Line 6"/>
            <p:cNvSpPr>
              <a:spLocks noChangeShapeType="1"/>
            </p:cNvSpPr>
            <p:nvPr/>
          </p:nvSpPr>
          <p:spPr bwMode="auto">
            <a:xfrm rot="16200000" flipV="1">
              <a:off x="5226298" y="4001348"/>
              <a:ext cx="473604" cy="0"/>
            </a:xfrm>
            <a:prstGeom prst="line">
              <a:avLst/>
            </a:prstGeom>
            <a:noFill/>
            <a:ln w="38100">
              <a:solidFill>
                <a:schemeClr val="accent1"/>
              </a:solidFill>
              <a:round/>
              <a:headEnd/>
              <a:tailEnd/>
            </a:ln>
            <a:effectLst/>
          </p:spPr>
          <p:txBody>
            <a:bodyPr lIns="76197" tIns="38098" rIns="76197" bIns="38098"/>
            <a:lstStyle/>
            <a:p>
              <a:endParaRPr lang="en-US">
                <a:solidFill>
                  <a:schemeClr val="bg1"/>
                </a:solidFill>
              </a:endParaRPr>
            </a:p>
          </p:txBody>
        </p:sp>
        <p:grpSp>
          <p:nvGrpSpPr>
            <p:cNvPr id="8" name="Group 25"/>
            <p:cNvGrpSpPr>
              <a:grpSpLocks/>
            </p:cNvGrpSpPr>
            <p:nvPr/>
          </p:nvGrpSpPr>
          <p:grpSpPr bwMode="auto">
            <a:xfrm>
              <a:off x="5126313" y="4202808"/>
              <a:ext cx="1201180" cy="1179420"/>
              <a:chOff x="4223" y="2592"/>
              <a:chExt cx="750" cy="743"/>
            </a:xfrm>
            <a:solidFill>
              <a:srgbClr val="6600FF"/>
            </a:solidFill>
          </p:grpSpPr>
          <p:grpSp>
            <p:nvGrpSpPr>
              <p:cNvPr id="30" name="Group 26"/>
              <p:cNvGrpSpPr>
                <a:grpSpLocks/>
              </p:cNvGrpSpPr>
              <p:nvPr/>
            </p:nvGrpSpPr>
            <p:grpSpPr bwMode="auto">
              <a:xfrm>
                <a:off x="4362" y="2592"/>
                <a:ext cx="611" cy="655"/>
                <a:chOff x="4362" y="2592"/>
                <a:chExt cx="611" cy="655"/>
              </a:xfrm>
              <a:grpFill/>
            </p:grpSpPr>
            <p:sp>
              <p:nvSpPr>
                <p:cNvPr id="37" name="AutoShape 27"/>
                <p:cNvSpPr>
                  <a:spLocks noChangeArrowheads="1"/>
                </p:cNvSpPr>
                <p:nvPr/>
              </p:nvSpPr>
              <p:spPr bwMode="auto">
                <a:xfrm>
                  <a:off x="4362" y="2592"/>
                  <a:ext cx="227" cy="271"/>
                </a:xfrm>
                <a:prstGeom prst="can">
                  <a:avLst>
                    <a:gd name="adj" fmla="val 29846"/>
                  </a:avLst>
                </a:prstGeom>
                <a:grpFill/>
                <a:ln w="9525">
                  <a:solidFill>
                    <a:schemeClr val="tx1"/>
                  </a:solidFill>
                  <a:round/>
                  <a:headEnd/>
                  <a:tailEnd/>
                </a:ln>
                <a:effectLst/>
              </p:spPr>
              <p:txBody>
                <a:bodyPr wrap="none" anchor="ctr"/>
                <a:lstStyle/>
                <a:p>
                  <a:endParaRPr lang="en-US">
                    <a:solidFill>
                      <a:schemeClr val="bg1"/>
                    </a:solidFill>
                  </a:endParaRPr>
                </a:p>
              </p:txBody>
            </p:sp>
            <p:sp>
              <p:nvSpPr>
                <p:cNvPr id="38" name="AutoShape 28"/>
                <p:cNvSpPr>
                  <a:spLocks noChangeArrowheads="1"/>
                </p:cNvSpPr>
                <p:nvPr/>
              </p:nvSpPr>
              <p:spPr bwMode="auto">
                <a:xfrm>
                  <a:off x="4458" y="2688"/>
                  <a:ext cx="227" cy="271"/>
                </a:xfrm>
                <a:prstGeom prst="can">
                  <a:avLst>
                    <a:gd name="adj" fmla="val 29846"/>
                  </a:avLst>
                </a:prstGeom>
                <a:grpFill/>
                <a:ln w="9525">
                  <a:solidFill>
                    <a:schemeClr val="tx1"/>
                  </a:solidFill>
                  <a:round/>
                  <a:headEnd/>
                  <a:tailEnd/>
                </a:ln>
                <a:effectLst/>
              </p:spPr>
              <p:txBody>
                <a:bodyPr wrap="none" anchor="ctr"/>
                <a:lstStyle/>
                <a:p>
                  <a:endParaRPr lang="en-US">
                    <a:solidFill>
                      <a:schemeClr val="bg1"/>
                    </a:solidFill>
                  </a:endParaRPr>
                </a:p>
              </p:txBody>
            </p:sp>
            <p:sp>
              <p:nvSpPr>
                <p:cNvPr id="39" name="AutoShape 29"/>
                <p:cNvSpPr>
                  <a:spLocks noChangeArrowheads="1"/>
                </p:cNvSpPr>
                <p:nvPr/>
              </p:nvSpPr>
              <p:spPr bwMode="auto">
                <a:xfrm>
                  <a:off x="4554" y="2784"/>
                  <a:ext cx="227" cy="271"/>
                </a:xfrm>
                <a:prstGeom prst="can">
                  <a:avLst>
                    <a:gd name="adj" fmla="val 29846"/>
                  </a:avLst>
                </a:prstGeom>
                <a:grpFill/>
                <a:ln w="9525">
                  <a:solidFill>
                    <a:schemeClr val="tx1"/>
                  </a:solidFill>
                  <a:round/>
                  <a:headEnd/>
                  <a:tailEnd/>
                </a:ln>
                <a:effectLst/>
              </p:spPr>
              <p:txBody>
                <a:bodyPr wrap="none" anchor="ctr"/>
                <a:lstStyle/>
                <a:p>
                  <a:endParaRPr lang="en-US">
                    <a:solidFill>
                      <a:schemeClr val="bg1"/>
                    </a:solidFill>
                  </a:endParaRPr>
                </a:p>
              </p:txBody>
            </p:sp>
            <p:sp>
              <p:nvSpPr>
                <p:cNvPr id="40" name="AutoShape 30"/>
                <p:cNvSpPr>
                  <a:spLocks noChangeArrowheads="1"/>
                </p:cNvSpPr>
                <p:nvPr/>
              </p:nvSpPr>
              <p:spPr bwMode="auto">
                <a:xfrm>
                  <a:off x="4650" y="2880"/>
                  <a:ext cx="227" cy="271"/>
                </a:xfrm>
                <a:prstGeom prst="can">
                  <a:avLst>
                    <a:gd name="adj" fmla="val 29846"/>
                  </a:avLst>
                </a:prstGeom>
                <a:grpFill/>
                <a:ln w="9525">
                  <a:solidFill>
                    <a:schemeClr val="tx1"/>
                  </a:solidFill>
                  <a:round/>
                  <a:headEnd/>
                  <a:tailEnd/>
                </a:ln>
                <a:effectLst/>
              </p:spPr>
              <p:txBody>
                <a:bodyPr wrap="none" anchor="ctr"/>
                <a:lstStyle/>
                <a:p>
                  <a:endParaRPr lang="en-US">
                    <a:solidFill>
                      <a:schemeClr val="bg1"/>
                    </a:solidFill>
                  </a:endParaRPr>
                </a:p>
              </p:txBody>
            </p:sp>
            <p:sp>
              <p:nvSpPr>
                <p:cNvPr id="41" name="AutoShape 31"/>
                <p:cNvSpPr>
                  <a:spLocks noChangeArrowheads="1"/>
                </p:cNvSpPr>
                <p:nvPr/>
              </p:nvSpPr>
              <p:spPr bwMode="auto">
                <a:xfrm>
                  <a:off x="4746" y="2976"/>
                  <a:ext cx="227" cy="271"/>
                </a:xfrm>
                <a:prstGeom prst="can">
                  <a:avLst>
                    <a:gd name="adj" fmla="val 29846"/>
                  </a:avLst>
                </a:prstGeom>
                <a:grpFill/>
                <a:ln w="9525">
                  <a:solidFill>
                    <a:schemeClr val="tx1"/>
                  </a:solidFill>
                  <a:round/>
                  <a:headEnd/>
                  <a:tailEnd/>
                </a:ln>
                <a:effectLst/>
              </p:spPr>
              <p:txBody>
                <a:bodyPr wrap="none" anchor="ctr"/>
                <a:lstStyle/>
                <a:p>
                  <a:endParaRPr lang="en-US">
                    <a:solidFill>
                      <a:schemeClr val="bg1"/>
                    </a:solidFill>
                  </a:endParaRPr>
                </a:p>
              </p:txBody>
            </p:sp>
          </p:grpSp>
          <p:grpSp>
            <p:nvGrpSpPr>
              <p:cNvPr id="31" name="Group 32"/>
              <p:cNvGrpSpPr>
                <a:grpSpLocks/>
              </p:cNvGrpSpPr>
              <p:nvPr/>
            </p:nvGrpSpPr>
            <p:grpSpPr bwMode="auto">
              <a:xfrm>
                <a:off x="4223" y="2680"/>
                <a:ext cx="611" cy="655"/>
                <a:chOff x="4362" y="2592"/>
                <a:chExt cx="611" cy="655"/>
              </a:xfrm>
              <a:grpFill/>
            </p:grpSpPr>
            <p:sp>
              <p:nvSpPr>
                <p:cNvPr id="32" name="AutoShape 33"/>
                <p:cNvSpPr>
                  <a:spLocks noChangeArrowheads="1"/>
                </p:cNvSpPr>
                <p:nvPr/>
              </p:nvSpPr>
              <p:spPr bwMode="auto">
                <a:xfrm>
                  <a:off x="4362" y="2592"/>
                  <a:ext cx="227" cy="271"/>
                </a:xfrm>
                <a:prstGeom prst="can">
                  <a:avLst>
                    <a:gd name="adj" fmla="val 29846"/>
                  </a:avLst>
                </a:prstGeom>
                <a:grpFill/>
                <a:ln w="9525">
                  <a:solidFill>
                    <a:schemeClr val="tx1"/>
                  </a:solidFill>
                  <a:round/>
                  <a:headEnd/>
                  <a:tailEnd/>
                </a:ln>
                <a:effectLst/>
              </p:spPr>
              <p:txBody>
                <a:bodyPr wrap="none" anchor="ctr"/>
                <a:lstStyle/>
                <a:p>
                  <a:endParaRPr lang="en-US">
                    <a:solidFill>
                      <a:schemeClr val="bg1"/>
                    </a:solidFill>
                  </a:endParaRPr>
                </a:p>
              </p:txBody>
            </p:sp>
            <p:sp>
              <p:nvSpPr>
                <p:cNvPr id="33" name="AutoShape 34"/>
                <p:cNvSpPr>
                  <a:spLocks noChangeArrowheads="1"/>
                </p:cNvSpPr>
                <p:nvPr/>
              </p:nvSpPr>
              <p:spPr bwMode="auto">
                <a:xfrm>
                  <a:off x="4458" y="2688"/>
                  <a:ext cx="227" cy="271"/>
                </a:xfrm>
                <a:prstGeom prst="can">
                  <a:avLst>
                    <a:gd name="adj" fmla="val 29846"/>
                  </a:avLst>
                </a:prstGeom>
                <a:grpFill/>
                <a:ln w="9525">
                  <a:solidFill>
                    <a:schemeClr val="tx1"/>
                  </a:solidFill>
                  <a:round/>
                  <a:headEnd/>
                  <a:tailEnd/>
                </a:ln>
                <a:effectLst/>
              </p:spPr>
              <p:txBody>
                <a:bodyPr wrap="none" anchor="ctr"/>
                <a:lstStyle/>
                <a:p>
                  <a:endParaRPr lang="en-US">
                    <a:solidFill>
                      <a:schemeClr val="bg1"/>
                    </a:solidFill>
                  </a:endParaRPr>
                </a:p>
              </p:txBody>
            </p:sp>
            <p:sp>
              <p:nvSpPr>
                <p:cNvPr id="34" name="AutoShape 35"/>
                <p:cNvSpPr>
                  <a:spLocks noChangeArrowheads="1"/>
                </p:cNvSpPr>
                <p:nvPr/>
              </p:nvSpPr>
              <p:spPr bwMode="auto">
                <a:xfrm>
                  <a:off x="4554" y="2784"/>
                  <a:ext cx="227" cy="271"/>
                </a:xfrm>
                <a:prstGeom prst="can">
                  <a:avLst>
                    <a:gd name="adj" fmla="val 29846"/>
                  </a:avLst>
                </a:prstGeom>
                <a:grpFill/>
                <a:ln w="9525">
                  <a:solidFill>
                    <a:schemeClr val="tx1"/>
                  </a:solidFill>
                  <a:round/>
                  <a:headEnd/>
                  <a:tailEnd/>
                </a:ln>
                <a:effectLst/>
              </p:spPr>
              <p:txBody>
                <a:bodyPr wrap="none" anchor="ctr"/>
                <a:lstStyle/>
                <a:p>
                  <a:endParaRPr lang="en-US">
                    <a:solidFill>
                      <a:schemeClr val="bg1"/>
                    </a:solidFill>
                  </a:endParaRPr>
                </a:p>
              </p:txBody>
            </p:sp>
            <p:sp>
              <p:nvSpPr>
                <p:cNvPr id="35" name="AutoShape 36"/>
                <p:cNvSpPr>
                  <a:spLocks noChangeArrowheads="1"/>
                </p:cNvSpPr>
                <p:nvPr/>
              </p:nvSpPr>
              <p:spPr bwMode="auto">
                <a:xfrm>
                  <a:off x="4650" y="2880"/>
                  <a:ext cx="227" cy="271"/>
                </a:xfrm>
                <a:prstGeom prst="can">
                  <a:avLst>
                    <a:gd name="adj" fmla="val 29846"/>
                  </a:avLst>
                </a:prstGeom>
                <a:grpFill/>
                <a:ln w="9525">
                  <a:solidFill>
                    <a:schemeClr val="tx1"/>
                  </a:solidFill>
                  <a:round/>
                  <a:headEnd/>
                  <a:tailEnd/>
                </a:ln>
                <a:effectLst/>
              </p:spPr>
              <p:txBody>
                <a:bodyPr wrap="none" anchor="ctr"/>
                <a:lstStyle/>
                <a:p>
                  <a:endParaRPr lang="en-US">
                    <a:solidFill>
                      <a:schemeClr val="bg1"/>
                    </a:solidFill>
                  </a:endParaRPr>
                </a:p>
              </p:txBody>
            </p:sp>
            <p:sp>
              <p:nvSpPr>
                <p:cNvPr id="36" name="AutoShape 37"/>
                <p:cNvSpPr>
                  <a:spLocks noChangeArrowheads="1"/>
                </p:cNvSpPr>
                <p:nvPr/>
              </p:nvSpPr>
              <p:spPr bwMode="auto">
                <a:xfrm>
                  <a:off x="4746" y="2976"/>
                  <a:ext cx="227" cy="271"/>
                </a:xfrm>
                <a:prstGeom prst="can">
                  <a:avLst>
                    <a:gd name="adj" fmla="val 29846"/>
                  </a:avLst>
                </a:prstGeom>
                <a:grpFill/>
                <a:ln w="9525">
                  <a:solidFill>
                    <a:schemeClr val="tx1"/>
                  </a:solidFill>
                  <a:round/>
                  <a:headEnd/>
                  <a:tailEnd/>
                </a:ln>
                <a:effectLst/>
              </p:spPr>
              <p:txBody>
                <a:bodyPr wrap="none" anchor="ctr"/>
                <a:lstStyle/>
                <a:p>
                  <a:endParaRPr lang="en-US">
                    <a:solidFill>
                      <a:schemeClr val="bg1"/>
                    </a:solidFill>
                  </a:endParaRPr>
                </a:p>
              </p:txBody>
            </p:sp>
          </p:grpSp>
        </p:grpSp>
        <p:sp>
          <p:nvSpPr>
            <p:cNvPr id="9" name="Text Box 44"/>
            <p:cNvSpPr txBox="1">
              <a:spLocks noChangeArrowheads="1"/>
            </p:cNvSpPr>
            <p:nvPr/>
          </p:nvSpPr>
          <p:spPr bwMode="auto">
            <a:xfrm>
              <a:off x="2958349" y="4860945"/>
              <a:ext cx="2452180" cy="475274"/>
            </a:xfrm>
            <a:prstGeom prst="rect">
              <a:avLst/>
            </a:prstGeom>
            <a:noFill/>
            <a:ln w="9525">
              <a:noFill/>
              <a:miter lim="800000"/>
              <a:headEnd/>
              <a:tailEnd/>
            </a:ln>
            <a:effectLst/>
          </p:spPr>
          <p:txBody>
            <a:bodyPr wrap="square" lIns="76197" tIns="38098" rIns="76197" bIns="38098">
              <a:spAutoFit/>
            </a:bodyPr>
            <a:lstStyle/>
            <a:p>
              <a:pPr>
                <a:spcBef>
                  <a:spcPct val="50000"/>
                </a:spcBef>
              </a:pPr>
              <a:r>
                <a:rPr lang="ja-JP" altLang="en-US" sz="2000" dirty="0">
                  <a:solidFill>
                    <a:schemeClr val="bg1"/>
                  </a:solidFill>
                </a:rPr>
                <a:t>ストレージ</a:t>
              </a:r>
              <a:endParaRPr lang="en-US" sz="2000" dirty="0">
                <a:solidFill>
                  <a:schemeClr val="bg1"/>
                </a:solidFill>
              </a:endParaRPr>
            </a:p>
          </p:txBody>
        </p:sp>
        <p:grpSp>
          <p:nvGrpSpPr>
            <p:cNvPr id="10" name="Group 47"/>
            <p:cNvGrpSpPr>
              <a:grpSpLocks/>
            </p:cNvGrpSpPr>
            <p:nvPr/>
          </p:nvGrpSpPr>
          <p:grpSpPr bwMode="auto">
            <a:xfrm>
              <a:off x="1587047" y="2572692"/>
              <a:ext cx="2403740" cy="1449917"/>
              <a:chOff x="-198" y="1514"/>
              <a:chExt cx="1817" cy="1096"/>
            </a:xfrm>
          </p:grpSpPr>
          <p:sp>
            <p:nvSpPr>
              <p:cNvPr id="26" name="Rectangle 48"/>
              <p:cNvSpPr>
                <a:spLocks noChangeArrowheads="1"/>
              </p:cNvSpPr>
              <p:nvPr/>
            </p:nvSpPr>
            <p:spPr bwMode="auto">
              <a:xfrm>
                <a:off x="-198" y="1514"/>
                <a:ext cx="1760" cy="1096"/>
              </a:xfrm>
              <a:prstGeom prst="rect">
                <a:avLst/>
              </a:prstGeom>
              <a:gradFill rotWithShape="0">
                <a:gsLst>
                  <a:gs pos="0">
                    <a:srgbClr val="66FF33"/>
                  </a:gs>
                  <a:gs pos="100000">
                    <a:srgbClr val="66FF33">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pPr algn="ctr"/>
                <a:r>
                  <a:rPr lang="ja-JP" altLang="en-US" sz="2300" dirty="0">
                    <a:solidFill>
                      <a:schemeClr val="bg1"/>
                    </a:solidFill>
                  </a:rPr>
                  <a:t>サーバー</a:t>
                </a:r>
                <a:endParaRPr lang="en-US" sz="2300" dirty="0" smtClean="0">
                  <a:solidFill>
                    <a:schemeClr val="bg1"/>
                  </a:solidFill>
                </a:endParaRPr>
              </a:p>
            </p:txBody>
          </p:sp>
          <p:sp>
            <p:nvSpPr>
              <p:cNvPr id="27" name="Rectangle 49"/>
              <p:cNvSpPr>
                <a:spLocks noChangeArrowheads="1"/>
              </p:cNvSpPr>
              <p:nvPr/>
            </p:nvSpPr>
            <p:spPr bwMode="auto">
              <a:xfrm>
                <a:off x="1563" y="1597"/>
                <a:ext cx="56" cy="174"/>
              </a:xfrm>
              <a:prstGeom prst="rect">
                <a:avLst/>
              </a:prstGeom>
              <a:solidFill>
                <a:schemeClr val="accent5"/>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A60E"/>
                </a:extrusionClr>
              </a:sp3d>
            </p:spPr>
            <p:txBody>
              <a:bodyPr wrap="none" anchor="ctr">
                <a:flatTx/>
              </a:bodyPr>
              <a:lstStyle/>
              <a:p>
                <a:endParaRPr lang="en-US">
                  <a:solidFill>
                    <a:schemeClr val="bg1"/>
                  </a:solidFill>
                </a:endParaRPr>
              </a:p>
            </p:txBody>
          </p:sp>
          <p:sp>
            <p:nvSpPr>
              <p:cNvPr id="28" name="Rectangle 50"/>
              <p:cNvSpPr>
                <a:spLocks noChangeArrowheads="1"/>
              </p:cNvSpPr>
              <p:nvPr/>
            </p:nvSpPr>
            <p:spPr bwMode="auto">
              <a:xfrm>
                <a:off x="1560" y="2167"/>
                <a:ext cx="56" cy="174"/>
              </a:xfrm>
              <a:prstGeom prst="rect">
                <a:avLst/>
              </a:prstGeom>
              <a:solidFill>
                <a:srgbClr val="0070C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endParaRPr lang="en-US">
                  <a:solidFill>
                    <a:schemeClr val="bg1"/>
                  </a:solidFill>
                </a:endParaRPr>
              </a:p>
            </p:txBody>
          </p:sp>
          <p:sp>
            <p:nvSpPr>
              <p:cNvPr id="29" name="Rectangle 51"/>
              <p:cNvSpPr>
                <a:spLocks noChangeArrowheads="1"/>
              </p:cNvSpPr>
              <p:nvPr/>
            </p:nvSpPr>
            <p:spPr bwMode="auto">
              <a:xfrm>
                <a:off x="1560" y="2420"/>
                <a:ext cx="56" cy="174"/>
              </a:xfrm>
              <a:prstGeom prst="rect">
                <a:avLst/>
              </a:prstGeom>
              <a:solidFill>
                <a:srgbClr val="FFFF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US">
                  <a:solidFill>
                    <a:schemeClr val="bg1"/>
                  </a:solidFill>
                </a:endParaRPr>
              </a:p>
            </p:txBody>
          </p:sp>
        </p:grpSp>
        <p:sp>
          <p:nvSpPr>
            <p:cNvPr id="11" name="Line 52"/>
            <p:cNvSpPr>
              <a:spLocks noChangeShapeType="1"/>
            </p:cNvSpPr>
            <p:nvPr/>
          </p:nvSpPr>
          <p:spPr bwMode="auto">
            <a:xfrm flipV="1">
              <a:off x="4061001" y="2687846"/>
              <a:ext cx="1846728" cy="38099"/>
            </a:xfrm>
            <a:prstGeom prst="line">
              <a:avLst/>
            </a:prstGeom>
            <a:noFill/>
            <a:ln w="38100">
              <a:solidFill>
                <a:srgbClr val="FFA60E"/>
              </a:solidFill>
              <a:round/>
              <a:headEnd/>
              <a:tailEnd/>
            </a:ln>
            <a:effectLst/>
          </p:spPr>
          <p:txBody>
            <a:bodyPr lIns="76197" tIns="38098" rIns="76197" bIns="38098"/>
            <a:lstStyle/>
            <a:p>
              <a:endParaRPr lang="en-US">
                <a:solidFill>
                  <a:schemeClr val="bg1"/>
                </a:solidFill>
              </a:endParaRPr>
            </a:p>
          </p:txBody>
        </p:sp>
        <p:sp>
          <p:nvSpPr>
            <p:cNvPr id="12" name="Line 54"/>
            <p:cNvSpPr>
              <a:spLocks noChangeShapeType="1"/>
            </p:cNvSpPr>
            <p:nvPr/>
          </p:nvSpPr>
          <p:spPr bwMode="auto">
            <a:xfrm flipV="1">
              <a:off x="4052036" y="3778690"/>
              <a:ext cx="1398494" cy="40251"/>
            </a:xfrm>
            <a:prstGeom prst="line">
              <a:avLst/>
            </a:prstGeom>
            <a:noFill/>
            <a:ln w="38100">
              <a:solidFill>
                <a:schemeClr val="accent1"/>
              </a:solidFill>
              <a:round/>
              <a:headEnd/>
              <a:tailEnd/>
            </a:ln>
            <a:effectLst/>
          </p:spPr>
          <p:txBody>
            <a:bodyPr lIns="76197" tIns="38098" rIns="76197" bIns="38098"/>
            <a:lstStyle/>
            <a:p>
              <a:endParaRPr lang="en-US">
                <a:solidFill>
                  <a:schemeClr val="bg1"/>
                </a:solidFill>
              </a:endParaRPr>
            </a:p>
          </p:txBody>
        </p:sp>
        <p:sp>
          <p:nvSpPr>
            <p:cNvPr id="13" name="Text Box 61"/>
            <p:cNvSpPr txBox="1">
              <a:spLocks noChangeArrowheads="1"/>
            </p:cNvSpPr>
            <p:nvPr/>
          </p:nvSpPr>
          <p:spPr bwMode="auto">
            <a:xfrm>
              <a:off x="3305517" y="2055535"/>
              <a:ext cx="800364" cy="307777"/>
            </a:xfrm>
            <a:prstGeom prst="rect">
              <a:avLst/>
            </a:prstGeom>
            <a:noFill/>
            <a:ln w="9525">
              <a:noFill/>
              <a:miter lim="800000"/>
              <a:headEnd/>
              <a:tailEnd/>
            </a:ln>
            <a:effectLst/>
          </p:spPr>
          <p:txBody>
            <a:bodyPr lIns="76197" tIns="38098" rIns="76197" bIns="38098">
              <a:spAutoFit/>
            </a:bodyPr>
            <a:lstStyle/>
            <a:p>
              <a:pPr algn="ctr">
                <a:spcBef>
                  <a:spcPct val="50000"/>
                </a:spcBef>
              </a:pPr>
              <a:r>
                <a:rPr lang="en-US" sz="1500" dirty="0" smtClean="0">
                  <a:solidFill>
                    <a:schemeClr val="bg1"/>
                  </a:solidFill>
                </a:rPr>
                <a:t>NIC</a:t>
              </a:r>
              <a:endParaRPr lang="en-US" sz="1500" dirty="0">
                <a:solidFill>
                  <a:schemeClr val="bg1"/>
                </a:solidFill>
              </a:endParaRPr>
            </a:p>
          </p:txBody>
        </p:sp>
        <p:cxnSp>
          <p:nvCxnSpPr>
            <p:cNvPr id="14" name="AutoShape 62"/>
            <p:cNvCxnSpPr>
              <a:cxnSpLocks noChangeShapeType="1"/>
            </p:cNvCxnSpPr>
            <p:nvPr/>
          </p:nvCxnSpPr>
          <p:spPr bwMode="auto">
            <a:xfrm flipH="1">
              <a:off x="3999176" y="2218373"/>
              <a:ext cx="52917" cy="437885"/>
            </a:xfrm>
            <a:prstGeom prst="curvedConnector4">
              <a:avLst>
                <a:gd name="adj1" fmla="val -357500"/>
                <a:gd name="adj2" fmla="val 66162"/>
              </a:avLst>
            </a:prstGeom>
            <a:noFill/>
            <a:ln w="9525">
              <a:solidFill>
                <a:schemeClr val="tx2"/>
              </a:solidFill>
              <a:round/>
              <a:headEnd/>
              <a:tailEnd type="triangle" w="med" len="med"/>
            </a:ln>
            <a:effectLst/>
          </p:spPr>
        </p:cxnSp>
        <p:sp>
          <p:nvSpPr>
            <p:cNvPr id="15" name="Rectangle 48"/>
            <p:cNvSpPr>
              <a:spLocks noChangeArrowheads="1"/>
            </p:cNvSpPr>
            <p:nvPr/>
          </p:nvSpPr>
          <p:spPr bwMode="auto">
            <a:xfrm>
              <a:off x="1597223" y="3585875"/>
              <a:ext cx="1361128" cy="412378"/>
            </a:xfrm>
            <a:prstGeom prst="rect">
              <a:avLst/>
            </a:prstGeom>
            <a:solidFill>
              <a:srgbClr val="FFFF00"/>
            </a:solidFill>
            <a:ln w="9525">
              <a:miter lim="800000"/>
              <a:headEnd/>
              <a:tailEnd/>
            </a:ln>
            <a:effectLst/>
            <a:scene3d>
              <a:camera prst="perspectiveFront"/>
              <a:lightRig rig="legacyFlat3" dir="b"/>
            </a:scene3d>
            <a:sp3d extrusionH="430200" prstMaterial="legacyMatte">
              <a:bevelT w="13500" h="13500" prst="angle"/>
              <a:bevelB w="13500" h="13500" prst="angle"/>
              <a:extrusionClr>
                <a:srgbClr val="66FF33"/>
              </a:extrusionClr>
            </a:sp3d>
          </p:spPr>
          <p:txBody>
            <a:bodyPr wrap="none" lIns="76197" tIns="38098" rIns="76197" bIns="38098" anchor="ctr">
              <a:flatTx/>
            </a:bodyPr>
            <a:lstStyle/>
            <a:p>
              <a:pPr algn="ctr"/>
              <a:r>
                <a:rPr lang="ja-JP" altLang="en-US" sz="2000" dirty="0">
                  <a:solidFill>
                    <a:schemeClr val="bg1"/>
                  </a:solidFill>
                </a:rPr>
                <a:t>メモリ</a:t>
              </a:r>
              <a:endParaRPr lang="en-US" sz="2000" dirty="0">
                <a:solidFill>
                  <a:schemeClr val="bg1"/>
                </a:solidFill>
              </a:endParaRPr>
            </a:p>
          </p:txBody>
        </p:sp>
        <p:sp>
          <p:nvSpPr>
            <p:cNvPr id="16" name="Rectangle 50"/>
            <p:cNvSpPr>
              <a:spLocks noChangeArrowheads="1"/>
            </p:cNvSpPr>
            <p:nvPr/>
          </p:nvSpPr>
          <p:spPr bwMode="auto">
            <a:xfrm>
              <a:off x="3905261" y="3061234"/>
              <a:ext cx="74083" cy="230188"/>
            </a:xfrm>
            <a:prstGeom prst="rect">
              <a:avLst/>
            </a:prstGeom>
            <a:solidFill>
              <a:schemeClr val="bg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lIns="76197" tIns="38098" rIns="76197" bIns="38098" anchor="ctr">
              <a:flatTx/>
            </a:bodyPr>
            <a:lstStyle/>
            <a:p>
              <a:endParaRPr lang="en-US">
                <a:solidFill>
                  <a:schemeClr val="bg1"/>
                </a:solidFill>
              </a:endParaRPr>
            </a:p>
          </p:txBody>
        </p:sp>
        <p:sp>
          <p:nvSpPr>
            <p:cNvPr id="17" name="Rectangle 16"/>
            <p:cNvSpPr/>
            <p:nvPr/>
          </p:nvSpPr>
          <p:spPr>
            <a:xfrm>
              <a:off x="6251381" y="2504360"/>
              <a:ext cx="1923597" cy="430883"/>
            </a:xfrm>
            <a:prstGeom prst="rect">
              <a:avLst/>
            </a:prstGeom>
          </p:spPr>
          <p:txBody>
            <a:bodyPr wrap="none" lIns="76197" tIns="38098" rIns="76197" bIns="38098">
              <a:spAutoFit/>
            </a:bodyPr>
            <a:lstStyle/>
            <a:p>
              <a:pPr lvl="0" algn="ctr"/>
              <a:r>
                <a:rPr lang="ja-JP" altLang="en-US" sz="2300" dirty="0" smtClean="0">
                  <a:solidFill>
                    <a:schemeClr val="bg1"/>
                  </a:solidFill>
                </a:rPr>
                <a:t>ネットワーク</a:t>
              </a:r>
              <a:endParaRPr lang="en-US" sz="2300" dirty="0">
                <a:solidFill>
                  <a:schemeClr val="bg1"/>
                </a:solidFill>
              </a:endParaRPr>
            </a:p>
          </p:txBody>
        </p:sp>
        <p:sp>
          <p:nvSpPr>
            <p:cNvPr id="18" name="Oval 17"/>
            <p:cNvSpPr/>
            <p:nvPr/>
          </p:nvSpPr>
          <p:spPr bwMode="auto">
            <a:xfrm>
              <a:off x="2061872" y="2689390"/>
              <a:ext cx="376518" cy="376518"/>
            </a:xfrm>
            <a:prstGeom prst="ellipse">
              <a:avLst/>
            </a:prstGeom>
            <a:solidFill>
              <a:srgbClr val="00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1</a:t>
              </a:r>
            </a:p>
          </p:txBody>
        </p:sp>
        <p:sp>
          <p:nvSpPr>
            <p:cNvPr id="19" name="Oval 18"/>
            <p:cNvSpPr/>
            <p:nvPr/>
          </p:nvSpPr>
          <p:spPr bwMode="auto">
            <a:xfrm>
              <a:off x="6483529" y="4564514"/>
              <a:ext cx="376518" cy="376518"/>
            </a:xfrm>
            <a:prstGeom prst="ellipse">
              <a:avLst/>
            </a:prstGeom>
            <a:solidFill>
              <a:srgbClr val="00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5</a:t>
              </a:r>
            </a:p>
          </p:txBody>
        </p:sp>
        <p:sp>
          <p:nvSpPr>
            <p:cNvPr id="20" name="Oval 19"/>
            <p:cNvSpPr/>
            <p:nvPr/>
          </p:nvSpPr>
          <p:spPr bwMode="auto">
            <a:xfrm>
              <a:off x="4851365" y="4754851"/>
              <a:ext cx="376518" cy="376518"/>
            </a:xfrm>
            <a:prstGeom prst="ellipse">
              <a:avLst/>
            </a:prstGeom>
            <a:solidFill>
              <a:srgbClr val="00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3</a:t>
              </a:r>
            </a:p>
          </p:txBody>
        </p:sp>
        <p:sp>
          <p:nvSpPr>
            <p:cNvPr id="21" name="Oval 20"/>
            <p:cNvSpPr/>
            <p:nvPr/>
          </p:nvSpPr>
          <p:spPr bwMode="auto">
            <a:xfrm>
              <a:off x="5874863" y="2217246"/>
              <a:ext cx="376518" cy="376518"/>
            </a:xfrm>
            <a:prstGeom prst="ellipse">
              <a:avLst/>
            </a:prstGeom>
            <a:solidFill>
              <a:srgbClr val="00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4</a:t>
              </a:r>
            </a:p>
          </p:txBody>
        </p:sp>
        <p:sp>
          <p:nvSpPr>
            <p:cNvPr id="22" name="Oval 21"/>
            <p:cNvSpPr/>
            <p:nvPr/>
          </p:nvSpPr>
          <p:spPr bwMode="auto">
            <a:xfrm>
              <a:off x="3005146" y="3671235"/>
              <a:ext cx="376518" cy="376518"/>
            </a:xfrm>
            <a:prstGeom prst="ellipse">
              <a:avLst/>
            </a:prstGeom>
            <a:solidFill>
              <a:srgbClr val="00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2</a:t>
              </a:r>
            </a:p>
          </p:txBody>
        </p:sp>
        <p:sp>
          <p:nvSpPr>
            <p:cNvPr id="23" name="Text Box 44"/>
            <p:cNvSpPr txBox="1">
              <a:spLocks noChangeArrowheads="1"/>
            </p:cNvSpPr>
            <p:nvPr/>
          </p:nvSpPr>
          <p:spPr bwMode="auto">
            <a:xfrm>
              <a:off x="6327493" y="4952049"/>
              <a:ext cx="2763073" cy="475274"/>
            </a:xfrm>
            <a:prstGeom prst="rect">
              <a:avLst/>
            </a:prstGeom>
            <a:noFill/>
            <a:ln w="9525">
              <a:noFill/>
              <a:miter lim="800000"/>
              <a:headEnd/>
              <a:tailEnd/>
            </a:ln>
            <a:effectLst/>
          </p:spPr>
          <p:txBody>
            <a:bodyPr wrap="square" lIns="76197" tIns="38098" rIns="76197" bIns="38098">
              <a:spAutoFit/>
            </a:bodyPr>
            <a:lstStyle/>
            <a:p>
              <a:pPr algn="ctr">
                <a:spcBef>
                  <a:spcPct val="50000"/>
                </a:spcBef>
              </a:pPr>
              <a:r>
                <a:rPr lang="ja-JP" altLang="en-US" sz="2000" dirty="0" smtClean="0">
                  <a:solidFill>
                    <a:schemeClr val="bg1"/>
                  </a:solidFill>
                </a:rPr>
                <a:t>ファイル配置</a:t>
              </a:r>
              <a:endParaRPr lang="en-US" sz="2000" dirty="0">
                <a:solidFill>
                  <a:schemeClr val="bg1"/>
                </a:solidFill>
              </a:endParaRPr>
            </a:p>
          </p:txBody>
        </p:sp>
        <p:sp>
          <p:nvSpPr>
            <p:cNvPr id="24" name="Text Box 61"/>
            <p:cNvSpPr txBox="1">
              <a:spLocks noChangeArrowheads="1"/>
            </p:cNvSpPr>
            <p:nvPr/>
          </p:nvSpPr>
          <p:spPr bwMode="auto">
            <a:xfrm>
              <a:off x="3271154" y="4020301"/>
              <a:ext cx="800364" cy="307777"/>
            </a:xfrm>
            <a:prstGeom prst="rect">
              <a:avLst/>
            </a:prstGeom>
            <a:noFill/>
            <a:ln w="9525">
              <a:noFill/>
              <a:miter lim="800000"/>
              <a:headEnd/>
              <a:tailEnd/>
            </a:ln>
            <a:effectLst/>
          </p:spPr>
          <p:txBody>
            <a:bodyPr lIns="76197" tIns="38098" rIns="76197" bIns="38098">
              <a:spAutoFit/>
            </a:bodyPr>
            <a:lstStyle/>
            <a:p>
              <a:pPr algn="ctr">
                <a:spcBef>
                  <a:spcPct val="50000"/>
                </a:spcBef>
              </a:pPr>
              <a:r>
                <a:rPr lang="en-US" sz="1500" dirty="0" smtClean="0">
                  <a:solidFill>
                    <a:schemeClr val="bg1"/>
                  </a:solidFill>
                </a:rPr>
                <a:t>HBA</a:t>
              </a:r>
              <a:endParaRPr lang="en-US" sz="1500" dirty="0">
                <a:solidFill>
                  <a:schemeClr val="bg1"/>
                </a:solidFill>
              </a:endParaRPr>
            </a:p>
          </p:txBody>
        </p:sp>
        <p:cxnSp>
          <p:nvCxnSpPr>
            <p:cNvPr id="25" name="AutoShape 62"/>
            <p:cNvCxnSpPr>
              <a:cxnSpLocks noChangeShapeType="1"/>
              <a:endCxn id="29" idx="3"/>
            </p:cNvCxnSpPr>
            <p:nvPr/>
          </p:nvCxnSpPr>
          <p:spPr bwMode="auto">
            <a:xfrm rot="5400000" flipH="1" flipV="1">
              <a:off x="3791125" y="3969517"/>
              <a:ext cx="278861" cy="112526"/>
            </a:xfrm>
            <a:prstGeom prst="curvedConnector4">
              <a:avLst>
                <a:gd name="adj1" fmla="val 29364"/>
                <a:gd name="adj2" fmla="val 269294"/>
              </a:avLst>
            </a:prstGeom>
            <a:noFill/>
            <a:ln w="9525">
              <a:solidFill>
                <a:schemeClr val="tx2"/>
              </a:solidFill>
              <a:round/>
              <a:headEnd/>
              <a:tailEnd type="triangle" w="med" len="med"/>
            </a:ln>
            <a:effectLst/>
          </p:spPr>
        </p:cxnSp>
      </p:grpSp>
    </p:spTree>
    <p:extLst>
      <p:ext uri="{BB962C8B-B14F-4D97-AF65-F5344CB8AC3E}">
        <p14:creationId xmlns:p14="http://schemas.microsoft.com/office/powerpoint/2010/main" val="35692762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最新プラットフォーム</a:t>
            </a:r>
            <a:endParaRPr lang="en-US" dirty="0"/>
          </a:p>
        </p:txBody>
      </p:sp>
      <p:sp>
        <p:nvSpPr>
          <p:cNvPr id="3" name="Text Placeholder 2"/>
          <p:cNvSpPr>
            <a:spLocks noGrp="1"/>
          </p:cNvSpPr>
          <p:nvPr>
            <p:ph type="body" sz="quarter" idx="10"/>
          </p:nvPr>
        </p:nvSpPr>
        <p:spPr>
          <a:xfrm>
            <a:off x="297641" y="1142984"/>
            <a:ext cx="8548718" cy="5092163"/>
          </a:xfrm>
        </p:spPr>
        <p:txBody>
          <a:bodyPr/>
          <a:lstStyle/>
          <a:p>
            <a:r>
              <a:rPr lang="ja-JP" altLang="en-US" dirty="0"/>
              <a:t>最</a:t>
            </a:r>
            <a:r>
              <a:rPr lang="ja-JP" altLang="en-US" dirty="0" smtClean="0"/>
              <a:t>新</a:t>
            </a:r>
            <a:r>
              <a:rPr lang="ja-JP" altLang="en-US" dirty="0"/>
              <a:t>プロセッサ</a:t>
            </a:r>
            <a:endParaRPr lang="en-US" dirty="0" smtClean="0"/>
          </a:p>
          <a:p>
            <a:pPr lvl="1"/>
            <a:r>
              <a:rPr lang="en-US" dirty="0" smtClean="0"/>
              <a:t>Intel </a:t>
            </a:r>
            <a:r>
              <a:rPr lang="en-US" dirty="0" smtClean="0"/>
              <a:t>Xeon E7-88xx: 1 socket=10 cores=20 </a:t>
            </a:r>
            <a:r>
              <a:rPr lang="en-US" dirty="0" smtClean="0"/>
              <a:t>threads</a:t>
            </a:r>
          </a:p>
          <a:p>
            <a:pPr lvl="2"/>
            <a:r>
              <a:rPr lang="en-US" dirty="0" smtClean="0"/>
              <a:t>E7</a:t>
            </a:r>
            <a:r>
              <a:rPr lang="ja-JP" altLang="en-US" dirty="0" smtClean="0"/>
              <a:t>シリーズでも一部</a:t>
            </a:r>
            <a:r>
              <a:rPr lang="en-US" altLang="ja-JP" dirty="0" smtClean="0"/>
              <a:t>8 cores 16 threads</a:t>
            </a:r>
            <a:r>
              <a:rPr lang="ja-JP" altLang="en-US" dirty="0"/>
              <a:t>など</a:t>
            </a:r>
            <a:endParaRPr lang="en-US" dirty="0" smtClean="0"/>
          </a:p>
          <a:p>
            <a:pPr lvl="1"/>
            <a:r>
              <a:rPr lang="en-US" dirty="0" smtClean="0"/>
              <a:t>AMD Opteron </a:t>
            </a:r>
            <a:r>
              <a:rPr lang="en-US" dirty="0" smtClean="0"/>
              <a:t>62xx: </a:t>
            </a:r>
            <a:r>
              <a:rPr lang="en-US" dirty="0" smtClean="0"/>
              <a:t>1 </a:t>
            </a:r>
            <a:r>
              <a:rPr lang="en-US" dirty="0" smtClean="0"/>
              <a:t>socket=16cores=16threads</a:t>
            </a:r>
            <a:endParaRPr lang="en-US" dirty="0" smtClean="0"/>
          </a:p>
          <a:p>
            <a:pPr lvl="1"/>
            <a:endParaRPr lang="en-US" dirty="0" smtClean="0"/>
          </a:p>
          <a:p>
            <a:r>
              <a:rPr lang="en-US" dirty="0" smtClean="0"/>
              <a:t>2</a:t>
            </a:r>
            <a:r>
              <a:rPr lang="ja-JP" altLang="en-US" dirty="0" smtClean="0"/>
              <a:t>ソケットサーバーで</a:t>
            </a:r>
            <a:r>
              <a:rPr lang="ja-JP" altLang="en-US" dirty="0" smtClean="0"/>
              <a:t>最大</a:t>
            </a:r>
            <a:r>
              <a:rPr lang="en-US" altLang="ja-JP" dirty="0" smtClean="0"/>
              <a:t>40</a:t>
            </a:r>
            <a:r>
              <a:rPr lang="ja-JP" altLang="en-US" dirty="0" smtClean="0"/>
              <a:t>論理</a:t>
            </a:r>
            <a:r>
              <a:rPr lang="en-US" altLang="ja-JP" dirty="0" smtClean="0"/>
              <a:t>CPU</a:t>
            </a:r>
          </a:p>
          <a:p>
            <a:r>
              <a:rPr lang="en-US" dirty="0" smtClean="0"/>
              <a:t>4</a:t>
            </a:r>
            <a:r>
              <a:rPr lang="ja-JP" altLang="en-US" dirty="0" smtClean="0"/>
              <a:t>ソケットサーバ</a:t>
            </a:r>
            <a:r>
              <a:rPr lang="ja-JP" altLang="en-US" dirty="0"/>
              <a:t>ーで</a:t>
            </a:r>
            <a:r>
              <a:rPr lang="ja-JP" altLang="en-US" dirty="0" smtClean="0"/>
              <a:t>最大</a:t>
            </a:r>
            <a:r>
              <a:rPr lang="en-US" altLang="ja-JP" dirty="0" smtClean="0"/>
              <a:t>80</a:t>
            </a:r>
            <a:r>
              <a:rPr lang="ja-JP" altLang="en-US" dirty="0" smtClean="0"/>
              <a:t>論理</a:t>
            </a:r>
            <a:r>
              <a:rPr lang="en-US" altLang="ja-JP" dirty="0" smtClean="0"/>
              <a:t>CPU</a:t>
            </a:r>
            <a:endParaRPr lang="en-US" dirty="0" smtClean="0"/>
          </a:p>
          <a:p>
            <a:r>
              <a:rPr lang="en-US" dirty="0" smtClean="0"/>
              <a:t>8</a:t>
            </a:r>
            <a:r>
              <a:rPr lang="ja-JP" altLang="en-US" dirty="0" smtClean="0"/>
              <a:t>ソケットサーバ</a:t>
            </a:r>
            <a:r>
              <a:rPr lang="ja-JP" altLang="en-US" dirty="0"/>
              <a:t>ーで最</a:t>
            </a:r>
            <a:r>
              <a:rPr lang="ja-JP" altLang="en-US" dirty="0" smtClean="0"/>
              <a:t>大</a:t>
            </a:r>
            <a:r>
              <a:rPr lang="en-US" altLang="ja-JP" dirty="0" smtClean="0"/>
              <a:t>160</a:t>
            </a:r>
            <a:r>
              <a:rPr lang="ja-JP" altLang="en-US" dirty="0" smtClean="0"/>
              <a:t>論理</a:t>
            </a:r>
            <a:r>
              <a:rPr lang="en-US" altLang="ja-JP" dirty="0" smtClean="0"/>
              <a:t>CPU</a:t>
            </a:r>
            <a:endParaRPr lang="en-US" dirty="0"/>
          </a:p>
          <a:p>
            <a:pPr marL="0" indent="0">
              <a:buNone/>
            </a:pPr>
            <a:r>
              <a:rPr lang="en-US" sz="2000" dirty="0" smtClean="0"/>
              <a:t>*64</a:t>
            </a:r>
            <a:r>
              <a:rPr lang="ja-JP" altLang="en-US" sz="2000" dirty="0" smtClean="0"/>
              <a:t>を超える論理</a:t>
            </a:r>
            <a:r>
              <a:rPr lang="en-US" sz="2000" dirty="0" smtClean="0"/>
              <a:t>CPU</a:t>
            </a:r>
            <a:r>
              <a:rPr lang="ja-JP" altLang="en-US" sz="2000" dirty="0" smtClean="0"/>
              <a:t>は</a:t>
            </a:r>
            <a:r>
              <a:rPr lang="en-US" altLang="ja-JP" sz="2000" dirty="0" smtClean="0"/>
              <a:t>Windows Server 2008 R2</a:t>
            </a:r>
            <a:r>
              <a:rPr lang="ja-JP" altLang="en-US" sz="2000" dirty="0" smtClean="0"/>
              <a:t>で</a:t>
            </a:r>
            <a:r>
              <a:rPr lang="ja-JP" altLang="en-US" sz="2000" dirty="0" smtClean="0"/>
              <a:t>サポート</a:t>
            </a:r>
            <a:endParaRPr lang="en-US" altLang="ja-JP" sz="2000" dirty="0" smtClean="0"/>
          </a:p>
          <a:p>
            <a:pPr marL="0" indent="0">
              <a:buNone/>
            </a:pPr>
            <a:r>
              <a:rPr lang="en-US" altLang="ja-JP" sz="2000" dirty="0" smtClean="0"/>
              <a:t>*</a:t>
            </a:r>
            <a:r>
              <a:rPr lang="ja-JP" altLang="en-US" sz="2000" dirty="0" smtClean="0"/>
              <a:t>この先</a:t>
            </a:r>
            <a:r>
              <a:rPr lang="en-US" altLang="ja-JP" sz="2000" dirty="0" smtClean="0"/>
              <a:t>Windows Server 2012</a:t>
            </a:r>
            <a:r>
              <a:rPr lang="ja-JP" altLang="en-US" sz="2000" dirty="0" smtClean="0"/>
              <a:t>では最大</a:t>
            </a:r>
            <a:r>
              <a:rPr lang="en-US" altLang="ja-JP" sz="2000" dirty="0" smtClean="0"/>
              <a:t>640</a:t>
            </a:r>
            <a:r>
              <a:rPr lang="ja-JP" altLang="en-US" sz="2000" dirty="0" smtClean="0"/>
              <a:t>論理</a:t>
            </a:r>
            <a:r>
              <a:rPr lang="en-US" altLang="ja-JP" sz="2000" dirty="0" smtClean="0"/>
              <a:t>CPU</a:t>
            </a:r>
            <a:r>
              <a:rPr lang="ja-JP" altLang="en-US" sz="2000" dirty="0" smtClean="0"/>
              <a:t>へ</a:t>
            </a:r>
            <a:endParaRPr lang="en-US" altLang="ja-JP" sz="2000" dirty="0" smtClean="0"/>
          </a:p>
          <a:p>
            <a:pPr marL="0" indent="0">
              <a:buNone/>
            </a:pPr>
            <a:endParaRPr lang="en-US" altLang="ja-JP" sz="2000" dirty="0" smtClean="0"/>
          </a:p>
          <a:p>
            <a:r>
              <a:rPr lang="ja-JP" altLang="en-US" sz="2400" dirty="0" smtClean="0"/>
              <a:t>ボトルネックは</a:t>
            </a:r>
            <a:r>
              <a:rPr lang="en-US" altLang="ja-JP" sz="2400" dirty="0" smtClean="0"/>
              <a:t>CPU</a:t>
            </a:r>
            <a:r>
              <a:rPr lang="ja-JP" altLang="en-US" sz="2400" dirty="0" smtClean="0"/>
              <a:t>からストレージへ</a:t>
            </a:r>
            <a:endParaRPr lang="en-US" sz="2000" dirty="0" smtClean="0"/>
          </a:p>
        </p:txBody>
      </p:sp>
    </p:spTree>
    <p:extLst>
      <p:ext uri="{BB962C8B-B14F-4D97-AF65-F5344CB8AC3E}">
        <p14:creationId xmlns:p14="http://schemas.microsoft.com/office/powerpoint/2010/main" val="217881445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メモリ</a:t>
            </a:r>
            <a:endParaRPr lang="en-US" dirty="0"/>
          </a:p>
        </p:txBody>
      </p:sp>
      <p:sp>
        <p:nvSpPr>
          <p:cNvPr id="3" name="Text Placeholder 2"/>
          <p:cNvSpPr>
            <a:spLocks noGrp="1"/>
          </p:cNvSpPr>
          <p:nvPr>
            <p:ph type="body" sz="quarter" idx="10"/>
          </p:nvPr>
        </p:nvSpPr>
        <p:spPr>
          <a:xfrm>
            <a:off x="297641" y="1142984"/>
            <a:ext cx="8548718" cy="3356303"/>
          </a:xfrm>
        </p:spPr>
        <p:txBody>
          <a:bodyPr/>
          <a:lstStyle/>
          <a:p>
            <a:r>
              <a:rPr lang="ja-JP" altLang="en-US" dirty="0" smtClean="0"/>
              <a:t>理想的には</a:t>
            </a:r>
            <a:r>
              <a:rPr lang="en-US" altLang="ja-JP" dirty="0" smtClean="0"/>
              <a:t>4GB~6GB/Core</a:t>
            </a:r>
          </a:p>
          <a:p>
            <a:r>
              <a:rPr lang="ja-JP" altLang="en-US" dirty="0" smtClean="0"/>
              <a:t>あるいはデータベースサイズの</a:t>
            </a:r>
            <a:r>
              <a:rPr lang="en-US" altLang="ja-JP" dirty="0" smtClean="0"/>
              <a:t>10%</a:t>
            </a:r>
            <a:r>
              <a:rPr lang="ja-JP" altLang="en-US" dirty="0" smtClean="0"/>
              <a:t>以上</a:t>
            </a:r>
            <a:endParaRPr lang="en-US" altLang="ja-JP" dirty="0" smtClean="0"/>
          </a:p>
          <a:p>
            <a:r>
              <a:rPr lang="ja-JP" altLang="en-US" dirty="0"/>
              <a:t>確かめ</a:t>
            </a:r>
            <a:r>
              <a:rPr lang="ja-JP" altLang="en-US" dirty="0" smtClean="0"/>
              <a:t>る</a:t>
            </a:r>
            <a:r>
              <a:rPr lang="ja-JP" altLang="en-US" dirty="0"/>
              <a:t>に</a:t>
            </a:r>
            <a:r>
              <a:rPr lang="ja-JP" altLang="en-US" dirty="0" smtClean="0"/>
              <a:t>は</a:t>
            </a:r>
            <a:endParaRPr lang="en-US" altLang="ja-JP" dirty="0" smtClean="0"/>
          </a:p>
          <a:p>
            <a:pPr lvl="1"/>
            <a:r>
              <a:rPr lang="en-US" dirty="0"/>
              <a:t>SQL Buffer Pool Cache Hit </a:t>
            </a:r>
            <a:r>
              <a:rPr lang="en-US" dirty="0" smtClean="0"/>
              <a:t>Ratio</a:t>
            </a:r>
          </a:p>
          <a:p>
            <a:pPr lvl="2"/>
            <a:r>
              <a:rPr lang="ja-JP" altLang="en-US" dirty="0" smtClean="0"/>
              <a:t>理</a:t>
            </a:r>
            <a:r>
              <a:rPr lang="ja-JP" altLang="en-US" dirty="0"/>
              <a:t>想は</a:t>
            </a:r>
            <a:r>
              <a:rPr lang="en-US" dirty="0" smtClean="0"/>
              <a:t>99%</a:t>
            </a:r>
            <a:r>
              <a:rPr lang="ja-JP" altLang="en-US" dirty="0" smtClean="0"/>
              <a:t>以上をキープ</a:t>
            </a:r>
            <a:endParaRPr lang="en-US" altLang="ja-JP" dirty="0" smtClean="0"/>
          </a:p>
          <a:p>
            <a:pPr lvl="1"/>
            <a:r>
              <a:rPr lang="en-US" dirty="0" smtClean="0"/>
              <a:t>Page Life Expectancy</a:t>
            </a:r>
          </a:p>
          <a:p>
            <a:pPr lvl="2"/>
            <a:r>
              <a:rPr lang="en-US" dirty="0" smtClean="0"/>
              <a:t>150</a:t>
            </a:r>
            <a:r>
              <a:rPr lang="ja-JP" altLang="en-US" dirty="0" smtClean="0"/>
              <a:t>秒以上、理想は</a:t>
            </a:r>
            <a:r>
              <a:rPr lang="en-US" altLang="ja-JP" dirty="0" smtClean="0"/>
              <a:t>300</a:t>
            </a:r>
            <a:r>
              <a:rPr lang="ja-JP" altLang="en-US" dirty="0" smtClean="0"/>
              <a:t>秒以上</a:t>
            </a:r>
            <a:endParaRPr lang="en-US" altLang="ja-JP" dirty="0" smtClean="0"/>
          </a:p>
          <a:p>
            <a:pPr lvl="1"/>
            <a:r>
              <a:rPr lang="en-US" altLang="ja-JP" dirty="0" smtClean="0"/>
              <a:t>Memory Grants Pending</a:t>
            </a:r>
            <a:endParaRPr lang="en-US" dirty="0"/>
          </a:p>
        </p:txBody>
      </p:sp>
    </p:spTree>
    <p:extLst>
      <p:ext uri="{BB962C8B-B14F-4D97-AF65-F5344CB8AC3E}">
        <p14:creationId xmlns:p14="http://schemas.microsoft.com/office/powerpoint/2010/main" val="1085166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I/O Sizing for SQL Server - OLTP</a:t>
            </a:r>
            <a:endParaRPr lang="en-US" dirty="0"/>
          </a:p>
        </p:txBody>
      </p:sp>
      <p:sp>
        <p:nvSpPr>
          <p:cNvPr id="3" name="Content Placeholder 2"/>
          <p:cNvSpPr>
            <a:spLocks noGrp="1"/>
          </p:cNvSpPr>
          <p:nvPr>
            <p:ph type="body" sz="quarter" idx="10"/>
          </p:nvPr>
        </p:nvSpPr>
        <p:spPr>
          <a:xfrm>
            <a:off x="297641" y="1142984"/>
            <a:ext cx="8548718" cy="4473532"/>
          </a:xfrm>
        </p:spPr>
        <p:txBody>
          <a:bodyPr/>
          <a:lstStyle/>
          <a:p>
            <a:r>
              <a:rPr lang="ja-JP" altLang="en-US" dirty="0" smtClean="0"/>
              <a:t>典型的には</a:t>
            </a:r>
            <a:r>
              <a:rPr lang="en-US" altLang="ja-JP" dirty="0" smtClean="0"/>
              <a:t>8KB</a:t>
            </a:r>
            <a:r>
              <a:rPr lang="ja-JP" altLang="en-US" dirty="0" smtClean="0"/>
              <a:t>の</a:t>
            </a:r>
            <a:r>
              <a:rPr lang="en-US" altLang="ja-JP" dirty="0" smtClean="0"/>
              <a:t>Read/Write</a:t>
            </a:r>
          </a:p>
          <a:p>
            <a:r>
              <a:rPr lang="ja-JP" altLang="en-US" dirty="0" smtClean="0"/>
              <a:t>必要な</a:t>
            </a:r>
            <a:r>
              <a:rPr lang="en-US" altLang="ja-JP" dirty="0" smtClean="0"/>
              <a:t>IOPS</a:t>
            </a:r>
            <a:r>
              <a:rPr lang="ja-JP" altLang="en-US" dirty="0" smtClean="0"/>
              <a:t>を念頭にスピンドル数を決定する</a:t>
            </a:r>
            <a:endParaRPr lang="en-US" altLang="ja-JP" dirty="0" smtClean="0"/>
          </a:p>
          <a:p>
            <a:r>
              <a:rPr lang="ja-JP" altLang="en-US" dirty="0" smtClean="0"/>
              <a:t>データ量からディスク本数を決めない</a:t>
            </a:r>
            <a:endParaRPr lang="en-US" altLang="ja-JP" dirty="0" smtClean="0"/>
          </a:p>
          <a:p>
            <a:pPr lvl="1"/>
            <a:r>
              <a:rPr lang="ja-JP" altLang="en-US" dirty="0" smtClean="0"/>
              <a:t>ショートストロークのほうが</a:t>
            </a:r>
            <a:r>
              <a:rPr lang="en-US" altLang="ja-JP" dirty="0" smtClean="0"/>
              <a:t>IOPS</a:t>
            </a:r>
            <a:r>
              <a:rPr lang="ja-JP" altLang="en-US" dirty="0" smtClean="0"/>
              <a:t>が高いことも考慮する</a:t>
            </a:r>
            <a:endParaRPr lang="en-US" altLang="ja-JP" dirty="0" smtClean="0"/>
          </a:p>
          <a:p>
            <a:r>
              <a:rPr lang="en-US" dirty="0" smtClean="0"/>
              <a:t>RAID</a:t>
            </a:r>
            <a:r>
              <a:rPr lang="ja-JP" altLang="en-US" dirty="0" smtClean="0"/>
              <a:t>レベルは書き込みパフォーマンスに影響する</a:t>
            </a:r>
            <a:endParaRPr lang="en-US" altLang="ja-JP" dirty="0" smtClean="0"/>
          </a:p>
          <a:p>
            <a:r>
              <a:rPr lang="ja-JP" altLang="en-US" dirty="0" smtClean="0"/>
              <a:t>重要：トランザクションログの書き込み速度</a:t>
            </a:r>
            <a:endParaRPr lang="en-US" altLang="ja-JP" dirty="0" smtClean="0"/>
          </a:p>
          <a:p>
            <a:pPr lvl="1"/>
            <a:r>
              <a:rPr lang="ja-JP" altLang="en-US" dirty="0" smtClean="0"/>
              <a:t>ログのレスポンスはトランザクションのレスポンスに直接影響</a:t>
            </a:r>
            <a:endParaRPr lang="en-US" altLang="ja-JP" dirty="0" smtClean="0"/>
          </a:p>
          <a:p>
            <a:pPr lvl="1"/>
            <a:r>
              <a:rPr lang="ja-JP" altLang="en-US" dirty="0" smtClean="0"/>
              <a:t>ハイエンドシステムでは遅延を</a:t>
            </a:r>
            <a:r>
              <a:rPr lang="en-US" altLang="ja-JP" dirty="0" smtClean="0"/>
              <a:t>1ms</a:t>
            </a:r>
            <a:r>
              <a:rPr lang="ja-JP" altLang="en-US" dirty="0" smtClean="0"/>
              <a:t>未満に</a:t>
            </a:r>
            <a:endParaRPr lang="en-US" altLang="ja-JP" dirty="0" smtClean="0"/>
          </a:p>
          <a:p>
            <a:r>
              <a:rPr lang="ja-JP" altLang="en-US" dirty="0" smtClean="0"/>
              <a:t>重要：</a:t>
            </a:r>
            <a:r>
              <a:rPr lang="en-US" altLang="ja-JP" dirty="0" smtClean="0"/>
              <a:t>CHECKPOINT</a:t>
            </a:r>
            <a:r>
              <a:rPr lang="ja-JP" altLang="en-US" dirty="0" smtClean="0"/>
              <a:t>の影響をテストする</a:t>
            </a:r>
            <a:endParaRPr lang="en-US" altLang="ja-JP" dirty="0" smtClean="0"/>
          </a:p>
          <a:p>
            <a:pPr lvl="1"/>
            <a:r>
              <a:rPr lang="ja-JP" altLang="en-US" dirty="0" smtClean="0"/>
              <a:t>充分な書き込みキャッシュで影響の回避など</a:t>
            </a:r>
            <a:endParaRPr lang="en-US" dirty="0" smtClean="0"/>
          </a:p>
        </p:txBody>
      </p:sp>
    </p:spTree>
    <p:extLst>
      <p:ext uri="{BB962C8B-B14F-4D97-AF65-F5344CB8AC3E}">
        <p14:creationId xmlns:p14="http://schemas.microsoft.com/office/powerpoint/2010/main" val="379635053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Sizing for SQL Server - DW</a:t>
            </a:r>
            <a:endParaRPr lang="en-US" dirty="0"/>
          </a:p>
        </p:txBody>
      </p:sp>
      <p:sp>
        <p:nvSpPr>
          <p:cNvPr id="3" name="Content Placeholder 2"/>
          <p:cNvSpPr>
            <a:spLocks noGrp="1"/>
          </p:cNvSpPr>
          <p:nvPr>
            <p:ph type="body" sz="quarter" idx="10"/>
          </p:nvPr>
        </p:nvSpPr>
        <p:spPr/>
        <p:txBody>
          <a:bodyPr>
            <a:noAutofit/>
          </a:bodyPr>
          <a:lstStyle/>
          <a:p>
            <a:pPr>
              <a:lnSpc>
                <a:spcPct val="120000"/>
              </a:lnSpc>
            </a:pPr>
            <a:r>
              <a:rPr lang="ja-JP" altLang="en-US" dirty="0"/>
              <a:t>シーケンシャ</a:t>
            </a:r>
            <a:r>
              <a:rPr lang="ja-JP" altLang="en-US" dirty="0" smtClean="0"/>
              <a:t>ル</a:t>
            </a:r>
            <a:r>
              <a:rPr lang="ja-JP" altLang="en-US" dirty="0"/>
              <a:t>リー</a:t>
            </a:r>
            <a:r>
              <a:rPr lang="ja-JP" altLang="en-US" dirty="0" smtClean="0"/>
              <a:t>ドに重点をおく</a:t>
            </a:r>
            <a:endParaRPr lang="en-US" altLang="ja-JP" dirty="0" smtClean="0"/>
          </a:p>
          <a:p>
            <a:pPr>
              <a:lnSpc>
                <a:spcPct val="120000"/>
              </a:lnSpc>
            </a:pPr>
            <a:r>
              <a:rPr lang="ja-JP" altLang="en-US" dirty="0" smtClean="0"/>
              <a:t>データ流量の要件をもとにサイジング</a:t>
            </a:r>
            <a:endParaRPr lang="en-US" altLang="ja-JP" dirty="0" smtClean="0"/>
          </a:p>
          <a:p>
            <a:pPr>
              <a:lnSpc>
                <a:spcPct val="120000"/>
              </a:lnSpc>
            </a:pPr>
            <a:r>
              <a:rPr lang="ja-JP" altLang="en-US" dirty="0"/>
              <a:t>スピンドル</a:t>
            </a:r>
            <a:r>
              <a:rPr lang="ja-JP" altLang="en-US" dirty="0" smtClean="0"/>
              <a:t>数</a:t>
            </a:r>
            <a:r>
              <a:rPr lang="ja-JP" altLang="en-US" dirty="0"/>
              <a:t>のみ</a:t>
            </a:r>
            <a:r>
              <a:rPr lang="ja-JP" altLang="en-US" dirty="0" smtClean="0"/>
              <a:t>に着目しない、別のボトルネックにも要注意（コントローラ、スイッチ、</a:t>
            </a:r>
            <a:r>
              <a:rPr lang="en-US" altLang="ja-JP" dirty="0" smtClean="0"/>
              <a:t>HBA</a:t>
            </a:r>
            <a:r>
              <a:rPr lang="ja-JP" altLang="en-US" dirty="0" smtClean="0"/>
              <a:t>等）</a:t>
            </a:r>
            <a:endParaRPr lang="en-US" altLang="ja-JP" dirty="0" smtClean="0"/>
          </a:p>
          <a:p>
            <a:pPr>
              <a:lnSpc>
                <a:spcPct val="120000"/>
              </a:lnSpc>
            </a:pPr>
            <a:r>
              <a:rPr lang="ja-JP" altLang="en-US" dirty="0"/>
              <a:t>充分</a:t>
            </a:r>
            <a:r>
              <a:rPr lang="ja-JP" altLang="en-US" dirty="0" smtClean="0"/>
              <a:t>な帯域があることを確認</a:t>
            </a:r>
            <a:endParaRPr lang="en-US" altLang="ja-JP" dirty="0" smtClean="0"/>
          </a:p>
          <a:p>
            <a:pPr lvl="1">
              <a:lnSpc>
                <a:spcPct val="120000"/>
              </a:lnSpc>
            </a:pPr>
            <a:r>
              <a:rPr lang="ja-JP" altLang="en-US" dirty="0"/>
              <a:t>スピンド</a:t>
            </a:r>
            <a:r>
              <a:rPr lang="ja-JP" altLang="en-US" dirty="0" smtClean="0"/>
              <a:t>ル</a:t>
            </a:r>
            <a:r>
              <a:rPr lang="ja-JP" altLang="en-US" dirty="0"/>
              <a:t>か</a:t>
            </a:r>
            <a:r>
              <a:rPr lang="ja-JP" altLang="en-US" dirty="0" smtClean="0"/>
              <a:t>ら</a:t>
            </a:r>
            <a:r>
              <a:rPr lang="en-US" altLang="ja-JP" dirty="0" smtClean="0"/>
              <a:t>CPU</a:t>
            </a:r>
            <a:r>
              <a:rPr lang="ja-JP" altLang="en-US" dirty="0" smtClean="0"/>
              <a:t>に至るパスの限界を知る</a:t>
            </a:r>
            <a:endParaRPr lang="en-US" altLang="ja-JP" dirty="0" smtClean="0"/>
          </a:p>
          <a:p>
            <a:pPr lvl="1">
              <a:lnSpc>
                <a:spcPct val="120000"/>
              </a:lnSpc>
            </a:pPr>
            <a:r>
              <a:rPr lang="ja-JP" altLang="en-US" dirty="0" smtClean="0"/>
              <a:t>例：</a:t>
            </a:r>
            <a:r>
              <a:rPr lang="en-US" altLang="ja-JP" dirty="0" smtClean="0"/>
              <a:t>4GB/s HBA</a:t>
            </a:r>
            <a:r>
              <a:rPr lang="ja-JP" altLang="en-US" dirty="0"/>
              <a:t> </a:t>
            </a:r>
            <a:r>
              <a:rPr lang="en-US" altLang="ja-JP" dirty="0" smtClean="0"/>
              <a:t>1</a:t>
            </a:r>
            <a:r>
              <a:rPr lang="ja-JP" altLang="en-US" dirty="0" smtClean="0"/>
              <a:t>枚あたり</a:t>
            </a:r>
            <a:r>
              <a:rPr lang="en-US" altLang="ja-JP" dirty="0" smtClean="0"/>
              <a:t>320-360MB/s</a:t>
            </a:r>
            <a:endParaRPr lang="en-US" dirty="0" smtClean="0"/>
          </a:p>
          <a:p>
            <a:pPr>
              <a:lnSpc>
                <a:spcPct val="120000"/>
              </a:lnSpc>
            </a:pPr>
            <a:r>
              <a:rPr lang="ja-JP" altLang="en-US" dirty="0" smtClean="0"/>
              <a:t>参照：</a:t>
            </a:r>
            <a:r>
              <a:rPr lang="en-US" altLang="ja-JP" dirty="0"/>
              <a:t> Fast Track Data Warehouse </a:t>
            </a:r>
            <a:r>
              <a:rPr lang="en-US" altLang="ja-JP" sz="2000" dirty="0" smtClean="0">
                <a:hlinkClick r:id="rId3"/>
              </a:rPr>
              <a:t>http</a:t>
            </a:r>
            <a:r>
              <a:rPr lang="en-US" altLang="ja-JP" sz="2000" dirty="0">
                <a:hlinkClick r:id="rId3"/>
              </a:rPr>
              <a:t>://</a:t>
            </a:r>
            <a:r>
              <a:rPr lang="en-US" altLang="ja-JP" sz="2000" dirty="0" smtClean="0">
                <a:hlinkClick r:id="rId3"/>
              </a:rPr>
              <a:t>www.microsoft.com/sqlserver/en/us/solutions-technologies/data-warehousing/fast-track.aspx</a:t>
            </a:r>
            <a:endParaRPr lang="en-US" altLang="ja-JP" sz="2000" dirty="0" smtClean="0"/>
          </a:p>
        </p:txBody>
      </p:sp>
    </p:spTree>
    <p:extLst>
      <p:ext uri="{BB962C8B-B14F-4D97-AF65-F5344CB8AC3E}">
        <p14:creationId xmlns:p14="http://schemas.microsoft.com/office/powerpoint/2010/main" val="7995502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QLCATytada">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ustom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4_Visual Blue template_Arial 1">
        <a:dk1>
          <a:srgbClr val="000000"/>
        </a:dk1>
        <a:lt1>
          <a:srgbClr val="FFFFFF"/>
        </a:lt1>
        <a:dk2>
          <a:srgbClr val="000099"/>
        </a:dk2>
        <a:lt2>
          <a:srgbClr val="FFB601"/>
        </a:lt2>
        <a:accent1>
          <a:srgbClr val="F6DA8A"/>
        </a:accent1>
        <a:accent2>
          <a:srgbClr val="25BB42"/>
        </a:accent2>
        <a:accent3>
          <a:srgbClr val="AAAACA"/>
        </a:accent3>
        <a:accent4>
          <a:srgbClr val="DADADA"/>
        </a:accent4>
        <a:accent5>
          <a:srgbClr val="FAEAC4"/>
        </a:accent5>
        <a:accent6>
          <a:srgbClr val="20A93B"/>
        </a:accent6>
        <a:hlink>
          <a:srgbClr val="1E89E2"/>
        </a:hlink>
        <a:folHlink>
          <a:srgbClr val="ED780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SQLCATytada</Template>
  <TotalTime>0</TotalTime>
  <Words>2035</Words>
  <Application>Microsoft Office PowerPoint</Application>
  <PresentationFormat>On-screen Show (4:3)</PresentationFormat>
  <Paragraphs>413</Paragraphs>
  <Slides>33</Slides>
  <Notes>12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SQLCATytada</vt:lpstr>
      <vt:lpstr>SQL Serverにおける データベース設計手法 ~注目すべきポイントを簡単に~</vt:lpstr>
      <vt:lpstr>SQLCAT (Customer Advisory Team)</vt:lpstr>
      <vt:lpstr>アジェンダ</vt:lpstr>
      <vt:lpstr>SQL Serverのアーキテクチャ</vt:lpstr>
      <vt:lpstr>サーバーレベルの設計</vt:lpstr>
      <vt:lpstr>最新プラットフォーム</vt:lpstr>
      <vt:lpstr>メモリ</vt:lpstr>
      <vt:lpstr>I/O Sizing for SQL Server - OLTP</vt:lpstr>
      <vt:lpstr>I/O Sizing for SQL Server - DW</vt:lpstr>
      <vt:lpstr>インスタンスレベルの設計(1)</vt:lpstr>
      <vt:lpstr>SQL Serverのメモリ(イメージ)</vt:lpstr>
      <vt:lpstr>Max server memory の設定</vt:lpstr>
      <vt:lpstr>インスタンスレベルの設計(2)</vt:lpstr>
      <vt:lpstr>TEMPDB</vt:lpstr>
      <vt:lpstr>データベースレベルの設計</vt:lpstr>
      <vt:lpstr>ファイルグループにファイルは複数</vt:lpstr>
      <vt:lpstr>“プライマリ”にデータをおかない</vt:lpstr>
      <vt:lpstr>データファイルはいくつ必要か？</vt:lpstr>
      <vt:lpstr>トランザクションログの分離</vt:lpstr>
      <vt:lpstr>データベースオブジェクト</vt:lpstr>
      <vt:lpstr>ヒープ、クラスタ化インデックス、非クラスタ化インデックス</vt:lpstr>
      <vt:lpstr>テーブル・インデックスの設計</vt:lpstr>
      <vt:lpstr>パーティションの設計</vt:lpstr>
      <vt:lpstr>PowerPoint Presentation</vt:lpstr>
      <vt:lpstr>Appendix</vt:lpstr>
      <vt:lpstr>SQL Server I/O パターン</vt:lpstr>
      <vt:lpstr>Checkpoint / Lazy Writer</vt:lpstr>
      <vt:lpstr>Checkpoint (続き)</vt:lpstr>
      <vt:lpstr>インデックス検索</vt:lpstr>
      <vt:lpstr>テーブル・範囲スキャン</vt:lpstr>
      <vt:lpstr>テーブル・範囲スキャン</vt:lpstr>
      <vt:lpstr>トランザクションログ書き込み</vt:lpstr>
      <vt:lpstr>バルクロード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"Denali" Update</dc:title>
  <dc:creator/>
  <cp:lastModifiedBy/>
  <cp:revision>1</cp:revision>
  <dcterms:created xsi:type="dcterms:W3CDTF">2011-08-30T11:20:22Z</dcterms:created>
  <dcterms:modified xsi:type="dcterms:W3CDTF">2012-07-09T02:57:22Z</dcterms:modified>
</cp:coreProperties>
</file>