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61" r:id="rId3"/>
    <p:sldId id="263" r:id="rId4"/>
    <p:sldId id="257" r:id="rId5"/>
    <p:sldId id="262" r:id="rId6"/>
    <p:sldId id="267" r:id="rId7"/>
    <p:sldId id="264" r:id="rId8"/>
    <p:sldId id="268" r:id="rId9"/>
    <p:sldId id="266" r:id="rId10"/>
    <p:sldId id="271" r:id="rId11"/>
    <p:sldId id="272" r:id="rId12"/>
    <p:sldId id="273" r:id="rId13"/>
    <p:sldId id="274" r:id="rId14"/>
    <p:sldId id="275" r:id="rId15"/>
    <p:sldId id="269" r:id="rId16"/>
    <p:sldId id="276" r:id="rId17"/>
    <p:sldId id="278" r:id="rId18"/>
    <p:sldId id="279" r:id="rId19"/>
    <p:sldId id="281" r:id="rId20"/>
    <p:sldId id="280" r:id="rId21"/>
    <p:sldId id="285" r:id="rId22"/>
    <p:sldId id="282" r:id="rId23"/>
    <p:sldId id="284" r:id="rId24"/>
    <p:sldId id="286" r:id="rId25"/>
    <p:sldId id="287" r:id="rId26"/>
    <p:sldId id="288" r:id="rId27"/>
    <p:sldId id="289" r:id="rId28"/>
    <p:sldId id="292" r:id="rId29"/>
    <p:sldId id="290" r:id="rId30"/>
    <p:sldId id="291" r:id="rId31"/>
    <p:sldId id="293" r:id="rId32"/>
    <p:sldId id="270" r:id="rId33"/>
    <p:sldId id="294" r:id="rId34"/>
    <p:sldId id="295" r:id="rId35"/>
    <p:sldId id="296" r:id="rId36"/>
    <p:sldId id="298" r:id="rId37"/>
    <p:sldId id="297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3B2D5-6054-4878-8B53-BF1174F4B967}" type="datetimeFigureOut">
              <a:rPr kumimoji="1" lang="ja-JP" altLang="en-US" smtClean="0"/>
              <a:t>2012/7/29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13DE1-5CA1-4BAD-A4EC-4EE07417C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09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1BCD-37B3-4A28-8849-AE7345BB2110}" type="datetimeFigureOut">
              <a:rPr kumimoji="1" lang="ja-JP" altLang="en-US" smtClean="0"/>
              <a:t>2012/7/29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F5D1-8511-4114-8A79-00DE9F24F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 descr="名称未設定-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96" y="0"/>
            <a:ext cx="5195585" cy="5113733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16" name="タイトル 6"/>
          <p:cNvSpPr>
            <a:spLocks noGrp="1"/>
          </p:cNvSpPr>
          <p:nvPr>
            <p:ph type="ctrTitle"/>
          </p:nvPr>
        </p:nvSpPr>
        <p:spPr>
          <a:xfrm>
            <a:off x="1298890" y="2280833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pPr algn="r"/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7" name="サブタイトル 7"/>
          <p:cNvSpPr>
            <a:spLocks noGrp="1"/>
          </p:cNvSpPr>
          <p:nvPr>
            <p:ph type="subTitle" idx="1"/>
          </p:nvPr>
        </p:nvSpPr>
        <p:spPr>
          <a:xfrm>
            <a:off x="2670490" y="3785928"/>
            <a:ext cx="6400800" cy="87659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algn="r"/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21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1BCD-37B3-4A28-8849-AE7345BB2110}" type="datetimeFigureOut">
              <a:rPr kumimoji="1" lang="ja-JP" altLang="en-US" smtClean="0"/>
              <a:t>2012/7/29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F5D1-8511-4114-8A79-00DE9F24F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6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1BCD-37B3-4A28-8849-AE7345BB2110}" type="datetimeFigureOut">
              <a:rPr kumimoji="1" lang="ja-JP" altLang="en-US" smtClean="0"/>
              <a:t>2012/7/29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F5D1-8511-4114-8A79-00DE9F24F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12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1BCD-37B3-4A28-8849-AE7345BB2110}" type="datetimeFigureOut">
              <a:rPr kumimoji="1" lang="ja-JP" altLang="en-US" smtClean="0"/>
              <a:t>2012/7/29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F5D1-8511-4114-8A79-00DE9F24F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496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1BCD-37B3-4A28-8849-AE7345BB2110}" type="datetimeFigureOut">
              <a:rPr kumimoji="1" lang="ja-JP" altLang="en-US" smtClean="0"/>
              <a:t>2012/7/29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F5D1-8511-4114-8A79-00DE9F24F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53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1BCD-37B3-4A28-8849-AE7345BB2110}" type="datetimeFigureOut">
              <a:rPr kumimoji="1" lang="ja-JP" altLang="en-US" smtClean="0"/>
              <a:t>2012/7/29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F5D1-8511-4114-8A79-00DE9F24F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54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1BCD-37B3-4A28-8849-AE7345BB2110}" type="datetimeFigureOut">
              <a:rPr kumimoji="1" lang="ja-JP" altLang="en-US" smtClean="0"/>
              <a:t>2012/7/29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F5D1-8511-4114-8A79-00DE9F24F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70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1BCD-37B3-4A28-8849-AE7345BB2110}" type="datetimeFigureOut">
              <a:rPr kumimoji="1" lang="ja-JP" altLang="en-US" smtClean="0"/>
              <a:t>2012/7/29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F5D1-8511-4114-8A79-00DE9F24F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1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1BCD-37B3-4A28-8849-AE7345BB2110}" type="datetimeFigureOut">
              <a:rPr kumimoji="1" lang="ja-JP" altLang="en-US" smtClean="0"/>
              <a:t>2012/7/29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F5D1-8511-4114-8A79-00DE9F24F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71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1BCD-37B3-4A28-8849-AE7345BB2110}" type="datetimeFigureOut">
              <a:rPr kumimoji="1" lang="ja-JP" altLang="en-US" smtClean="0"/>
              <a:t>2012/7/29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F5D1-8511-4114-8A79-00DE9F24F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20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1BCD-37B3-4A28-8849-AE7345BB2110}" type="datetimeFigureOut">
              <a:rPr kumimoji="1" lang="ja-JP" altLang="en-US" smtClean="0"/>
              <a:t>2012/7/29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F5D1-8511-4114-8A79-00DE9F24F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5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20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名称未設定-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" y="4923187"/>
            <a:ext cx="9154495" cy="1999355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40542"/>
            <a:ext cx="8229600" cy="5074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8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043" y="6358351"/>
            <a:ext cx="11338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8F5FF5D1-8511-4114-8A79-00DE9F24F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709727" y="5993683"/>
            <a:ext cx="384576" cy="38457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>
            <a:softEdge rad="635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859163" y="6071326"/>
            <a:ext cx="618665" cy="618665"/>
          </a:xfrm>
          <a:prstGeom prst="ellipse">
            <a:avLst/>
          </a:prstGeom>
          <a:solidFill>
            <a:srgbClr val="FF6600">
              <a:alpha val="50000"/>
            </a:srgbClr>
          </a:solidFill>
          <a:ln>
            <a:noFill/>
          </a:ln>
          <a:effectLst>
            <a:softEdge rad="1143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2894921" y="5576924"/>
            <a:ext cx="471495" cy="471495"/>
          </a:xfrm>
          <a:prstGeom prst="ellipse">
            <a:avLst/>
          </a:prstGeom>
          <a:solidFill>
            <a:srgbClr val="FFFF00">
              <a:alpha val="70000"/>
            </a:srgbClr>
          </a:solidFill>
          <a:ln>
            <a:noFill/>
          </a:ln>
          <a:effectLst>
            <a:softEdge rad="1016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3713913" y="6214786"/>
            <a:ext cx="439699" cy="457376"/>
          </a:xfrm>
          <a:prstGeom prst="ellipse">
            <a:avLst/>
          </a:prstGeom>
          <a:solidFill>
            <a:srgbClr val="008000">
              <a:alpha val="50000"/>
            </a:srgbClr>
          </a:solidFill>
          <a:ln>
            <a:noFill/>
          </a:ln>
          <a:effectLst>
            <a:softEdge rad="1016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4350772" y="5638770"/>
            <a:ext cx="777313" cy="777313"/>
          </a:xfrm>
          <a:prstGeom prst="ellipse">
            <a:avLst/>
          </a:prstGeom>
          <a:solidFill>
            <a:srgbClr val="3366FF">
              <a:alpha val="50000"/>
            </a:srgbClr>
          </a:solidFill>
          <a:ln>
            <a:noFill/>
          </a:ln>
          <a:effectLst>
            <a:softEdge rad="1397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5317998" y="6185971"/>
            <a:ext cx="535572" cy="535572"/>
          </a:xfrm>
          <a:prstGeom prst="ellipse">
            <a:avLst/>
          </a:prstGeom>
          <a:solidFill>
            <a:srgbClr val="1B028C">
              <a:alpha val="50000"/>
            </a:srgbClr>
          </a:solidFill>
          <a:ln>
            <a:noFill/>
          </a:ln>
          <a:effectLst>
            <a:softEdge rad="889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6237858" y="5704858"/>
            <a:ext cx="343560" cy="343562"/>
          </a:xfrm>
          <a:prstGeom prst="ellipse">
            <a:avLst/>
          </a:prstGeom>
          <a:solidFill>
            <a:srgbClr val="D800CB">
              <a:alpha val="50000"/>
            </a:srgbClr>
          </a:solidFill>
          <a:ln>
            <a:noFill/>
          </a:ln>
          <a:effectLst>
            <a:softEdge rad="762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D:\doc\Community\SQLWorld\ppt-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253" y="5191828"/>
            <a:ext cx="2183353" cy="163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 descr="名称未設定-1-01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5090" y="0"/>
            <a:ext cx="3982837" cy="4003523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345427" y="6380658"/>
            <a:ext cx="1027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EFC21BCD-37B3-4A28-8849-AE7345BB2110}" type="datetimeFigureOut">
              <a:rPr kumimoji="1" lang="ja-JP" altLang="en-US" smtClean="0"/>
              <a:t>2012/7/29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477828" y="6356350"/>
            <a:ext cx="3541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34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16"/>
        </a:buBlip>
        <a:defRPr kumimoji="1" sz="3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971550" indent="-514350" algn="l" defTabSz="457200" rtl="0" eaLnBrk="1" latinLnBrk="0" hangingPunct="1">
        <a:spcBef>
          <a:spcPct val="20000"/>
        </a:spcBef>
        <a:buFontTx/>
        <a:buBlip>
          <a:blip r:embed="rId17"/>
        </a:buBlip>
        <a:defRPr kumimoji="1" sz="28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defTabSz="457200" rtl="0" eaLnBrk="1" latinLnBrk="0" hangingPunct="1">
        <a:spcBef>
          <a:spcPct val="20000"/>
        </a:spcBef>
        <a:buFontTx/>
        <a:buBlip>
          <a:blip r:embed="rId18"/>
        </a:buBlip>
        <a:defRPr kumimoji="1" sz="24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defTabSz="457200" rtl="0" eaLnBrk="1" latinLnBrk="0" hangingPunct="1">
        <a:spcBef>
          <a:spcPct val="20000"/>
        </a:spcBef>
        <a:buFontTx/>
        <a:buBlip>
          <a:blip r:embed="rId19"/>
        </a:buBlip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defTabSz="457200" rtl="0" eaLnBrk="1" latinLnBrk="0" hangingPunct="1">
        <a:spcBef>
          <a:spcPct val="20000"/>
        </a:spcBef>
        <a:buFontTx/>
        <a:buBlip>
          <a:blip r:embed="rId20"/>
        </a:buBlip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ja-jp/library/ms189465(SQL.90)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.hatena.ne.jp/odashinsuk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ja-jp/library/bb500435(SQL.100)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ja-jp/library/bb510411(SQL.105).aspx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ja-jp/library/cc645993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ja-jp/download/details.aspx?id=2906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552" y="1772817"/>
            <a:ext cx="8531738" cy="1978042"/>
          </a:xfrm>
        </p:spPr>
        <p:txBody>
          <a:bodyPr>
            <a:normAutofit fontScale="90000"/>
          </a:bodyPr>
          <a:lstStyle/>
          <a:p>
            <a:r>
              <a:rPr kumimoji="1" lang="en-US" altLang="ja-JP" sz="5400" b="1" dirty="0" smtClean="0"/>
              <a:t>SQL Server 2012 Express </a:t>
            </a:r>
            <a:br>
              <a:rPr kumimoji="1" lang="en-US" altLang="ja-JP" sz="5400" b="1" dirty="0" smtClean="0"/>
            </a:br>
            <a:r>
              <a:rPr kumimoji="1" lang="ja-JP" altLang="en-US" sz="5400" b="1" dirty="0" smtClean="0"/>
              <a:t>を使ってみよう</a:t>
            </a:r>
            <a:endParaRPr kumimoji="1" lang="ja-JP" altLang="en-US" sz="54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2012/08/04 </a:t>
            </a:r>
          </a:p>
          <a:p>
            <a:r>
              <a:rPr lang="en-US" altLang="ja-JP" dirty="0" err="1" smtClean="0"/>
              <a:t>SQLWorld</a:t>
            </a:r>
            <a:r>
              <a:rPr lang="en-US" altLang="ja-JP" dirty="0" smtClean="0"/>
              <a:t> </a:t>
            </a:r>
            <a:r>
              <a:rPr lang="ja-JP" altLang="en-US" dirty="0"/>
              <a:t>お </a:t>
            </a:r>
            <a:r>
              <a:rPr lang="ja-JP" altLang="en-US" dirty="0" smtClean="0"/>
              <a:t>だ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513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使って</a:t>
            </a:r>
            <a:r>
              <a:rPr lang="ja-JP" altLang="en-US" dirty="0"/>
              <a:t>みる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SQL Server </a:t>
            </a:r>
            <a:r>
              <a:rPr lang="ja-JP" altLang="en-US" dirty="0" smtClean="0"/>
              <a:t>に接続する</a:t>
            </a:r>
            <a:endParaRPr lang="en-US" altLang="ja-JP" dirty="0" smtClean="0"/>
          </a:p>
          <a:p>
            <a:r>
              <a:rPr lang="en-US" altLang="ja-JP" dirty="0" smtClean="0"/>
              <a:t>Database </a:t>
            </a:r>
            <a:r>
              <a:rPr lang="ja-JP" altLang="en-US" dirty="0" smtClean="0"/>
              <a:t>の作成</a:t>
            </a:r>
            <a:endParaRPr lang="en-US" altLang="ja-JP" dirty="0" smtClean="0"/>
          </a:p>
          <a:p>
            <a:r>
              <a:rPr kumimoji="1" lang="en-US" altLang="ja-JP" dirty="0" smtClean="0"/>
              <a:t>Table </a:t>
            </a:r>
            <a:r>
              <a:rPr kumimoji="1" lang="ja-JP" altLang="en-US" dirty="0" smtClean="0"/>
              <a:t>の作成</a:t>
            </a:r>
            <a:endParaRPr kumimoji="1" lang="en-US" altLang="ja-JP" dirty="0" smtClean="0"/>
          </a:p>
          <a:p>
            <a:r>
              <a:rPr lang="ja-JP" altLang="en-US" dirty="0" smtClean="0"/>
              <a:t>クエリの実行 </a:t>
            </a:r>
            <a:r>
              <a:rPr lang="en-US" altLang="ja-JP" dirty="0" smtClean="0"/>
              <a:t>(INSERT/SELECT)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4075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36912"/>
            <a:ext cx="46005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0498"/>
            <a:ext cx="5112558" cy="323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959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5400600" cy="4891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円/楕円 3"/>
          <p:cNvSpPr/>
          <p:nvPr/>
        </p:nvSpPr>
        <p:spPr>
          <a:xfrm>
            <a:off x="2951820" y="620688"/>
            <a:ext cx="900100" cy="43204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20888"/>
            <a:ext cx="29908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11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378142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65104"/>
            <a:ext cx="62769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114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52711"/>
            <a:ext cx="88677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47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882130"/>
          </a:xfrm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kumimoji="1" lang="en-US" altLang="ja-JP" sz="4000" dirty="0" smtClean="0"/>
              <a:t>T-SQL </a:t>
            </a:r>
            <a:r>
              <a:rPr kumimoji="1" lang="ja-JP" altLang="en-US" sz="4000" dirty="0" smtClean="0"/>
              <a:t>の進化</a:t>
            </a:r>
            <a:endParaRPr kumimoji="1" lang="en-US" altLang="ja-JP" sz="4000" dirty="0" smtClean="0"/>
          </a:p>
          <a:p>
            <a:pPr marL="0" indent="0">
              <a:buNone/>
            </a:pPr>
            <a:endParaRPr kumimoji="1" lang="en-US" altLang="ja-JP" sz="4000" dirty="0" smtClean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kumimoji="1" lang="en-US" altLang="ja-JP" sz="4000" dirty="0" smtClean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kumimoji="1" lang="en-US" altLang="ja-JP" sz="4000" dirty="0" smtClean="0"/>
          </a:p>
          <a:p>
            <a:pPr marL="0" indent="0">
              <a:buNone/>
            </a:pPr>
            <a:endParaRPr kumimoji="1" lang="ja-JP" altLang="en-US" sz="4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24075"/>
            <a:ext cx="36576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76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SQL Server 2005 </a:t>
            </a:r>
            <a:r>
              <a:rPr kumimoji="1" lang="ja-JP" altLang="en-US" dirty="0" smtClean="0"/>
              <a:t>で追加された機能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 smtClean="0">
                <a:hlinkClick r:id="rId2"/>
              </a:rPr>
              <a:t>http</a:t>
            </a:r>
            <a:r>
              <a:rPr lang="en-US" altLang="ja-JP" sz="2800" dirty="0">
                <a:hlinkClick r:id="rId2"/>
              </a:rPr>
              <a:t>://msdn.microsoft.com/ja-jp/library/ms189465(SQL.90).</a:t>
            </a:r>
            <a:r>
              <a:rPr lang="en-US" altLang="ja-JP" sz="2800" dirty="0" smtClean="0">
                <a:hlinkClick r:id="rId2"/>
              </a:rPr>
              <a:t>aspx</a:t>
            </a:r>
            <a:endParaRPr lang="en-US" altLang="ja-JP" dirty="0" smtClean="0"/>
          </a:p>
          <a:p>
            <a:r>
              <a:rPr lang="ja-JP" altLang="en-US" dirty="0" smtClean="0"/>
              <a:t>データ型</a:t>
            </a:r>
          </a:p>
          <a:p>
            <a:r>
              <a:rPr kumimoji="1" lang="en-US" altLang="ja-JP" dirty="0" smtClean="0"/>
              <a:t>SQL CLR</a:t>
            </a:r>
          </a:p>
          <a:p>
            <a:r>
              <a:rPr lang="en-US" altLang="ja-JP" dirty="0" smtClean="0"/>
              <a:t>T-SQL</a:t>
            </a:r>
          </a:p>
        </p:txBody>
      </p:sp>
    </p:spTree>
    <p:extLst>
      <p:ext uri="{BB962C8B-B14F-4D97-AF65-F5344CB8AC3E}">
        <p14:creationId xmlns:p14="http://schemas.microsoft.com/office/powerpoint/2010/main" val="386770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データ型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追加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XML</a:t>
            </a:r>
          </a:p>
          <a:p>
            <a:pPr lvl="1"/>
            <a:r>
              <a:rPr lang="en-US" altLang="ja-JP" dirty="0" err="1" smtClean="0"/>
              <a:t>varchar</a:t>
            </a:r>
            <a:r>
              <a:rPr lang="en-US" altLang="ja-JP" dirty="0" smtClean="0"/>
              <a:t>(max) </a:t>
            </a:r>
          </a:p>
          <a:p>
            <a:pPr lvl="1"/>
            <a:r>
              <a:rPr lang="en-US" altLang="ja-JP" dirty="0" err="1" smtClean="0"/>
              <a:t>nvarchar</a:t>
            </a:r>
            <a:r>
              <a:rPr lang="en-US" altLang="ja-JP" dirty="0" smtClean="0"/>
              <a:t>(max)</a:t>
            </a:r>
          </a:p>
          <a:p>
            <a:pPr lvl="1"/>
            <a:r>
              <a:rPr lang="en-US" altLang="ja-JP" dirty="0" err="1" smtClean="0"/>
              <a:t>varbinary</a:t>
            </a:r>
            <a:r>
              <a:rPr lang="en-US" altLang="ja-JP" dirty="0" smtClean="0"/>
              <a:t>(max)</a:t>
            </a:r>
          </a:p>
          <a:p>
            <a:r>
              <a:rPr lang="ja-JP" altLang="en-US" dirty="0" smtClean="0"/>
              <a:t>削除予定</a:t>
            </a:r>
            <a:endParaRPr lang="en-US" altLang="ja-JP" dirty="0" smtClean="0"/>
          </a:p>
          <a:p>
            <a:pPr lvl="1"/>
            <a:r>
              <a:rPr lang="en-US" altLang="ja-JP" dirty="0"/>
              <a:t>t</a:t>
            </a:r>
            <a:r>
              <a:rPr lang="en-US" altLang="ja-JP" dirty="0" smtClean="0"/>
              <a:t>ext =&gt; </a:t>
            </a:r>
            <a:r>
              <a:rPr lang="en-US" altLang="ja-JP" dirty="0" err="1" smtClean="0"/>
              <a:t>varchar</a:t>
            </a:r>
            <a:r>
              <a:rPr lang="en-US" altLang="ja-JP" dirty="0" smtClean="0"/>
              <a:t>(max)</a:t>
            </a:r>
          </a:p>
          <a:p>
            <a:pPr lvl="1"/>
            <a:r>
              <a:rPr lang="en-US" altLang="ja-JP" dirty="0" err="1" smtClean="0"/>
              <a:t>ntext</a:t>
            </a:r>
            <a:r>
              <a:rPr lang="en-US" altLang="ja-JP" dirty="0" smtClean="0"/>
              <a:t> =&gt; </a:t>
            </a:r>
            <a:r>
              <a:rPr lang="en-US" altLang="ja-JP" dirty="0" err="1" smtClean="0"/>
              <a:t>nvarchar</a:t>
            </a:r>
            <a:r>
              <a:rPr lang="en-US" altLang="ja-JP" dirty="0" smtClean="0"/>
              <a:t>(max)</a:t>
            </a:r>
          </a:p>
          <a:p>
            <a:pPr lvl="1"/>
            <a:r>
              <a:rPr lang="en-US" altLang="ja-JP" dirty="0" smtClean="0"/>
              <a:t>image =&gt; </a:t>
            </a:r>
            <a:r>
              <a:rPr lang="en-US" altLang="ja-JP" dirty="0" err="1" smtClean="0"/>
              <a:t>varbinary</a:t>
            </a:r>
            <a:r>
              <a:rPr lang="en-US" altLang="ja-JP" dirty="0" smtClean="0"/>
              <a:t>(max)</a:t>
            </a:r>
          </a:p>
        </p:txBody>
      </p:sp>
    </p:spTree>
    <p:extLst>
      <p:ext uri="{BB962C8B-B14F-4D97-AF65-F5344CB8AC3E}">
        <p14:creationId xmlns:p14="http://schemas.microsoft.com/office/powerpoint/2010/main" val="59762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SQL CLR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T-SQL </a:t>
            </a:r>
            <a:r>
              <a:rPr lang="ja-JP" altLang="en-US" dirty="0" smtClean="0"/>
              <a:t>ではなく、</a:t>
            </a:r>
            <a:r>
              <a:rPr lang="en-US" altLang="ja-JP" dirty="0" smtClean="0"/>
              <a:t>CLR(C#</a:t>
            </a:r>
            <a:r>
              <a:rPr lang="ja-JP" altLang="en-US" dirty="0"/>
              <a:t> </a:t>
            </a:r>
            <a:r>
              <a:rPr lang="ja-JP" altLang="en-US" dirty="0" smtClean="0"/>
              <a:t>や </a:t>
            </a:r>
            <a:r>
              <a:rPr lang="en-US" altLang="ja-JP" dirty="0" smtClean="0"/>
              <a:t>VB.NET) </a:t>
            </a:r>
            <a:r>
              <a:rPr lang="ja-JP" altLang="en-US" dirty="0" smtClean="0"/>
              <a:t>で ストアドや関数、トリガーなどを実装出来る仕組み</a:t>
            </a:r>
            <a:endParaRPr lang="en-US" altLang="ja-JP" dirty="0" smtClean="0"/>
          </a:p>
          <a:p>
            <a:r>
              <a:rPr lang="en-US" altLang="ja-JP" dirty="0" smtClean="0"/>
              <a:t>SQL Server </a:t>
            </a:r>
            <a:r>
              <a:rPr lang="ja-JP" altLang="en-US" dirty="0" smtClean="0"/>
              <a:t>のプロセス内で実行されるので高速</a:t>
            </a:r>
            <a:endParaRPr lang="en-US" altLang="ja-JP" dirty="0" smtClean="0"/>
          </a:p>
          <a:p>
            <a:r>
              <a:rPr lang="en-US" altLang="ja-JP" dirty="0" smtClean="0"/>
              <a:t>C# </a:t>
            </a:r>
            <a:r>
              <a:rPr lang="ja-JP" altLang="en-US" dirty="0" smtClean="0"/>
              <a:t>や </a:t>
            </a:r>
            <a:r>
              <a:rPr lang="en-US" altLang="ja-JP" dirty="0" smtClean="0"/>
              <a:t>VB.NET </a:t>
            </a:r>
            <a:r>
              <a:rPr lang="ja-JP" altLang="en-US" dirty="0" smtClean="0"/>
              <a:t>で実装出来るので、開発効率が良い</a:t>
            </a:r>
            <a:r>
              <a:rPr lang="en-US" altLang="ja-JP" dirty="0" smtClean="0"/>
              <a:t>/</a:t>
            </a:r>
            <a:r>
              <a:rPr lang="ja-JP" altLang="en-US" dirty="0" smtClean="0"/>
              <a:t>機能が豊富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05482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T-SQL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OUTPUT </a:t>
            </a:r>
            <a:r>
              <a:rPr lang="ja-JP" altLang="en-US" dirty="0" smtClean="0"/>
              <a:t>句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INSERT/UPDATE/DELETE </a:t>
            </a:r>
            <a:r>
              <a:rPr lang="ja-JP" altLang="en-US" dirty="0" smtClean="0"/>
              <a:t>で影響を受ける行の情報を返す</a:t>
            </a:r>
            <a:endParaRPr lang="en-US" altLang="ja-JP" dirty="0"/>
          </a:p>
          <a:p>
            <a:r>
              <a:rPr lang="en-US" altLang="ja-JP" dirty="0"/>
              <a:t>WITH (CTE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共通テーブル式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再帰クエリ</a:t>
            </a:r>
            <a:endParaRPr lang="en-US" altLang="ja-JP" dirty="0"/>
          </a:p>
          <a:p>
            <a:r>
              <a:rPr lang="en-US" altLang="ja-JP" dirty="0" smtClean="0"/>
              <a:t>.WRITE </a:t>
            </a:r>
            <a:r>
              <a:rPr lang="ja-JP" altLang="en-US" dirty="0" smtClean="0"/>
              <a:t>句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Varchar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nvarchar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varbinary</a:t>
            </a:r>
            <a:r>
              <a:rPr lang="en-US" altLang="ja-JP" dirty="0" smtClean="0"/>
              <a:t>(max) </a:t>
            </a:r>
            <a:r>
              <a:rPr lang="ja-JP" altLang="en-US" dirty="0" smtClean="0"/>
              <a:t>の部分更新</a:t>
            </a:r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1649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織田 信亮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おだ しんすけ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大阪で開発者しています</a:t>
            </a:r>
            <a:endParaRPr kumimoji="1" lang="en-US" altLang="ja-JP" dirty="0" smtClean="0"/>
          </a:p>
          <a:p>
            <a:r>
              <a:rPr lang="en-US" altLang="ja-JP" dirty="0" err="1" smtClean="0"/>
              <a:t>SQLWorld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の代表です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>
                <a:hlinkClick r:id="rId2"/>
              </a:rPr>
              <a:t>http://d.hatena.ne.jp/odashinsuke/</a:t>
            </a:r>
            <a:endParaRPr kumimoji="1" lang="en-US" altLang="ja-JP" dirty="0" smtClean="0"/>
          </a:p>
          <a:p>
            <a:r>
              <a:rPr kumimoji="1" lang="en-US" altLang="ja-JP" dirty="0" smtClean="0"/>
              <a:t>Twitter:@</a:t>
            </a:r>
            <a:r>
              <a:rPr kumimoji="1" lang="en-US" altLang="ja-JP" dirty="0" err="1" smtClean="0"/>
              <a:t>shinsukeoda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142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T-SQL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FOR</a:t>
            </a:r>
          </a:p>
          <a:p>
            <a:pPr lvl="1"/>
            <a:r>
              <a:rPr lang="en-US" altLang="ja-JP" dirty="0" smtClean="0"/>
              <a:t>SELECT </a:t>
            </a:r>
            <a:r>
              <a:rPr lang="ja-JP" altLang="en-US" dirty="0" smtClean="0"/>
              <a:t>の結果を </a:t>
            </a:r>
            <a:r>
              <a:rPr lang="en-US" altLang="ja-JP" dirty="0" smtClean="0"/>
              <a:t>XML </a:t>
            </a:r>
            <a:r>
              <a:rPr lang="ja-JP" altLang="en-US" dirty="0" smtClean="0"/>
              <a:t>形式に変換</a:t>
            </a:r>
            <a:endParaRPr lang="en-US" altLang="ja-JP" dirty="0"/>
          </a:p>
          <a:p>
            <a:r>
              <a:rPr lang="en-US" altLang="ja-JP" dirty="0" smtClean="0"/>
              <a:t>TOP</a:t>
            </a:r>
          </a:p>
          <a:p>
            <a:pPr lvl="1"/>
            <a:r>
              <a:rPr lang="ja-JP" altLang="en-US" dirty="0" smtClean="0"/>
              <a:t>式も書けるようになった！</a:t>
            </a:r>
            <a:endParaRPr lang="en-US" altLang="ja-JP" dirty="0"/>
          </a:p>
          <a:p>
            <a:r>
              <a:rPr lang="en-US" altLang="ja-JP" dirty="0" smtClean="0"/>
              <a:t>PIVOT/UNPIVOT</a:t>
            </a:r>
          </a:p>
          <a:p>
            <a:pPr lvl="1"/>
            <a:r>
              <a:rPr lang="ja-JP" altLang="en-US" dirty="0" smtClean="0"/>
              <a:t>行列変換</a:t>
            </a:r>
            <a:r>
              <a:rPr lang="en-US" altLang="ja-JP" dirty="0" smtClean="0"/>
              <a:t>/</a:t>
            </a:r>
            <a:r>
              <a:rPr lang="ja-JP" altLang="en-US" dirty="0" smtClean="0"/>
              <a:t>列行変換</a:t>
            </a:r>
            <a:endParaRPr lang="en-US" altLang="ja-JP" dirty="0" smtClean="0"/>
          </a:p>
          <a:p>
            <a:r>
              <a:rPr lang="en-US" altLang="ja-JP" dirty="0" smtClean="0"/>
              <a:t>APPLY</a:t>
            </a:r>
          </a:p>
          <a:p>
            <a:pPr lvl="1"/>
            <a:r>
              <a:rPr lang="en-US" altLang="ja-JP" dirty="0" smtClean="0"/>
              <a:t>JOIN </a:t>
            </a:r>
            <a:r>
              <a:rPr lang="ja-JP" altLang="en-US" dirty="0" smtClean="0"/>
              <a:t>の感覚で使って、行毎にテーブル値関数を呼び出す</a:t>
            </a:r>
            <a:endParaRPr lang="en-US" altLang="ja-JP" dirty="0"/>
          </a:p>
          <a:p>
            <a:r>
              <a:rPr lang="en-US" altLang="ja-JP" dirty="0"/>
              <a:t>TRY…CATCH</a:t>
            </a:r>
            <a:endParaRPr lang="ja-JP" altLang="en-US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78347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クエリ通知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ADO.NET </a:t>
            </a:r>
            <a:r>
              <a:rPr lang="ja-JP" altLang="en-US" dirty="0"/>
              <a:t>とセットで</a:t>
            </a:r>
            <a:r>
              <a:rPr lang="ja-JP" altLang="en-US" dirty="0" smtClean="0"/>
              <a:t>利用</a:t>
            </a:r>
            <a:endParaRPr lang="en-US" altLang="ja-JP" dirty="0" smtClean="0"/>
          </a:p>
          <a:p>
            <a:r>
              <a:rPr lang="en-US" altLang="ja-JP" dirty="0" smtClean="0"/>
              <a:t>SELECT / EXECUTE </a:t>
            </a:r>
            <a:r>
              <a:rPr lang="ja-JP" altLang="en-US" dirty="0" smtClean="0"/>
              <a:t>に対して設定可能</a:t>
            </a:r>
            <a:endParaRPr lang="en-US" altLang="ja-JP" dirty="0" smtClean="0"/>
          </a:p>
          <a:p>
            <a:r>
              <a:rPr lang="ja-JP" altLang="en-US" dirty="0" smtClean="0"/>
              <a:t>対象のデータが変更されると、結果が </a:t>
            </a:r>
            <a:r>
              <a:rPr lang="en-US" altLang="ja-JP" dirty="0" smtClean="0"/>
              <a:t>SQL Server </a:t>
            </a:r>
            <a:r>
              <a:rPr lang="ja-JP" altLang="en-US" dirty="0" smtClean="0"/>
              <a:t>から </a:t>
            </a:r>
            <a:r>
              <a:rPr lang="en-US" altLang="ja-JP" dirty="0" smtClean="0"/>
              <a:t>PUSH</a:t>
            </a:r>
            <a:r>
              <a:rPr lang="ja-JP" altLang="en-US" dirty="0" smtClean="0"/>
              <a:t> される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73001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SQL Server 2008 </a:t>
            </a:r>
            <a:r>
              <a:rPr kumimoji="1" lang="ja-JP" altLang="en-US" dirty="0" smtClean="0"/>
              <a:t>で追加された機能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>
                <a:hlinkClick r:id="rId2"/>
              </a:rPr>
              <a:t>http://technet.microsoft.com/ja-jp/library/bb500435(SQL.100).</a:t>
            </a:r>
            <a:r>
              <a:rPr lang="en-US" altLang="ja-JP" sz="2800" dirty="0" smtClean="0">
                <a:hlinkClick r:id="rId2"/>
              </a:rPr>
              <a:t>aspx</a:t>
            </a:r>
            <a:endParaRPr kumimoji="1" lang="en-US" altLang="ja-JP" sz="2800" dirty="0" smtClean="0"/>
          </a:p>
          <a:p>
            <a:r>
              <a:rPr lang="ja-JP" altLang="en-US" dirty="0" smtClean="0"/>
              <a:t>データの変更監視</a:t>
            </a:r>
            <a:endParaRPr lang="en-US" altLang="ja-JP" dirty="0" smtClean="0"/>
          </a:p>
          <a:p>
            <a:r>
              <a:rPr lang="ja-JP" altLang="en-US" dirty="0" smtClean="0"/>
              <a:t>データ</a:t>
            </a:r>
            <a:r>
              <a:rPr lang="en-US" altLang="ja-JP" dirty="0" smtClean="0"/>
              <a:t>/</a:t>
            </a:r>
            <a:r>
              <a:rPr lang="ja-JP" altLang="en-US" dirty="0" smtClean="0"/>
              <a:t>データ型</a:t>
            </a:r>
            <a:endParaRPr lang="en-US" altLang="ja-JP" dirty="0" smtClean="0"/>
          </a:p>
          <a:p>
            <a:r>
              <a:rPr lang="en-US" altLang="ja-JP" dirty="0" smtClean="0"/>
              <a:t>T-SQL</a:t>
            </a:r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06599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データの変更監視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変更データキャプチャ </a:t>
            </a:r>
            <a:r>
              <a:rPr lang="en-US" altLang="ja-JP" dirty="0"/>
              <a:t>(CDC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Express Edition </a:t>
            </a:r>
            <a:r>
              <a:rPr lang="ja-JP" altLang="en-US" dirty="0" smtClean="0"/>
              <a:t>では使えない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変更されたデータも保持</a:t>
            </a:r>
            <a:endParaRPr lang="en-US" altLang="ja-JP" dirty="0"/>
          </a:p>
          <a:p>
            <a:r>
              <a:rPr lang="ja-JP" altLang="en-US" dirty="0"/>
              <a:t>変更の追跡 </a:t>
            </a:r>
            <a:r>
              <a:rPr lang="en-US" altLang="ja-JP" dirty="0"/>
              <a:t>(Change Tracking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Express Edition </a:t>
            </a:r>
            <a:r>
              <a:rPr lang="ja-JP" altLang="en-US" dirty="0" smtClean="0"/>
              <a:t>でも使える！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変更された事だけを保持 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データは保持しないので、任意のタイミングのスナップショットと比較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64585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データ</a:t>
            </a:r>
            <a:r>
              <a:rPr lang="en-US" altLang="ja-JP" dirty="0" smtClean="0"/>
              <a:t>/</a:t>
            </a:r>
            <a:r>
              <a:rPr lang="ja-JP" altLang="en-US" dirty="0" smtClean="0"/>
              <a:t>データ型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FILESTREAM</a:t>
            </a:r>
          </a:p>
          <a:p>
            <a:pPr lvl="1"/>
            <a:r>
              <a:rPr lang="ja-JP" altLang="en-US" dirty="0" smtClean="0"/>
              <a:t>非構造化データをファイルシステムに保存</a:t>
            </a:r>
            <a:endParaRPr lang="en-US" altLang="ja-JP" dirty="0" smtClean="0"/>
          </a:p>
          <a:p>
            <a:r>
              <a:rPr lang="ja-JP" altLang="en-US" dirty="0" smtClean="0"/>
              <a:t>スパース列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NULL </a:t>
            </a:r>
            <a:r>
              <a:rPr lang="ja-JP" altLang="en-US" dirty="0" smtClean="0"/>
              <a:t>が多い列の</a:t>
            </a:r>
            <a:r>
              <a:rPr lang="ja-JP" altLang="en-US" dirty="0"/>
              <a:t>最適化</a:t>
            </a:r>
            <a:endParaRPr lang="en-US" altLang="ja-JP" dirty="0" smtClean="0"/>
          </a:p>
          <a:p>
            <a:r>
              <a:rPr lang="ja-JP" altLang="en-US" dirty="0" smtClean="0"/>
              <a:t>日付</a:t>
            </a:r>
            <a:r>
              <a:rPr lang="en-US" altLang="ja-JP" dirty="0" smtClean="0"/>
              <a:t>/</a:t>
            </a:r>
            <a:r>
              <a:rPr lang="ja-JP" altLang="en-US" dirty="0" smtClean="0"/>
              <a:t>時刻型</a:t>
            </a:r>
            <a:endParaRPr lang="en-US" altLang="ja-JP" dirty="0" smtClean="0"/>
          </a:p>
          <a:p>
            <a:r>
              <a:rPr lang="en-US" altLang="ja-JP" dirty="0" smtClean="0"/>
              <a:t>Spatial </a:t>
            </a:r>
            <a:r>
              <a:rPr lang="ja-JP" altLang="en-US" dirty="0" smtClean="0"/>
              <a:t>型</a:t>
            </a:r>
            <a:endParaRPr lang="en-US" altLang="ja-JP" dirty="0" smtClean="0"/>
          </a:p>
          <a:p>
            <a:r>
              <a:rPr lang="en-US" altLang="ja-JP" dirty="0" err="1" smtClean="0"/>
              <a:t>hierarchyid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階層構造を表す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11580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日付</a:t>
            </a:r>
            <a:r>
              <a:rPr lang="en-US" altLang="ja-JP" dirty="0" smtClean="0"/>
              <a:t>/</a:t>
            </a:r>
            <a:r>
              <a:rPr lang="ja-JP" altLang="en-US" dirty="0" smtClean="0"/>
              <a:t>時刻 データ型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date</a:t>
            </a:r>
          </a:p>
          <a:p>
            <a:pPr lvl="1"/>
            <a:r>
              <a:rPr lang="ja-JP" altLang="en-US" dirty="0" smtClean="0"/>
              <a:t>日付だけ</a:t>
            </a:r>
            <a:endParaRPr lang="en-US" altLang="ja-JP" dirty="0" smtClean="0"/>
          </a:p>
          <a:p>
            <a:r>
              <a:rPr lang="en-US" altLang="ja-JP" dirty="0" smtClean="0"/>
              <a:t>time</a:t>
            </a:r>
          </a:p>
          <a:p>
            <a:pPr lvl="1"/>
            <a:r>
              <a:rPr lang="ja-JP" altLang="en-US" dirty="0"/>
              <a:t>時刻だけ</a:t>
            </a:r>
            <a:endParaRPr lang="en-US" altLang="ja-JP" dirty="0" smtClean="0"/>
          </a:p>
          <a:p>
            <a:r>
              <a:rPr lang="en-US" altLang="ja-JP" dirty="0" smtClean="0"/>
              <a:t>datetime2</a:t>
            </a:r>
          </a:p>
          <a:p>
            <a:pPr lvl="1"/>
            <a:r>
              <a:rPr lang="en-US" altLang="ja-JP" dirty="0" err="1" smtClean="0"/>
              <a:t>datetime</a:t>
            </a:r>
            <a:r>
              <a:rPr lang="en-US" altLang="ja-JP" dirty="0" smtClean="0"/>
              <a:t> </a:t>
            </a:r>
            <a:r>
              <a:rPr lang="ja-JP" altLang="en-US" dirty="0" smtClean="0"/>
              <a:t>より扱える範囲</a:t>
            </a:r>
            <a:r>
              <a:rPr lang="en-US" altLang="ja-JP" dirty="0" smtClean="0"/>
              <a:t>/</a:t>
            </a:r>
            <a:r>
              <a:rPr lang="ja-JP" altLang="en-US" dirty="0" smtClean="0"/>
              <a:t>精度が良い</a:t>
            </a:r>
            <a:endParaRPr lang="en-US" altLang="ja-JP" dirty="0" smtClean="0"/>
          </a:p>
          <a:p>
            <a:r>
              <a:rPr lang="en-US" altLang="ja-JP" dirty="0" err="1" smtClean="0"/>
              <a:t>datetimeoffset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タイムゾーン持ちの日付時刻 データ型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30113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Spatial </a:t>
            </a:r>
            <a:r>
              <a:rPr lang="ja-JP" altLang="en-US" dirty="0" smtClean="0"/>
              <a:t>データ型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空間型 座標を表すデータ型</a:t>
            </a:r>
            <a:endParaRPr lang="en-US" altLang="ja-JP" dirty="0" smtClean="0"/>
          </a:p>
          <a:p>
            <a:r>
              <a:rPr lang="en-US" altLang="ja-JP" dirty="0" err="1" smtClean="0"/>
              <a:t>gemmetry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平面空間データ型 </a:t>
            </a:r>
            <a:r>
              <a:rPr lang="ja-JP" altLang="en-US" dirty="0"/>
              <a:t>平面</a:t>
            </a:r>
            <a:r>
              <a:rPr lang="ja-JP" altLang="en-US" dirty="0" smtClean="0"/>
              <a:t>座標系のデータ</a:t>
            </a:r>
            <a:endParaRPr lang="en-US" altLang="ja-JP" dirty="0" smtClean="0"/>
          </a:p>
          <a:p>
            <a:r>
              <a:rPr lang="en-US" altLang="ja-JP" dirty="0" smtClean="0"/>
              <a:t>Geography</a:t>
            </a:r>
          </a:p>
          <a:p>
            <a:pPr lvl="1"/>
            <a:r>
              <a:rPr lang="ja-JP" altLang="en-US" dirty="0" smtClean="0"/>
              <a:t>地理空間データ型 球体地球座標系のデータ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34459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T-SQL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DECLARE </a:t>
            </a:r>
            <a:r>
              <a:rPr lang="ja-JP" altLang="en-US" dirty="0" smtClean="0"/>
              <a:t>時の代入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変数宣言時に代入可能</a:t>
            </a:r>
            <a:endParaRPr lang="en-US" altLang="ja-JP" dirty="0" smtClean="0"/>
          </a:p>
          <a:p>
            <a:r>
              <a:rPr lang="ja-JP" altLang="en-US" dirty="0" smtClean="0"/>
              <a:t>複合演算子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+=, -=, *=. /=, %=, ^=, |=</a:t>
            </a:r>
          </a:p>
          <a:p>
            <a:r>
              <a:rPr lang="en-US" altLang="ja-JP" dirty="0" smtClean="0"/>
              <a:t>INSERT </a:t>
            </a:r>
            <a:r>
              <a:rPr lang="ja-JP" altLang="en-US" dirty="0" smtClean="0"/>
              <a:t>の </a:t>
            </a:r>
            <a:r>
              <a:rPr lang="en-US" altLang="ja-JP" dirty="0" smtClean="0"/>
              <a:t>VALUES </a:t>
            </a:r>
            <a:r>
              <a:rPr lang="ja-JP" altLang="en-US" dirty="0" smtClean="0"/>
              <a:t>複数対応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“,” </a:t>
            </a:r>
            <a:r>
              <a:rPr lang="ja-JP" altLang="en-US" dirty="0" smtClean="0"/>
              <a:t>区切りで複数書ける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56002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T-SQL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MERGE</a:t>
            </a:r>
          </a:p>
          <a:p>
            <a:r>
              <a:rPr lang="en-US" altLang="ja-JP" dirty="0" smtClean="0"/>
              <a:t>GROUPING </a:t>
            </a:r>
            <a:r>
              <a:rPr lang="ja-JP" altLang="en-US" dirty="0" smtClean="0"/>
              <a:t>の強化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GROUP BY 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指定方法が強化</a:t>
            </a:r>
            <a:endParaRPr lang="en-US" altLang="ja-JP" dirty="0" smtClean="0"/>
          </a:p>
          <a:p>
            <a:r>
              <a:rPr lang="ja-JP" altLang="en-US" dirty="0" smtClean="0"/>
              <a:t>テーブル値パラメータ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ストアドやファンクションに 一時テーブルを使わずにパラメータを渡せる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26330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MERGE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更新対象テーブルと元となるテーブルの結合結果に対して、更新処理を行う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MATHCED</a:t>
            </a:r>
          </a:p>
          <a:p>
            <a:pPr lvl="2"/>
            <a:r>
              <a:rPr lang="ja-JP" altLang="en-US" dirty="0" smtClean="0"/>
              <a:t>結合結果でデータが存在していた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DELETE or UPDATE(</a:t>
            </a:r>
            <a:r>
              <a:rPr lang="ja-JP" altLang="en-US" dirty="0" smtClean="0"/>
              <a:t>主に </a:t>
            </a:r>
            <a:r>
              <a:rPr lang="en-US" altLang="ja-JP" dirty="0" smtClean="0"/>
              <a:t>UPDATE)</a:t>
            </a:r>
          </a:p>
          <a:p>
            <a:pPr lvl="1"/>
            <a:r>
              <a:rPr lang="en-US" altLang="ja-JP" dirty="0" smtClean="0"/>
              <a:t>NOT MATCHED (BY TARGET)</a:t>
            </a:r>
          </a:p>
          <a:p>
            <a:pPr lvl="2"/>
            <a:r>
              <a:rPr lang="ja-JP" altLang="en-US" dirty="0" smtClean="0"/>
              <a:t>更新対象にデータがなかった</a:t>
            </a:r>
            <a:endParaRPr lang="en-US" altLang="ja-JP" dirty="0" smtClean="0"/>
          </a:p>
          <a:p>
            <a:pPr lvl="3"/>
            <a:r>
              <a:rPr lang="en-US" altLang="ja-JP" dirty="0"/>
              <a:t>INSERT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NOT MATCHED BY SOURCE</a:t>
            </a:r>
          </a:p>
          <a:p>
            <a:pPr lvl="2"/>
            <a:r>
              <a:rPr lang="ja-JP" altLang="en-US" dirty="0" smtClean="0"/>
              <a:t>元</a:t>
            </a:r>
            <a:r>
              <a:rPr lang="ja-JP" altLang="en-US" dirty="0"/>
              <a:t>と</a:t>
            </a:r>
            <a:r>
              <a:rPr lang="ja-JP" altLang="en-US" dirty="0" smtClean="0"/>
              <a:t>なるテーブルにデータがなかった</a:t>
            </a:r>
            <a:endParaRPr lang="en-US" altLang="ja-JP" dirty="0" smtClean="0"/>
          </a:p>
          <a:p>
            <a:pPr lvl="3"/>
            <a:r>
              <a:rPr lang="en-US" altLang="ja-JP" dirty="0"/>
              <a:t>DELETE or UPDATE(</a:t>
            </a:r>
            <a:r>
              <a:rPr lang="ja-JP" altLang="en-US" dirty="0"/>
              <a:t>主に </a:t>
            </a:r>
            <a:r>
              <a:rPr lang="en-US" altLang="ja-JP" dirty="0" smtClean="0"/>
              <a:t>DELETE)</a:t>
            </a:r>
          </a:p>
        </p:txBody>
      </p:sp>
    </p:spTree>
    <p:extLst>
      <p:ext uri="{BB962C8B-B14F-4D97-AF65-F5344CB8AC3E}">
        <p14:creationId xmlns:p14="http://schemas.microsoft.com/office/powerpoint/2010/main" val="394848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このセッションの対象者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開発者の方</a:t>
            </a:r>
            <a:endParaRPr lang="en-US" altLang="ja-JP" dirty="0" smtClean="0"/>
          </a:p>
          <a:p>
            <a:r>
              <a:rPr lang="en-US" altLang="ja-JP" dirty="0" smtClean="0"/>
              <a:t>SQL </a:t>
            </a:r>
            <a:r>
              <a:rPr lang="ja-JP" altLang="en-US" dirty="0" smtClean="0"/>
              <a:t>は知ってる</a:t>
            </a:r>
            <a:r>
              <a:rPr lang="en-US" altLang="ja-JP" dirty="0" smtClean="0"/>
              <a:t>/</a:t>
            </a:r>
            <a:r>
              <a:rPr lang="ja-JP" altLang="en-US" dirty="0" smtClean="0"/>
              <a:t>書ける</a:t>
            </a:r>
            <a:endParaRPr lang="en-US" altLang="ja-JP" dirty="0" smtClean="0"/>
          </a:p>
          <a:p>
            <a:r>
              <a:rPr kumimoji="1" lang="en-US" altLang="ja-JP" dirty="0" smtClean="0"/>
              <a:t>SQL Server </a:t>
            </a:r>
            <a:r>
              <a:rPr kumimoji="1" lang="ja-JP" altLang="en-US" dirty="0" smtClean="0"/>
              <a:t>使ったことない</a:t>
            </a:r>
            <a:r>
              <a:rPr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/>
              <a:t>昔の </a:t>
            </a:r>
            <a:r>
              <a:rPr lang="en-US" altLang="ja-JP" dirty="0" smtClean="0"/>
              <a:t>SQL Server </a:t>
            </a:r>
            <a:r>
              <a:rPr lang="ja-JP" altLang="en-US" dirty="0" smtClean="0"/>
              <a:t>なら使ったことある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621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GROUPING </a:t>
            </a:r>
            <a:r>
              <a:rPr lang="ja-JP" altLang="en-US" dirty="0"/>
              <a:t>の強化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GROUPING SETS</a:t>
            </a:r>
          </a:p>
          <a:p>
            <a:pPr lvl="1"/>
            <a:r>
              <a:rPr lang="ja-JP" altLang="en-US" dirty="0" smtClean="0"/>
              <a:t>カラムの組み合わせを自由に指定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複数列を単一のセットと見なせる</a:t>
            </a:r>
            <a:endParaRPr lang="en-US" altLang="ja-JP" dirty="0" smtClean="0"/>
          </a:p>
          <a:p>
            <a:r>
              <a:rPr lang="en-US" altLang="ja-JP" dirty="0" smtClean="0"/>
              <a:t>ROLLUP</a:t>
            </a:r>
          </a:p>
          <a:p>
            <a:pPr lvl="1"/>
            <a:r>
              <a:rPr lang="ja-JP" altLang="en-US" dirty="0" smtClean="0"/>
              <a:t>説明しづらいので例を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 smtClean="0"/>
              <a:t>GROUP BY ROLLUP</a:t>
            </a:r>
            <a:r>
              <a:rPr lang="ja-JP" altLang="en-US"/>
              <a:t> </a:t>
            </a:r>
            <a:r>
              <a:rPr lang="en-US" altLang="ja-JP" smtClean="0"/>
              <a:t>(year</a:t>
            </a:r>
            <a:r>
              <a:rPr lang="en-US" altLang="ja-JP" dirty="0" smtClean="0"/>
              <a:t>, month, day)</a:t>
            </a:r>
          </a:p>
          <a:p>
            <a:pPr marL="1371600" lvl="3" indent="0">
              <a:buNone/>
            </a:pPr>
            <a:r>
              <a:rPr lang="en-US" altLang="ja-JP" dirty="0" smtClean="0"/>
              <a:t>year, month, day | year, month | year | () </a:t>
            </a:r>
          </a:p>
          <a:p>
            <a:pPr marL="1371600" lvl="3" indent="0">
              <a:buNone/>
            </a:pPr>
            <a:r>
              <a:rPr lang="ja-JP" altLang="en-US" dirty="0" smtClean="0"/>
              <a:t>の</a:t>
            </a:r>
            <a:r>
              <a:rPr lang="en-US" altLang="ja-JP" dirty="0" smtClean="0"/>
              <a:t>4</a:t>
            </a:r>
            <a:r>
              <a:rPr lang="ja-JP" altLang="en-US" dirty="0" smtClean="0"/>
              <a:t>パターン</a:t>
            </a:r>
            <a:endParaRPr lang="en-US" altLang="ja-JP" dirty="0" smtClean="0"/>
          </a:p>
          <a:p>
            <a:r>
              <a:rPr lang="en-US" altLang="ja-JP" dirty="0" smtClean="0"/>
              <a:t>CUBE</a:t>
            </a:r>
          </a:p>
          <a:p>
            <a:pPr lvl="1"/>
            <a:r>
              <a:rPr lang="ja-JP" altLang="en-US" dirty="0" smtClean="0"/>
              <a:t>組み合わせ</a:t>
            </a:r>
            <a:r>
              <a:rPr lang="en-US" altLang="ja-JP" dirty="0" smtClean="0"/>
              <a:t>(</a:t>
            </a:r>
            <a:r>
              <a:rPr lang="ja-JP" altLang="en-US" dirty="0" smtClean="0"/>
              <a:t>表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6412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SQL Server 2008 R2 </a:t>
            </a:r>
            <a:r>
              <a:rPr kumimoji="1" lang="ja-JP" altLang="en-US" dirty="0" smtClean="0"/>
              <a:t>で追加された機能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>
                <a:hlinkClick r:id="rId2"/>
              </a:rPr>
              <a:t>http://technet.microsoft.com/ja-jp/library/bb510411(SQL.105).</a:t>
            </a:r>
            <a:r>
              <a:rPr lang="en-US" altLang="ja-JP" sz="2800" dirty="0" smtClean="0">
                <a:hlinkClick r:id="rId2"/>
              </a:rPr>
              <a:t>aspx</a:t>
            </a:r>
            <a:endParaRPr kumimoji="1" lang="en-US" altLang="ja-JP" sz="2800" dirty="0" smtClean="0"/>
          </a:p>
          <a:p>
            <a:r>
              <a:rPr lang="ja-JP" altLang="en-US" dirty="0" smtClean="0"/>
              <a:t>データ層アプリケーション</a:t>
            </a:r>
            <a:r>
              <a:rPr lang="en-US" altLang="ja-JP" dirty="0" smtClean="0"/>
              <a:t>(DAC)</a:t>
            </a:r>
          </a:p>
          <a:p>
            <a:r>
              <a:rPr lang="en-US" altLang="ja-JP" dirty="0" smtClean="0"/>
              <a:t>Unicode </a:t>
            </a:r>
            <a:r>
              <a:rPr lang="ja-JP" altLang="en-US" dirty="0" smtClean="0"/>
              <a:t>圧縮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nchar</a:t>
            </a:r>
            <a:r>
              <a:rPr lang="en-US" altLang="ja-JP" dirty="0" smtClean="0"/>
              <a:t>(n)/</a:t>
            </a:r>
            <a:r>
              <a:rPr lang="en-US" altLang="ja-JP" dirty="0" err="1" smtClean="0"/>
              <a:t>nvarchar</a:t>
            </a:r>
            <a:r>
              <a:rPr lang="en-US" altLang="ja-JP" dirty="0" smtClean="0"/>
              <a:t>(n) </a:t>
            </a:r>
            <a:r>
              <a:rPr lang="ja-JP" altLang="en-US" dirty="0" smtClean="0"/>
              <a:t>の </a:t>
            </a:r>
            <a:r>
              <a:rPr lang="en-US" altLang="ja-JP" dirty="0" smtClean="0"/>
              <a:t>Unicode </a:t>
            </a:r>
            <a:r>
              <a:rPr lang="ja-JP" altLang="en-US" dirty="0" smtClean="0"/>
              <a:t>データが圧縮</a:t>
            </a:r>
            <a:endParaRPr lang="en-US" altLang="ja-JP" dirty="0" smtClean="0"/>
          </a:p>
          <a:p>
            <a:r>
              <a:rPr lang="en-US" altLang="ja-JP" dirty="0" smtClean="0"/>
              <a:t>Express </a:t>
            </a:r>
            <a:r>
              <a:rPr lang="ja-JP" altLang="en-US" dirty="0" smtClean="0"/>
              <a:t>の </a:t>
            </a:r>
            <a:r>
              <a:rPr lang="en-US" altLang="ja-JP" dirty="0" smtClean="0"/>
              <a:t>DB</a:t>
            </a:r>
            <a:r>
              <a:rPr lang="ja-JP" altLang="en-US" dirty="0" smtClean="0"/>
              <a:t>サイズが </a:t>
            </a:r>
            <a:r>
              <a:rPr lang="en-US" altLang="ja-JP" dirty="0" smtClean="0"/>
              <a:t>10GB </a:t>
            </a:r>
            <a:r>
              <a:rPr lang="ja-JP" altLang="en-US" dirty="0" smtClean="0"/>
              <a:t>に増量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906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882130"/>
          </a:xfrm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kumimoji="1" lang="en-US" altLang="ja-JP" sz="4000" dirty="0" smtClean="0"/>
              <a:t>2012 </a:t>
            </a:r>
            <a:r>
              <a:rPr kumimoji="1" lang="ja-JP" altLang="en-US" sz="4000" dirty="0" smtClean="0"/>
              <a:t>の新機能</a:t>
            </a:r>
            <a:endParaRPr kumimoji="1" lang="en-US" altLang="ja-JP" sz="4000" dirty="0" smtClean="0"/>
          </a:p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kumimoji="1" lang="en-US" altLang="ja-JP" sz="4000" dirty="0" smtClean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kumimoji="1" lang="en-US" altLang="ja-JP" sz="4000" dirty="0" smtClean="0"/>
          </a:p>
          <a:p>
            <a:pPr marL="0" indent="0">
              <a:buNone/>
            </a:pPr>
            <a:endParaRPr lang="en-US" altLang="ja-JP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1862138"/>
            <a:ext cx="2505075" cy="313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761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T-SQL </a:t>
            </a:r>
            <a:r>
              <a:rPr lang="ja-JP" altLang="en-US" dirty="0"/>
              <a:t>に絞って紹介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ORDER BY </a:t>
            </a:r>
            <a:r>
              <a:rPr lang="ja-JP" altLang="en-US" dirty="0" smtClean="0"/>
              <a:t>での </a:t>
            </a:r>
            <a:r>
              <a:rPr lang="en-US" altLang="ja-JP" dirty="0" smtClean="0"/>
              <a:t>FETCH-OFFSET</a:t>
            </a:r>
          </a:p>
          <a:p>
            <a:pPr lvl="1"/>
            <a:r>
              <a:rPr lang="ja-JP" altLang="en-US" dirty="0" smtClean="0"/>
              <a:t>ページング処理も楽々</a:t>
            </a:r>
            <a:endParaRPr lang="en-US" altLang="ja-JP" dirty="0" smtClean="0"/>
          </a:p>
          <a:p>
            <a:r>
              <a:rPr lang="en-US" altLang="ja-JP" dirty="0" smtClean="0"/>
              <a:t>THROW </a:t>
            </a:r>
            <a:r>
              <a:rPr lang="ja-JP" altLang="en-US" dirty="0" smtClean="0"/>
              <a:t>ステートメント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TRY-CATCH 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r>
              <a:rPr lang="ja-JP" altLang="en-US" dirty="0" smtClean="0"/>
              <a:t>追加された関数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12921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追加された関数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PARSE</a:t>
            </a:r>
          </a:p>
          <a:p>
            <a:pPr lvl="1"/>
            <a:r>
              <a:rPr lang="ja-JP" altLang="en-US" dirty="0" smtClean="0"/>
              <a:t>文字列 </a:t>
            </a:r>
            <a:r>
              <a:rPr lang="en-US" altLang="ja-JP" dirty="0" smtClean="0"/>
              <a:t>=&gt; </a:t>
            </a:r>
            <a:r>
              <a:rPr lang="ja-JP" altLang="en-US" dirty="0" smtClean="0"/>
              <a:t>日付</a:t>
            </a:r>
            <a:r>
              <a:rPr lang="en-US" altLang="ja-JP" dirty="0" smtClean="0"/>
              <a:t>/</a:t>
            </a:r>
            <a:r>
              <a:rPr lang="ja-JP" altLang="en-US" dirty="0" smtClean="0"/>
              <a:t>時刻 </a:t>
            </a:r>
            <a:r>
              <a:rPr lang="en-US" altLang="ja-JP" dirty="0" smtClean="0"/>
              <a:t>or </a:t>
            </a:r>
            <a:r>
              <a:rPr lang="ja-JP" altLang="en-US" dirty="0" smtClean="0"/>
              <a:t>数値型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.NET </a:t>
            </a:r>
            <a:r>
              <a:rPr lang="ja-JP" altLang="en-US" dirty="0" smtClean="0"/>
              <a:t>に依存 </a:t>
            </a:r>
            <a:r>
              <a:rPr lang="en-US" altLang="ja-JP" dirty="0" smtClean="0"/>
              <a:t>(culture </a:t>
            </a:r>
            <a:r>
              <a:rPr lang="ja-JP" altLang="en-US" dirty="0" smtClean="0"/>
              <a:t>指定可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TRY_PARSE/TRY_CONVERT</a:t>
            </a:r>
          </a:p>
          <a:p>
            <a:pPr lvl="1"/>
            <a:r>
              <a:rPr lang="en-US" altLang="ja-JP" dirty="0" smtClean="0"/>
              <a:t>PARSE/CONVERT </a:t>
            </a:r>
            <a:r>
              <a:rPr lang="ja-JP" altLang="en-US" dirty="0" smtClean="0"/>
              <a:t>の型変換時に </a:t>
            </a:r>
            <a:r>
              <a:rPr lang="en-US" altLang="ja-JP" dirty="0" smtClean="0"/>
              <a:t>null </a:t>
            </a:r>
            <a:r>
              <a:rPr lang="ja-JP" altLang="en-US" dirty="0" smtClean="0"/>
              <a:t>返す</a:t>
            </a:r>
            <a:endParaRPr lang="en-US" altLang="ja-JP" dirty="0" smtClean="0"/>
          </a:p>
          <a:p>
            <a:r>
              <a:rPr lang="en-US" altLang="ja-JP" dirty="0" smtClean="0"/>
              <a:t>FORMAT</a:t>
            </a:r>
          </a:p>
          <a:p>
            <a:pPr lvl="1"/>
            <a:r>
              <a:rPr lang="ja-JP" altLang="en-US" dirty="0" smtClean="0"/>
              <a:t>書式指定文字列を返す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.NET </a:t>
            </a:r>
            <a:r>
              <a:rPr lang="ja-JP" altLang="en-US" dirty="0" smtClean="0"/>
              <a:t>に依存 </a:t>
            </a:r>
            <a:r>
              <a:rPr lang="en-US" altLang="ja-JP" dirty="0" smtClean="0"/>
              <a:t>(culture </a:t>
            </a:r>
            <a:r>
              <a:rPr lang="ja-JP" altLang="en-US" dirty="0" smtClean="0"/>
              <a:t>指定可</a:t>
            </a:r>
            <a:r>
              <a:rPr lang="en-US" altLang="ja-JP" dirty="0" smtClean="0"/>
              <a:t>)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10207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追加された関数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CHOOSE</a:t>
            </a:r>
          </a:p>
          <a:p>
            <a:pPr lvl="1"/>
            <a:r>
              <a:rPr lang="ja-JP" altLang="en-US" dirty="0" smtClean="0"/>
              <a:t>値の一覧から </a:t>
            </a:r>
            <a:r>
              <a:rPr lang="en-US" altLang="ja-JP" dirty="0" smtClean="0"/>
              <a:t>index </a:t>
            </a:r>
            <a:r>
              <a:rPr lang="ja-JP" altLang="en-US" dirty="0" smtClean="0"/>
              <a:t>にある項目を返す</a:t>
            </a:r>
            <a:endParaRPr lang="en-US" altLang="ja-JP" dirty="0"/>
          </a:p>
          <a:p>
            <a:pPr lvl="1"/>
            <a:r>
              <a:rPr lang="en-US" altLang="ja-JP" dirty="0"/>
              <a:t>CHOOSE(index, val1, </a:t>
            </a:r>
            <a:r>
              <a:rPr lang="en-US" altLang="ja-JP" dirty="0" smtClean="0"/>
              <a:t>val2, </a:t>
            </a:r>
            <a:r>
              <a:rPr lang="en-US" altLang="ja-JP" dirty="0"/>
              <a:t>…)</a:t>
            </a:r>
          </a:p>
          <a:p>
            <a:r>
              <a:rPr lang="en-US" altLang="ja-JP" dirty="0" smtClean="0"/>
              <a:t>IIF</a:t>
            </a:r>
          </a:p>
          <a:p>
            <a:pPr lvl="1"/>
            <a:r>
              <a:rPr lang="en-US" altLang="ja-JP" dirty="0" smtClean="0"/>
              <a:t>CASE </a:t>
            </a:r>
            <a:r>
              <a:rPr lang="ja-JP" altLang="en-US" dirty="0" smtClean="0"/>
              <a:t>の簡略化</a:t>
            </a:r>
            <a:endParaRPr lang="en-US" altLang="ja-JP" dirty="0" smtClean="0"/>
          </a:p>
          <a:p>
            <a:r>
              <a:rPr lang="en-US" altLang="ja-JP" dirty="0" smtClean="0"/>
              <a:t>CONCAT</a:t>
            </a:r>
          </a:p>
          <a:p>
            <a:pPr lvl="1"/>
            <a:r>
              <a:rPr lang="en-US" altLang="ja-JP" dirty="0" smtClean="0"/>
              <a:t>2</a:t>
            </a:r>
            <a:r>
              <a:rPr lang="ja-JP" altLang="en-US" dirty="0" smtClean="0"/>
              <a:t>以上文字列結合で </a:t>
            </a:r>
            <a:r>
              <a:rPr lang="en-US" altLang="ja-JP" dirty="0" smtClean="0"/>
              <a:t>null </a:t>
            </a:r>
            <a:r>
              <a:rPr lang="ja-JP" altLang="en-US" dirty="0" smtClean="0"/>
              <a:t>は空文字扱い。</a:t>
            </a:r>
            <a:endParaRPr lang="en-US" altLang="ja-JP" dirty="0" smtClean="0"/>
          </a:p>
          <a:p>
            <a:r>
              <a:rPr lang="en-US" altLang="ja-JP" dirty="0"/>
              <a:t>EOMONTH</a:t>
            </a:r>
          </a:p>
          <a:p>
            <a:pPr lvl="1"/>
            <a:r>
              <a:rPr lang="ja-JP" altLang="en-US" dirty="0"/>
              <a:t>月の最終日を</a:t>
            </a:r>
            <a:r>
              <a:rPr lang="ja-JP" altLang="en-US" dirty="0" smtClean="0"/>
              <a:t>返す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98946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882130"/>
          </a:xfrm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ja-JP" altLang="en-US" sz="4000" dirty="0"/>
              <a:t>さいごに</a:t>
            </a:r>
            <a:endParaRPr kumimoji="1" lang="en-US" altLang="ja-JP" sz="4000" dirty="0" smtClean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kumimoji="1" lang="en-US" altLang="ja-JP" sz="4000" dirty="0" smtClean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kumimoji="1" lang="en-US" altLang="ja-JP" sz="4000" dirty="0" smtClean="0"/>
          </a:p>
          <a:p>
            <a:pPr marL="0" indent="0">
              <a:buNone/>
            </a:pPr>
            <a:endParaRPr kumimoji="1" lang="ja-JP" altLang="en-US" sz="4000" dirty="0"/>
          </a:p>
        </p:txBody>
      </p:sp>
      <p:pic>
        <p:nvPicPr>
          <p:cNvPr id="1026" name="Picture 2" descr="C:\Users\Shinsuke\AppData\Local\Microsoft\Windows\Temporary Internet Files\Low\Content.IE5\7KDORBSI\MC9004414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28" y="1788081"/>
            <a:ext cx="3657143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73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SQL Server 2012 Express </a:t>
            </a:r>
            <a:r>
              <a:rPr kumimoji="1" lang="ja-JP" altLang="en-US" dirty="0" err="1" smtClean="0"/>
              <a:t>って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無償</a:t>
            </a:r>
            <a:r>
              <a:rPr lang="ja-JP" altLang="en-US" dirty="0" smtClean="0"/>
              <a:t>利用</a:t>
            </a:r>
            <a:endParaRPr lang="en-US" altLang="ja-JP" dirty="0" smtClean="0"/>
          </a:p>
          <a:p>
            <a:r>
              <a:rPr lang="ja-JP" altLang="en-US" dirty="0" smtClean="0"/>
              <a:t>インストールもお手軽</a:t>
            </a:r>
            <a:endParaRPr kumimoji="1" lang="en-US" altLang="ja-JP" dirty="0" smtClean="0"/>
          </a:p>
          <a:p>
            <a:r>
              <a:rPr lang="ja-JP" altLang="en-US" dirty="0" smtClean="0"/>
              <a:t>統合開発環境</a:t>
            </a:r>
            <a:r>
              <a:rPr lang="en-US" altLang="ja-JP" dirty="0" smtClean="0"/>
              <a:t> </a:t>
            </a:r>
            <a:r>
              <a:rPr lang="ja-JP" altLang="en-US" dirty="0" smtClean="0"/>
              <a:t>も付いてくる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SSMS </a:t>
            </a:r>
            <a:r>
              <a:rPr lang="ja-JP" altLang="en-US" dirty="0" smtClean="0"/>
              <a:t>で何でも出来る</a:t>
            </a:r>
            <a:endParaRPr lang="en-US" altLang="ja-JP" dirty="0" smtClean="0"/>
          </a:p>
          <a:p>
            <a:r>
              <a:rPr lang="ja-JP" altLang="en-US" dirty="0" smtClean="0"/>
              <a:t>過去のバージョンに比べると、機能強化されてる</a:t>
            </a:r>
            <a:endParaRPr lang="en-US" altLang="ja-JP" dirty="0" smtClean="0"/>
          </a:p>
          <a:p>
            <a:pPr lvl="1"/>
            <a:r>
              <a:rPr lang="en-US" altLang="ja-JP" dirty="0"/>
              <a:t>SQL </a:t>
            </a:r>
            <a:r>
              <a:rPr lang="en-US" altLang="ja-JP" dirty="0" smtClean="0"/>
              <a:t>Server (T-SQL)</a:t>
            </a:r>
            <a:r>
              <a:rPr lang="ja-JP" altLang="en-US" dirty="0" smtClean="0"/>
              <a:t>のバージョン </a:t>
            </a:r>
            <a:r>
              <a:rPr lang="en-US" altLang="ja-JP" dirty="0" smtClean="0"/>
              <a:t>UP</a:t>
            </a:r>
          </a:p>
          <a:p>
            <a:pPr lvl="1"/>
            <a:r>
              <a:rPr lang="ja-JP" altLang="en-US" dirty="0" smtClean="0"/>
              <a:t>ファイルサイズの上限 </a:t>
            </a:r>
            <a:r>
              <a:rPr lang="en-US" altLang="ja-JP" dirty="0" smtClean="0"/>
              <a:t>UP</a:t>
            </a: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35696" y="5445224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00B050"/>
                </a:solidFill>
              </a:rPr>
              <a:t>使ってみるしか！</a:t>
            </a:r>
            <a:endParaRPr kumimoji="1" lang="ja-JP" altLang="en-US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0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SQL Server 2012 </a:t>
            </a:r>
            <a:r>
              <a:rPr lang="en-US" altLang="ja-JP" dirty="0" smtClean="0"/>
              <a:t>Express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開発者目線で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インストール </a:t>
            </a:r>
            <a:endParaRPr kumimoji="1" lang="en-US" altLang="ja-JP" dirty="0" smtClean="0"/>
          </a:p>
          <a:p>
            <a:r>
              <a:rPr lang="ja-JP" altLang="en-US" dirty="0"/>
              <a:t>使って</a:t>
            </a:r>
            <a:r>
              <a:rPr lang="ja-JP" altLang="en-US" dirty="0" smtClean="0"/>
              <a:t>みる</a:t>
            </a:r>
            <a:endParaRPr lang="en-US" altLang="ja-JP" dirty="0" smtClean="0"/>
          </a:p>
          <a:p>
            <a:r>
              <a:rPr lang="en-US" altLang="ja-JP" dirty="0" smtClean="0"/>
              <a:t>T-SQL</a:t>
            </a:r>
            <a:r>
              <a:rPr lang="ja-JP" altLang="en-US" dirty="0"/>
              <a:t> </a:t>
            </a:r>
            <a:r>
              <a:rPr lang="ja-JP" altLang="en-US" dirty="0" smtClean="0"/>
              <a:t>の進化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2005</a:t>
            </a:r>
            <a:r>
              <a:rPr lang="ja-JP" altLang="en-US" dirty="0" smtClean="0"/>
              <a:t> ～ からの機能追加おさらい</a:t>
            </a:r>
            <a:endParaRPr lang="en-US" altLang="ja-JP" dirty="0" smtClean="0"/>
          </a:p>
          <a:p>
            <a:r>
              <a:rPr kumimoji="1" lang="en-US" altLang="ja-JP" dirty="0" smtClean="0"/>
              <a:t>2012 </a:t>
            </a:r>
            <a:r>
              <a:rPr kumimoji="1" lang="ja-JP" altLang="en-US" dirty="0" smtClean="0"/>
              <a:t>の新機能の紹介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04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開発者の方がよく使う </a:t>
            </a:r>
            <a:r>
              <a:rPr kumimoji="1" lang="en-US" altLang="ja-JP" dirty="0" smtClean="0"/>
              <a:t>Edition </a:t>
            </a:r>
            <a:r>
              <a:rPr kumimoji="1" lang="ja-JP" altLang="en-US" dirty="0" smtClean="0"/>
              <a:t>の紹介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Developer Edition</a:t>
            </a:r>
          </a:p>
          <a:p>
            <a:pPr lvl="1"/>
            <a:r>
              <a:rPr lang="ja-JP" altLang="en-US" dirty="0" smtClean="0"/>
              <a:t>開発用 </a:t>
            </a:r>
            <a:r>
              <a:rPr lang="en-US" altLang="ja-JP" dirty="0" smtClean="0"/>
              <a:t>(※</a:t>
            </a:r>
            <a:r>
              <a:rPr lang="ja-JP" altLang="en-US" dirty="0"/>
              <a:t>運用では使っちゃダメ</a:t>
            </a:r>
            <a:r>
              <a:rPr lang="ja-JP" altLang="en-US" dirty="0" smtClean="0"/>
              <a:t>！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Enterprise Edition </a:t>
            </a:r>
            <a:r>
              <a:rPr lang="ja-JP" altLang="en-US" dirty="0" smtClean="0"/>
              <a:t>と同等の機能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有償</a:t>
            </a:r>
            <a:r>
              <a:rPr lang="en-US" altLang="ja-JP" dirty="0" smtClean="0"/>
              <a:t>(Amazon </a:t>
            </a:r>
            <a:r>
              <a:rPr lang="ja-JP" altLang="en-US" dirty="0" smtClean="0"/>
              <a:t>で </a:t>
            </a:r>
            <a:r>
              <a:rPr lang="en-US" altLang="ja-JP" dirty="0" smtClean="0"/>
              <a:t>\5,000 </a:t>
            </a:r>
            <a:r>
              <a:rPr lang="ja-JP" altLang="en-US" dirty="0" smtClean="0"/>
              <a:t>位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無償</a:t>
            </a:r>
            <a:r>
              <a:rPr lang="ja-JP" altLang="en-US" dirty="0"/>
              <a:t>だ</a:t>
            </a:r>
            <a:r>
              <a:rPr lang="ja-JP" altLang="en-US" dirty="0" smtClean="0"/>
              <a:t>と </a:t>
            </a:r>
            <a:r>
              <a:rPr lang="en-US" altLang="ja-JP" dirty="0"/>
              <a:t>Evaluation </a:t>
            </a:r>
            <a:r>
              <a:rPr lang="en-US" altLang="ja-JP" dirty="0" smtClean="0"/>
              <a:t>Edition (</a:t>
            </a:r>
            <a:r>
              <a:rPr lang="ja-JP" altLang="en-US" dirty="0" smtClean="0"/>
              <a:t>評価版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がある</a:t>
            </a:r>
            <a:endParaRPr lang="en-US" altLang="ja-JP" dirty="0" smtClean="0"/>
          </a:p>
          <a:p>
            <a:r>
              <a:rPr lang="en-US" altLang="ja-JP" dirty="0" smtClean="0"/>
              <a:t>Express Edition</a:t>
            </a:r>
          </a:p>
          <a:p>
            <a:pPr lvl="1"/>
            <a:r>
              <a:rPr lang="ja-JP" altLang="en-US" dirty="0" smtClean="0"/>
              <a:t>機能制限版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en-US" altLang="ja-JP" sz="1800" dirty="0">
                <a:hlinkClick r:id="rId2"/>
              </a:rPr>
              <a:t>http://</a:t>
            </a:r>
            <a:r>
              <a:rPr lang="en-US" altLang="ja-JP" sz="1800" dirty="0" smtClean="0">
                <a:hlinkClick r:id="rId2"/>
              </a:rPr>
              <a:t>msdn.microsoft.com/ja-jp/library/cc645993.aspx</a:t>
            </a:r>
            <a:endParaRPr lang="en-US" altLang="ja-JP" sz="1800" dirty="0" smtClean="0"/>
          </a:p>
          <a:p>
            <a:pPr lvl="1"/>
            <a:r>
              <a:rPr lang="ja-JP" altLang="en-US" dirty="0" smtClean="0"/>
              <a:t>無償</a:t>
            </a:r>
            <a:endParaRPr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395536" y="3685274"/>
            <a:ext cx="8352928" cy="224517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746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882130"/>
          </a:xfrm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 smtClean="0"/>
              <a:t>インストール</a:t>
            </a:r>
            <a:endParaRPr kumimoji="1" lang="en-US" altLang="ja-JP" sz="4000" dirty="0" smtClean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kumimoji="1" lang="en-US" altLang="ja-JP" sz="4000" dirty="0" smtClean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kumimoji="1" lang="en-US" altLang="ja-JP" sz="4000" dirty="0" smtClean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kumimoji="1" lang="ja-JP" altLang="en-US" sz="4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3888432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23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Express with Tools</a:t>
            </a:r>
            <a:r>
              <a:rPr lang="ja-JP" altLang="en-US" dirty="0"/>
              <a:t> </a:t>
            </a:r>
            <a:r>
              <a:rPr lang="ja-JP" altLang="en-US" dirty="0" smtClean="0"/>
              <a:t>を</a:t>
            </a:r>
            <a:r>
              <a:rPr lang="ja-JP" altLang="en-US" dirty="0"/>
              <a:t>ダウンロード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1800" dirty="0" smtClean="0">
                <a:hlinkClick r:id="rId2"/>
              </a:rPr>
              <a:t>http</a:t>
            </a:r>
            <a:r>
              <a:rPr lang="en-US" altLang="ja-JP" sz="1800" dirty="0">
                <a:hlinkClick r:id="rId2"/>
              </a:rPr>
              <a:t>://www.microsoft.com/ja-jp/download/details.aspx?id=29062</a:t>
            </a:r>
            <a:endParaRPr lang="en-US" altLang="ja-JP" sz="1800" dirty="0" smtClean="0"/>
          </a:p>
          <a:p>
            <a:pPr lvl="1"/>
            <a:r>
              <a:rPr lang="en-US" altLang="ja-JP" dirty="0" smtClean="0"/>
              <a:t>JPN\x86\SQLEXPRWT_x86_JPN.exe</a:t>
            </a:r>
          </a:p>
          <a:p>
            <a:r>
              <a:rPr lang="ja-JP" altLang="en-US" dirty="0" smtClean="0"/>
              <a:t>ダブルクリックで実行</a:t>
            </a:r>
            <a:endParaRPr lang="en-US" altLang="ja-JP" dirty="0" smtClean="0"/>
          </a:p>
          <a:p>
            <a:r>
              <a:rPr lang="ja-JP" altLang="en-US" dirty="0" smtClean="0"/>
              <a:t>特に設定を変えずに、</a:t>
            </a:r>
            <a:r>
              <a:rPr lang="ja-JP" altLang="en-US" dirty="0" err="1" smtClean="0"/>
              <a:t>次へ</a:t>
            </a:r>
            <a:r>
              <a:rPr lang="ja-JP" altLang="en-US" dirty="0" err="1"/>
              <a:t>次</a:t>
            </a:r>
            <a:r>
              <a:rPr lang="ja-JP" altLang="en-US" dirty="0" err="1" smtClean="0"/>
              <a:t>へ</a:t>
            </a:r>
            <a:r>
              <a:rPr lang="ja-JP" altLang="en-US" dirty="0" smtClean="0"/>
              <a:t>で</a:t>
            </a:r>
            <a:r>
              <a:rPr lang="en-US" altLang="ja-JP" dirty="0" smtClean="0"/>
              <a:t>OK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設定を変える必要があるケース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FILESTREAM </a:t>
            </a:r>
            <a:r>
              <a:rPr lang="ja-JP" altLang="en-US" dirty="0" smtClean="0"/>
              <a:t>を使いたい場合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SQL Server 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接続に </a:t>
            </a:r>
            <a:r>
              <a:rPr lang="en-US" altLang="ja-JP" dirty="0" smtClean="0"/>
              <a:t>Windows </a:t>
            </a:r>
            <a:r>
              <a:rPr lang="ja-JP" altLang="en-US" dirty="0" smtClean="0"/>
              <a:t>のユーザー認証を使いたくない場合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sz="1800" dirty="0" smtClean="0"/>
          </a:p>
          <a:p>
            <a:pPr marL="0" indent="-17145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103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882130"/>
          </a:xfrm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 smtClean="0"/>
              <a:t>使ってみる</a:t>
            </a:r>
            <a:endParaRPr kumimoji="1" lang="en-US" altLang="ja-JP" sz="4000" dirty="0" smtClean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kumimoji="1" lang="en-US" altLang="ja-JP" sz="4000" dirty="0" smtClean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kumimoji="1" lang="en-US" altLang="ja-JP" sz="4000" dirty="0" smtClean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kumimoji="1" lang="ja-JP" altLang="en-US" sz="4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2776"/>
            <a:ext cx="3528392" cy="4062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76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SQL Server Management Studio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SSMS </a:t>
            </a:r>
            <a:r>
              <a:rPr lang="ja-JP" altLang="en-US" dirty="0" smtClean="0"/>
              <a:t>は、構成・管理・開発に使用出来る 統合開発環境</a:t>
            </a:r>
            <a:endParaRPr lang="en-US" altLang="ja-JP" dirty="0" smtClean="0"/>
          </a:p>
          <a:p>
            <a:pPr lvl="1"/>
            <a:r>
              <a:rPr lang="ja-JP" altLang="en-US" dirty="0"/>
              <a:t>何</a:t>
            </a:r>
            <a:r>
              <a:rPr lang="ja-JP" altLang="en-US" dirty="0" smtClean="0"/>
              <a:t>でも出来ます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GUI 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操作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クエリの入力補完</a:t>
            </a:r>
            <a:r>
              <a:rPr lang="en-US" altLang="ja-JP" dirty="0" smtClean="0"/>
              <a:t>(</a:t>
            </a:r>
            <a:r>
              <a:rPr lang="ja-JP" altLang="en-US" dirty="0" smtClean="0"/>
              <a:t>インテリセンス</a:t>
            </a:r>
            <a:r>
              <a:rPr lang="en-US" altLang="ja-JP" dirty="0" smtClean="0"/>
              <a:t>)</a:t>
            </a:r>
            <a:r>
              <a:rPr lang="ja-JP" altLang="en-US" dirty="0" smtClean="0"/>
              <a:t>も効く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SQL </a:t>
            </a:r>
            <a:r>
              <a:rPr lang="ja-JP" altLang="en-US" dirty="0" smtClean="0"/>
              <a:t>のテンプレートも豊富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Access </a:t>
            </a:r>
            <a:r>
              <a:rPr lang="ja-JP" altLang="en-US" dirty="0" smtClean="0"/>
              <a:t>ライクなクエリの作成も可能</a:t>
            </a:r>
          </a:p>
        </p:txBody>
      </p:sp>
    </p:spTree>
    <p:extLst>
      <p:ext uri="{BB962C8B-B14F-4D97-AF65-F5344CB8AC3E}">
        <p14:creationId xmlns:p14="http://schemas.microsoft.com/office/powerpoint/2010/main" val="722794832"/>
      </p:ext>
    </p:extLst>
  </p:cSld>
  <p:clrMapOvr>
    <a:masterClrMapping/>
  </p:clrMapOvr>
</p:sld>
</file>

<file path=ppt/theme/theme1.xml><?xml version="1.0" encoding="utf-8"?>
<a:theme xmlns:a="http://schemas.openxmlformats.org/drawingml/2006/main" name="SQLWorldテンプレー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SQLWorldテンプレート</Template>
  <TotalTime>1195</TotalTime>
  <Words>972</Words>
  <Application>Microsoft Office PowerPoint</Application>
  <PresentationFormat>画面に合わせる (4:3)</PresentationFormat>
  <Paragraphs>230</Paragraphs>
  <Slides>37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38" baseType="lpstr">
      <vt:lpstr>SQLWorldテンプレート</vt:lpstr>
      <vt:lpstr>SQL Server 2012 Express  を使ってみよう</vt:lpstr>
      <vt:lpstr>自己紹介</vt:lpstr>
      <vt:lpstr>このセッションの対象者</vt:lpstr>
      <vt:lpstr>SQL Server 2012 Express</vt:lpstr>
      <vt:lpstr>開発者の方がよく使う Edition の紹介</vt:lpstr>
      <vt:lpstr>PowerPoint プレゼンテーション</vt:lpstr>
      <vt:lpstr>インストール</vt:lpstr>
      <vt:lpstr>PowerPoint プレゼンテーション</vt:lpstr>
      <vt:lpstr>SQL Server Management Studio</vt:lpstr>
      <vt:lpstr>使ってみる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SQL Server 2005 で追加された機能</vt:lpstr>
      <vt:lpstr>データ型</vt:lpstr>
      <vt:lpstr>SQL CLR</vt:lpstr>
      <vt:lpstr>T-SQL</vt:lpstr>
      <vt:lpstr>T-SQL</vt:lpstr>
      <vt:lpstr>クエリ通知</vt:lpstr>
      <vt:lpstr>SQL Server 2008 で追加された機能</vt:lpstr>
      <vt:lpstr>データの変更監視</vt:lpstr>
      <vt:lpstr>データ/データ型</vt:lpstr>
      <vt:lpstr>日付/時刻 データ型</vt:lpstr>
      <vt:lpstr>Spatial データ型</vt:lpstr>
      <vt:lpstr>T-SQL</vt:lpstr>
      <vt:lpstr>T-SQL</vt:lpstr>
      <vt:lpstr>MERGE</vt:lpstr>
      <vt:lpstr>GROUPING の強化</vt:lpstr>
      <vt:lpstr>SQL Server 2008 R2 で追加された機能</vt:lpstr>
      <vt:lpstr>PowerPoint プレゼンテーション</vt:lpstr>
      <vt:lpstr>T-SQL に絞って紹介</vt:lpstr>
      <vt:lpstr>追加された関数</vt:lpstr>
      <vt:lpstr>追加された関数</vt:lpstr>
      <vt:lpstr>PowerPoint プレゼンテーション</vt:lpstr>
      <vt:lpstr>SQL Server 2012 Express って…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SQLWorld とは</dc:title>
  <dc:creator>shinsuke</dc:creator>
  <cp:lastModifiedBy>Shinsuke</cp:lastModifiedBy>
  <cp:revision>118</cp:revision>
  <dcterms:created xsi:type="dcterms:W3CDTF">2011-09-01T13:16:41Z</dcterms:created>
  <dcterms:modified xsi:type="dcterms:W3CDTF">2012-07-29T07:30:53Z</dcterms:modified>
</cp:coreProperties>
</file>