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71"/>
  </p:notesMasterIdLst>
  <p:sldIdLst>
    <p:sldId id="258" r:id="rId2"/>
    <p:sldId id="259" r:id="rId3"/>
    <p:sldId id="256" r:id="rId4"/>
    <p:sldId id="512" r:id="rId5"/>
    <p:sldId id="417" r:id="rId6"/>
    <p:sldId id="464" r:id="rId7"/>
    <p:sldId id="261" r:id="rId8"/>
    <p:sldId id="424" r:id="rId9"/>
    <p:sldId id="508" r:id="rId10"/>
    <p:sldId id="505" r:id="rId11"/>
    <p:sldId id="509" r:id="rId12"/>
    <p:sldId id="507" r:id="rId13"/>
    <p:sldId id="448" r:id="rId14"/>
    <p:sldId id="449" r:id="rId15"/>
    <p:sldId id="450" r:id="rId16"/>
    <p:sldId id="472" r:id="rId17"/>
    <p:sldId id="473" r:id="rId18"/>
    <p:sldId id="452" r:id="rId19"/>
    <p:sldId id="453" r:id="rId20"/>
    <p:sldId id="451" r:id="rId21"/>
    <p:sldId id="510" r:id="rId22"/>
    <p:sldId id="474" r:id="rId23"/>
    <p:sldId id="475" r:id="rId24"/>
    <p:sldId id="455" r:id="rId25"/>
    <p:sldId id="511" r:id="rId26"/>
    <p:sldId id="457" r:id="rId27"/>
    <p:sldId id="476" r:id="rId28"/>
    <p:sldId id="408" r:id="rId29"/>
    <p:sldId id="300" r:id="rId30"/>
    <p:sldId id="458" r:id="rId31"/>
    <p:sldId id="459" r:id="rId32"/>
    <p:sldId id="478" r:id="rId33"/>
    <p:sldId id="479" r:id="rId34"/>
    <p:sldId id="513" r:id="rId35"/>
    <p:sldId id="418" r:id="rId36"/>
    <p:sldId id="440" r:id="rId37"/>
    <p:sldId id="480" r:id="rId38"/>
    <p:sldId id="483" r:id="rId39"/>
    <p:sldId id="257" r:id="rId40"/>
    <p:sldId id="484" r:id="rId41"/>
    <p:sldId id="485" r:id="rId42"/>
    <p:sldId id="486" r:id="rId43"/>
    <p:sldId id="487" r:id="rId44"/>
    <p:sldId id="488" r:id="rId45"/>
    <p:sldId id="489" r:id="rId46"/>
    <p:sldId id="490" r:id="rId47"/>
    <p:sldId id="503" r:id="rId48"/>
    <p:sldId id="470" r:id="rId49"/>
    <p:sldId id="468" r:id="rId50"/>
    <p:sldId id="482" r:id="rId51"/>
    <p:sldId id="491" r:id="rId52"/>
    <p:sldId id="462" r:id="rId53"/>
    <p:sldId id="463" r:id="rId54"/>
    <p:sldId id="444" r:id="rId55"/>
    <p:sldId id="461" r:id="rId56"/>
    <p:sldId id="493" r:id="rId57"/>
    <p:sldId id="492" r:id="rId58"/>
    <p:sldId id="495" r:id="rId59"/>
    <p:sldId id="497" r:id="rId60"/>
    <p:sldId id="496" r:id="rId61"/>
    <p:sldId id="499" r:id="rId62"/>
    <p:sldId id="384" r:id="rId63"/>
    <p:sldId id="340" r:id="rId64"/>
    <p:sldId id="436" r:id="rId65"/>
    <p:sldId id="348" r:id="rId66"/>
    <p:sldId id="514" r:id="rId67"/>
    <p:sldId id="353" r:id="rId68"/>
    <p:sldId id="500" r:id="rId69"/>
    <p:sldId id="330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593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ll" initials="B" lastIdx="2" clrIdx="0">
    <p:extLst>
      <p:ext uri="{19B8F6BF-5375-455C-9EA6-DF929625EA0E}">
        <p15:presenceInfo xmlns:p15="http://schemas.microsoft.com/office/powerpoint/2012/main" userId="Bi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99CCFF"/>
    <a:srgbClr val="00CC99"/>
    <a:srgbClr val="7030A0"/>
    <a:srgbClr val="AE1EB2"/>
    <a:srgbClr val="B21E76"/>
    <a:srgbClr val="FFFFCC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93" autoAdjust="0"/>
    <p:restoredTop sz="70470" autoAdjust="0"/>
  </p:normalViewPr>
  <p:slideViewPr>
    <p:cSldViewPr showGuides="1">
      <p:cViewPr varScale="1">
        <p:scale>
          <a:sx n="121" d="100"/>
          <a:sy n="121" d="100"/>
        </p:scale>
        <p:origin x="102" y="1374"/>
      </p:cViewPr>
      <p:guideLst>
        <p:guide orient="horz" pos="2137"/>
        <p:guide pos="5937"/>
      </p:guideLst>
    </p:cSldViewPr>
  </p:slideViewPr>
  <p:outlineViewPr>
    <p:cViewPr>
      <p:scale>
        <a:sx n="33" d="100"/>
        <a:sy n="33" d="100"/>
      </p:scale>
      <p:origin x="0" y="-17214"/>
    </p:cViewPr>
  </p:outlineViewPr>
  <p:notesTextViewPr>
    <p:cViewPr>
      <p:scale>
        <a:sx n="125" d="100"/>
        <a:sy n="125" d="100"/>
      </p:scale>
      <p:origin x="0" y="0"/>
    </p:cViewPr>
  </p:notesTextViewPr>
  <p:gridSpacing cx="36576" cy="36576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6FE53-F494-43F8-93B4-12CD0913CA08}" type="datetimeFigureOut">
              <a:rPr lang="en-US" smtClean="0"/>
              <a:t>3/14/2024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47BC82-7491-44CA-BB04-F33035E9C0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59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2109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out of 6 on the Business scale</a:t>
            </a:r>
          </a:p>
          <a:p>
            <a:r>
              <a:rPr lang="en-US" dirty="0"/>
              <a:t>Particular note: lift &amp; shift to cloud ended up costing more than 3X on premise</a:t>
            </a:r>
          </a:p>
          <a:p>
            <a:r>
              <a:rPr lang="en-US" dirty="0"/>
              <a:t>Particular note: SQL 2016 Enterprise Edition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187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30601-DA33-8211-9250-37D4F0BBFC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5A4B0B-3F37-80CE-C279-82E4A72159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A6975-48B8-0E21-C86B-40D7B1B89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94768-45C5-3DE4-054F-73EB4A131B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5895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4918A-DE2C-81FC-D77C-B87246DA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3E99A-4511-057A-130D-30D834AF3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74746A-43E9-A34E-6065-5D69A8C796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 out of 6 on the technical scale</a:t>
            </a:r>
          </a:p>
          <a:p>
            <a:r>
              <a:rPr lang="en-US" dirty="0"/>
              <a:t>Particular note: Developers has free reign to add missing index recommendations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EBD2D-D5FC-3C09-23DE-4C41700AA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721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04:00</a:t>
            </a:r>
          </a:p>
          <a:p>
            <a:r>
              <a:rPr lang="en-US" dirty="0"/>
              <a:t>AKA 80/20 rule</a:t>
            </a:r>
          </a:p>
          <a:p>
            <a:r>
              <a:rPr lang="en-US" dirty="0"/>
              <a:t>Others tell you “the patient is bleeding” not “what wound do you close first?”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5719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Lumped hurts into 12 categories</a:t>
            </a:r>
          </a:p>
          <a:p>
            <a:r>
              <a:rPr lang="en-US" dirty="0"/>
              <a:t>Go into each in a little detail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181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05:15</a:t>
            </a:r>
          </a:p>
          <a:p>
            <a:r>
              <a:rPr lang="en-US" dirty="0"/>
              <a:t>Wait - not going to get into threads and scheduler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443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CC1F1-F9B5-E924-51C4-A498BEF5B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A751FE-753D-012B-98E3-A54604B78F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33DD6D-2C80-CDC7-8A3E-927C723BE5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ACID - atomicity, consistency, isolation, durability</a:t>
            </a:r>
            <a:endParaRPr lang="en-US" u="none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66C717-C654-1AC3-1BCB-A0CF5F20B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2385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F621E-A2B2-BC7C-C045-412C185C6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998FBF-EBB3-B88A-9D0F-26D293317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FCB946-63E9-16EB-4120-460B2C68F6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6:00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625EDC-26A0-957A-E1F0-FB0B87B516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5667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“Silver Bullet”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427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Microsoft itself!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6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62501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corrected by creating clustered index -or- table rebuild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7507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Omits bulk operations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064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“Better” indexes get ”</a:t>
            </a:r>
            <a:r>
              <a:rPr lang="en-US" dirty="0" err="1"/>
              <a:t>Seeked</a:t>
            </a:r>
            <a:r>
              <a:rPr lang="en-US" dirty="0"/>
              <a:t>” - still may involve scan from that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07787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F7E8F-9360-225C-2E7B-3FB9625A4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7BB998-CBEF-EB5B-72AA-1FBFC32635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880793-FF70-E69C-BF89-F0EA7CE30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“Better” indexes get ”</a:t>
            </a:r>
            <a:r>
              <a:rPr lang="en-US" dirty="0" err="1"/>
              <a:t>Seeked</a:t>
            </a:r>
            <a:r>
              <a:rPr lang="en-US" dirty="0"/>
              <a:t>” - still may involve scan from that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D0156-A093-4D24-2741-E19300B0C1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8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3756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7B42B-93A5-C8AF-4E80-83D5836180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36A165-A873-8A69-9BB7-F15AA733BA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573558-C5DF-E024-9B34-9E14BF177A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“Better” indexes get ”</a:t>
            </a:r>
            <a:r>
              <a:rPr lang="en-US" dirty="0" err="1"/>
              <a:t>Seeked</a:t>
            </a:r>
            <a:r>
              <a:rPr lang="en-US" dirty="0"/>
              <a:t>” - still may involve scan from that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2D53-A09C-0178-8F71-612C9E17C8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70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08:00</a:t>
            </a:r>
          </a:p>
          <a:p>
            <a:r>
              <a:rPr lang="en-US" dirty="0"/>
              <a:t>Why by table - it’s where the data lives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35345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Parameterized in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Reflect your server’s operational metrics</a:t>
            </a:r>
          </a:p>
          <a:p>
            <a:r>
              <a:rPr lang="en-US" dirty="0"/>
              <a:t>Aggregated to Table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1122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 algn="just">
              <a:buFont typeface="Arial" panose="020B0604020202020204" pitchFamily="34" charset="0"/>
              <a:buNone/>
            </a:pPr>
            <a:r>
              <a:rPr lang="en-US" dirty="0"/>
              <a:t>Using Excel, use the metrics to filter &amp; create your own priorities!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2148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Automagically transferred to Excel via macros and ADODB connection</a:t>
            </a:r>
          </a:p>
          <a:p>
            <a:r>
              <a:rPr lang="en-US" dirty="0"/>
              <a:t>Dropdown - select columns displayed. 258 columns at last count</a:t>
            </a:r>
          </a:p>
          <a:p>
            <a:r>
              <a:rPr lang="en-US" dirty="0"/>
              <a:t>24 hurt metrics, computed as percent of instance/database</a:t>
            </a:r>
          </a:p>
          <a:p>
            <a:r>
              <a:rPr lang="en-US" dirty="0"/>
              <a:t>For each table - </a:t>
            </a:r>
            <a:r>
              <a:rPr lang="en-US" dirty="0" err="1"/>
              <a:t>RowStore</a:t>
            </a:r>
            <a:r>
              <a:rPr lang="en-US" dirty="0"/>
              <a:t>, </a:t>
            </a:r>
            <a:r>
              <a:rPr lang="en-US" dirty="0" err="1"/>
              <a:t>ColumnStore</a:t>
            </a:r>
            <a:r>
              <a:rPr lang="en-US" dirty="0"/>
              <a:t>, Indexed View,</a:t>
            </a:r>
          </a:p>
          <a:p>
            <a:r>
              <a:rPr lang="en-US" dirty="0"/>
              <a:t>	Aggregate Priority Score descending</a:t>
            </a:r>
          </a:p>
          <a:p>
            <a:r>
              <a:rPr lang="en-US" dirty="0"/>
              <a:t>	Specific hurt percent of “total” </a:t>
            </a:r>
          </a:p>
          <a:p>
            <a:r>
              <a:rPr lang="en-US" dirty="0"/>
              <a:t>Columns highlighted “good” green to “bad” red</a:t>
            </a:r>
          </a:p>
          <a:p>
            <a:r>
              <a:rPr lang="en-US" dirty="0"/>
              <a:t>	not all good or all bad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5475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359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hurt can be spread unevenly across the pain metrics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3173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4:00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Others tell you “the patient is bleeding” not “what wound do you close first?”</a:t>
            </a:r>
          </a:p>
          <a:p>
            <a:endParaRPr lang="en-US" dirty="0"/>
          </a:p>
          <a:p>
            <a:r>
              <a:rPr lang="en-US" dirty="0"/>
              <a:t>Brent </a:t>
            </a:r>
            <a:r>
              <a:rPr lang="en-US" dirty="0" err="1"/>
              <a:t>Ozar</a:t>
            </a:r>
            <a:r>
              <a:rPr lang="en-US" dirty="0"/>
              <a:t> - most complete of the tools out there</a:t>
            </a:r>
          </a:p>
          <a:p>
            <a:r>
              <a:rPr lang="en-US" dirty="0"/>
              <a:t>Glenn Berry - version specific</a:t>
            </a:r>
          </a:p>
          <a:p>
            <a:r>
              <a:rPr lang="en-US" dirty="0"/>
              <a:t>Aaron Bertrand’s - things like heaps, too many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7693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that you have your results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4676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86C6C-BC09-112D-BCE9-C581846E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84713B-3881-72CB-6654-B78ADEC133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C561BB-284B-3389-D364-8E147624BC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 consuming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F297B-0625-078A-0F32-9609451C9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930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CB8AE-C3C0-4B1A-F415-DD3C2BFEE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DC4D6A-5BF3-0F9E-0FFB-DB5CADA9F6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68AD7-F30D-B4AE-E258-594485309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What are the 8 things you can do the indexes on a table?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69DFB-8AB0-8C9D-01E4-2A5F4B1ABB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40756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433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F1AA8-230B-AD03-EFDF-D05176DD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52E387-666B-FDE1-683E-4AEBE74419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07D0B-CF63-AC30-1BBE-1BA25BC30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4C0142-4F10-01BB-7297-CD7CA10670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679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44CF0-6992-6E7E-4DB2-B92B8689D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7B4CB-A0F7-CD5A-2D9A-4CFCB69BDD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07FC17-8B6F-5C29-5DDE-9A066ACE5A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218BA4-9104-6289-C3EC-268E11E8B8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05793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25CB8A-2EDF-1C6D-991E-2B73DCB31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55B834-0669-D965-C784-30668A20AA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C65BA-49CB-A9CB-AA98-6EBE5C8E0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A0710-09E2-E507-4942-DCEB35DAFF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019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6E8E-45C7-F643-2B33-4752B595B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A83C5A-E40A-8CF5-AB78-D0701F2918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8C9889-47A8-7F9F-6CD5-75BB7BB17F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/>
              <a:t>Same keys different sequence (“overlap”)</a:t>
            </a:r>
          </a:p>
          <a:p>
            <a:r>
              <a:rPr lang="en-US" b="0" dirty="0"/>
              <a:t>Keys “contained” in another bigger index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2DAF6-815D-4D4E-4EE5-04588383EB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2634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B61C7-B3C4-DAB6-3A2C-743E7D1C3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A4A1E-61B5-F22E-7BB1-B8C1782F7A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BC16E-14B4-FD57-92C5-36762B969F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49:00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*26K lines of T-SQL and VBA*</a:t>
            </a:r>
          </a:p>
          <a:p>
            <a:endParaRPr lang="en-US" dirty="0"/>
          </a:p>
          <a:p>
            <a:r>
              <a:rPr lang="en-US" dirty="0"/>
              <a:t>Willing to trade up to 8hours consulting time to help make this a useful tool for the SQL community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7524-4382-3F6E-39DF-4F0D99E827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1125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3D706-E574-6712-515E-3336809DE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75BF03-237A-C248-6448-3694820245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CF20D7-DD1E-7440-9033-8E091389D2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76E6EF-44DC-91EA-8647-BFA2287B19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66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93008-2E83-AE2D-21D0-A2303C95D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148558-9804-1A56-2EAB-033E9B8208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3D2103-F235-9CC3-7602-DB14A5C71C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D7DF0-BCD5-E07E-044F-7CE97AB686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8946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9E359-8F58-D4E8-9FA4-7E734243F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5A1148-B3AB-0BD0-B5DB-69F1FFBC6D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ABEC3F-436E-594C-208B-B46804B15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411EB-3426-C569-EF4B-9FEC5E803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437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Fixes applied &amp; server restarted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7614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Fixes applied &amp; server restarted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5286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Dashboard</a:t>
            </a:r>
          </a:p>
          <a:p>
            <a:r>
              <a:rPr lang="en-US" dirty="0"/>
              <a:t>Getting to the Action</a:t>
            </a:r>
          </a:p>
          <a:p>
            <a:r>
              <a:rPr lang="en-US" dirty="0"/>
              <a:t>	Click on Table Level priority</a:t>
            </a:r>
          </a:p>
          <a:p>
            <a:r>
              <a:rPr lang="en-US" dirty="0"/>
              <a:t>	Display changes to Index details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5247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Enable Optimize for Sequential key new in 2019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266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175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did we come up with prescriptions? We diagnosed the symptoms.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834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Non-Default - Cost threshold for Parallelism</a:t>
            </a:r>
          </a:p>
          <a:p>
            <a:r>
              <a:rPr lang="en-US" dirty="0"/>
              <a:t>History and Internal Tables given a pass (mostly)</a:t>
            </a:r>
          </a:p>
          <a:p>
            <a:endParaRPr lang="en-US" dirty="0"/>
          </a:p>
          <a:p>
            <a:r>
              <a:rPr lang="en-US" dirty="0"/>
              <a:t>Version Aware - don’t ding SQL 2012 for new feature in SQL 2022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Link to </a:t>
            </a:r>
            <a:r>
              <a:rPr lang="en-US" dirty="0" err="1"/>
              <a:t>BlitzIndex</a:t>
            </a:r>
            <a:r>
              <a:rPr lang="en-US" dirty="0"/>
              <a:t> when same item found (57 items)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9855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Shout out to these and others whose community contributions went into this presentation</a:t>
            </a:r>
          </a:p>
          <a:p>
            <a:endParaRPr lang="en-US" dirty="0"/>
          </a:p>
          <a:p>
            <a:r>
              <a:rPr lang="en-US" dirty="0"/>
              <a:t>Future Adds:</a:t>
            </a:r>
          </a:p>
          <a:p>
            <a:r>
              <a:rPr lang="en-US" dirty="0"/>
              <a:t>Jared Westover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9394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5354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D11C6-7CBF-CF62-BF38-16EE7FCBB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1C9A53-FB5C-0EF9-1767-A96836A01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EBE996-6C46-FC00-F9E9-05494BC7E0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BI #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053868-4B5B-B0D2-9607-E0267FD5E9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7535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priority columns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1301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2A9AB-02DC-C783-59F0-65281A2B7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51A5AF-3705-FBCE-3EE7-46515A3B50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1686B-2D7C-223D-F761-B923F657F9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Selected priority columns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883B25-129E-2A14-13A3-A0CDF05DA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5413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45:30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9954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46:00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6483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43:00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212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47:30</a:t>
            </a:r>
          </a:p>
          <a:p>
            <a:r>
              <a:rPr lang="en-US" dirty="0"/>
              <a:t>Depending on where problem occurs at what stage in the process, rollback code may be incomplete</a:t>
            </a:r>
          </a:p>
          <a:p>
            <a:endParaRPr lang="en-US" dirty="0"/>
          </a:p>
          <a:p>
            <a:r>
              <a:rPr lang="en-US" dirty="0"/>
              <a:t>Many DDL comparison tools batch up all related activities - can be difficult to unwind if failure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10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50:00</a:t>
            </a:r>
          </a:p>
          <a:p>
            <a:r>
              <a:rPr lang="en-US" dirty="0"/>
              <a:t>Ignoring Duplicate keys - inserted rows violating uniqueness are ignored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possible data and application issues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Allowing row &amp; page locks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Computed columns - persisted in index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Filtered indexes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Indexed views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59132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51:00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306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1:00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39525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52:00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36281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53:00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28479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54:00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1888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59:30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5961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Microsoft says it best - It’s all about the indexes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7343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Crash - think Taylor Swift &amp; Ticketmaster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78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C7296E-F4B6-5E63-5683-1D748EB65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605F75-A83D-761D-5C84-7E6064E29F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844AC-565A-A3BD-9121-723FD366BE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EFB43-7FDB-F97E-DE0A-630C233560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47BC82-7491-44CA-BB04-F33035E9C0D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392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5DD32-233C-EFB9-680A-88BFD1CD2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81000"/>
            <a:ext cx="9144000" cy="4038599"/>
          </a:xfrm>
          <a:prstGeom prst="rect">
            <a:avLst/>
          </a:prstGeom>
        </p:spPr>
        <p:txBody>
          <a:bodyPr anchor="ctr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FE611E-7FCE-660C-E78C-A61C7F5DC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95800"/>
            <a:ext cx="9144000" cy="16557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78705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Metadata &amp; Key Metr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19A964-9099-9CAC-F8D1-236372BB77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90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A0241-ECF4-A8CB-C356-EC8F9FD1D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56276"/>
            <a:ext cx="12192001" cy="6106158"/>
          </a:xfrm>
          <a:prstGeom prst="rect">
            <a:avLst/>
          </a:prstGeom>
          <a:ln>
            <a:noFill/>
          </a:ln>
        </p:spPr>
        <p:txBody>
          <a:bodyPr wrap="none" tIns="91440" bIns="91440">
            <a:noAutofit/>
          </a:bodyPr>
          <a:lstStyle>
            <a:lvl1pPr>
              <a:defRPr sz="2800" b="0">
                <a:solidFill>
                  <a:schemeClr val="tx1"/>
                </a:solidFill>
              </a:defRPr>
            </a:lvl1pPr>
            <a:lvl2pPr marL="4572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2pPr>
            <a:lvl3pPr marL="690563" indent="-228600">
              <a:defRPr sz="2800" b="0">
                <a:solidFill>
                  <a:schemeClr val="tx1"/>
                </a:solidFill>
              </a:defRPr>
            </a:lvl3pPr>
            <a:lvl4pPr marL="914400" indent="-228600">
              <a:buFont typeface="Calibri" panose="020F0502020204030204" pitchFamily="34" charset="0"/>
              <a:buChar char="‐"/>
              <a:defRPr sz="2800" b="0">
                <a:solidFill>
                  <a:schemeClr val="tx1"/>
                </a:solidFill>
              </a:defRPr>
            </a:lvl4pPr>
            <a:lvl5pPr marL="1147763" indent="-228600">
              <a:defRPr sz="2800"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EDEDC-3CED-E318-0F0E-00ECF853F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51A79E-9CA4-D3A1-6250-5DA616DBC559}"/>
              </a:ext>
            </a:extLst>
          </p:cNvPr>
          <p:cNvSpPr txBox="1"/>
          <p:nvPr userDrawn="1"/>
        </p:nvSpPr>
        <p:spPr>
          <a:xfrm>
            <a:off x="-2" y="6553200"/>
            <a:ext cx="12192001" cy="30777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75575" algn="ctr"/>
              </a:tabLst>
              <a:defRPr/>
            </a:pPr>
            <a:r>
              <a:rPr lang="en-US" sz="1600" dirty="0"/>
              <a:t>Data Saturday Phoenix 2024</a:t>
            </a:r>
            <a:r>
              <a:rPr lang="en-US" sz="2000" dirty="0"/>
              <a:t>	</a:t>
            </a:r>
            <a:r>
              <a:rPr lang="en-US" sz="2000" b="0" dirty="0"/>
              <a:t>Index Rx - Prescriptions for 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340811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QLXL Table Prio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71183EE-CCAE-B29C-3DA8-069EDD0D4C2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83845" y="0"/>
            <a:ext cx="1162431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81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Diagno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85C13CA-2D48-E7A1-268C-96B13FB6EB4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246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Prior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79D8E7-C95E-DF0D-F6E6-6CFC0D42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7661"/>
            <a:ext cx="118238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8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 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BC3E217-9296-A94C-7337-C06146C317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66580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62826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Priority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70CE93-5D90-7D7B-B41F-2F496F0EF6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9268" y="0"/>
            <a:ext cx="119334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25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dex Prescription &amp; Diagnostic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ABD5B347-88F5-D623-BEBE-E9F8C2223B4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47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04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3E5D585-17DA-EA3F-FD79-0359589CA9E8}"/>
              </a:ext>
            </a:extLst>
          </p:cNvPr>
          <p:cNvSpPr txBox="1"/>
          <p:nvPr userDrawn="1"/>
        </p:nvSpPr>
        <p:spPr>
          <a:xfrm>
            <a:off x="-2" y="6553200"/>
            <a:ext cx="12192001" cy="307777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wrap="square" tIns="0" bIns="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775575" algn="ctr"/>
              </a:tabLst>
              <a:defRPr/>
            </a:pPr>
            <a:r>
              <a:rPr lang="en-US" sz="1600" dirty="0"/>
              <a:t>Data Saturday Phoenix 2024</a:t>
            </a:r>
            <a:r>
              <a:rPr lang="en-US" sz="2000" dirty="0"/>
              <a:t>	</a:t>
            </a:r>
            <a:r>
              <a:rPr lang="en-US" sz="2000" b="0" dirty="0"/>
              <a:t>Index R(x): Prescriptions for Performance Improvement</a:t>
            </a:r>
          </a:p>
        </p:txBody>
      </p:sp>
    </p:spTree>
    <p:extLst>
      <p:ext uri="{BB962C8B-B14F-4D97-AF65-F5344CB8AC3E}">
        <p14:creationId xmlns:p14="http://schemas.microsoft.com/office/powerpoint/2010/main" val="2097434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0" r:id="rId4"/>
    <p:sldLayoutId id="2147483653" r:id="rId5"/>
    <p:sldLayoutId id="2147483657" r:id="rId6"/>
    <p:sldLayoutId id="2147483658" r:id="rId7"/>
    <p:sldLayoutId id="2147483659" r:id="rId8"/>
    <p:sldLayoutId id="2147483661" r:id="rId9"/>
    <p:sldLayoutId id="2147483662" r:id="rId1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SQLXL/SQLXL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indexes/tune-nonclustered-missing-index-suggestions?view=sql-server-ver16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billsanscraint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hyperlink" Target="mailto:Bill@Sanscrainte.com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book/10.1007/978-1-4842-9215-0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ssqltips.com/sqlservertip/3402/over-40-queries-to-find-sql-server-tables-with-or-without-a-certain-property/" TargetMode="External"/><Relationship Id="rId5" Type="http://schemas.openxmlformats.org/officeDocument/2006/relationships/hyperlink" Target="https://glennsqlperformance.com/resources/" TargetMode="External"/><Relationship Id="rId4" Type="http://schemas.openxmlformats.org/officeDocument/2006/relationships/hyperlink" Target="https://github.com/BrentOzarULTD/SQL-Server-First-Responder-Kit/blob/dev/Documentation/sp_BlitzIndex_Checks_by_Priority.md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XL/SQLX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0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QLXL/SQLXL" TargetMode="Externa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linkedin.com/in/billsanscrainte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BrentOzarULTD/SQL-Server-First-Responder-Kit/blob/dev/Documentation/sp_BlitzIndex_Checks_by_Priority.md" TargetMode="External"/><Relationship Id="rId5" Type="http://schemas.openxmlformats.org/officeDocument/2006/relationships/hyperlink" Target="https://github.com/SQLXL/SQLXL" TargetMode="External"/><Relationship Id="rId4" Type="http://schemas.openxmlformats.org/officeDocument/2006/relationships/hyperlink" Target="mailto:Bill@Sanscrainte.com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sql/relational-databases/sql-server-index-design-guide?view=sql-server-ver16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24B0-015B-EF45-3509-4EED5F6AFB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4" y="173736"/>
            <a:ext cx="12192001" cy="1856232"/>
          </a:xfrm>
        </p:spPr>
        <p:txBody>
          <a:bodyPr/>
          <a:lstStyle/>
          <a:p>
            <a:r>
              <a:rPr lang="en-US" sz="7200" dirty="0"/>
              <a:t>Index R(x): Prescriptions for Performance Improvement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E4409B9-1F33-E313-FBE7-9D56DAA215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4726" y="4562856"/>
            <a:ext cx="6096001" cy="1527048"/>
          </a:xfrm>
        </p:spPr>
        <p:txBody>
          <a:bodyPr>
            <a:noAutofit/>
          </a:bodyPr>
          <a:lstStyle/>
          <a:p>
            <a:r>
              <a:rPr lang="en-US" sz="2800" b="1" dirty="0"/>
              <a:t>Data Saturday Phoenix 2024</a:t>
            </a:r>
          </a:p>
          <a:p>
            <a:r>
              <a:rPr lang="en-US" sz="2800" b="1" dirty="0"/>
              <a:t>Bill Sanscrainte</a:t>
            </a:r>
          </a:p>
          <a:p>
            <a:r>
              <a:rPr lang="en-US" sz="2800" b="1" dirty="0"/>
              <a:t>Bill@Sanscrainte.com</a:t>
            </a:r>
          </a:p>
        </p:txBody>
      </p:sp>
      <p:pic>
        <p:nvPicPr>
          <p:cNvPr id="3" name="Picture 2" descr="Microsoft SQL Server - Azul | Better Java Performance, Superior Java Support">
            <a:extLst>
              <a:ext uri="{FF2B5EF4-FFF2-40B4-BE49-F238E27FC236}">
                <a16:creationId xmlns:a16="http://schemas.microsoft.com/office/drawing/2014/main" id="{27D17285-1163-CA9F-EDDD-F7F8427AB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6544" y="3581286"/>
            <a:ext cx="6490213" cy="3490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871B76-80A9-CF98-68AF-1F8F7A53F425}"/>
              </a:ext>
            </a:extLst>
          </p:cNvPr>
          <p:cNvSpPr txBox="1"/>
          <p:nvPr/>
        </p:nvSpPr>
        <p:spPr>
          <a:xfrm>
            <a:off x="36685" y="2494535"/>
            <a:ext cx="12118630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400" dirty="0"/>
              <a:t>Find presentation, Excel spreadsheet, &amp; T-SQL code at </a:t>
            </a:r>
          </a:p>
          <a:p>
            <a:pPr marL="0" indent="0" algn="ctr">
              <a:buNone/>
            </a:pPr>
            <a:r>
              <a:rPr lang="en-US" sz="5400" dirty="0">
                <a:hlinkClick r:id="rId4"/>
              </a:rPr>
              <a:t>https://github.com/SQLXL/SQLXL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383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AED156-9C12-17D4-AF53-C5A622B0C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original Architects &amp; Designers available?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Several corporate buyouts and retirements later all are gone</a:t>
            </a:r>
          </a:p>
          <a:p>
            <a:r>
              <a:rPr lang="en-US" dirty="0"/>
              <a:t>Can developers be spared to refactor the application?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Hard feature delivery dates committed to key clients</a:t>
            </a:r>
          </a:p>
          <a:p>
            <a:r>
              <a:rPr lang="en-US" dirty="0"/>
              <a:t>Are application functionality testers available?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Testing staff fully committed </a:t>
            </a:r>
          </a:p>
          <a:p>
            <a:r>
              <a:rPr lang="en-US" dirty="0"/>
              <a:t>Do you have money to spend for more faster hardware?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After lift &amp; shift to cloud, costs now &gt; 3x previous on-premise expenses</a:t>
            </a:r>
          </a:p>
          <a:p>
            <a:r>
              <a:rPr lang="en-US" dirty="0"/>
              <a:t>How long before the next activity peak?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Peaks arrive unannounced, controlled by customer demand</a:t>
            </a:r>
          </a:p>
          <a:p>
            <a:r>
              <a:rPr lang="en-US" dirty="0"/>
              <a:t>Can we make the next several Maintenance Windows bigger?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SQL 2016 Enterprise Edition - Yay!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7CDF63D-4EAE-380C-B5C6-2A07E089CF84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>
                <a:solidFill>
                  <a:srgbClr val="0070C0"/>
                </a:solidFill>
              </a:rPr>
              <a:t>Answers</a:t>
            </a:r>
            <a:r>
              <a:rPr lang="en-US" dirty="0"/>
              <a:t> 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Signs Tuning Indexes May Help - Business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386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29BB4-3FD9-23E4-B631-F4AA9F5F3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6EE80AC-DF48-2391-FD75-46D2963B4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CPU usage grows exponentially as users grow linearly?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Query executions are getting in each others way</a:t>
            </a:r>
          </a:p>
          <a:p>
            <a:r>
              <a:rPr lang="en-US" dirty="0"/>
              <a:t>Any Poison Wait Types - RESOURCE_SEMAPHORE, THREADPOOL 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As memory &amp; CPU use explodes, less and less resource available for next query</a:t>
            </a:r>
          </a:p>
          <a:p>
            <a:r>
              <a:rPr lang="en-US" dirty="0"/>
              <a:t>Are there “high” Lock &amp; Latch Waits?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Too many indexes, lots of table and index scanning, lock escalations</a:t>
            </a:r>
          </a:p>
          <a:p>
            <a:r>
              <a:rPr lang="en-US" dirty="0"/>
              <a:t>Is SOS_SCHEDULER_YIELD wait type high?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Parallelism, long running query tasks shuffled from CPUs back to work queues</a:t>
            </a:r>
            <a:endParaRPr lang="en-US" dirty="0"/>
          </a:p>
          <a:p>
            <a:r>
              <a:rPr lang="en-US" dirty="0"/>
              <a:t>Have indexes not been tuned in recent memory?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Pretty much the universal condition. A (key) component of Technical Debt</a:t>
            </a:r>
          </a:p>
          <a:p>
            <a:r>
              <a:rPr lang="en-US" dirty="0"/>
              <a:t>Are performance issues addressed with missing index recommendations?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OK when you have no other choice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4B600E3-BFF0-5343-F8FD-2210EAC11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Tuning Indexes May Help - Technical</a:t>
            </a:r>
          </a:p>
        </p:txBody>
      </p:sp>
    </p:spTree>
    <p:extLst>
      <p:ext uri="{BB962C8B-B14F-4D97-AF65-F5344CB8AC3E}">
        <p14:creationId xmlns:p14="http://schemas.microsoft.com/office/powerpoint/2010/main" val="354588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1C15-A8FD-9453-CB1F-3505903D9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93AAC7C-EB58-AC3A-459E-7E72EDB95E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CPU usage grows exponentially as users grow linearly?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CPU pegs 100% easily</a:t>
            </a:r>
          </a:p>
          <a:p>
            <a:r>
              <a:rPr lang="en-US" dirty="0"/>
              <a:t>Any Poison Wait Types - RESOURCE_SEMAPHORE, THREADPOOL 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Poison wait types grow exponentially as application gets busier</a:t>
            </a:r>
          </a:p>
          <a:p>
            <a:r>
              <a:rPr lang="en-US" dirty="0"/>
              <a:t>Are there “high” Lock &amp; Latch Waits?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Wait types grow exponentially as application gets busier</a:t>
            </a:r>
            <a:endParaRPr lang="en-US" dirty="0"/>
          </a:p>
          <a:p>
            <a:r>
              <a:rPr lang="en-US" dirty="0"/>
              <a:t>Is SOS_SCHEDULER_YIELD wait type “high”?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Wait types grow exponentially as application gets busier</a:t>
            </a:r>
            <a:endParaRPr lang="en-US" dirty="0"/>
          </a:p>
          <a:p>
            <a:r>
              <a:rPr lang="en-US" dirty="0"/>
              <a:t>Have indexes not been tuned in recent memory?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Current team cannot remember when was last done</a:t>
            </a:r>
            <a:endParaRPr lang="en-US" dirty="0"/>
          </a:p>
          <a:p>
            <a:r>
              <a:rPr lang="en-US" dirty="0"/>
              <a:t>Are performance issues addressed with missing index recommendations?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Client’s “</a:t>
            </a:r>
            <a:r>
              <a:rPr lang="en-US" dirty="0" err="1">
                <a:solidFill>
                  <a:srgbClr val="0070C0"/>
                </a:solidFill>
              </a:rPr>
              <a:t>goto</a:t>
            </a:r>
            <a:r>
              <a:rPr lang="en-US" dirty="0">
                <a:solidFill>
                  <a:srgbClr val="0070C0"/>
                </a:solidFill>
              </a:rPr>
              <a:t>” solution for customer performance complaints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5DFBC1-4058-BDC9-F787-C028BB5E647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>
                <a:solidFill>
                  <a:srgbClr val="0070C0"/>
                </a:solidFill>
              </a:rPr>
              <a:t>Answers</a:t>
            </a:r>
            <a:r>
              <a:rPr lang="en-US" dirty="0"/>
              <a:t> -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Signs Tuning Indexes May Help - Technical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863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2" grpId="1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9D97878-9F3F-498D-3E8F-7AF146C55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New Tuning Approach - </a:t>
            </a:r>
            <a:r>
              <a:rPr lang="en-US" dirty="0" err="1"/>
              <a:t>SQLXL_Index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D7E5D2-CB90-EB32-143A-B734330621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Pareto’s Law (or the “80/20 Rule”)</a:t>
            </a:r>
          </a:p>
          <a:p>
            <a:pPr lvl="1"/>
            <a:r>
              <a:rPr lang="en-US" dirty="0"/>
              <a:t>“</a:t>
            </a:r>
            <a:r>
              <a:rPr lang="en-US" b="1" dirty="0"/>
              <a:t>80</a:t>
            </a:r>
            <a:r>
              <a:rPr lang="en-US" dirty="0"/>
              <a:t>% of consequences come from </a:t>
            </a:r>
            <a:r>
              <a:rPr lang="en-US" b="1" dirty="0"/>
              <a:t>20</a:t>
            </a:r>
            <a:r>
              <a:rPr lang="en-US" dirty="0"/>
              <a:t>% of causes”</a:t>
            </a:r>
          </a:p>
          <a:p>
            <a:r>
              <a:rPr lang="en-US" dirty="0"/>
              <a:t>Ask SQL Server “Where does it </a:t>
            </a:r>
            <a:r>
              <a:rPr lang="en-US" u="sng" dirty="0"/>
              <a:t>hurt</a:t>
            </a:r>
            <a:r>
              <a:rPr lang="en-US" dirty="0"/>
              <a:t>?” </a:t>
            </a:r>
          </a:p>
          <a:p>
            <a:pPr lvl="1"/>
            <a:r>
              <a:rPr lang="en-US" dirty="0"/>
              <a:t>Costs to </a:t>
            </a:r>
            <a:r>
              <a:rPr lang="en-US" u="sng" dirty="0"/>
              <a:t>C</a:t>
            </a:r>
            <a:r>
              <a:rPr lang="en-US" dirty="0"/>
              <a:t>reate, </a:t>
            </a:r>
            <a:r>
              <a:rPr lang="en-US" u="sng" dirty="0"/>
              <a:t>R</a:t>
            </a:r>
            <a:r>
              <a:rPr lang="en-US" dirty="0"/>
              <a:t>ead, </a:t>
            </a:r>
            <a:r>
              <a:rPr lang="en-US" u="sng" dirty="0"/>
              <a:t>U</a:t>
            </a:r>
            <a:r>
              <a:rPr lang="en-US" dirty="0"/>
              <a:t>pdate, </a:t>
            </a:r>
            <a:r>
              <a:rPr lang="en-US" u="sng" dirty="0"/>
              <a:t>D</a:t>
            </a:r>
            <a:r>
              <a:rPr lang="en-US" dirty="0"/>
              <a:t>elete (“CRUD”) data in tables</a:t>
            </a:r>
          </a:p>
          <a:p>
            <a:r>
              <a:rPr lang="en-US" dirty="0"/>
              <a:t>Identify the biggest hurts</a:t>
            </a:r>
          </a:p>
          <a:p>
            <a:r>
              <a:rPr lang="en-US" dirty="0"/>
              <a:t>Prescribe index fixes</a:t>
            </a:r>
          </a:p>
          <a:p>
            <a:r>
              <a:rPr lang="en-US" dirty="0"/>
              <a:t>Fix the biggest hurts</a:t>
            </a:r>
          </a:p>
          <a:p>
            <a:r>
              <a:rPr lang="en-US" dirty="0"/>
              <a:t>Make comprehensive index data available for further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421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27FAC8-5E06-BD05-DE94-6407C4DF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Waits</a:t>
            </a:r>
          </a:p>
          <a:p>
            <a:r>
              <a:rPr lang="en-US" dirty="0"/>
              <a:t>Locks</a:t>
            </a:r>
          </a:p>
          <a:p>
            <a:r>
              <a:rPr lang="en-US" dirty="0"/>
              <a:t>Buffer usage</a:t>
            </a:r>
          </a:p>
          <a:p>
            <a:r>
              <a:rPr lang="en-US" dirty="0"/>
              <a:t>Missing indexes</a:t>
            </a:r>
          </a:p>
          <a:p>
            <a:r>
              <a:rPr lang="en-US" dirty="0"/>
              <a:t>Page splits</a:t>
            </a:r>
          </a:p>
          <a:p>
            <a:r>
              <a:rPr lang="en-US" dirty="0"/>
              <a:t>Page merges</a:t>
            </a:r>
          </a:p>
          <a:p>
            <a:r>
              <a:rPr lang="en-US" dirty="0"/>
              <a:t>Forwarded fetches (on heaps)</a:t>
            </a:r>
          </a:p>
          <a:p>
            <a:r>
              <a:rPr lang="en-US" dirty="0"/>
              <a:t>Large Objects (LOB) reads</a:t>
            </a:r>
          </a:p>
          <a:p>
            <a:r>
              <a:rPr lang="en-US" dirty="0"/>
              <a:t>Index scans</a:t>
            </a:r>
          </a:p>
          <a:p>
            <a:r>
              <a:rPr lang="en-US" dirty="0"/>
              <a:t>Table lookups</a:t>
            </a:r>
          </a:p>
          <a:p>
            <a:r>
              <a:rPr lang="en-US" dirty="0"/>
              <a:t>Read to write ratio</a:t>
            </a:r>
          </a:p>
          <a:p>
            <a:r>
              <a:rPr lang="en-US" dirty="0"/>
              <a:t>Total writes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7CFD84-9842-AA64-D8BB-3D833C46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Hurt - Metrics</a:t>
            </a:r>
          </a:p>
        </p:txBody>
      </p:sp>
    </p:spTree>
    <p:extLst>
      <p:ext uri="{BB962C8B-B14F-4D97-AF65-F5344CB8AC3E}">
        <p14:creationId xmlns:p14="http://schemas.microsoft.com/office/powerpoint/2010/main" val="927765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C380CB9-0CF5-7059-586F-5CD0909E67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Time index activity waited on another resource</a:t>
            </a:r>
          </a:p>
          <a:p>
            <a:r>
              <a:rPr lang="en-US" dirty="0"/>
              <a:t>Measure: counts &amp; time spent waiting on:</a:t>
            </a:r>
          </a:p>
          <a:p>
            <a:pPr lvl="1"/>
            <a:r>
              <a:rPr lang="en-US" dirty="0"/>
              <a:t>Locks	“logical” operations, including transaction(s)</a:t>
            </a:r>
            <a:br>
              <a:rPr lang="en-US" dirty="0"/>
            </a:br>
            <a:r>
              <a:rPr lang="en-US" dirty="0"/>
              <a:t>		- on pages, rows</a:t>
            </a:r>
          </a:p>
          <a:p>
            <a:pPr lvl="1"/>
            <a:r>
              <a:rPr lang="en-US" dirty="0"/>
              <a:t>Latches	“physical” operations</a:t>
            </a:r>
            <a:br>
              <a:rPr lang="en-US" dirty="0"/>
            </a:br>
            <a:r>
              <a:rPr lang="en-US" dirty="0"/>
              <a:t>		- data pages moving memory &lt;-&gt; disk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E6B734C-3B8D-8D90-A27E-C346D9408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2C72C62D-9747-FCDA-329B-E1ABC6D5F79D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694954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208F5-E610-5554-5619-3B079503F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EB1A8B-1FF8-DFB1-6FCF-D86D711B4F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Secure transactional compliance with ACID requirements</a:t>
            </a:r>
          </a:p>
          <a:p>
            <a:pPr lvl="1"/>
            <a:r>
              <a:rPr lang="en-US" u="sng" dirty="0"/>
              <a:t>A</a:t>
            </a:r>
            <a:r>
              <a:rPr lang="en-US" dirty="0"/>
              <a:t>tomicity, </a:t>
            </a:r>
            <a:r>
              <a:rPr lang="en-US" u="sng" dirty="0"/>
              <a:t>C</a:t>
            </a:r>
            <a:r>
              <a:rPr lang="en-US" dirty="0"/>
              <a:t>onsistency, </a:t>
            </a:r>
            <a:r>
              <a:rPr lang="en-US" u="sng" dirty="0"/>
              <a:t>I</a:t>
            </a:r>
            <a:r>
              <a:rPr lang="en-US" dirty="0"/>
              <a:t>solation, </a:t>
            </a:r>
            <a:r>
              <a:rPr lang="en-US" u="sng" dirty="0"/>
              <a:t>D</a:t>
            </a:r>
            <a:r>
              <a:rPr lang="en-US" dirty="0"/>
              <a:t>urability</a:t>
            </a:r>
          </a:p>
          <a:p>
            <a:r>
              <a:rPr lang="en-US" dirty="0"/>
              <a:t>Measure: counts</a:t>
            </a:r>
          </a:p>
          <a:p>
            <a:pPr lvl="1"/>
            <a:r>
              <a:rPr lang="en-US" dirty="0"/>
              <a:t>Locking pages, rows</a:t>
            </a:r>
          </a:p>
          <a:p>
            <a:pPr lvl="1"/>
            <a:r>
              <a:rPr lang="en-US" dirty="0"/>
              <a:t>Lock promotions (row -&gt; page -&gt; partition -&gt; table) </a:t>
            </a:r>
          </a:p>
          <a:p>
            <a:pPr lvl="2"/>
            <a:r>
              <a:rPr lang="en-US" dirty="0"/>
              <a:t>Attempts</a:t>
            </a:r>
          </a:p>
          <a:p>
            <a:pPr lvl="2"/>
            <a:r>
              <a:rPr lang="en-US" dirty="0"/>
              <a:t>Successes</a:t>
            </a:r>
          </a:p>
          <a:p>
            <a:pPr lvl="2"/>
            <a:r>
              <a:rPr lang="en-US" dirty="0"/>
              <a:t>Fails = attempts - successes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3204E9-4213-8014-68BB-3285FDDD5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u="sng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F1AF260F-EDB8-BCAF-5623-ADA69B109A76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612971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D77F9-1635-BC88-AD56-8547DDB53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E0ACC2-9D5E-5FEA-4157-A81B2CF24B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Proportion of index (including heaps) in the buffer cache</a:t>
            </a:r>
          </a:p>
          <a:p>
            <a:pPr lvl="1"/>
            <a:r>
              <a:rPr lang="en-US" dirty="0"/>
              <a:t>More buffer usage is more bad, especially for OLTP</a:t>
            </a:r>
          </a:p>
          <a:p>
            <a:pPr lvl="1"/>
            <a:r>
              <a:rPr lang="en-US" dirty="0"/>
              <a:t>Exclude in-memory objects (always 100%)</a:t>
            </a:r>
          </a:p>
          <a:p>
            <a:r>
              <a:rPr lang="en-US" dirty="0"/>
              <a:t>Measure: pages in memory/total reserved pages allocated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60618A-1B63-2F5B-BE5B-2431E806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B4670330-7B3E-BBA1-4268-FCF113A5EE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1694014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14B5AE-7FF6-6372-D714-E5258D89F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34715"/>
            <a:ext cx="10155936" cy="6106158"/>
          </a:xfrm>
        </p:spPr>
        <p:txBody>
          <a:bodyPr/>
          <a:lstStyle/>
          <a:p>
            <a:r>
              <a:rPr lang="en-US" dirty="0"/>
              <a:t>Suggestions from the optimizer to improve a </a:t>
            </a:r>
            <a:r>
              <a:rPr lang="en-US" u="sng" dirty="0"/>
              <a:t>single</a:t>
            </a:r>
            <a:r>
              <a:rPr lang="en-US" dirty="0"/>
              <a:t> query</a:t>
            </a:r>
          </a:p>
          <a:p>
            <a:r>
              <a:rPr lang="en-US" dirty="0"/>
              <a:t>Measures:</a:t>
            </a:r>
          </a:p>
          <a:p>
            <a:pPr lvl="1"/>
            <a:r>
              <a:rPr lang="en-US" dirty="0"/>
              <a:t>Count of times query executed</a:t>
            </a:r>
          </a:p>
          <a:p>
            <a:pPr lvl="1"/>
            <a:r>
              <a:rPr lang="en-US" dirty="0"/>
              <a:t>Average query cost estimate</a:t>
            </a:r>
          </a:p>
          <a:p>
            <a:pPr lvl="1"/>
            <a:r>
              <a:rPr lang="en-US" dirty="0"/>
              <a:t>Estimated percent reduction in query cost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198729-220C-11C1-697B-A6E708503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42F4668-A2AF-C98E-9998-60B0FEE29280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732393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9A92A5-97DF-BDC2-D4F6-EE17D04F7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Only</a:t>
            </a:r>
            <a:r>
              <a:rPr lang="en-US" dirty="0"/>
              <a:t> considers </a:t>
            </a:r>
            <a:r>
              <a:rPr lang="en-US" dirty="0" err="1"/>
              <a:t>nonclustered</a:t>
            </a:r>
            <a:r>
              <a:rPr lang="en-US" dirty="0"/>
              <a:t>, </a:t>
            </a:r>
            <a:r>
              <a:rPr lang="en-US" dirty="0" err="1"/>
              <a:t>rowstore</a:t>
            </a:r>
            <a:r>
              <a:rPr lang="en-US" dirty="0"/>
              <a:t>, disk-based indexes</a:t>
            </a:r>
          </a:p>
          <a:p>
            <a:pPr lvl="1"/>
            <a:r>
              <a:rPr lang="en-US" sz="2400" dirty="0"/>
              <a:t>No clustered, </a:t>
            </a:r>
            <a:r>
              <a:rPr lang="en-US" sz="2400" dirty="0" err="1"/>
              <a:t>columnstore</a:t>
            </a:r>
            <a:r>
              <a:rPr lang="en-US" sz="2400" dirty="0"/>
              <a:t>, XML, spatial, full-text, hash, unique, filtered, materialized views</a:t>
            </a:r>
          </a:p>
          <a:p>
            <a:r>
              <a:rPr lang="en-US" dirty="0"/>
              <a:t>Uses estimates from first optimization of a single query </a:t>
            </a:r>
          </a:p>
          <a:p>
            <a:r>
              <a:rPr lang="en-US" sz="1700" dirty="0"/>
              <a:t>No consideration for key column parameter sniffing</a:t>
            </a:r>
          </a:p>
          <a:p>
            <a:r>
              <a:rPr lang="en-US" sz="1700" dirty="0"/>
              <a:t>Metrics not update after actual execution(s)</a:t>
            </a:r>
          </a:p>
          <a:p>
            <a:r>
              <a:rPr lang="en-US" sz="1700" dirty="0"/>
              <a:t>First 600 </a:t>
            </a:r>
            <a:r>
              <a:rPr lang="en-US" sz="1700" u="sng" dirty="0"/>
              <a:t>only</a:t>
            </a:r>
            <a:r>
              <a:rPr lang="en-US" sz="1700" dirty="0"/>
              <a:t>, any more ignored. Cleared for a table on DDL change or rebuild</a:t>
            </a:r>
          </a:p>
          <a:p>
            <a:r>
              <a:rPr lang="en-US" sz="1700" dirty="0"/>
              <a:t>Suggested index key columns listed by table column creation order, not selectivity</a:t>
            </a:r>
          </a:p>
          <a:p>
            <a:r>
              <a:rPr lang="en-US" sz="1700" dirty="0"/>
              <a:t>Not weighted based on total number of times table was queried</a:t>
            </a:r>
          </a:p>
          <a:p>
            <a:r>
              <a:rPr lang="en-US" sz="1700" dirty="0"/>
              <a:t>Ignores internal (e.g. full text, spatial) &amp; system-generated tables (CDC, SVN, LDG)</a:t>
            </a:r>
          </a:p>
          <a:p>
            <a:r>
              <a:rPr lang="en-US" sz="1700" dirty="0"/>
              <a:t>Adds included columns to cover query, without weighing cost / benefit</a:t>
            </a:r>
          </a:p>
          <a:p>
            <a:r>
              <a:rPr lang="en-US" sz="1700" dirty="0"/>
              <a:t>No reference to existing indexes or previous recommendations - causes overlaps!</a:t>
            </a:r>
          </a:p>
          <a:p>
            <a:r>
              <a:rPr lang="en-US" sz="1700" dirty="0"/>
              <a:t>No suggestions for trivial query plans</a:t>
            </a:r>
          </a:p>
          <a:p>
            <a:r>
              <a:rPr lang="en-US" sz="1700" dirty="0"/>
              <a:t>Suggests missing index for non-persisted computed columns</a:t>
            </a:r>
          </a:p>
          <a:p>
            <a:r>
              <a:rPr lang="en-US" sz="1700" dirty="0"/>
              <a:t>Only one from each query, even if several were suggested in plan XML</a:t>
            </a:r>
          </a:p>
          <a:p>
            <a:r>
              <a:rPr lang="en-US" sz="1700" dirty="0"/>
              <a:t>Queries with only inequality predicates have less accurate query cost</a:t>
            </a:r>
          </a:p>
          <a:p>
            <a:r>
              <a:rPr lang="en-US" sz="1700" dirty="0"/>
              <a:t>Does not consider existing </a:t>
            </a:r>
            <a:r>
              <a:rPr lang="en-US" sz="1700" dirty="0" err="1"/>
              <a:t>nonclustered</a:t>
            </a:r>
            <a:r>
              <a:rPr lang="en-US" sz="1700" dirty="0"/>
              <a:t> </a:t>
            </a:r>
            <a:r>
              <a:rPr lang="en-US" sz="1700" dirty="0" err="1"/>
              <a:t>columnstore</a:t>
            </a:r>
            <a:r>
              <a:rPr lang="en-US" sz="1700" dirty="0"/>
              <a:t> in deciding on a “missing” index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5D83464-EB7B-A26D-7447-2305C7528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3"/>
              </a:rPr>
              <a:t>Missing Index </a:t>
            </a:r>
            <a:r>
              <a:rPr lang="en-US" dirty="0">
                <a:hlinkClick r:id="rId3"/>
              </a:rPr>
              <a:t>Limitations</a:t>
            </a:r>
            <a:r>
              <a:rPr lang="en-US" dirty="0"/>
              <a:t> (from Microsoft)</a:t>
            </a:r>
          </a:p>
        </p:txBody>
      </p:sp>
    </p:spTree>
    <p:extLst>
      <p:ext uri="{BB962C8B-B14F-4D97-AF65-F5344CB8AC3E}">
        <p14:creationId xmlns:p14="http://schemas.microsoft.com/office/powerpoint/2010/main" val="33174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7BBF-5E41-78F9-4FBA-5A5402501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447039"/>
            <a:ext cx="12192001" cy="6122487"/>
          </a:xfrm>
        </p:spPr>
        <p:txBody>
          <a:bodyPr/>
          <a:lstStyle/>
          <a:p>
            <a:pPr lvl="0">
              <a:tabLst>
                <a:tab pos="3205163" algn="l"/>
                <a:tab pos="8229600" algn="l"/>
              </a:tabLst>
            </a:pPr>
            <a:r>
              <a:rPr lang="en-US" sz="3600" dirty="0"/>
              <a:t>Bill Sanscrainte	</a:t>
            </a: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br>
              <a:rPr lang="en-US" sz="3600" dirty="0"/>
            </a:br>
            <a:r>
              <a:rPr lang="en-US" sz="3600" dirty="0"/>
              <a:t>	</a:t>
            </a: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r>
              <a:rPr lang="en-US" sz="3600" dirty="0"/>
              <a:t>SQL Server since 6.5</a:t>
            </a:r>
          </a:p>
          <a:p>
            <a:pPr>
              <a:tabLst>
                <a:tab pos="1539875" algn="l"/>
              </a:tabLst>
            </a:pPr>
            <a:r>
              <a:rPr lang="en-US" sz="3600" dirty="0"/>
              <a:t>1984 - Executed first SQL statement leading</a:t>
            </a:r>
            <a:br>
              <a:rPr lang="en-US" sz="3600" dirty="0"/>
            </a:br>
            <a:r>
              <a:rPr lang="en-US" sz="3600" dirty="0"/>
              <a:t>	first data warehouse project</a:t>
            </a:r>
          </a:p>
          <a:p>
            <a:pPr>
              <a:tabLst>
                <a:tab pos="1539875" algn="l"/>
              </a:tabLst>
            </a:pPr>
            <a:r>
              <a:rPr lang="en-US" sz="3600" dirty="0"/>
              <a:t>1994 - Started independent </a:t>
            </a:r>
            <a:br>
              <a:rPr lang="en-US" sz="3600" dirty="0"/>
            </a:br>
            <a:r>
              <a:rPr lang="en-US" sz="3600" dirty="0"/>
              <a:t>	Data Consulting practice</a:t>
            </a:r>
          </a:p>
          <a:p>
            <a:r>
              <a:rPr lang="en-US" sz="3600" dirty="0"/>
              <a:t>2001 - Began version 1 of SQLXL tools</a:t>
            </a:r>
          </a:p>
          <a:p>
            <a:r>
              <a:rPr lang="en-US" sz="3600" dirty="0"/>
              <a:t>Record holder for most SQL Cruises </a:t>
            </a:r>
            <a:br>
              <a:rPr lang="en-US" sz="3600" dirty="0"/>
            </a:br>
            <a:r>
              <a:rPr lang="en-US" sz="3600" dirty="0"/>
              <a:t>as a student - SQL Server 10, Oracle 2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B7ADAA-1D35-BB50-EC68-0054E47EA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 err="1"/>
              <a:t>sp_WhoIsActive</a:t>
            </a:r>
            <a:r>
              <a:rPr lang="en-US" dirty="0"/>
              <a:t>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83B433-E1F7-AE41-4352-A5319807B0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416" y="1802432"/>
            <a:ext cx="3148584" cy="473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055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10000"/>
    </mc:Choice>
    <mc:Fallback xmlns="">
      <p:transition advClick="0" advTm="1000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10327-3283-DCE2-68C5-9AA70FCF7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Can’t fit inserted / updated data into an existing data page</a:t>
            </a:r>
          </a:p>
          <a:p>
            <a:pPr lvl="1"/>
            <a:r>
              <a:rPr lang="en-US" dirty="0"/>
              <a:t>Creates a new data page(s)</a:t>
            </a:r>
          </a:p>
          <a:p>
            <a:pPr lvl="1"/>
            <a:r>
              <a:rPr lang="en-US" dirty="0"/>
              <a:t>Splinters old &amp; new data between existing &amp; new page</a:t>
            </a:r>
          </a:p>
          <a:p>
            <a:pPr lvl="1"/>
            <a:r>
              <a:rPr lang="en-US" dirty="0"/>
              <a:t>Extra write I/O</a:t>
            </a:r>
          </a:p>
          <a:p>
            <a:r>
              <a:rPr lang="en-US" dirty="0"/>
              <a:t>Measure: count of</a:t>
            </a:r>
          </a:p>
          <a:p>
            <a:pPr lvl="1"/>
            <a:r>
              <a:rPr lang="en-US" dirty="0"/>
              <a:t>Index leaf level splits</a:t>
            </a:r>
          </a:p>
          <a:p>
            <a:pPr lvl="1"/>
            <a:r>
              <a:rPr lang="en-US" dirty="0"/>
              <a:t>Index tree level splits</a:t>
            </a:r>
          </a:p>
          <a:p>
            <a:pPr lvl="1"/>
            <a:r>
              <a:rPr lang="en-US" dirty="0" err="1"/>
              <a:t>column_value_push_off_row_count</a:t>
            </a:r>
            <a:r>
              <a:rPr lang="en-US" dirty="0"/>
              <a:t> (to LOB storage)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A11A91-4E0B-0B14-ED8D-173A008DE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BFC8B65-8246-61A1-E010-7B4B622BC3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4246372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B2CF6-FC99-F97F-2547-A681511E8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D6A007-CA37-B31F-40BD-9F9DA5CE2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Opposite of split - squeeze 2 data pages into 1</a:t>
            </a:r>
          </a:p>
          <a:p>
            <a:pPr lvl="1"/>
            <a:r>
              <a:rPr lang="en-US" dirty="0"/>
              <a:t>Row deletion or column update frees up space</a:t>
            </a:r>
          </a:p>
          <a:p>
            <a:pPr lvl="1"/>
            <a:r>
              <a:rPr lang="en-US" dirty="0"/>
              <a:t>Marks empty page for cleanup</a:t>
            </a:r>
          </a:p>
          <a:p>
            <a:pPr lvl="1"/>
            <a:r>
              <a:rPr lang="en-US" dirty="0"/>
              <a:t>Extra write I/O</a:t>
            </a:r>
          </a:p>
          <a:p>
            <a:r>
              <a:rPr lang="en-US" dirty="0"/>
              <a:t>Measure: count of</a:t>
            </a:r>
          </a:p>
          <a:p>
            <a:pPr lvl="1"/>
            <a:r>
              <a:rPr lang="en-US" dirty="0"/>
              <a:t>Index leaf level merges</a:t>
            </a:r>
          </a:p>
          <a:p>
            <a:pPr lvl="1"/>
            <a:r>
              <a:rPr lang="en-US" dirty="0"/>
              <a:t>Index tree level merges</a:t>
            </a:r>
          </a:p>
          <a:p>
            <a:pPr lvl="1"/>
            <a:r>
              <a:rPr lang="en-US" dirty="0" err="1"/>
              <a:t>column_value_pull_in_row_count</a:t>
            </a:r>
            <a:r>
              <a:rPr lang="en-US" dirty="0"/>
              <a:t> (from LOB storage)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05285A-B3EB-5698-5F52-F47860189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C160FF54-C5BF-496B-61EE-0D82F2CB021D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22264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DFEDF-9DC0-9602-44A4-83EC8EE11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AB606CA-54A7-E84D-908B-A38BAA2665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Heap - updated record grows too large for page</a:t>
            </a:r>
          </a:p>
          <a:p>
            <a:pPr lvl="1"/>
            <a:r>
              <a:rPr lang="en-US" dirty="0"/>
              <a:t>Causes page split</a:t>
            </a:r>
          </a:p>
          <a:p>
            <a:pPr lvl="1"/>
            <a:r>
              <a:rPr lang="en-US" dirty="0"/>
              <a:t>Data physically moved out of original insertion sequence</a:t>
            </a:r>
          </a:p>
          <a:p>
            <a:pPr lvl="1"/>
            <a:r>
              <a:rPr lang="en-US" dirty="0"/>
              <a:t>Extra I/O - additional read(s) from following forwarding </a:t>
            </a:r>
            <a:br>
              <a:rPr lang="en-US" dirty="0"/>
            </a:br>
            <a:r>
              <a:rPr lang="en-US" dirty="0"/>
              <a:t>record pointer to moved page </a:t>
            </a:r>
          </a:p>
          <a:p>
            <a:r>
              <a:rPr lang="en-US" dirty="0"/>
              <a:t>Measure: count of forward fetched rows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2E83AB7-E5A3-A521-7F64-0A96D30A7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8C1BDFDE-815C-61A7-FBAD-8591DB4BCBD0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9815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74FE5-B8AE-CB0B-6F16-36FB92F78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3F0B08C-74D8-20C0-84AA-5E14674B6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Big data types</a:t>
            </a:r>
          </a:p>
          <a:p>
            <a:pPr lvl="1"/>
            <a:r>
              <a:rPr lang="en-US" dirty="0"/>
              <a:t>TEXT, NTEXT</a:t>
            </a:r>
          </a:p>
          <a:p>
            <a:pPr lvl="1"/>
            <a:r>
              <a:rPr lang="en-US" dirty="0"/>
              <a:t>IMAGE</a:t>
            </a:r>
          </a:p>
          <a:p>
            <a:pPr lvl="1"/>
            <a:r>
              <a:rPr lang="en-US" dirty="0"/>
              <a:t>VARCHAR(MAX), NVARCHAR(MAX)</a:t>
            </a:r>
          </a:p>
          <a:p>
            <a:pPr lvl="1"/>
            <a:r>
              <a:rPr lang="en-US" dirty="0"/>
              <a:t>VARBINARY(MAX)</a:t>
            </a:r>
          </a:p>
          <a:p>
            <a:pPr lvl="1"/>
            <a:r>
              <a:rPr lang="en-US" dirty="0"/>
              <a:t>XML</a:t>
            </a:r>
          </a:p>
          <a:p>
            <a:r>
              <a:rPr lang="en-US" dirty="0"/>
              <a:t>Maintained in off-row pages</a:t>
            </a:r>
          </a:p>
          <a:p>
            <a:pPr lvl="1"/>
            <a:r>
              <a:rPr lang="en-US" dirty="0"/>
              <a:t>Special allocations - LOB_DATA &amp; ROW_OVERFLOW_DATA</a:t>
            </a:r>
          </a:p>
          <a:p>
            <a:pPr lvl="1"/>
            <a:r>
              <a:rPr lang="en-US" dirty="0"/>
              <a:t>Requires extra maintenance for pointers to new location</a:t>
            </a:r>
          </a:p>
          <a:p>
            <a:pPr lvl="1"/>
            <a:r>
              <a:rPr lang="en-US" dirty="0"/>
              <a:t>Extra I/O</a:t>
            </a:r>
          </a:p>
          <a:p>
            <a:r>
              <a:rPr lang="en-US" dirty="0"/>
              <a:t>Measure: count of off-row pages fetched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C0ABF6-665B-59BD-3B20-BD8BCDCD6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/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D3B42B77-2085-58A3-8915-E9912C06BED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3200" dirty="0">
                <a:solidFill>
                  <a:srgbClr val="FF0000"/>
                </a:solidFill>
              </a:rPr>
              <a:t>LOB Reads</a:t>
            </a:r>
            <a:endParaRPr lang="en-US" dirty="0">
              <a:solidFill>
                <a:srgbClr val="FF0000"/>
              </a:solidFill>
            </a:endParaRP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44358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5B3E4-25E4-F53E-CB80-09564692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Start at the top of the index (table if a heap) &amp; read all leaf-levels</a:t>
            </a:r>
          </a:p>
          <a:p>
            <a:pPr lvl="1"/>
            <a:r>
              <a:rPr lang="en-US" dirty="0"/>
              <a:t>Until you hit bottom</a:t>
            </a:r>
          </a:p>
          <a:p>
            <a:pPr lvl="1"/>
            <a:r>
              <a:rPr lang="en-US" dirty="0"/>
              <a:t>Or TOP (###) - if index keys match ORDER BY columns</a:t>
            </a:r>
          </a:p>
          <a:p>
            <a:r>
              <a:rPr lang="en-US" dirty="0"/>
              <a:t>Required for all “non-</a:t>
            </a:r>
            <a:r>
              <a:rPr lang="en-US" dirty="0" err="1"/>
              <a:t>Sargable</a:t>
            </a:r>
            <a:r>
              <a:rPr lang="en-US" dirty="0"/>
              <a:t>” (Search Argument-able) predicates</a:t>
            </a:r>
          </a:p>
          <a:p>
            <a:r>
              <a:rPr lang="en-US" dirty="0"/>
              <a:t>Measure: count of range scans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87BF3-D9A9-5DC2-FF48-5AE74794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F13D4C0-49FD-3CFF-BD9E-1255F859F7C9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276355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92A22A-1384-4EED-5A22-65A11CF76B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E3D7B5-D7D4-B67E-C00B-A3DA4F536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Index keys &amp; included columns don’t “cover” query needs</a:t>
            </a:r>
          </a:p>
          <a:p>
            <a:r>
              <a:rPr lang="en-US" dirty="0"/>
              <a:t>Extra seek(s) to underlying physical table using:</a:t>
            </a:r>
          </a:p>
          <a:p>
            <a:pPr lvl="1"/>
            <a:r>
              <a:rPr lang="en-US" dirty="0"/>
              <a:t>Heaps &amp; RID (Row </a:t>
            </a:r>
            <a:r>
              <a:rPr lang="en-US" dirty="0" err="1"/>
              <a:t>IDentifier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Clustered index &amp; </a:t>
            </a:r>
            <a:r>
              <a:rPr lang="en-US" dirty="0" err="1"/>
              <a:t>uniquifier</a:t>
            </a:r>
            <a:r>
              <a:rPr lang="en-US" dirty="0"/>
              <a:t> (if not unique)</a:t>
            </a:r>
          </a:p>
          <a:p>
            <a:r>
              <a:rPr lang="en-US" dirty="0"/>
              <a:t>Measure: count</a:t>
            </a:r>
          </a:p>
          <a:p>
            <a:pPr lvl="1"/>
            <a:r>
              <a:rPr lang="en-US" dirty="0"/>
              <a:t>Lookups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3B052B0-94BD-E78A-C690-599091862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96841287-3EEF-FDB3-09E7-466C37FA2C0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598519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F35B3E4-25E4-F53E-CB80-095646929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“Gooder” indexes are read way </a:t>
            </a:r>
            <a:r>
              <a:rPr lang="en-US" dirty="0" err="1"/>
              <a:t>way</a:t>
            </a:r>
            <a:r>
              <a:rPr lang="en-US" dirty="0"/>
              <a:t> more than they are written to</a:t>
            </a:r>
          </a:p>
          <a:p>
            <a:r>
              <a:rPr lang="en-US" dirty="0"/>
              <a:t>Suggestion: Read “</a:t>
            </a:r>
            <a:r>
              <a:rPr lang="en-US" b="1" dirty="0"/>
              <a:t>4+</a:t>
            </a:r>
            <a:r>
              <a:rPr lang="en-US" dirty="0"/>
              <a:t>” times per write - because writes can require:</a:t>
            </a:r>
          </a:p>
          <a:p>
            <a:pPr lvl="2"/>
            <a:r>
              <a:rPr lang="en-US" dirty="0"/>
              <a:t>Transaction Locks</a:t>
            </a:r>
          </a:p>
          <a:p>
            <a:pPr lvl="2"/>
            <a:r>
              <a:rPr lang="en-US" dirty="0"/>
              <a:t>Exclusive Latches</a:t>
            </a:r>
          </a:p>
          <a:p>
            <a:pPr lvl="2"/>
            <a:r>
              <a:rPr lang="en-US" dirty="0" err="1"/>
              <a:t>Uniquifier</a:t>
            </a:r>
            <a:r>
              <a:rPr lang="en-US" dirty="0"/>
              <a:t>/RID (Row </a:t>
            </a:r>
            <a:r>
              <a:rPr lang="en-US" dirty="0" err="1"/>
              <a:t>IDentifier</a:t>
            </a:r>
            <a:r>
              <a:rPr lang="en-US" dirty="0"/>
              <a:t>) generated on insert </a:t>
            </a:r>
          </a:p>
          <a:p>
            <a:pPr lvl="3"/>
            <a:r>
              <a:rPr lang="en-US" dirty="0"/>
              <a:t>no unique clustered index</a:t>
            </a:r>
          </a:p>
          <a:p>
            <a:pPr lvl="2"/>
            <a:r>
              <a:rPr lang="en-US" dirty="0"/>
              <a:t>Page splits</a:t>
            </a:r>
          </a:p>
          <a:p>
            <a:pPr lvl="2"/>
            <a:r>
              <a:rPr lang="en-US" dirty="0"/>
              <a:t>Page merges</a:t>
            </a:r>
          </a:p>
          <a:p>
            <a:pPr lvl="2"/>
            <a:r>
              <a:rPr lang="en-US" dirty="0"/>
              <a:t>Page delete</a:t>
            </a:r>
          </a:p>
          <a:p>
            <a:pPr lvl="2"/>
            <a:r>
              <a:rPr lang="en-US" dirty="0"/>
              <a:t>Ghost cleanup (of deletes)</a:t>
            </a:r>
          </a:p>
          <a:p>
            <a:pPr lvl="2"/>
            <a:r>
              <a:rPr lang="en-US" dirty="0"/>
              <a:t>Physical log file write</a:t>
            </a:r>
          </a:p>
          <a:p>
            <a:pPr lvl="2"/>
            <a:r>
              <a:rPr lang="en-US" dirty="0"/>
              <a:t>Physical data file write</a:t>
            </a:r>
          </a:p>
          <a:p>
            <a:r>
              <a:rPr lang="en-US" dirty="0"/>
              <a:t>Measure: Count of reads/count of writes</a:t>
            </a:r>
          </a:p>
          <a:p>
            <a:pPr lvl="2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F87BF3-D9A9-5DC2-FF48-5AE747945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E3D81305-60A3-8C16-0F50-BFCA32270DA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933842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C3C6-78CF-172F-4805-30EA3ED18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E45F6B-9303-E2D5-09ED-C7DB896DC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36064" y="456276"/>
            <a:ext cx="10155935" cy="6106158"/>
          </a:xfrm>
        </p:spPr>
        <p:txBody>
          <a:bodyPr/>
          <a:lstStyle/>
          <a:p>
            <a:r>
              <a:rPr lang="en-US" dirty="0"/>
              <a:t>Aggregate amount of page changes to table &amp; index data</a:t>
            </a:r>
          </a:p>
          <a:p>
            <a:r>
              <a:rPr lang="en-US" dirty="0"/>
              <a:t>Measure: count</a:t>
            </a:r>
          </a:p>
          <a:p>
            <a:pPr lvl="1"/>
            <a:r>
              <a:rPr lang="en-US" dirty="0"/>
              <a:t>Inserts</a:t>
            </a:r>
          </a:p>
          <a:p>
            <a:pPr lvl="1"/>
            <a:r>
              <a:rPr lang="en-US" dirty="0"/>
              <a:t>Updates</a:t>
            </a:r>
          </a:p>
          <a:p>
            <a:pPr lvl="1"/>
            <a:r>
              <a:rPr lang="en-US" dirty="0"/>
              <a:t>Deletes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26787E-C9A0-79DD-67F0-982EAD386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/>
              <a:t>Performance Hurt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itle 5">
            <a:extLst>
              <a:ext uri="{FF2B5EF4-FFF2-40B4-BE49-F238E27FC236}">
                <a16:creationId xmlns:a16="http://schemas.microsoft.com/office/drawing/2014/main" id="{1D14A5B2-1245-59E4-2860-D67E8B1BCCCB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2036318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Waits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Locks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Buffer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Missing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Splits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Merges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Fetches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LOB Reads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Scans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Lookups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Read/Write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Writes</a:t>
            </a:r>
          </a:p>
        </p:txBody>
      </p:sp>
    </p:spTree>
    <p:extLst>
      <p:ext uri="{BB962C8B-B14F-4D97-AF65-F5344CB8AC3E}">
        <p14:creationId xmlns:p14="http://schemas.microsoft.com/office/powerpoint/2010/main" val="302861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E463432-B4DD-374B-4C77-7124BF5EA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index hurt metric</a:t>
            </a:r>
          </a:p>
          <a:p>
            <a:pPr lvl="1"/>
            <a:r>
              <a:rPr lang="en-US" dirty="0"/>
              <a:t>Total by table</a:t>
            </a:r>
          </a:p>
          <a:p>
            <a:pPr lvl="1"/>
            <a:r>
              <a:rPr lang="en-US" dirty="0"/>
              <a:t>Total by instance/database</a:t>
            </a:r>
          </a:p>
          <a:p>
            <a:pPr lvl="1"/>
            <a:r>
              <a:rPr lang="en-US" dirty="0"/>
              <a:t>Compute each table’s metric fraction of entire instance/database</a:t>
            </a:r>
          </a:p>
          <a:p>
            <a:pPr lvl="1"/>
            <a:r>
              <a:rPr lang="en-US" dirty="0"/>
              <a:t>Apply metric weighting factor</a:t>
            </a:r>
          </a:p>
          <a:p>
            <a:pPr lvl="2"/>
            <a:r>
              <a:rPr lang="en-US" dirty="0"/>
              <a:t>Some metrics more important than others</a:t>
            </a:r>
          </a:p>
          <a:p>
            <a:pPr lvl="2"/>
            <a:r>
              <a:rPr lang="en-US" dirty="0"/>
              <a:t>Available as runtime parameter for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Total up all weighted metric fractions by table</a:t>
            </a:r>
          </a:p>
          <a:p>
            <a:r>
              <a:rPr lang="en-US" dirty="0"/>
              <a:t>Present results in descending hurt order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E2D51F-A2AB-4ECC-BD3D-DC93B7FC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Prioritizing Hurt - </a:t>
            </a:r>
            <a:r>
              <a:rPr lang="en-US" dirty="0" err="1"/>
              <a:t>SQLXL_Index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39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B20BF4-E3A1-17B4-D46D-A69283971E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Waits - times &amp; counts		 			++++++</a:t>
            </a:r>
          </a:p>
          <a:p>
            <a:r>
              <a:rPr lang="en-US" dirty="0"/>
              <a:t>Locks - count, promotion attempts &amp; fails		++++</a:t>
            </a:r>
          </a:p>
          <a:p>
            <a:r>
              <a:rPr lang="en-US" dirty="0"/>
              <a:t>Buffer cache						+++++</a:t>
            </a:r>
          </a:p>
          <a:p>
            <a:r>
              <a:rPr lang="en-US" dirty="0"/>
              <a:t>Missing index - usage weighted			+++++</a:t>
            </a:r>
          </a:p>
          <a:p>
            <a:r>
              <a:rPr lang="en-US" dirty="0"/>
              <a:t>Page splits, merges, value push off / pull in		++++</a:t>
            </a:r>
          </a:p>
          <a:p>
            <a:r>
              <a:rPr lang="en-US" dirty="0"/>
              <a:t>Forwarded fetches (heaps)				++++</a:t>
            </a:r>
          </a:p>
          <a:p>
            <a:r>
              <a:rPr lang="en-US" dirty="0"/>
              <a:t>LOB - fetch, overflow fetch				++</a:t>
            </a:r>
          </a:p>
          <a:p>
            <a:r>
              <a:rPr lang="en-US" dirty="0"/>
              <a:t>Scans &amp; lookups (% of table reads)			++</a:t>
            </a:r>
          </a:p>
          <a:p>
            <a:r>
              <a:rPr lang="en-US" dirty="0"/>
              <a:t>Read to write ratio - operations, usage		++</a:t>
            </a:r>
          </a:p>
          <a:p>
            <a:r>
              <a:rPr lang="en-US" dirty="0"/>
              <a:t>Writes - operations, usage				+++</a:t>
            </a:r>
          </a:p>
          <a:p>
            <a:r>
              <a:rPr lang="en-US" dirty="0"/>
              <a:t>Redundancy						++</a:t>
            </a:r>
          </a:p>
          <a:p>
            <a:pPr marL="0" indent="0">
              <a:buNone/>
            </a:pPr>
            <a:r>
              <a:rPr lang="en-US" sz="1800" dirty="0"/>
              <a:t>* </a:t>
            </a:r>
            <a:r>
              <a:rPr lang="en-US" sz="1800" dirty="0" err="1"/>
              <a:t>SQLXL_Index</a:t>
            </a:r>
            <a:r>
              <a:rPr lang="en-US" sz="1800" dirty="0"/>
              <a:t> Runtime Parameters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52A5B9-2DE1-56B8-DFD1-941178FAE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Weighting* the Hurt (default values)</a:t>
            </a:r>
          </a:p>
        </p:txBody>
      </p:sp>
    </p:spTree>
    <p:extLst>
      <p:ext uri="{BB962C8B-B14F-4D97-AF65-F5344CB8AC3E}">
        <p14:creationId xmlns:p14="http://schemas.microsoft.com/office/powerpoint/2010/main" val="171756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8408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8000"/>
    </mc:Choice>
    <mc:Fallback xmlns="">
      <p:transition advTm="8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21 tables (4% of total) </a:t>
            </a:r>
          </a:p>
          <a:p>
            <a:r>
              <a:rPr lang="en-US" dirty="0"/>
              <a:t>82% of weighted index hurt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 err="1"/>
              <a:t>SQLXL_Index</a:t>
            </a:r>
            <a:r>
              <a:rPr lang="en-US" dirty="0"/>
              <a:t> Priority Findings</a:t>
            </a:r>
          </a:p>
        </p:txBody>
      </p:sp>
    </p:spTree>
    <p:extLst>
      <p:ext uri="{BB962C8B-B14F-4D97-AF65-F5344CB8AC3E}">
        <p14:creationId xmlns:p14="http://schemas.microsoft.com/office/powerpoint/2010/main" val="2517313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F74F083-8C5A-91FC-A579-2C61563C5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Data - Microsoft’s </a:t>
            </a:r>
            <a:r>
              <a:rPr lang="en-US" dirty="0" err="1"/>
              <a:t>WideWorldImporters_FULL</a:t>
            </a:r>
            <a:endParaRPr lang="en-US" dirty="0"/>
          </a:p>
          <a:p>
            <a:r>
              <a:rPr lang="en-US" sz="2600" dirty="0">
                <a:solidFill>
                  <a:srgbClr val="0000FF"/>
                </a:solidFill>
                <a:latin typeface="Consolas" panose="020B0609020204030204" pitchFamily="49" charset="0"/>
              </a:rPr>
              <a:t>EXECUTE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DataLoadSimulation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r>
              <a:rPr lang="en-US" sz="2600" dirty="0">
                <a:latin typeface="Consolas" panose="020B0609020204030204" pitchFamily="49" charset="0"/>
              </a:rPr>
              <a:t>.[</a:t>
            </a:r>
            <a:r>
              <a:rPr lang="en-US" sz="2600" dirty="0" err="1">
                <a:solidFill>
                  <a:srgbClr val="000000"/>
                </a:solidFill>
                <a:latin typeface="Consolas" panose="020B0609020204030204" pitchFamily="49" charset="0"/>
              </a:rPr>
              <a:t>PopulateDataToCurrentDate</a:t>
            </a:r>
            <a:r>
              <a:rPr 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endParaRPr lang="en-US" sz="2600" dirty="0"/>
          </a:p>
          <a:p>
            <a:r>
              <a:rPr lang="en-US" dirty="0"/>
              <a:t>Add some special illustrative cases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11CCD0-2CB1-182B-7D51-E190971E6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Priority Display - Excel</a:t>
            </a:r>
          </a:p>
        </p:txBody>
      </p:sp>
    </p:spTree>
    <p:extLst>
      <p:ext uri="{BB962C8B-B14F-4D97-AF65-F5344CB8AC3E}">
        <p14:creationId xmlns:p14="http://schemas.microsoft.com/office/powerpoint/2010/main" val="2135551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33ED30C-DE73-61C3-74B0-6053AF5C347F}"/>
              </a:ext>
            </a:extLst>
          </p:cNvPr>
          <p:cNvSpPr/>
          <p:nvPr/>
        </p:nvSpPr>
        <p:spPr>
          <a:xfrm>
            <a:off x="275869" y="392501"/>
            <a:ext cx="569195" cy="646494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C9F499-E8A5-0731-4B35-EBC840E3205E}"/>
              </a:ext>
            </a:extLst>
          </p:cNvPr>
          <p:cNvSpPr/>
          <p:nvPr/>
        </p:nvSpPr>
        <p:spPr>
          <a:xfrm>
            <a:off x="831081" y="392501"/>
            <a:ext cx="376873" cy="646494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9FDE6D-8591-2698-3FAB-9A7D7219AF39}"/>
              </a:ext>
            </a:extLst>
          </p:cNvPr>
          <p:cNvSpPr/>
          <p:nvPr/>
        </p:nvSpPr>
        <p:spPr>
          <a:xfrm>
            <a:off x="1207954" y="392501"/>
            <a:ext cx="4284533" cy="6464945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C69BDC4-88C4-1B99-50F8-8BE452EB72C9}"/>
              </a:ext>
            </a:extLst>
          </p:cNvPr>
          <p:cNvSpPr/>
          <p:nvPr/>
        </p:nvSpPr>
        <p:spPr>
          <a:xfrm>
            <a:off x="275869" y="2469209"/>
            <a:ext cx="5225766" cy="43936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247E70-EBBD-546D-4069-BC8565F8B53E}"/>
              </a:ext>
            </a:extLst>
          </p:cNvPr>
          <p:cNvSpPr/>
          <p:nvPr/>
        </p:nvSpPr>
        <p:spPr>
          <a:xfrm>
            <a:off x="5465046" y="2469209"/>
            <a:ext cx="6446538" cy="484303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A35C6F7D-99F9-E29C-43E9-1FEE3C1A097D}"/>
              </a:ext>
            </a:extLst>
          </p:cNvPr>
          <p:cNvSpPr/>
          <p:nvPr/>
        </p:nvSpPr>
        <p:spPr>
          <a:xfrm>
            <a:off x="5346426" y="292808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F9B5860-D178-3A4B-CC4C-594483CE0A92}"/>
              </a:ext>
            </a:extLst>
          </p:cNvPr>
          <p:cNvSpPr/>
          <p:nvPr/>
        </p:nvSpPr>
        <p:spPr>
          <a:xfrm>
            <a:off x="5492487" y="2478024"/>
            <a:ext cx="288853" cy="43936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083FAB9-E4DB-7938-6FE4-C7489E49BC33}"/>
              </a:ext>
            </a:extLst>
          </p:cNvPr>
          <p:cNvSpPr/>
          <p:nvPr/>
        </p:nvSpPr>
        <p:spPr>
          <a:xfrm>
            <a:off x="5625284" y="292808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35E21-1511-3233-ED42-4C85173A308E}"/>
              </a:ext>
            </a:extLst>
          </p:cNvPr>
          <p:cNvSpPr/>
          <p:nvPr/>
        </p:nvSpPr>
        <p:spPr>
          <a:xfrm>
            <a:off x="5769287" y="2472523"/>
            <a:ext cx="281159" cy="444869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5DE76492-1283-D1A0-E9BA-7624ABF4A836}"/>
              </a:ext>
            </a:extLst>
          </p:cNvPr>
          <p:cNvSpPr/>
          <p:nvPr/>
        </p:nvSpPr>
        <p:spPr>
          <a:xfrm rot="16200000">
            <a:off x="1524099" y="2573904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Arrow: Up 2">
            <a:extLst>
              <a:ext uri="{FF2B5EF4-FFF2-40B4-BE49-F238E27FC236}">
                <a16:creationId xmlns:a16="http://schemas.microsoft.com/office/drawing/2014/main" id="{AA446EA2-2AE4-B5E0-CEF1-F93087347AE6}"/>
              </a:ext>
            </a:extLst>
          </p:cNvPr>
          <p:cNvSpPr/>
          <p:nvPr/>
        </p:nvSpPr>
        <p:spPr>
          <a:xfrm rot="16200000">
            <a:off x="1524099" y="3463523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2EDB17A-1D45-CCC7-003C-9C7ADCC52561}"/>
              </a:ext>
            </a:extLst>
          </p:cNvPr>
          <p:cNvSpPr/>
          <p:nvPr/>
        </p:nvSpPr>
        <p:spPr>
          <a:xfrm>
            <a:off x="829056" y="2906106"/>
            <a:ext cx="398289" cy="458622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1090D1-260D-0FCE-0621-F6567ED5261B}"/>
              </a:ext>
            </a:extLst>
          </p:cNvPr>
          <p:cNvSpPr/>
          <p:nvPr/>
        </p:nvSpPr>
        <p:spPr>
          <a:xfrm>
            <a:off x="829056" y="3770135"/>
            <a:ext cx="398289" cy="458622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7451FB-9B6A-FC84-008E-10B95291A525}"/>
              </a:ext>
            </a:extLst>
          </p:cNvPr>
          <p:cNvSpPr/>
          <p:nvPr/>
        </p:nvSpPr>
        <p:spPr>
          <a:xfrm>
            <a:off x="5501635" y="392501"/>
            <a:ext cx="6409949" cy="211611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Right pointing backhand index">
            <a:extLst>
              <a:ext uri="{FF2B5EF4-FFF2-40B4-BE49-F238E27FC236}">
                <a16:creationId xmlns:a16="http://schemas.microsoft.com/office/drawing/2014/main" id="{8120E295-0BFA-A8F3-66F4-39D2178FF0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27098">
            <a:off x="5622941" y="1499214"/>
            <a:ext cx="914400" cy="914400"/>
          </a:xfrm>
          <a:prstGeom prst="rect">
            <a:avLst/>
          </a:prstGeom>
        </p:spPr>
      </p:pic>
      <p:sp>
        <p:nvSpPr>
          <p:cNvPr id="8" name="Arrow: Up 7">
            <a:extLst>
              <a:ext uri="{FF2B5EF4-FFF2-40B4-BE49-F238E27FC236}">
                <a16:creationId xmlns:a16="http://schemas.microsoft.com/office/drawing/2014/main" id="{57132BE5-B662-C747-6D7C-B25BB492F6C4}"/>
              </a:ext>
            </a:extLst>
          </p:cNvPr>
          <p:cNvSpPr/>
          <p:nvPr/>
        </p:nvSpPr>
        <p:spPr>
          <a:xfrm>
            <a:off x="287546" y="210312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145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2" grpId="0" animBg="1"/>
      <p:bldP spid="2" grpId="1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B2E59EC-F788-F54F-470F-E7A949B77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87" y="0"/>
            <a:ext cx="11638026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A17ACCC-2809-AD44-30FF-F29E45CC715D}"/>
              </a:ext>
            </a:extLst>
          </p:cNvPr>
          <p:cNvSpPr/>
          <p:nvPr/>
        </p:nvSpPr>
        <p:spPr>
          <a:xfrm>
            <a:off x="5489102" y="393194"/>
            <a:ext cx="277714" cy="6464806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183DE253-F129-5D86-2B28-BB01B2580BD8}"/>
              </a:ext>
            </a:extLst>
          </p:cNvPr>
          <p:cNvSpPr/>
          <p:nvPr/>
        </p:nvSpPr>
        <p:spPr>
          <a:xfrm rot="5400000">
            <a:off x="4683385" y="1020293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E057420-5905-BBC1-8C83-5CBA00C49739}"/>
              </a:ext>
            </a:extLst>
          </p:cNvPr>
          <p:cNvSpPr/>
          <p:nvPr/>
        </p:nvSpPr>
        <p:spPr>
          <a:xfrm>
            <a:off x="276987" y="2901179"/>
            <a:ext cx="5489829" cy="44979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50D1B0E1-0D12-FE1C-1B6F-72F757F0D44C}"/>
              </a:ext>
            </a:extLst>
          </p:cNvPr>
          <p:cNvSpPr/>
          <p:nvPr/>
        </p:nvSpPr>
        <p:spPr>
          <a:xfrm rot="16200000">
            <a:off x="6331081" y="244520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062B97-993B-07A4-83A5-C636A27980EA}"/>
              </a:ext>
            </a:extLst>
          </p:cNvPr>
          <p:cNvSpPr/>
          <p:nvPr/>
        </p:nvSpPr>
        <p:spPr>
          <a:xfrm>
            <a:off x="5766816" y="393193"/>
            <a:ext cx="252728" cy="6464807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035A8-F2A8-2457-AD72-888D76812B35}"/>
              </a:ext>
            </a:extLst>
          </p:cNvPr>
          <p:cNvSpPr/>
          <p:nvPr/>
        </p:nvSpPr>
        <p:spPr>
          <a:xfrm>
            <a:off x="282991" y="2440494"/>
            <a:ext cx="5483825" cy="44979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15DEF6FF-B939-D43A-66FA-88CEDABCDB5F}"/>
              </a:ext>
            </a:extLst>
          </p:cNvPr>
          <p:cNvSpPr/>
          <p:nvPr/>
        </p:nvSpPr>
        <p:spPr>
          <a:xfrm rot="5400000">
            <a:off x="4661703" y="244520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D87815CF-34CD-F057-2D85-5BE89B114845}"/>
              </a:ext>
            </a:extLst>
          </p:cNvPr>
          <p:cNvSpPr/>
          <p:nvPr/>
        </p:nvSpPr>
        <p:spPr>
          <a:xfrm rot="5400000">
            <a:off x="4636717" y="1980694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27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4" animBg="1"/>
      <p:bldP spid="5" grpId="0" animBg="1"/>
      <p:bldP spid="5" grpId="1" animBg="1"/>
      <p:bldP spid="6" grpId="0" animBg="1"/>
      <p:bldP spid="7" grpId="0" animBg="1"/>
      <p:bldP spid="10" grpId="0" animBg="1"/>
      <p:bldP spid="11" grpId="0" animBg="1"/>
      <p:bldP spid="11" grpId="1" animBg="1"/>
      <p:bldP spid="12" grpId="0" animBg="1"/>
      <p:bldP spid="12" grpId="1" animBg="1"/>
      <p:bldP spid="2" grpId="0" animBg="1"/>
      <p:bldP spid="2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DD613C-44F2-7C74-82E8-2E8490248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Those tables make sense, but …</a:t>
            </a:r>
          </a:p>
          <a:p>
            <a:r>
              <a:rPr lang="en-US" dirty="0"/>
              <a:t>What do we need to do to make the hurt go away?</a:t>
            </a:r>
          </a:p>
          <a:p>
            <a:pPr lvl="1"/>
            <a:r>
              <a:rPr lang="en-US" dirty="0"/>
              <a:t>Need specific, actionable prescriptive actions </a:t>
            </a:r>
          </a:p>
          <a:p>
            <a:pPr lvl="1"/>
            <a:r>
              <a:rPr lang="en-US" dirty="0"/>
              <a:t>Based on detailed performance metrics and diagnostics </a:t>
            </a:r>
          </a:p>
          <a:p>
            <a:pPr lvl="1"/>
            <a:r>
              <a:rPr lang="en-US" dirty="0"/>
              <a:t>At the individual index level</a:t>
            </a:r>
          </a:p>
          <a:p>
            <a:pPr lvl="1"/>
            <a:r>
              <a:rPr lang="en-US" dirty="0"/>
              <a:t>Prioritized by table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A34C07-A203-1629-E434-31688FE12B7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</a:t>
            </a:r>
            <a:r>
              <a:rPr lang="en-US" dirty="0" err="1"/>
              <a:t>SQLXL_Index</a:t>
            </a:r>
            <a:r>
              <a:rPr lang="en-US" dirty="0"/>
              <a:t> Priority Findings</a:t>
            </a:r>
          </a:p>
        </p:txBody>
      </p:sp>
    </p:spTree>
    <p:extLst>
      <p:ext uri="{BB962C8B-B14F-4D97-AF65-F5344CB8AC3E}">
        <p14:creationId xmlns:p14="http://schemas.microsoft.com/office/powerpoint/2010/main" val="81298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7C88CB-B46A-C74F-79C8-20840B72BB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lucky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r>
              <a:rPr lang="en-US" dirty="0">
                <a:sym typeface="Wingdings" panose="05000000000000000000" pitchFamily="2" charset="2"/>
              </a:rPr>
              <a:t> - your </a:t>
            </a:r>
            <a:r>
              <a:rPr lang="en-US" dirty="0"/>
              <a:t>monitoring tool may have some answers</a:t>
            </a:r>
          </a:p>
          <a:p>
            <a:r>
              <a:rPr lang="en-US" dirty="0"/>
              <a:t>If not, start diagnosing with</a:t>
            </a:r>
          </a:p>
          <a:p>
            <a:pPr lvl="1"/>
            <a:r>
              <a:rPr lang="en-US" dirty="0">
                <a:hlinkClick r:id="rId3"/>
              </a:rPr>
              <a:t>Expert Performance Indexing in Azure SQL and SQL Server 2022</a:t>
            </a:r>
            <a:r>
              <a:rPr lang="en-US" dirty="0"/>
              <a:t> (Great Book!)</a:t>
            </a:r>
          </a:p>
          <a:p>
            <a:pPr lvl="1"/>
            <a:r>
              <a:rPr lang="en-US" dirty="0">
                <a:hlinkClick r:id="rId4"/>
              </a:rPr>
              <a:t>Brent </a:t>
            </a:r>
            <a:r>
              <a:rPr lang="en-US" dirty="0" err="1">
                <a:hlinkClick r:id="rId4"/>
              </a:rPr>
              <a:t>Ozar’s</a:t>
            </a:r>
            <a:r>
              <a:rPr lang="en-US" dirty="0">
                <a:hlinkClick r:id="rId4"/>
              </a:rPr>
              <a:t> sp_BlitzIndex</a:t>
            </a:r>
            <a:endParaRPr lang="en-US" dirty="0"/>
          </a:p>
          <a:p>
            <a:pPr lvl="1"/>
            <a:r>
              <a:rPr lang="en-US" dirty="0">
                <a:solidFill>
                  <a:srgbClr val="0070C0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Glenn Berry’s 89 (2022) Diagnostic Information Queries</a:t>
            </a:r>
            <a:endParaRPr lang="en-US" dirty="0">
              <a:solidFill>
                <a:srgbClr val="0070C0"/>
              </a:solidFill>
            </a:endParaRPr>
          </a:p>
          <a:p>
            <a:pPr lvl="1"/>
            <a:r>
              <a:rPr lang="en-US" dirty="0">
                <a:hlinkClick r:id="rId6"/>
              </a:rPr>
              <a:t>Aaron Bertrand’s 40 table property queries</a:t>
            </a:r>
            <a:endParaRPr lang="en-US" dirty="0"/>
          </a:p>
          <a:p>
            <a:pPr lvl="1"/>
            <a:r>
              <a:rPr lang="en-US" dirty="0"/>
              <a:t>Lots of community one-off scripts - use </a:t>
            </a:r>
            <a:r>
              <a:rPr lang="en-US" dirty="0" err="1"/>
              <a:t>webbernet</a:t>
            </a:r>
            <a:r>
              <a:rPr lang="en-US" dirty="0"/>
              <a:t> searches</a:t>
            </a:r>
          </a:p>
          <a:p>
            <a:r>
              <a:rPr lang="en-US" dirty="0"/>
              <a:t>Painstakingly execute each script in SSMS</a:t>
            </a:r>
          </a:p>
          <a:p>
            <a:r>
              <a:rPr lang="en-US" dirty="0"/>
              <a:t>Copy/paste results to spreadsheet(s)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4E79EE-2D45-1487-9862-7DB8E0C0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Development - Legacy Approach</a:t>
            </a:r>
          </a:p>
        </p:txBody>
      </p:sp>
    </p:spTree>
    <p:extLst>
      <p:ext uri="{BB962C8B-B14F-4D97-AF65-F5344CB8AC3E}">
        <p14:creationId xmlns:p14="http://schemas.microsoft.com/office/powerpoint/2010/main" val="4086400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D051E9-A0FA-D36D-3693-DD11CA780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for ideas on how to organize results into groups. Examples:</a:t>
            </a:r>
          </a:p>
          <a:p>
            <a:pPr lvl="1"/>
            <a:r>
              <a:rPr lang="en-US" dirty="0"/>
              <a:t>Berry:	 “Look at most frequently modified indexes and statistics</a:t>
            </a:r>
            <a:br>
              <a:rPr lang="en-US" dirty="0"/>
            </a:br>
            <a:r>
              <a:rPr lang="en-US" dirty="0"/>
              <a:t>		 (Query 78) (Volatile Indexes)”</a:t>
            </a:r>
          </a:p>
          <a:p>
            <a:pPr lvl="1"/>
            <a:r>
              <a:rPr lang="en-US" dirty="0"/>
              <a:t>Bertrand: “SQL Server Tables with More Than Five Indexes”</a:t>
            </a:r>
          </a:p>
          <a:p>
            <a:pPr lvl="1"/>
            <a:r>
              <a:rPr lang="en-US" dirty="0" err="1"/>
              <a:t>Ozar</a:t>
            </a:r>
            <a:r>
              <a:rPr lang="en-US" dirty="0"/>
              <a:t>:	 “Low Fill Factor on Clustered Index (Check ID 40)”</a:t>
            </a:r>
          </a:p>
          <a:p>
            <a:r>
              <a:rPr lang="en-US" dirty="0"/>
              <a:t>Group your results</a:t>
            </a:r>
          </a:p>
          <a:p>
            <a:r>
              <a:rPr lang="en-US" dirty="0"/>
              <a:t>For each group, create prescriptive actions to take by index</a:t>
            </a:r>
          </a:p>
          <a:p>
            <a:pPr lvl="1"/>
            <a:r>
              <a:rPr lang="en-US" dirty="0"/>
              <a:t>Make sure to include the “It Depends” factors</a:t>
            </a:r>
          </a:p>
          <a:p>
            <a:r>
              <a:rPr lang="en-US" dirty="0"/>
              <a:t>Wish you had a way to organize by table</a:t>
            </a:r>
          </a:p>
          <a:p>
            <a:r>
              <a:rPr lang="en-US" dirty="0"/>
              <a:t>Wish you had a way to prioritize actions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6ECF66-976E-1317-1BB4-DA1009DBB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Development - Legacy Approach (continued)</a:t>
            </a:r>
          </a:p>
        </p:txBody>
      </p:sp>
    </p:spTree>
    <p:extLst>
      <p:ext uri="{BB962C8B-B14F-4D97-AF65-F5344CB8AC3E}">
        <p14:creationId xmlns:p14="http://schemas.microsoft.com/office/powerpoint/2010/main" val="1921116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BA9EF-7631-2B07-8DC5-9603666737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39E0E63-752F-AAF5-59A8-49B5443775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Execute </a:t>
            </a:r>
            <a:r>
              <a:rPr lang="en-US" dirty="0" err="1"/>
              <a:t>SQLXL_Index</a:t>
            </a:r>
            <a:endParaRPr lang="en-US" dirty="0"/>
          </a:p>
          <a:p>
            <a:r>
              <a:rPr lang="en-US" dirty="0"/>
              <a:t>Display index prescriptions in descending order of hurt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A155C-FF7A-A8F8-32B1-5516E4BF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Prescription Development - New Approach</a:t>
            </a:r>
          </a:p>
        </p:txBody>
      </p:sp>
    </p:spTree>
    <p:extLst>
      <p:ext uri="{BB962C8B-B14F-4D97-AF65-F5344CB8AC3E}">
        <p14:creationId xmlns:p14="http://schemas.microsoft.com/office/powerpoint/2010/main" val="3516394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C9CE3-FD3D-3797-71B9-229EA12BB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4EC671-7F1F-9910-4F3D-03BFAC844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97 Prescriptions (as of latest version)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8 Categories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Retain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Replace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Request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Reject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Remove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Review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Refresh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Refactor</a:t>
            </a:r>
            <a:endParaRPr lang="en-US" sz="20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4A854F7-ADB4-6E4F-D70E-FE11EA39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Prescriptions - </a:t>
            </a:r>
            <a:r>
              <a:rPr lang="en-US" dirty="0" err="1"/>
              <a:t>SQLXL_Index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08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BCF95C9-A543-7697-A00A-8D85DE81C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 “As Architected &amp; Designed”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Clustered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Constraints - primary key, unique, foreign key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History tables - Change Data Capture, System Versioned, Ledger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Special indexes - full-text, spatial, XML, </a:t>
            </a:r>
            <a:r>
              <a:rPr lang="en-US" dirty="0" err="1"/>
              <a:t>columnstore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Required by others - e.g. unique index supporting a full-text index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Indexes with no writes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Internal tables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6CFA9-A634-F186-3937-996D11CB3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4E909F6C-4494-FB4C-FCE0-C8C20853CC0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2621471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46196-9052-AEE1-75DE-444BCEC3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D57CBB-44A8-2E4E-A7A7-2FEE2973A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T-SQL code, Excel workbook, &amp; this presentation on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r>
              <a:rPr lang="en-US" dirty="0"/>
              <a:t>Up to 8 hours free consulting!</a:t>
            </a:r>
          </a:p>
          <a:p>
            <a:r>
              <a:rPr lang="en-US" dirty="0"/>
              <a:t>For volunteers helping to improve </a:t>
            </a:r>
            <a:r>
              <a:rPr lang="en-US" dirty="0" err="1"/>
              <a:t>SQLXL_Index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19841E-AF5A-EB1E-C1F7-ADFFAB991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Free Stuff!</a:t>
            </a:r>
          </a:p>
        </p:txBody>
      </p:sp>
    </p:spTree>
    <p:extLst>
      <p:ext uri="{BB962C8B-B14F-4D97-AF65-F5344CB8AC3E}">
        <p14:creationId xmlns:p14="http://schemas.microsoft.com/office/powerpoint/2010/main" val="360384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4DB9C-D859-DDF1-4999-C4F96F629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242B0DA-B665-535E-3D8F-0E8113E6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 with updatable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Low usage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rowstore</a:t>
            </a:r>
            <a:endParaRPr lang="en-US" dirty="0"/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Low read/write ratio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Missing indexes with significant query usage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dirty="0"/>
              <a:t>Weight potential impact against total table reads 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Requires SQL 2016+ Enterprise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8842224-E5A9-E2FB-375F-2A522DD87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288538DA-78D6-D8C0-2391-852888B4A7BF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55402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B0B65-27E1-5A85-D0A2-657CA31D3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CD23A57-317C-8408-B86F-C7E0ED4F1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New Index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Clusters on heaps with significant usage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Covers for foreign key constraints 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dirty="0"/>
              <a:t>With missing index recommendation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Valuable missing indexes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C3D69F3-6050-C759-0D95-862472639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52EDF016-F6FC-A7DE-2238-6E540A8DA3FD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6219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06A4C-ED7F-F829-6D18-C8E94CBA1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34A366-15A7-B0ED-39A2-219A1AED99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Missing index recommendations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That don’t add significant value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Table has / will have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CB65FB7-C3B2-DD59-2991-EB41CD2D7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EB0C29AE-1D80-C1C0-B86A-F58D3C72CE18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050427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48AA6-345D-2C36-8060-178F9ACA8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4CBDB24-0105-30C8-8EE9-0AE4A854B1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Cost more than benefit - less than 4 reads per write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Least used redundant index (same sequence)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Redundant foreign key constraint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15C688E-2EEB-0EBD-40FB-2A632B3EB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ED460BF7-57D4-EB81-9F04-6796EFECBE61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41736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D6E18-6E41-CFF6-0A77-24F7C1494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3BA6349-264F-1F21-48D9-A33A77393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“It Depends” for indexes tagged previously – such as: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Non-persisted computed column in definition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High page compression failures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Non-default properties - e.g. duplicate key messages are suppressed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Potential filtered index – wide range of rows per lead index key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Potential temporary based on name</a:t>
            </a:r>
          </a:p>
          <a:p>
            <a:pPr lvl="1">
              <a:tabLst>
                <a:tab pos="1554480" algn="l"/>
                <a:tab pos="1655064" algn="l"/>
              </a:tabLst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2695CFA-A614-F715-F3B4-F5C952BA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24C34015-1D22-A13F-41D0-0D84DC72BCF4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748590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3B7F27-7CC5-89CC-F79D-FD89970B4A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9274EA3-D9FF-7AE8-7A61-33AC5FE31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Existing Indexes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Update statistics 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dirty="0"/>
              <a:t>&lt;= 30 days old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dirty="0"/>
              <a:t>stats </a:t>
            </a:r>
            <a:r>
              <a:rPr lang="en-US" dirty="0" err="1"/>
              <a:t>modification_counter</a:t>
            </a:r>
            <a:r>
              <a:rPr lang="en-US" dirty="0"/>
              <a:t> &gt; 0.5% of row count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Rebuild/organize </a:t>
            </a:r>
            <a:r>
              <a:rPr lang="en-US" dirty="0" err="1"/>
              <a:t>columnstores</a:t>
            </a:r>
            <a:r>
              <a:rPr lang="en-US" dirty="0"/>
              <a:t> with “significant” delta tables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2BA3084-D1BD-DA79-6C5F-DC37281B2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7924B224-4AFB-63CD-0584-8EE1F3843B92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344420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EAA6A-4986-55CD-7DA7-79812E285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EAAE6B-841E-B433-DE92-98C596949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0576" y="447040"/>
            <a:ext cx="10631423" cy="6106158"/>
          </a:xfrm>
        </p:spPr>
        <p:txBody>
          <a:bodyPr/>
          <a:lstStyle/>
          <a:p>
            <a:pPr>
              <a:tabLst>
                <a:tab pos="1554480" algn="l"/>
                <a:tab pos="1655064" algn="l"/>
              </a:tabLst>
            </a:pPr>
            <a:r>
              <a:rPr lang="en-US" dirty="0"/>
              <a:t>Retained indexes benefiting from structural changes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Clustered </a:t>
            </a:r>
            <a:r>
              <a:rPr lang="en-US" dirty="0" err="1"/>
              <a:t>rowstore</a:t>
            </a:r>
            <a:r>
              <a:rPr lang="en-US" dirty="0"/>
              <a:t> index not “NUSE”</a:t>
            </a:r>
          </a:p>
          <a:p>
            <a:pPr lvl="2">
              <a:tabLst>
                <a:tab pos="1554480" algn="l"/>
                <a:tab pos="1655064" algn="l"/>
              </a:tabLst>
            </a:pPr>
            <a:r>
              <a:rPr lang="en-US" u="sng" dirty="0"/>
              <a:t>N</a:t>
            </a:r>
            <a:r>
              <a:rPr lang="en-US" dirty="0"/>
              <a:t>arrow, </a:t>
            </a:r>
            <a:r>
              <a:rPr lang="en-US" u="sng" dirty="0"/>
              <a:t>U</a:t>
            </a:r>
            <a:r>
              <a:rPr lang="en-US" dirty="0"/>
              <a:t>nique, </a:t>
            </a:r>
            <a:r>
              <a:rPr lang="en-US" u="sng" dirty="0"/>
              <a:t>S</a:t>
            </a:r>
            <a:r>
              <a:rPr lang="en-US" dirty="0"/>
              <a:t>tatic, </a:t>
            </a:r>
            <a:r>
              <a:rPr lang="en-US" u="sng" dirty="0"/>
              <a:t>E</a:t>
            </a:r>
            <a:r>
              <a:rPr lang="en-US" dirty="0"/>
              <a:t>ver increasing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rowstore</a:t>
            </a:r>
            <a:r>
              <a:rPr lang="en-US" dirty="0"/>
              <a:t> additional key(s) don’t improve selectivity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FILL FACTOR = 100% and hi page splits (&gt; 5% since restart / last DDL)</a:t>
            </a:r>
          </a:p>
          <a:p>
            <a:pPr lvl="1">
              <a:tabLst>
                <a:tab pos="1554480" algn="l"/>
                <a:tab pos="1655064" algn="l"/>
              </a:tabLst>
            </a:pPr>
            <a:r>
              <a:rPr lang="en-US" dirty="0"/>
              <a:t>Lead key is ORDERED UNIQUE &amp; index property [IS_UNIQUE] = 0</a:t>
            </a:r>
          </a:p>
          <a:p>
            <a:pPr lvl="1">
              <a:tabLst>
                <a:tab pos="1554480" algn="l"/>
                <a:tab pos="1655064" algn="l"/>
              </a:tabLst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EFD889B-AD74-670D-104B-D9B3D2BD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u="sng" dirty="0"/>
              <a:t>Prescriptions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1DC3868-B299-B723-8693-CE300D53E08C}"/>
              </a:ext>
            </a:extLst>
          </p:cNvPr>
          <p:cNvSpPr txBox="1">
            <a:spLocks/>
          </p:cNvSpPr>
          <p:nvPr/>
        </p:nvSpPr>
        <p:spPr>
          <a:xfrm>
            <a:off x="-254" y="447040"/>
            <a:ext cx="1554480" cy="6106158"/>
          </a:xfrm>
          <a:prstGeom prst="rect">
            <a:avLst/>
          </a:prstGeom>
          <a:solidFill>
            <a:srgbClr val="CCECFF"/>
          </a:solidFill>
          <a:ln>
            <a:noFill/>
          </a:ln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Retain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Replace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Request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Reject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Remove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Review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sz="2800" dirty="0"/>
              <a:t>Refresh</a:t>
            </a:r>
          </a:p>
          <a:p>
            <a:pPr>
              <a:tabLst>
                <a:tab pos="1554480" algn="l"/>
                <a:tab pos="1655064" algn="l"/>
              </a:tabLst>
            </a:pPr>
            <a:r>
              <a:rPr lang="en-US" dirty="0">
                <a:solidFill>
                  <a:srgbClr val="FF0000"/>
                </a:solidFill>
              </a:rPr>
              <a:t>Refactor</a:t>
            </a:r>
          </a:p>
        </p:txBody>
      </p:sp>
    </p:spTree>
    <p:extLst>
      <p:ext uri="{BB962C8B-B14F-4D97-AF65-F5344CB8AC3E}">
        <p14:creationId xmlns:p14="http://schemas.microsoft.com/office/powerpoint/2010/main" val="1214750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F1FDC-2EAB-3E5B-A9EA-D1BA2DC03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Build “prior week” baseline</a:t>
            </a:r>
          </a:p>
          <a:p>
            <a:r>
              <a:rPr lang="en-US" sz="2800" dirty="0"/>
              <a:t>Implemented prescriptions on 21 tables (4%)</a:t>
            </a:r>
          </a:p>
          <a:p>
            <a:r>
              <a:rPr lang="en-US" dirty="0"/>
              <a:t>Restart server</a:t>
            </a:r>
            <a:endParaRPr lang="en-US" sz="2800" dirty="0"/>
          </a:p>
          <a:p>
            <a:r>
              <a:rPr lang="en-US" dirty="0"/>
              <a:t>Capture new statistics</a:t>
            </a:r>
            <a:endParaRPr lang="en-US" sz="2800" dirty="0"/>
          </a:p>
          <a:p>
            <a:r>
              <a:rPr lang="en-US" sz="2800" dirty="0"/>
              <a:t>Compute week over week comparison</a:t>
            </a:r>
          </a:p>
          <a:p>
            <a:r>
              <a:rPr lang="en-US" sz="2800" dirty="0"/>
              <a:t>Note: mostly similar “regular” (non-peak) workloads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197A6FC-6B2A-E8F7-10D7-982450928685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– Priority Table Prescription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394760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F5C80-94B9-32A6-C443-15D28902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Wait time (as % of total)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RESOURCE_SEMAPHORE	</a:t>
            </a:r>
            <a:r>
              <a:rPr lang="en-US" b="1" dirty="0">
                <a:solidFill>
                  <a:srgbClr val="00CC99"/>
                </a:solidFill>
              </a:rPr>
              <a:t>-71%</a:t>
            </a:r>
            <a:endParaRPr lang="en-US" dirty="0">
              <a:solidFill>
                <a:srgbClr val="00CC99"/>
              </a:solidFill>
            </a:endParaRP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THREADPOOL			</a:t>
            </a:r>
            <a:r>
              <a:rPr lang="en-US" b="1" dirty="0">
                <a:solidFill>
                  <a:srgbClr val="00CC99"/>
                </a:solidFill>
              </a:rPr>
              <a:t>-67%</a:t>
            </a:r>
            <a:endParaRPr lang="en-US" dirty="0"/>
          </a:p>
          <a:p>
            <a:pPr lvl="1"/>
            <a:r>
              <a:rPr lang="en-US" dirty="0"/>
              <a:t>SOS_SCHEDULER_YIELD	</a:t>
            </a:r>
            <a:r>
              <a:rPr lang="en-US" b="1" dirty="0">
                <a:solidFill>
                  <a:srgbClr val="00CC99"/>
                </a:solidFill>
              </a:rPr>
              <a:t>-63%</a:t>
            </a:r>
            <a:endParaRPr lang="en-US" dirty="0"/>
          </a:p>
          <a:p>
            <a:pPr lvl="1"/>
            <a:r>
              <a:rPr lang="en-US" dirty="0"/>
              <a:t>LCK_* &amp; PAGELATCH_*	</a:t>
            </a:r>
            <a:r>
              <a:rPr lang="en-US" b="1" dirty="0">
                <a:solidFill>
                  <a:srgbClr val="00CC99"/>
                </a:solidFill>
              </a:rPr>
              <a:t>-52%</a:t>
            </a:r>
            <a:endParaRPr lang="en-US" dirty="0"/>
          </a:p>
          <a:p>
            <a:r>
              <a:rPr lang="en-US" dirty="0"/>
              <a:t>Index hurt (versus previous period)</a:t>
            </a:r>
          </a:p>
          <a:p>
            <a:pPr lvl="1"/>
            <a:r>
              <a:rPr lang="en-US" dirty="0"/>
              <a:t>Waits - times &amp; counts		 		</a:t>
            </a:r>
            <a:r>
              <a:rPr lang="en-US" b="1" dirty="0">
                <a:solidFill>
                  <a:srgbClr val="00CC99"/>
                </a:solidFill>
              </a:rPr>
              <a:t>-77%</a:t>
            </a:r>
            <a:endParaRPr lang="en-US" dirty="0"/>
          </a:p>
          <a:p>
            <a:pPr lvl="1"/>
            <a:r>
              <a:rPr lang="en-US" dirty="0"/>
              <a:t>Locks - count, promotion attempts &amp; fails	</a:t>
            </a:r>
            <a:r>
              <a:rPr lang="en-US" b="1" dirty="0">
                <a:solidFill>
                  <a:srgbClr val="00CC99"/>
                </a:solidFill>
              </a:rPr>
              <a:t>-62%</a:t>
            </a:r>
            <a:endParaRPr lang="en-US" dirty="0"/>
          </a:p>
          <a:p>
            <a:pPr lvl="1"/>
            <a:r>
              <a:rPr lang="en-US" dirty="0"/>
              <a:t>Scans &amp; lookups (% of table reads)			</a:t>
            </a:r>
            <a:r>
              <a:rPr lang="en-US" b="1" dirty="0">
                <a:solidFill>
                  <a:srgbClr val="00CC99"/>
                </a:solidFill>
              </a:rPr>
              <a:t>-58%</a:t>
            </a:r>
            <a:endParaRPr lang="en-US" dirty="0"/>
          </a:p>
          <a:p>
            <a:pPr lvl="1"/>
            <a:r>
              <a:rPr lang="en-US" dirty="0"/>
              <a:t>Read to write ratio - operations, usage		</a:t>
            </a:r>
            <a:r>
              <a:rPr lang="en-US" b="1" dirty="0">
                <a:solidFill>
                  <a:srgbClr val="00CC99"/>
                </a:solidFill>
              </a:rPr>
              <a:t>-47%</a:t>
            </a:r>
            <a:endParaRPr lang="en-US" dirty="0"/>
          </a:p>
          <a:p>
            <a:pPr lvl="1"/>
            <a:r>
              <a:rPr lang="en-US" dirty="0"/>
              <a:t>Writes - operations, usage				</a:t>
            </a:r>
            <a:r>
              <a:rPr lang="en-US" b="1" dirty="0">
                <a:solidFill>
                  <a:srgbClr val="00CC99"/>
                </a:solidFill>
              </a:rPr>
              <a:t>-43%</a:t>
            </a:r>
            <a:endParaRPr lang="en-US" dirty="0"/>
          </a:p>
          <a:p>
            <a:pPr lvl="1"/>
            <a:r>
              <a:rPr lang="en-US" dirty="0"/>
              <a:t>Page splits, merges, Value push off / pull in	</a:t>
            </a:r>
            <a:r>
              <a:rPr lang="en-US" b="1" dirty="0">
                <a:solidFill>
                  <a:srgbClr val="00CC99"/>
                </a:solidFill>
              </a:rPr>
              <a:t>-39%</a:t>
            </a:r>
            <a:endParaRPr lang="en-US" dirty="0"/>
          </a:p>
          <a:p>
            <a:pPr lvl="1"/>
            <a:r>
              <a:rPr lang="en-US" dirty="0"/>
              <a:t>Buffer cache usage					</a:t>
            </a:r>
            <a:r>
              <a:rPr lang="en-US" b="1" dirty="0">
                <a:solidFill>
                  <a:srgbClr val="00CC99"/>
                </a:solidFill>
              </a:rPr>
              <a:t>-</a:t>
            </a:r>
            <a:r>
              <a:rPr lang="en-US" dirty="0"/>
              <a:t>  </a:t>
            </a:r>
            <a:r>
              <a:rPr lang="en-US" b="1" dirty="0">
                <a:solidFill>
                  <a:srgbClr val="00CC99"/>
                </a:solidFill>
              </a:rPr>
              <a:t>0%</a:t>
            </a:r>
            <a:endParaRPr lang="en-US" sz="2000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F1FD113-2425-D0E4-2E4D-2AED4EE78E7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Priority Prescription Improvements</a:t>
            </a:r>
          </a:p>
        </p:txBody>
      </p:sp>
    </p:spTree>
    <p:extLst>
      <p:ext uri="{BB962C8B-B14F-4D97-AF65-F5344CB8AC3E}">
        <p14:creationId xmlns:p14="http://schemas.microsoft.com/office/powerpoint/2010/main" val="24407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ight pointing backhand index">
            <a:extLst>
              <a:ext uri="{FF2B5EF4-FFF2-40B4-BE49-F238E27FC236}">
                <a16:creationId xmlns:a16="http://schemas.microsoft.com/office/drawing/2014/main" id="{F78AAB4A-38F2-4CE4-058B-DF85D58C16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1427098">
            <a:off x="538649" y="2260769"/>
            <a:ext cx="914400" cy="914400"/>
          </a:xfrm>
          <a:prstGeom prst="rect">
            <a:avLst/>
          </a:prstGeom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EBC607A6-7B26-1999-2058-5903A86505E1}"/>
              </a:ext>
            </a:extLst>
          </p:cNvPr>
          <p:cNvSpPr/>
          <p:nvPr/>
        </p:nvSpPr>
        <p:spPr>
          <a:xfrm rot="16200000">
            <a:off x="2379097" y="2169329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823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A38C0A-0ACC-C771-E128-2B1B7BB2D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7" y="3048"/>
            <a:ext cx="12192000" cy="447039"/>
          </a:xfrm>
        </p:spPr>
        <p:txBody>
          <a:bodyPr/>
          <a:lstStyle/>
          <a:p>
            <a:pPr algn="ctr"/>
            <a:r>
              <a:rPr lang="en-US" dirty="0"/>
              <a:t>Special thanks to these and other SQL community contributors!</a:t>
            </a:r>
          </a:p>
        </p:txBody>
      </p:sp>
      <p:pic>
        <p:nvPicPr>
          <p:cNvPr id="8" name="Graphic 7" descr="Stars">
            <a:extLst>
              <a:ext uri="{FF2B5EF4-FFF2-40B4-BE49-F238E27FC236}">
                <a16:creationId xmlns:a16="http://schemas.microsoft.com/office/drawing/2014/main" id="{AAD9A8EA-FD84-A181-A85C-21224C5EE3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7869" y="212851"/>
            <a:ext cx="4078224" cy="4078224"/>
          </a:xfrm>
          <a:prstGeom prst="rect">
            <a:avLst/>
          </a:prstGeom>
        </p:spPr>
      </p:pic>
      <p:pic>
        <p:nvPicPr>
          <p:cNvPr id="9" name="Graphic 8" descr="Stars">
            <a:extLst>
              <a:ext uri="{FF2B5EF4-FFF2-40B4-BE49-F238E27FC236}">
                <a16:creationId xmlns:a16="http://schemas.microsoft.com/office/drawing/2014/main" id="{FDF4389D-CABD-350E-7D20-6341273A80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34935" y="226567"/>
            <a:ext cx="4078224" cy="4078224"/>
          </a:xfrm>
          <a:prstGeom prst="rect">
            <a:avLst/>
          </a:prstGeom>
        </p:spPr>
      </p:pic>
      <p:pic>
        <p:nvPicPr>
          <p:cNvPr id="10" name="Graphic 9" descr="Stars">
            <a:extLst>
              <a:ext uri="{FF2B5EF4-FFF2-40B4-BE49-F238E27FC236}">
                <a16:creationId xmlns:a16="http://schemas.microsoft.com/office/drawing/2014/main" id="{947443AF-20C2-6280-686F-F0733121AF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438309" y="212851"/>
            <a:ext cx="4078224" cy="4078224"/>
          </a:xfrm>
          <a:prstGeom prst="rect">
            <a:avLst/>
          </a:prstGeom>
        </p:spPr>
      </p:pic>
      <p:pic>
        <p:nvPicPr>
          <p:cNvPr id="11" name="Graphic 10" descr="Stars">
            <a:extLst>
              <a:ext uri="{FF2B5EF4-FFF2-40B4-BE49-F238E27FC236}">
                <a16:creationId xmlns:a16="http://schemas.microsoft.com/office/drawing/2014/main" id="{016B5A00-4EE1-0B63-1256-23EF34FBA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458216" y="2891026"/>
            <a:ext cx="4078224" cy="4078224"/>
          </a:xfrm>
          <a:prstGeom prst="rect">
            <a:avLst/>
          </a:prstGeom>
        </p:spPr>
      </p:pic>
      <p:pic>
        <p:nvPicPr>
          <p:cNvPr id="12" name="Graphic 11" descr="Stars">
            <a:extLst>
              <a:ext uri="{FF2B5EF4-FFF2-40B4-BE49-F238E27FC236}">
                <a16:creationId xmlns:a16="http://schemas.microsoft.com/office/drawing/2014/main" id="{A2AEEA74-9470-90F8-EC61-6AA8ED97FD2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89376" y="2888486"/>
            <a:ext cx="4078224" cy="4078224"/>
          </a:xfrm>
          <a:prstGeom prst="rect">
            <a:avLst/>
          </a:prstGeom>
        </p:spPr>
      </p:pic>
      <p:pic>
        <p:nvPicPr>
          <p:cNvPr id="13" name="Graphic 12" descr="Stars">
            <a:extLst>
              <a:ext uri="{FF2B5EF4-FFF2-40B4-BE49-F238E27FC236}">
                <a16:creationId xmlns:a16="http://schemas.microsoft.com/office/drawing/2014/main" id="{054C10E1-8590-5803-26BB-7F872284A6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00494" y="2892668"/>
            <a:ext cx="4078224" cy="4078224"/>
          </a:xfrm>
          <a:prstGeom prst="rect">
            <a:avLst/>
          </a:prstGeom>
        </p:spPr>
      </p:pic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4AF5FD-E520-1F5B-638E-84FBF57EC8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19925961"/>
              </p:ext>
            </p:extLst>
          </p:nvPr>
        </p:nvGraphicFramePr>
        <p:xfrm>
          <a:off x="-12970" y="447041"/>
          <a:ext cx="12192001" cy="60909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5066">
                  <a:extLst>
                    <a:ext uri="{9D8B030D-6E8A-4147-A177-3AD203B41FA5}">
                      <a16:colId xmlns:a16="http://schemas.microsoft.com/office/drawing/2014/main" val="1690387849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273103588"/>
                    </a:ext>
                  </a:extLst>
                </a:gridCol>
                <a:gridCol w="2920658">
                  <a:extLst>
                    <a:ext uri="{9D8B030D-6E8A-4147-A177-3AD203B41FA5}">
                      <a16:colId xmlns:a16="http://schemas.microsoft.com/office/drawing/2014/main" val="786402301"/>
                    </a:ext>
                  </a:extLst>
                </a:gridCol>
                <a:gridCol w="3674437">
                  <a:extLst>
                    <a:ext uri="{9D8B030D-6E8A-4147-A177-3AD203B41FA5}">
                      <a16:colId xmlns:a16="http://schemas.microsoft.com/office/drawing/2014/main" val="2025869632"/>
                    </a:ext>
                  </a:extLst>
                </a:gridCol>
              </a:tblGrid>
              <a:tr h="8701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Brent Ozar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Tim Ford 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Grant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Fritchey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Aaron Bertrand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9101691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Kevin Kline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Sean McCown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Andy Yun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Jonathan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Kehayias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3801958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Jes</a:t>
                      </a: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 Borland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Kendra Little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Paul Randall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Dmitri </a:t>
                      </a:r>
                      <a:r>
                        <a:rPr lang="en-US" sz="3600" b="0" i="0" u="none" strike="noStrike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Korotkevitch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5791235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600" u="none" strike="noStrike">
                          <a:ln>
                            <a:noFill/>
                          </a:ln>
                          <a:effectLst/>
                          <a:latin typeface="+mn-lt"/>
                        </a:rPr>
                        <a:t>Tom Collins</a:t>
                      </a:r>
                      <a:endParaRPr lang="en-US" sz="36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Pinal Dave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Kimberly Tripp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Niko Neugebauer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150403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>
                          <a:ln>
                            <a:noFill/>
                          </a:ln>
                          <a:effectLst/>
                          <a:latin typeface="+mn-lt"/>
                        </a:rPr>
                        <a:t>Erik Darling</a:t>
                      </a:r>
                      <a:endParaRPr lang="en-US" sz="3600" b="0" i="0" u="none" strike="noStrike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Phil Factor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Edward Pollack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Monica Rathbun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5573171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Glenn Berry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Kalen Delaney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Ahmad Yaseen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Kendall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vanDyke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036223"/>
                  </a:ext>
                </a:extLst>
              </a:tr>
              <a:tr h="870131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Gail Shaw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Jason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Strate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u="none" strike="noStrike" dirty="0">
                          <a:ln>
                            <a:noFill/>
                          </a:ln>
                          <a:effectLst/>
                          <a:latin typeface="+mn-lt"/>
                        </a:rPr>
                        <a:t>Ola </a:t>
                      </a:r>
                      <a:r>
                        <a:rPr lang="en-US" sz="3600" u="none" strike="noStrike" dirty="0" err="1">
                          <a:ln>
                            <a:noFill/>
                          </a:ln>
                          <a:effectLst/>
                          <a:latin typeface="+mn-lt"/>
                        </a:rPr>
                        <a:t>Hallengren</a:t>
                      </a:r>
                      <a:endParaRPr lang="en-US" sz="3600" b="0" i="0" u="none" strike="noStrike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600" b="0" i="0" u="none" strike="noStrike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Thomas LaRock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6236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28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0000"/>
    </mc:Choice>
    <mc:Fallback xmlns="">
      <p:transition advTm="10000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1CA5DA0-D5F3-A73A-EE11-BCE4387EEB2E}"/>
              </a:ext>
            </a:extLst>
          </p:cNvPr>
          <p:cNvSpPr/>
          <p:nvPr/>
        </p:nvSpPr>
        <p:spPr>
          <a:xfrm>
            <a:off x="5498673" y="429768"/>
            <a:ext cx="6559215" cy="2121408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212B9F20-AC19-551B-6CCB-C5B4F7276FC3}"/>
              </a:ext>
            </a:extLst>
          </p:cNvPr>
          <p:cNvSpPr/>
          <p:nvPr/>
        </p:nvSpPr>
        <p:spPr>
          <a:xfrm>
            <a:off x="696384" y="32004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2A9473-07C4-AB1F-B1C1-41882F9286FE}"/>
              </a:ext>
            </a:extLst>
          </p:cNvPr>
          <p:cNvSpPr/>
          <p:nvPr/>
        </p:nvSpPr>
        <p:spPr>
          <a:xfrm>
            <a:off x="463298" y="3410387"/>
            <a:ext cx="3511294" cy="3465576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51C408-927E-4BEE-5EC2-41E23F87F08F}"/>
              </a:ext>
            </a:extLst>
          </p:cNvPr>
          <p:cNvSpPr/>
          <p:nvPr/>
        </p:nvSpPr>
        <p:spPr>
          <a:xfrm>
            <a:off x="3974592" y="3392424"/>
            <a:ext cx="1558791" cy="3472434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9250F1B-C403-0AF0-90F7-167EB62BB9E0}"/>
              </a:ext>
            </a:extLst>
          </p:cNvPr>
          <p:cNvSpPr/>
          <p:nvPr/>
        </p:nvSpPr>
        <p:spPr>
          <a:xfrm>
            <a:off x="97755" y="2551176"/>
            <a:ext cx="3876837" cy="877174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5070A-BCC2-2604-89A0-B230AC226760}"/>
              </a:ext>
            </a:extLst>
          </p:cNvPr>
          <p:cNvSpPr/>
          <p:nvPr/>
        </p:nvSpPr>
        <p:spPr>
          <a:xfrm>
            <a:off x="3974593" y="1965960"/>
            <a:ext cx="1524080" cy="574111"/>
          </a:xfrm>
          <a:prstGeom prst="rect">
            <a:avLst/>
          </a:prstGeom>
          <a:solidFill>
            <a:srgbClr val="7030A0">
              <a:alpha val="20000"/>
            </a:srgbClr>
          </a:solidFill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E7217B48-9073-C6AC-9882-B023206F5634}"/>
              </a:ext>
            </a:extLst>
          </p:cNvPr>
          <p:cNvSpPr/>
          <p:nvPr/>
        </p:nvSpPr>
        <p:spPr>
          <a:xfrm>
            <a:off x="4852416" y="32004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AFDC3A92-AD32-4A11-AF20-28AB81BC83A2}"/>
              </a:ext>
            </a:extLst>
          </p:cNvPr>
          <p:cNvSpPr/>
          <p:nvPr/>
        </p:nvSpPr>
        <p:spPr>
          <a:xfrm rot="16200000">
            <a:off x="2086489" y="3232271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AF123D50-641C-4507-A260-3C734C96CE45}"/>
              </a:ext>
            </a:extLst>
          </p:cNvPr>
          <p:cNvSpPr/>
          <p:nvPr/>
        </p:nvSpPr>
        <p:spPr>
          <a:xfrm rot="16200000">
            <a:off x="1496107" y="337857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A5633AB3-5695-9F09-CA34-AB88ACAAB625}"/>
              </a:ext>
            </a:extLst>
          </p:cNvPr>
          <p:cNvGrpSpPr/>
          <p:nvPr/>
        </p:nvGrpSpPr>
        <p:grpSpPr>
          <a:xfrm>
            <a:off x="60960" y="3310810"/>
            <a:ext cx="1462823" cy="557518"/>
            <a:chOff x="97755" y="3310810"/>
            <a:chExt cx="1462823" cy="55751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CFDA81F-3640-75A2-E56B-590B2151F1C9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Arrow: Up 2">
              <a:extLst>
                <a:ext uri="{FF2B5EF4-FFF2-40B4-BE49-F238E27FC236}">
                  <a16:creationId xmlns:a16="http://schemas.microsoft.com/office/drawing/2014/main" id="{002C9F96-D7FA-0188-680E-E177115AB9D6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C24D704-F279-3DB7-CFC9-E242ABB03ABB}"/>
              </a:ext>
            </a:extLst>
          </p:cNvPr>
          <p:cNvGrpSpPr/>
          <p:nvPr/>
        </p:nvGrpSpPr>
        <p:grpSpPr>
          <a:xfrm>
            <a:off x="60960" y="4152247"/>
            <a:ext cx="1462823" cy="557518"/>
            <a:chOff x="97755" y="3310810"/>
            <a:chExt cx="1462823" cy="55751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7E0A513-A0FD-5139-E4EC-6A45E89C8585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row: Up 15">
              <a:extLst>
                <a:ext uri="{FF2B5EF4-FFF2-40B4-BE49-F238E27FC236}">
                  <a16:creationId xmlns:a16="http://schemas.microsoft.com/office/drawing/2014/main" id="{001D9BF7-8CDA-1F4E-2414-E0012847F92C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30603F0-E53A-AE72-ED87-5C81C8857391}"/>
              </a:ext>
            </a:extLst>
          </p:cNvPr>
          <p:cNvGrpSpPr/>
          <p:nvPr/>
        </p:nvGrpSpPr>
        <p:grpSpPr>
          <a:xfrm>
            <a:off x="60960" y="5047936"/>
            <a:ext cx="1462823" cy="557518"/>
            <a:chOff x="97755" y="3310810"/>
            <a:chExt cx="1462823" cy="55751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583B9E-4F7B-890F-A8B6-9935B38622A8}"/>
                </a:ext>
              </a:extLst>
            </p:cNvPr>
            <p:cNvSpPr/>
            <p:nvPr/>
          </p:nvSpPr>
          <p:spPr>
            <a:xfrm>
              <a:off x="97755" y="3392424"/>
              <a:ext cx="365543" cy="365760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Arrow: Up 18">
              <a:extLst>
                <a:ext uri="{FF2B5EF4-FFF2-40B4-BE49-F238E27FC236}">
                  <a16:creationId xmlns:a16="http://schemas.microsoft.com/office/drawing/2014/main" id="{012D48E9-08CF-F4A1-C75A-D15B18A03B07}"/>
                </a:ext>
              </a:extLst>
            </p:cNvPr>
            <p:cNvSpPr/>
            <p:nvPr/>
          </p:nvSpPr>
          <p:spPr>
            <a:xfrm rot="16200000">
              <a:off x="733179" y="3040929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13259607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8" grpId="0" animBg="1"/>
      <p:bldP spid="8" grpId="1" animBg="1"/>
      <p:bldP spid="10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879E8-CE72-8C47-C958-22574EF12398}"/>
              </a:ext>
            </a:extLst>
          </p:cNvPr>
          <p:cNvGrpSpPr/>
          <p:nvPr/>
        </p:nvGrpSpPr>
        <p:grpSpPr>
          <a:xfrm>
            <a:off x="3955571" y="3310318"/>
            <a:ext cx="2393026" cy="557518"/>
            <a:chOff x="4267200" y="3282795"/>
            <a:chExt cx="2393026" cy="55751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60F1240-A1C4-85B3-C665-D91339CB4440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row: Up 4">
              <a:extLst>
                <a:ext uri="{FF2B5EF4-FFF2-40B4-BE49-F238E27FC236}">
                  <a16:creationId xmlns:a16="http://schemas.microsoft.com/office/drawing/2014/main" id="{160B4719-38FC-D0D9-78F2-67179C28109B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96C93CA-B4BB-1CAD-DD5B-D954DB2FD62C}"/>
              </a:ext>
            </a:extLst>
          </p:cNvPr>
          <p:cNvGrpSpPr/>
          <p:nvPr/>
        </p:nvGrpSpPr>
        <p:grpSpPr>
          <a:xfrm>
            <a:off x="3955571" y="3589076"/>
            <a:ext cx="2393026" cy="557518"/>
            <a:chOff x="4267200" y="3282795"/>
            <a:chExt cx="2393026" cy="55751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53C58E8-9715-5E22-9137-78BB829E3B2D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Arrow: Up 8">
              <a:extLst>
                <a:ext uri="{FF2B5EF4-FFF2-40B4-BE49-F238E27FC236}">
                  <a16:creationId xmlns:a16="http://schemas.microsoft.com/office/drawing/2014/main" id="{2F0C7B6B-3640-EDB5-01CE-B89677045C89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712FB18-8704-0461-AEE3-C0A680C552B7}"/>
              </a:ext>
            </a:extLst>
          </p:cNvPr>
          <p:cNvGrpSpPr/>
          <p:nvPr/>
        </p:nvGrpSpPr>
        <p:grpSpPr>
          <a:xfrm>
            <a:off x="3955571" y="3869415"/>
            <a:ext cx="2393026" cy="557518"/>
            <a:chOff x="4267200" y="3282795"/>
            <a:chExt cx="2393026" cy="55751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F3DD80A-4160-7ED3-AE7E-28C4FCB3E062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Arrow: Up 11">
              <a:extLst>
                <a:ext uri="{FF2B5EF4-FFF2-40B4-BE49-F238E27FC236}">
                  <a16:creationId xmlns:a16="http://schemas.microsoft.com/office/drawing/2014/main" id="{69C879F9-FAC9-8A9B-ED30-FCADCB62ECD7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24669AB-D839-FECC-F6ED-4DA6E6C17102}"/>
              </a:ext>
            </a:extLst>
          </p:cNvPr>
          <p:cNvGrpSpPr/>
          <p:nvPr/>
        </p:nvGrpSpPr>
        <p:grpSpPr>
          <a:xfrm>
            <a:off x="3955571" y="4307528"/>
            <a:ext cx="2393026" cy="557518"/>
            <a:chOff x="4267200" y="3282795"/>
            <a:chExt cx="2393026" cy="55751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3EF6FBC-3FB7-E121-A57F-50733D947D55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Up 14">
              <a:extLst>
                <a:ext uri="{FF2B5EF4-FFF2-40B4-BE49-F238E27FC236}">
                  <a16:creationId xmlns:a16="http://schemas.microsoft.com/office/drawing/2014/main" id="{3AAEBB02-3852-2881-B120-6C23AFB4E079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547B97-BD6F-C31D-9F4A-12DDD1ACD9E3}"/>
              </a:ext>
            </a:extLst>
          </p:cNvPr>
          <p:cNvGrpSpPr/>
          <p:nvPr/>
        </p:nvGrpSpPr>
        <p:grpSpPr>
          <a:xfrm>
            <a:off x="3955571" y="4584707"/>
            <a:ext cx="2393026" cy="557518"/>
            <a:chOff x="4267200" y="3282795"/>
            <a:chExt cx="2393026" cy="55751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D36D5AE-281A-2E61-8080-F5E974F23728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Up 17">
              <a:extLst>
                <a:ext uri="{FF2B5EF4-FFF2-40B4-BE49-F238E27FC236}">
                  <a16:creationId xmlns:a16="http://schemas.microsoft.com/office/drawing/2014/main" id="{0A370949-392B-74FA-E130-F6637022117A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F80BC6B-E527-F2A6-99BA-1A8DC987E381}"/>
              </a:ext>
            </a:extLst>
          </p:cNvPr>
          <p:cNvGrpSpPr/>
          <p:nvPr/>
        </p:nvGrpSpPr>
        <p:grpSpPr>
          <a:xfrm>
            <a:off x="3959006" y="4979710"/>
            <a:ext cx="2393026" cy="557518"/>
            <a:chOff x="4270635" y="4952187"/>
            <a:chExt cx="2393026" cy="557518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AE97F252-514C-2E2D-BFB1-23F3C205686D}"/>
                </a:ext>
              </a:extLst>
            </p:cNvPr>
            <p:cNvSpPr/>
            <p:nvPr/>
          </p:nvSpPr>
          <p:spPr>
            <a:xfrm>
              <a:off x="4270635" y="5113157"/>
              <a:ext cx="1280160" cy="204045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Up 22">
              <a:extLst>
                <a:ext uri="{FF2B5EF4-FFF2-40B4-BE49-F238E27FC236}">
                  <a16:creationId xmlns:a16="http://schemas.microsoft.com/office/drawing/2014/main" id="{8B78CCFB-1F95-7F12-AB84-70506AB07A25}"/>
                </a:ext>
              </a:extLst>
            </p:cNvPr>
            <p:cNvSpPr/>
            <p:nvPr/>
          </p:nvSpPr>
          <p:spPr>
            <a:xfrm rot="16200000">
              <a:off x="5836262" y="4682306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5BC064-481A-5E1B-F024-304EE48FDBF4}"/>
              </a:ext>
            </a:extLst>
          </p:cNvPr>
          <p:cNvGrpSpPr/>
          <p:nvPr/>
        </p:nvGrpSpPr>
        <p:grpSpPr>
          <a:xfrm>
            <a:off x="3955571" y="4106643"/>
            <a:ext cx="2393026" cy="557518"/>
            <a:chOff x="4270635" y="4952187"/>
            <a:chExt cx="2393026" cy="557518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6B80314-45CF-3320-1247-20014CA3C7A7}"/>
                </a:ext>
              </a:extLst>
            </p:cNvPr>
            <p:cNvSpPr/>
            <p:nvPr/>
          </p:nvSpPr>
          <p:spPr>
            <a:xfrm>
              <a:off x="4270635" y="5113157"/>
              <a:ext cx="1280160" cy="204045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AEB4CF10-7409-B485-B5E9-A424C77F5470}"/>
                </a:ext>
              </a:extLst>
            </p:cNvPr>
            <p:cNvSpPr/>
            <p:nvPr/>
          </p:nvSpPr>
          <p:spPr>
            <a:xfrm rot="16200000">
              <a:off x="5836262" y="4682306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49D149-4046-DDFA-FA04-32F56E0A1D9B}"/>
              </a:ext>
            </a:extLst>
          </p:cNvPr>
          <p:cNvGrpSpPr/>
          <p:nvPr/>
        </p:nvGrpSpPr>
        <p:grpSpPr>
          <a:xfrm>
            <a:off x="3955571" y="5898237"/>
            <a:ext cx="2393026" cy="557518"/>
            <a:chOff x="4267200" y="3282795"/>
            <a:chExt cx="2393026" cy="55751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095C167-0F43-DFD0-6872-B5A92A0A111B}"/>
                </a:ext>
              </a:extLst>
            </p:cNvPr>
            <p:cNvSpPr/>
            <p:nvPr/>
          </p:nvSpPr>
          <p:spPr>
            <a:xfrm>
              <a:off x="4267200" y="3400620"/>
              <a:ext cx="1280160" cy="321869"/>
            </a:xfrm>
            <a:prstGeom prst="rect">
              <a:avLst/>
            </a:prstGeom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Arrow: Up 32">
              <a:extLst>
                <a:ext uri="{FF2B5EF4-FFF2-40B4-BE49-F238E27FC236}">
                  <a16:creationId xmlns:a16="http://schemas.microsoft.com/office/drawing/2014/main" id="{CD694DC5-AAD2-8643-CA63-32BF7F83A58E}"/>
                </a:ext>
              </a:extLst>
            </p:cNvPr>
            <p:cNvSpPr/>
            <p:nvPr/>
          </p:nvSpPr>
          <p:spPr>
            <a:xfrm rot="16200000">
              <a:off x="5832827" y="3012914"/>
              <a:ext cx="557518" cy="1097280"/>
            </a:xfrm>
            <a:prstGeom prst="upArrow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2362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98654C-6724-42D5-5317-D4D99581D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89* DMVs &amp; DMFs, 940* columns</a:t>
            </a:r>
          </a:p>
          <a:p>
            <a:r>
              <a:rPr lang="en-US" dirty="0"/>
              <a:t>Objects</a:t>
            </a:r>
          </a:p>
          <a:p>
            <a:pPr lvl="1"/>
            <a:r>
              <a:rPr lang="en-US" dirty="0"/>
              <a:t>Server, instance, database, tables, views, SQL TVFs</a:t>
            </a:r>
          </a:p>
          <a:p>
            <a:pPr lvl="2"/>
            <a:r>
              <a:rPr lang="en-US" dirty="0"/>
              <a:t>History - Change Data Capture, System Versioned, Ledger</a:t>
            </a:r>
          </a:p>
          <a:p>
            <a:pPr lvl="2"/>
            <a:r>
              <a:rPr lang="en-US" dirty="0"/>
              <a:t>Internal tables - auto generated - for XML, spatial, full-text, history, …</a:t>
            </a:r>
          </a:p>
          <a:p>
            <a:pPr lvl="1"/>
            <a:r>
              <a:rPr lang="en-US" dirty="0"/>
              <a:t>Indexes, foreign keys, constraints, missing indexes …</a:t>
            </a:r>
          </a:p>
          <a:p>
            <a:r>
              <a:rPr lang="en-US" dirty="0"/>
              <a:t>Metadata</a:t>
            </a:r>
          </a:p>
          <a:p>
            <a:pPr lvl="1"/>
            <a:r>
              <a:rPr lang="en-US" dirty="0"/>
              <a:t>Columns, sequences, identities, partitions, statistics, computed columns …</a:t>
            </a:r>
          </a:p>
          <a:p>
            <a:pPr lvl="1"/>
            <a:r>
              <a:rPr lang="en-US" dirty="0"/>
              <a:t>Configurations, settings, parameters, extended properties …</a:t>
            </a:r>
          </a:p>
          <a:p>
            <a:r>
              <a:rPr lang="en-US" dirty="0"/>
              <a:t>182* operational metrics - sizes, stats, waits, locks, splits/merges, reads, writes, …</a:t>
            </a:r>
          </a:p>
          <a:p>
            <a:pPr lvl="1"/>
            <a:r>
              <a:rPr lang="en-US" dirty="0"/>
              <a:t>Aggregates reset on index rebuild/stats recompute/DDL change/server start …</a:t>
            </a:r>
          </a:p>
          <a:p>
            <a:r>
              <a:rPr lang="en-US" dirty="0"/>
              <a:t>Around 28* seconds to collect &amp; process on problem server</a:t>
            </a:r>
          </a:p>
          <a:p>
            <a:pPr marL="0" indent="0">
              <a:buNone/>
            </a:pPr>
            <a:r>
              <a:rPr lang="en-US" sz="2000" dirty="0"/>
              <a:t>* As of latest version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53DD57-4779-94C8-A897-94C39D572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Diagnostics - Sourcing</a:t>
            </a:r>
          </a:p>
        </p:txBody>
      </p:sp>
    </p:spTree>
    <p:extLst>
      <p:ext uri="{BB962C8B-B14F-4D97-AF65-F5344CB8AC3E}">
        <p14:creationId xmlns:p14="http://schemas.microsoft.com/office/powerpoint/2010/main" val="3854521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EA2200B-4537-2F40-61E7-C02DD7F46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Metadata &amp; Metric Sources (as of latest version)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411A678-3E0D-E823-0E26-52144D559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3533512"/>
              </p:ext>
            </p:extLst>
          </p:nvPr>
        </p:nvGraphicFramePr>
        <p:xfrm>
          <a:off x="0" y="447040"/>
          <a:ext cx="12192000" cy="609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168">
                  <a:extLst>
                    <a:ext uri="{9D8B030D-6E8A-4147-A177-3AD203B41FA5}">
                      <a16:colId xmlns:a16="http://schemas.microsoft.com/office/drawing/2014/main" val="452529053"/>
                    </a:ext>
                  </a:extLst>
                </a:gridCol>
                <a:gridCol w="4389120">
                  <a:extLst>
                    <a:ext uri="{9D8B030D-6E8A-4147-A177-3AD203B41FA5}">
                      <a16:colId xmlns:a16="http://schemas.microsoft.com/office/drawing/2014/main" val="2398911564"/>
                    </a:ext>
                  </a:extLst>
                </a:gridCol>
                <a:gridCol w="3791712">
                  <a:extLst>
                    <a:ext uri="{9D8B030D-6E8A-4147-A177-3AD203B41FA5}">
                      <a16:colId xmlns:a16="http://schemas.microsoft.com/office/drawing/2014/main" val="3664697653"/>
                    </a:ext>
                  </a:extLst>
                </a:gridCol>
              </a:tblGrid>
              <a:tr h="609092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3776663" algn="r"/>
                        </a:tabLst>
                        <a:defRPr/>
                      </a:pPr>
                      <a:r>
                        <a:rPr lang="en-US" sz="1200" b="1" u="sng" dirty="0">
                          <a:solidFill>
                            <a:schemeClr val="tx1"/>
                          </a:solidFill>
                        </a:rPr>
                        <a:t>Server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</a:rPr>
                        <a:t>	</a:t>
                      </a:r>
                      <a:r>
                        <a:rPr lang="en-US" sz="1200" b="1" u="sng" dirty="0">
                          <a:solidFill>
                            <a:schemeClr val="tx1"/>
                          </a:solidFill>
                        </a:rPr>
                        <a:t>Database=&gt;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@@ Functions</a:t>
                      </a:r>
                    </a:p>
                    <a:p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DBCC TRACESTATUS</a:t>
                      </a: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msdb.sys.availability_replicas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msdb.sys.change_tracking_databases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msdb.sys.database_scoped_configurations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tabLst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msdb.sys.databases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msdb.sys.dm_db_index_operational_stats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msdb.sys.dm_db_index_usage_stats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msdb.sys.dm_db_missing_index_columns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msdb.sys.dm_db_missing_index_details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msdb.sys.dm_db_missing_index_group_stats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msdb.sys.dm_db_missing_index_group_stats_query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msdb.sys.dm_db_missing_index_groups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msdb.sys.dm_exec_query_plan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msdb.sys.dm_exec_query_stats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msdb.sys.dm_exec_sessions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msdb.sys.dm_exec_sql_text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msdb.sys.dm_hadr_availability_replica_states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msdb.sys.dm_os_buffer_descriptors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msdb.sys.dm_os_sys_info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msdb.sys.servers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r>
                        <a:rPr lang="en-US" sz="1150" b="1" dirty="0">
                          <a:solidFill>
                            <a:schemeClr val="tx1"/>
                          </a:solidFill>
                        </a:rPr>
                        <a:t>SERVERPROPERTY Function</a:t>
                      </a:r>
                    </a:p>
                    <a:p>
                      <a:endParaRPr lang="en-US" sz="1200" b="1" u="sng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cdc.change_table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sys.allocation_units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sys.change_tracking_tables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sys.check_constraints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sys.column_store_row_groups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sys.column_type_usages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sys.computed_columns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sys.data_spaces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sys.database_automatic_tuning_options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sys.database_files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sys.database_query_store_options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sys.database_scoped_configurations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sys.default_constraints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sys.dm_db_column_store_row_group_operational_stats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sys.dm_db_column_store_row_group_physical_stats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sys.dm_db_incremental_stats_properties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sys.dm_db_partition_stats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sys.dm_db_stats_properties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sys.dm_db_xtp_hash_index_stats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sys.dm_db_xtp_Nonclustered_index_stats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sys.dm_db_xtp_object_stats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sys.dm_db_xtp_table_memory_stats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sys.dm_sql_referencing_entities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sys.dm_xtp_system_memory_consumers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sys.edge_constraint_clauses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sys.edge_constraints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sys.extended_properties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sys.filegroups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sys.foreign_key_columns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sys.foreign_keys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sys.fulltext_catalogs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sys.fulltext_index_catalog_usages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sys.fulltext_indexes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sys.function_order_columns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sys.hash_indexes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sys.identity_columns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sys.index_resumable_operations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sys.internal_partitions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sys.internal_tables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sys.key_constraints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sys.objects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sys.partition_functions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sys.partition_schemes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sys.partitions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sys.schemas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sys.sequences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sys.spatial_index_tessellations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sys.spatial_indexes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sys.sql_expression_dependencies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sys.sql_modules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sys.stats_columns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sys.table_types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sys.tables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sys.triggers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sys.types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sys.views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sys.xml_indexes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sys.xtp_memory_consumers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sys.xtp_Nonclustered_index_stats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  <a:p>
                      <a:pPr marL="0" indent="0"/>
                      <a:r>
                        <a:rPr lang="en-US" sz="1150" b="1" dirty="0" err="1">
                          <a:solidFill>
                            <a:schemeClr val="tx1"/>
                          </a:solidFill>
                        </a:rPr>
                        <a:t>sys.xtp_object_stats</a:t>
                      </a:r>
                      <a:endParaRPr lang="en-US" sz="115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2329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57885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BAE6C5E-81C7-4B6F-816C-E95907915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Items that “stand out” </a:t>
            </a:r>
          </a:p>
          <a:p>
            <a:pPr lvl="1"/>
            <a:r>
              <a:rPr lang="en-US" dirty="0"/>
              <a:t>Non-default properties, settings, parameters - e.g. DOP, CTFP</a:t>
            </a:r>
          </a:p>
          <a:p>
            <a:pPr lvl="1"/>
            <a:r>
              <a:rPr lang="en-US" dirty="0"/>
              <a:t>High proportion of a metric - e.g. waits, locks, splits, merges</a:t>
            </a:r>
          </a:p>
          <a:p>
            <a:pPr lvl="1"/>
            <a:r>
              <a:rPr lang="en-US" dirty="0"/>
              <a:t>Unused, underused, or empty objects</a:t>
            </a:r>
          </a:p>
          <a:p>
            <a:r>
              <a:rPr lang="en-US" dirty="0"/>
              <a:t>“Good to know”</a:t>
            </a:r>
          </a:p>
          <a:p>
            <a:pPr lvl="1"/>
            <a:r>
              <a:rPr lang="en-US" dirty="0"/>
              <a:t>“Key” configuration info - server, instance, database, query store …</a:t>
            </a:r>
          </a:p>
          <a:p>
            <a:pPr lvl="1"/>
            <a:r>
              <a:rPr lang="en-US" dirty="0"/>
              <a:t>Dates: Last read / written / modified / created / statistics updated …</a:t>
            </a:r>
          </a:p>
          <a:p>
            <a:pPr lvl="1"/>
            <a:r>
              <a:rPr lang="en-US" dirty="0"/>
              <a:t>Index “Synergies” - sequence, overlaps, contained …</a:t>
            </a:r>
          </a:p>
          <a:p>
            <a:pPr lvl="1"/>
            <a:r>
              <a:rPr lang="en-US" dirty="0"/>
              <a:t>Sizes, metrics, restrictions, limits …</a:t>
            </a:r>
          </a:p>
          <a:p>
            <a:r>
              <a:rPr lang="en-US" dirty="0"/>
              <a:t>Anti-Patterns</a:t>
            </a:r>
          </a:p>
          <a:p>
            <a:pPr lvl="1"/>
            <a:r>
              <a:rPr lang="en-US" dirty="0"/>
              <a:t>Big includes</a:t>
            </a:r>
          </a:p>
          <a:p>
            <a:pPr lvl="1"/>
            <a:r>
              <a:rPr lang="en-US" dirty="0"/>
              <a:t>Uncovered foreign keys with missing index recommendations</a:t>
            </a:r>
          </a:p>
          <a:p>
            <a:pPr marL="0" indent="0">
              <a:buNone/>
            </a:pPr>
            <a:r>
              <a:rPr lang="en-US" sz="2000" dirty="0"/>
              <a:t>* As of latest version. Yes that’s an important number if you’re a Ray Bradbury fan.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18EA55-9134-BD7A-3455-91BC649CE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SQLXL_Index</a:t>
            </a:r>
            <a:r>
              <a:rPr lang="en-US" dirty="0"/>
              <a:t> - 451* Diagnostics (SQL Version aware)</a:t>
            </a:r>
          </a:p>
        </p:txBody>
      </p:sp>
    </p:spTree>
    <p:extLst>
      <p:ext uri="{BB962C8B-B14F-4D97-AF65-F5344CB8AC3E}">
        <p14:creationId xmlns:p14="http://schemas.microsoft.com/office/powerpoint/2010/main" val="455548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A747323-9112-E966-1098-C5FF5B39B3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FAECB286-3264-959A-0A23-4274CA991F2D}"/>
              </a:ext>
            </a:extLst>
          </p:cNvPr>
          <p:cNvSpPr/>
          <p:nvPr/>
        </p:nvSpPr>
        <p:spPr>
          <a:xfrm>
            <a:off x="2826252" y="2359118"/>
            <a:ext cx="6719140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078E0D9-DD6A-F236-CF63-B9A63EA0DBA3}"/>
              </a:ext>
            </a:extLst>
          </p:cNvPr>
          <p:cNvSpPr/>
          <p:nvPr/>
        </p:nvSpPr>
        <p:spPr>
          <a:xfrm>
            <a:off x="573024" y="20025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DC7900-1D1E-5CC8-22AF-BA635F423A1F}"/>
              </a:ext>
            </a:extLst>
          </p:cNvPr>
          <p:cNvSpPr/>
          <p:nvPr/>
        </p:nvSpPr>
        <p:spPr>
          <a:xfrm>
            <a:off x="2815004" y="972097"/>
            <a:ext cx="6719140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9434B56-0CAE-7F3C-97F3-EF20342B389C}"/>
              </a:ext>
            </a:extLst>
          </p:cNvPr>
          <p:cNvSpPr/>
          <p:nvPr/>
        </p:nvSpPr>
        <p:spPr>
          <a:xfrm>
            <a:off x="10450" y="3749006"/>
            <a:ext cx="2566541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Arrow: Up 1">
            <a:extLst>
              <a:ext uri="{FF2B5EF4-FFF2-40B4-BE49-F238E27FC236}">
                <a16:creationId xmlns:a16="http://schemas.microsoft.com/office/drawing/2014/main" id="{4B20FD04-BB8B-106C-ABE9-FE6FE230A49E}"/>
              </a:ext>
            </a:extLst>
          </p:cNvPr>
          <p:cNvSpPr/>
          <p:nvPr/>
        </p:nvSpPr>
        <p:spPr>
          <a:xfrm rot="16200000">
            <a:off x="2015637" y="206029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F251C1B-1531-3ED0-8F32-0AA63028CC21}"/>
              </a:ext>
            </a:extLst>
          </p:cNvPr>
          <p:cNvSpPr/>
          <p:nvPr/>
        </p:nvSpPr>
        <p:spPr>
          <a:xfrm>
            <a:off x="2828938" y="3731814"/>
            <a:ext cx="6719140" cy="1824605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0609F03-AACC-7F5C-EE01-D495CFB0D6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49006"/>
            <a:ext cx="12199713" cy="2424047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20" name="Arrow: Up 19">
            <a:extLst>
              <a:ext uri="{FF2B5EF4-FFF2-40B4-BE49-F238E27FC236}">
                <a16:creationId xmlns:a16="http://schemas.microsoft.com/office/drawing/2014/main" id="{060250F5-A29C-1486-63E2-2412B1DF6C30}"/>
              </a:ext>
            </a:extLst>
          </p:cNvPr>
          <p:cNvSpPr/>
          <p:nvPr/>
        </p:nvSpPr>
        <p:spPr>
          <a:xfrm rot="16200000">
            <a:off x="2854585" y="3341999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4748A140-ED07-3C2B-7C9F-52BC465FDC2D}"/>
              </a:ext>
            </a:extLst>
          </p:cNvPr>
          <p:cNvSpPr/>
          <p:nvPr/>
        </p:nvSpPr>
        <p:spPr>
          <a:xfrm rot="16200000">
            <a:off x="2452249" y="381225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Arrow: Up 21">
            <a:extLst>
              <a:ext uri="{FF2B5EF4-FFF2-40B4-BE49-F238E27FC236}">
                <a16:creationId xmlns:a16="http://schemas.microsoft.com/office/drawing/2014/main" id="{B486301B-CE8E-F101-AE6E-940529700097}"/>
              </a:ext>
            </a:extLst>
          </p:cNvPr>
          <p:cNvSpPr/>
          <p:nvPr/>
        </p:nvSpPr>
        <p:spPr>
          <a:xfrm rot="16200000">
            <a:off x="2939926" y="5104582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1ADCC8-E1FC-0D41-E77F-B608AE99C114}"/>
              </a:ext>
            </a:extLst>
          </p:cNvPr>
          <p:cNvSpPr/>
          <p:nvPr/>
        </p:nvSpPr>
        <p:spPr>
          <a:xfrm>
            <a:off x="-7713" y="5432403"/>
            <a:ext cx="2677758" cy="49957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344BAA8-1B94-7D47-343C-5CA937DCD8D5}"/>
              </a:ext>
            </a:extLst>
          </p:cNvPr>
          <p:cNvSpPr/>
          <p:nvPr/>
        </p:nvSpPr>
        <p:spPr>
          <a:xfrm>
            <a:off x="17417" y="4221484"/>
            <a:ext cx="2164951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651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9" grpId="2" animBg="1"/>
      <p:bldP spid="11" grpId="0" animBg="1"/>
      <p:bldP spid="11" grpId="1" animBg="1"/>
      <p:bldP spid="12" grpId="0" animBg="1"/>
      <p:bldP spid="12" grpId="1" animBg="1"/>
      <p:bldP spid="23" grpId="0" animBg="1"/>
      <p:bldP spid="23" grpId="1" animBg="1"/>
      <p:bldP spid="2" grpId="0" animBg="1"/>
      <p:bldP spid="2" grpId="1" animBg="1"/>
      <p:bldP spid="4" grpId="0" animBg="1"/>
      <p:bldP spid="4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5" grpId="0" animBg="1"/>
      <p:bldP spid="24" grpId="0" animBg="1"/>
      <p:bldP spid="24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234602-9A06-A251-8B98-AC5C69D1D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97CDBB-2D71-4FB6-BD6A-E1C23634A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9144"/>
            <a:ext cx="12192000" cy="553943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0B56F8B5-12BE-27D0-35A1-312165CDC478}"/>
              </a:ext>
            </a:extLst>
          </p:cNvPr>
          <p:cNvSpPr/>
          <p:nvPr/>
        </p:nvSpPr>
        <p:spPr>
          <a:xfrm>
            <a:off x="2804160" y="3749006"/>
            <a:ext cx="6741232" cy="1781287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7304C4-8AE3-175D-C0A7-147D08790AE9}"/>
              </a:ext>
            </a:extLst>
          </p:cNvPr>
          <p:cNvSpPr/>
          <p:nvPr/>
        </p:nvSpPr>
        <p:spPr>
          <a:xfrm>
            <a:off x="2840736" y="972097"/>
            <a:ext cx="6693408" cy="1389888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D95AD25-C513-1191-7E7B-8329B16724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7558"/>
            <a:ext cx="12192000" cy="3141448"/>
          </a:xfrm>
          <a:prstGeom prst="rect">
            <a:avLst/>
          </a:prstGeom>
          <a:ln w="12700">
            <a:solidFill>
              <a:srgbClr val="7030A0"/>
            </a:solidFill>
          </a:ln>
        </p:spPr>
      </p:pic>
      <p:sp>
        <p:nvSpPr>
          <p:cNvPr id="2" name="Arrow: Up 1">
            <a:extLst>
              <a:ext uri="{FF2B5EF4-FFF2-40B4-BE49-F238E27FC236}">
                <a16:creationId xmlns:a16="http://schemas.microsoft.com/office/drawing/2014/main" id="{C935FFA8-CE5F-D7D7-93EF-57697CA3910B}"/>
              </a:ext>
            </a:extLst>
          </p:cNvPr>
          <p:cNvSpPr/>
          <p:nvPr/>
        </p:nvSpPr>
        <p:spPr>
          <a:xfrm rot="16200000">
            <a:off x="7390009" y="196289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C8964CA-768B-91A7-65B1-B63D2EDB0473}"/>
              </a:ext>
            </a:extLst>
          </p:cNvPr>
          <p:cNvSpPr/>
          <p:nvPr/>
        </p:nvSpPr>
        <p:spPr>
          <a:xfrm>
            <a:off x="-5225" y="612648"/>
            <a:ext cx="7125353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F3C6AEDB-56B6-C9C5-AC01-615CDCF42F1D}"/>
              </a:ext>
            </a:extLst>
          </p:cNvPr>
          <p:cNvSpPr/>
          <p:nvPr/>
        </p:nvSpPr>
        <p:spPr>
          <a:xfrm>
            <a:off x="1222514" y="867062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6956CB-3108-8B83-78D9-8E5660740EAD}"/>
              </a:ext>
            </a:extLst>
          </p:cNvPr>
          <p:cNvSpPr/>
          <p:nvPr/>
        </p:nvSpPr>
        <p:spPr>
          <a:xfrm>
            <a:off x="719328" y="604118"/>
            <a:ext cx="2121408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DC089368-58C6-1331-6457-2598C1C207DF}"/>
              </a:ext>
            </a:extLst>
          </p:cNvPr>
          <p:cNvSpPr/>
          <p:nvPr/>
        </p:nvSpPr>
        <p:spPr>
          <a:xfrm>
            <a:off x="3469410" y="86360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AC080C9-20E9-9FE0-A8C1-FAB3FE93998A}"/>
              </a:ext>
            </a:extLst>
          </p:cNvPr>
          <p:cNvSpPr/>
          <p:nvPr/>
        </p:nvSpPr>
        <p:spPr>
          <a:xfrm>
            <a:off x="2832027" y="604118"/>
            <a:ext cx="2239846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8CFE17D3-094C-D7A3-D361-F5E7C5525F1B}"/>
              </a:ext>
            </a:extLst>
          </p:cNvPr>
          <p:cNvSpPr/>
          <p:nvPr/>
        </p:nvSpPr>
        <p:spPr>
          <a:xfrm>
            <a:off x="5764863" y="837044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6B0B063-6F53-0A91-DC72-23140D7F0F67}"/>
              </a:ext>
            </a:extLst>
          </p:cNvPr>
          <p:cNvSpPr/>
          <p:nvPr/>
        </p:nvSpPr>
        <p:spPr>
          <a:xfrm>
            <a:off x="5044089" y="598935"/>
            <a:ext cx="2239846" cy="26456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39EDF6E0-6F50-F7CA-E1D3-B9706FB58803}"/>
              </a:ext>
            </a:extLst>
          </p:cNvPr>
          <p:cNvSpPr/>
          <p:nvPr/>
        </p:nvSpPr>
        <p:spPr>
          <a:xfrm>
            <a:off x="1814866" y="863606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BC182477-0A8E-76BE-9F87-1D241DDE5537}"/>
              </a:ext>
            </a:extLst>
          </p:cNvPr>
          <p:cNvSpPr/>
          <p:nvPr/>
        </p:nvSpPr>
        <p:spPr>
          <a:xfrm>
            <a:off x="2336831" y="873205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B7AB7687-C01B-3849-9144-FAAE5D9895CE}"/>
              </a:ext>
            </a:extLst>
          </p:cNvPr>
          <p:cNvSpPr/>
          <p:nvPr/>
        </p:nvSpPr>
        <p:spPr>
          <a:xfrm>
            <a:off x="110631" y="877210"/>
            <a:ext cx="557518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1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2" grpId="0" animBg="1"/>
      <p:bldP spid="2" grpId="1" animBg="1"/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18" grpId="0" animBg="1"/>
      <p:bldP spid="18" grpId="1" animBg="1"/>
      <p:bldP spid="19" grpId="0" animBg="1"/>
      <p:bldP spid="20" grpId="0" animBg="1"/>
      <p:bldP spid="5" grpId="0" animBg="1"/>
      <p:bldP spid="5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9E67942-D3E4-2449-BFDB-ECF89469BB32}"/>
              </a:ext>
            </a:extLst>
          </p:cNvPr>
          <p:cNvSpPr/>
          <p:nvPr/>
        </p:nvSpPr>
        <p:spPr>
          <a:xfrm>
            <a:off x="3705825" y="2329360"/>
            <a:ext cx="4767615" cy="2003589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0FC50D-5AC8-DBF7-7BBA-1B6A6905486A}"/>
              </a:ext>
            </a:extLst>
          </p:cNvPr>
          <p:cNvSpPr/>
          <p:nvPr/>
        </p:nvSpPr>
        <p:spPr>
          <a:xfrm>
            <a:off x="3705825" y="4332949"/>
            <a:ext cx="4767615" cy="92485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Up 8">
            <a:extLst>
              <a:ext uri="{FF2B5EF4-FFF2-40B4-BE49-F238E27FC236}">
                <a16:creationId xmlns:a16="http://schemas.microsoft.com/office/drawing/2014/main" id="{D7855B54-DAB4-B222-C6B3-AC71730A7C34}"/>
              </a:ext>
            </a:extLst>
          </p:cNvPr>
          <p:cNvSpPr/>
          <p:nvPr/>
        </p:nvSpPr>
        <p:spPr>
          <a:xfrm>
            <a:off x="604072" y="26411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C500ADF-5216-3031-4F26-ECE0DE2E35DE}"/>
              </a:ext>
            </a:extLst>
          </p:cNvPr>
          <p:cNvSpPr/>
          <p:nvPr/>
        </p:nvSpPr>
        <p:spPr>
          <a:xfrm>
            <a:off x="3705825" y="978408"/>
            <a:ext cx="4767615" cy="135331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521DE85-26D1-3005-AE97-389105A9B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5825" y="2551176"/>
            <a:ext cx="8466584" cy="4306824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</p:pic>
      <p:sp>
        <p:nvSpPr>
          <p:cNvPr id="12" name="Arrow: Up 11">
            <a:extLst>
              <a:ext uri="{FF2B5EF4-FFF2-40B4-BE49-F238E27FC236}">
                <a16:creationId xmlns:a16="http://schemas.microsoft.com/office/drawing/2014/main" id="{A8EF0468-516F-4A34-8C81-9AA00237469F}"/>
              </a:ext>
            </a:extLst>
          </p:cNvPr>
          <p:cNvSpPr/>
          <p:nvPr/>
        </p:nvSpPr>
        <p:spPr>
          <a:xfrm rot="5400000">
            <a:off x="2767293" y="2477501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7BE7981-FD32-BB80-E1E9-7C0394A3F40C}"/>
              </a:ext>
            </a:extLst>
          </p:cNvPr>
          <p:cNvSpPr/>
          <p:nvPr/>
        </p:nvSpPr>
        <p:spPr>
          <a:xfrm rot="5400000">
            <a:off x="2777023" y="273353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FE1AAC89-8E6F-0D69-1F31-F0FA3DA56BF7}"/>
              </a:ext>
            </a:extLst>
          </p:cNvPr>
          <p:cNvSpPr/>
          <p:nvPr/>
        </p:nvSpPr>
        <p:spPr>
          <a:xfrm rot="5400000">
            <a:off x="2771797" y="415399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5A93EB1-1C82-DE97-3737-2CF2601378A7}"/>
              </a:ext>
            </a:extLst>
          </p:cNvPr>
          <p:cNvSpPr/>
          <p:nvPr/>
        </p:nvSpPr>
        <p:spPr>
          <a:xfrm rot="5400000">
            <a:off x="2771796" y="557445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0738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5F56D-046B-7B00-BF6C-C7FC245327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525D846-5C92-8208-3235-0AECB524C27A}"/>
              </a:ext>
            </a:extLst>
          </p:cNvPr>
          <p:cNvSpPr/>
          <p:nvPr/>
        </p:nvSpPr>
        <p:spPr>
          <a:xfrm>
            <a:off x="3697659" y="4320770"/>
            <a:ext cx="4754879" cy="937030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3DAAE6-2485-853E-6B56-7981819902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3268" y="2272609"/>
            <a:ext cx="9945488" cy="2048161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5" name="Arrow: Up 4">
            <a:extLst>
              <a:ext uri="{FF2B5EF4-FFF2-40B4-BE49-F238E27FC236}">
                <a16:creationId xmlns:a16="http://schemas.microsoft.com/office/drawing/2014/main" id="{875ED1A8-3DD5-94B6-3F69-FFFD614BB48A}"/>
              </a:ext>
            </a:extLst>
          </p:cNvPr>
          <p:cNvSpPr/>
          <p:nvPr/>
        </p:nvSpPr>
        <p:spPr>
          <a:xfrm rot="5400000">
            <a:off x="1268493" y="2147954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53EA187B-6ADC-0CC9-4865-24232F978220}"/>
              </a:ext>
            </a:extLst>
          </p:cNvPr>
          <p:cNvSpPr/>
          <p:nvPr/>
        </p:nvSpPr>
        <p:spPr>
          <a:xfrm rot="5400000">
            <a:off x="1268492" y="303779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87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  <p:bldP spid="5" grpId="1" animBg="1"/>
      <p:bldP spid="6" grpId="0" animBg="1"/>
      <p:bldP spid="6" grpId="1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B7DBB-2976-A329-3238-C780CDC17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Index Metadata and Other Metrics?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92F3A-9C29-E2A1-A84F-176656947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in the spreadsheet</a:t>
            </a:r>
          </a:p>
          <a:p>
            <a:r>
              <a:rPr lang="en-US" dirty="0"/>
              <a:t>258 columns – details on</a:t>
            </a:r>
          </a:p>
          <a:p>
            <a:pPr lvl="1"/>
            <a:r>
              <a:rPr lang="en-US" dirty="0"/>
              <a:t>Foreign key constraints</a:t>
            </a:r>
          </a:p>
          <a:p>
            <a:pPr lvl="1"/>
            <a:r>
              <a:rPr lang="en-US" dirty="0"/>
              <a:t>Table &amp; column constraints</a:t>
            </a:r>
          </a:p>
          <a:p>
            <a:pPr lvl="1"/>
            <a:r>
              <a:rPr lang="en-US" dirty="0"/>
              <a:t>Statistics names and filter definitions</a:t>
            </a:r>
          </a:p>
          <a:p>
            <a:pPr lvl="1"/>
            <a:r>
              <a:rPr lang="en-US" dirty="0"/>
              <a:t>Extended properties</a:t>
            </a:r>
          </a:p>
          <a:p>
            <a:pPr lvl="1"/>
            <a:r>
              <a:rPr lang="en-US" dirty="0"/>
              <a:t>All usage metrics</a:t>
            </a:r>
          </a:p>
          <a:p>
            <a:pPr lvl="1"/>
            <a:r>
              <a:rPr lang="en-US" dirty="0"/>
              <a:t>All Operational metrics - including in-memory &amp; </a:t>
            </a:r>
            <a:r>
              <a:rPr lang="en-US" dirty="0" err="1"/>
              <a:t>columnstores</a:t>
            </a:r>
            <a:endParaRPr lang="en-US" dirty="0"/>
          </a:p>
          <a:p>
            <a:r>
              <a:rPr lang="en-US" dirty="0"/>
              <a:t>Index Metadata</a:t>
            </a:r>
          </a:p>
        </p:txBody>
      </p:sp>
    </p:spTree>
    <p:extLst>
      <p:ext uri="{BB962C8B-B14F-4D97-AF65-F5344CB8AC3E}">
        <p14:creationId xmlns:p14="http://schemas.microsoft.com/office/powerpoint/2010/main" val="38878932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9A2B9-0FA8-33E5-36E6-65E2E2C09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are you here?</a:t>
            </a:r>
          </a:p>
          <a:p>
            <a:r>
              <a:rPr lang="en-US" dirty="0"/>
              <a:t>Client story</a:t>
            </a:r>
          </a:p>
          <a:p>
            <a:r>
              <a:rPr lang="en-US" dirty="0"/>
              <a:t>Signs that tuning indexes may be your best choice</a:t>
            </a:r>
          </a:p>
          <a:p>
            <a:r>
              <a:rPr lang="en-US" dirty="0"/>
              <a:t>Introduce a new approach to index tuning</a:t>
            </a:r>
          </a:p>
          <a:p>
            <a:r>
              <a:rPr lang="en-US" dirty="0"/>
              <a:t>Index performance hurts</a:t>
            </a:r>
          </a:p>
          <a:p>
            <a:r>
              <a:rPr lang="en-US" dirty="0"/>
              <a:t>Prioritizing the hurt</a:t>
            </a:r>
          </a:p>
          <a:p>
            <a:r>
              <a:rPr lang="en-US" dirty="0"/>
              <a:t>Prescribing index fixes</a:t>
            </a:r>
          </a:p>
          <a:p>
            <a:r>
              <a:rPr lang="en-US" dirty="0"/>
              <a:t>Index sourcing &amp; diagnostics</a:t>
            </a:r>
          </a:p>
          <a:p>
            <a:r>
              <a:rPr lang="en-US" dirty="0"/>
              <a:t>Free Stuff!</a:t>
            </a:r>
          </a:p>
          <a:p>
            <a:r>
              <a:rPr lang="en-US" dirty="0"/>
              <a:t>Questions?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629A85-526B-5F7A-DF41-A3AC02662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2283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rrow: Up 1">
            <a:extLst>
              <a:ext uri="{FF2B5EF4-FFF2-40B4-BE49-F238E27FC236}">
                <a16:creationId xmlns:a16="http://schemas.microsoft.com/office/drawing/2014/main" id="{89DC5A05-AFBC-48BB-0698-5DBA8C48370B}"/>
              </a:ext>
            </a:extLst>
          </p:cNvPr>
          <p:cNvSpPr/>
          <p:nvPr/>
        </p:nvSpPr>
        <p:spPr>
          <a:xfrm>
            <a:off x="646176" y="320040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9761D68-DE01-2349-EE49-4D4CA2261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6880" y="3685032"/>
            <a:ext cx="7735380" cy="2057687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CD901B8A-996C-7A0C-8F18-E1E7BC5F4201}"/>
              </a:ext>
            </a:extLst>
          </p:cNvPr>
          <p:cNvSpPr/>
          <p:nvPr/>
        </p:nvSpPr>
        <p:spPr>
          <a:xfrm>
            <a:off x="3060192" y="5748053"/>
            <a:ext cx="4096512" cy="97360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F214A9C4-D5B5-ED76-ECBC-897BB06CF830}"/>
              </a:ext>
            </a:extLst>
          </p:cNvPr>
          <p:cNvSpPr/>
          <p:nvPr/>
        </p:nvSpPr>
        <p:spPr>
          <a:xfrm rot="10800000">
            <a:off x="4445412" y="262432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Arrow: Up 12">
            <a:extLst>
              <a:ext uri="{FF2B5EF4-FFF2-40B4-BE49-F238E27FC236}">
                <a16:creationId xmlns:a16="http://schemas.microsoft.com/office/drawing/2014/main" id="{7581477C-8EDE-FBBE-6E3D-069D2D206215}"/>
              </a:ext>
            </a:extLst>
          </p:cNvPr>
          <p:cNvSpPr/>
          <p:nvPr/>
        </p:nvSpPr>
        <p:spPr>
          <a:xfrm rot="10800000">
            <a:off x="5327904" y="262432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Arrow: Up 13">
            <a:extLst>
              <a:ext uri="{FF2B5EF4-FFF2-40B4-BE49-F238E27FC236}">
                <a16:creationId xmlns:a16="http://schemas.microsoft.com/office/drawing/2014/main" id="{1BAAA0EB-1A57-698A-745F-2E8CF51207C2}"/>
              </a:ext>
            </a:extLst>
          </p:cNvPr>
          <p:cNvSpPr/>
          <p:nvPr/>
        </p:nvSpPr>
        <p:spPr>
          <a:xfrm rot="10800000">
            <a:off x="5985225" y="262432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D49BBC58-F41A-4CD3-ED83-3BADC41C58C3}"/>
              </a:ext>
            </a:extLst>
          </p:cNvPr>
          <p:cNvSpPr/>
          <p:nvPr/>
        </p:nvSpPr>
        <p:spPr>
          <a:xfrm rot="10800000">
            <a:off x="6206777" y="3026664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F5DEF66C-3A94-2A0C-30B1-10EC0BC997C1}"/>
              </a:ext>
            </a:extLst>
          </p:cNvPr>
          <p:cNvSpPr/>
          <p:nvPr/>
        </p:nvSpPr>
        <p:spPr>
          <a:xfrm rot="10800000">
            <a:off x="4194048" y="4197096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CD8AA9D7-C088-562B-3428-182DD0258D69}"/>
              </a:ext>
            </a:extLst>
          </p:cNvPr>
          <p:cNvSpPr/>
          <p:nvPr/>
        </p:nvSpPr>
        <p:spPr>
          <a:xfrm rot="10800000">
            <a:off x="7485888" y="4223362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Arrow: Up 17">
            <a:extLst>
              <a:ext uri="{FF2B5EF4-FFF2-40B4-BE49-F238E27FC236}">
                <a16:creationId xmlns:a16="http://schemas.microsoft.com/office/drawing/2014/main" id="{39A6CC59-7A86-8B7D-EDC3-AAEEA84489E5}"/>
              </a:ext>
            </a:extLst>
          </p:cNvPr>
          <p:cNvSpPr/>
          <p:nvPr/>
        </p:nvSpPr>
        <p:spPr>
          <a:xfrm rot="5400000">
            <a:off x="783239" y="3330060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Arrow: Up 18">
            <a:extLst>
              <a:ext uri="{FF2B5EF4-FFF2-40B4-BE49-F238E27FC236}">
                <a16:creationId xmlns:a16="http://schemas.microsoft.com/office/drawing/2014/main" id="{D86E8978-6C6A-60EA-E14D-A4543285E528}"/>
              </a:ext>
            </a:extLst>
          </p:cNvPr>
          <p:cNvSpPr/>
          <p:nvPr/>
        </p:nvSpPr>
        <p:spPr>
          <a:xfrm rot="5400000">
            <a:off x="783238" y="486541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C8B249-A06F-E558-0D7C-7D7D5AEC57AB}"/>
              </a:ext>
            </a:extLst>
          </p:cNvPr>
          <p:cNvSpPr/>
          <p:nvPr/>
        </p:nvSpPr>
        <p:spPr>
          <a:xfrm>
            <a:off x="1660539" y="4068243"/>
            <a:ext cx="960741" cy="1194272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Arrow: Up 20">
            <a:extLst>
              <a:ext uri="{FF2B5EF4-FFF2-40B4-BE49-F238E27FC236}">
                <a16:creationId xmlns:a16="http://schemas.microsoft.com/office/drawing/2014/main" id="{3A3431C7-62D3-3B76-C797-5A691AF78A4F}"/>
              </a:ext>
            </a:extLst>
          </p:cNvPr>
          <p:cNvSpPr/>
          <p:nvPr/>
        </p:nvSpPr>
        <p:spPr>
          <a:xfrm rot="5400000">
            <a:off x="806409" y="4116739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3450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11" grpId="0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CEDAC-673A-59CE-E955-B66E8A82D8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AFE376B-A0B4-E4CE-E768-0FC1E8271F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3184" y="1197864"/>
            <a:ext cx="7506748" cy="3115110"/>
          </a:xfrm>
          <a:prstGeom prst="rect">
            <a:avLst/>
          </a:prstGeom>
          <a:ln w="50800">
            <a:solidFill>
              <a:srgbClr val="7030A0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606A66A-CE77-5233-0706-1C06E041DB82}"/>
              </a:ext>
            </a:extLst>
          </p:cNvPr>
          <p:cNvSpPr/>
          <p:nvPr/>
        </p:nvSpPr>
        <p:spPr>
          <a:xfrm>
            <a:off x="4033479" y="4312974"/>
            <a:ext cx="3159801" cy="1493466"/>
          </a:xfrm>
          <a:prstGeom prst="rect">
            <a:avLst/>
          </a:prstGeom>
          <a:solidFill>
            <a:srgbClr val="7030A0">
              <a:alpha val="20000"/>
            </a:srgbClr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Up 4">
            <a:extLst>
              <a:ext uri="{FF2B5EF4-FFF2-40B4-BE49-F238E27FC236}">
                <a16:creationId xmlns:a16="http://schemas.microsoft.com/office/drawing/2014/main" id="{FB685D14-1FA0-B340-62C0-C9D6AF7691F7}"/>
              </a:ext>
            </a:extLst>
          </p:cNvPr>
          <p:cNvSpPr/>
          <p:nvPr/>
        </p:nvSpPr>
        <p:spPr>
          <a:xfrm rot="5400000">
            <a:off x="960208" y="868157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A737E0D-36CB-C2B6-6C23-6CC682814651}"/>
              </a:ext>
            </a:extLst>
          </p:cNvPr>
          <p:cNvSpPr/>
          <p:nvPr/>
        </p:nvSpPr>
        <p:spPr>
          <a:xfrm rot="5400000">
            <a:off x="975883" y="127011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rrow: Up 6">
            <a:extLst>
              <a:ext uri="{FF2B5EF4-FFF2-40B4-BE49-F238E27FC236}">
                <a16:creationId xmlns:a16="http://schemas.microsoft.com/office/drawing/2014/main" id="{CB067A18-4424-58DA-01D1-938664AD76E5}"/>
              </a:ext>
            </a:extLst>
          </p:cNvPr>
          <p:cNvSpPr/>
          <p:nvPr/>
        </p:nvSpPr>
        <p:spPr>
          <a:xfrm rot="10800000">
            <a:off x="6352032" y="1344168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Arrow: Up 7">
            <a:extLst>
              <a:ext uri="{FF2B5EF4-FFF2-40B4-BE49-F238E27FC236}">
                <a16:creationId xmlns:a16="http://schemas.microsoft.com/office/drawing/2014/main" id="{30F79331-C3CF-41AD-0FE2-2167E824C320}"/>
              </a:ext>
            </a:extLst>
          </p:cNvPr>
          <p:cNvSpPr/>
          <p:nvPr/>
        </p:nvSpPr>
        <p:spPr>
          <a:xfrm rot="16200000">
            <a:off x="7815596" y="2440925"/>
            <a:ext cx="657321" cy="1097280"/>
          </a:xfrm>
          <a:prstGeom prst="upArrow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858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56406DF-A2EE-C5C9-7FD2-B16BB4544F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Clone structure of target database</a:t>
            </a:r>
          </a:p>
          <a:p>
            <a:r>
              <a:rPr lang="en-US" dirty="0"/>
              <a:t>Apply changes to clone to produce prescribed “end state”</a:t>
            </a:r>
          </a:p>
          <a:p>
            <a:r>
              <a:rPr lang="en-US" dirty="0"/>
              <a:t>Create delta scripts using favorite DDL comparison tool: target -&gt; ”end state”</a:t>
            </a:r>
          </a:p>
          <a:p>
            <a:pPr lvl="1"/>
            <a:r>
              <a:rPr lang="en-US" dirty="0"/>
              <a:t>Scripting DDL changes best left to “experts”</a:t>
            </a:r>
          </a:p>
          <a:p>
            <a:r>
              <a:rPr lang="en-US" dirty="0"/>
              <a:t>Create “rollback code” by comparing in the opposite direction</a:t>
            </a:r>
          </a:p>
          <a:p>
            <a:r>
              <a:rPr lang="en-US" dirty="0"/>
              <a:t>Apply delta scripts to target database</a:t>
            </a:r>
          </a:p>
          <a:p>
            <a:r>
              <a:rPr lang="en-US" dirty="0"/>
              <a:t>Re-compare “end state” to target database</a:t>
            </a:r>
          </a:p>
          <a:p>
            <a:pPr lvl="1"/>
            <a:r>
              <a:rPr lang="en-US" dirty="0"/>
              <a:t>Address any discrepancies</a:t>
            </a:r>
          </a:p>
          <a:p>
            <a:r>
              <a:rPr lang="en-US" dirty="0"/>
              <a:t>Execute rollback code if SHTF</a:t>
            </a:r>
          </a:p>
          <a:p>
            <a:r>
              <a:rPr lang="en-US" dirty="0"/>
              <a:t>*IMPORTANT* Batch changes by table</a:t>
            </a:r>
          </a:p>
          <a:p>
            <a:pPr lvl="1"/>
            <a:r>
              <a:rPr lang="en-US" dirty="0"/>
              <a:t>More time consuming to script &amp; execute</a:t>
            </a:r>
          </a:p>
          <a:p>
            <a:pPr lvl="1"/>
            <a:r>
              <a:rPr lang="en-US" dirty="0"/>
              <a:t>Expedites (inevitable) rollbacks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05FEB7-CC2D-F723-1946-FAF7D3ED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Index Fixes - A method</a:t>
            </a:r>
          </a:p>
        </p:txBody>
      </p:sp>
    </p:spTree>
    <p:extLst>
      <p:ext uri="{BB962C8B-B14F-4D97-AF65-F5344CB8AC3E}">
        <p14:creationId xmlns:p14="http://schemas.microsoft.com/office/powerpoint/2010/main" val="176258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01DBF0-06B3-B3FC-DDC3-EBCDDA0B3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Much interdependency between indexes, data elements, and Applications</a:t>
            </a:r>
          </a:p>
          <a:p>
            <a:pPr lvl="1"/>
            <a:r>
              <a:rPr lang="en-US" dirty="0"/>
              <a:t>Clustered index changes work fastest with no other indexes</a:t>
            </a:r>
          </a:p>
          <a:p>
            <a:pPr lvl="1"/>
            <a:r>
              <a:rPr lang="en-US" dirty="0"/>
              <a:t>Audit &amp; History tables may needs dropping &amp; rebuilding</a:t>
            </a:r>
          </a:p>
          <a:p>
            <a:pPr lvl="1"/>
            <a:r>
              <a:rPr lang="en-US" dirty="0"/>
              <a:t>Foreign keys and other constraints may need dropping and rebuilding</a:t>
            </a:r>
          </a:p>
          <a:p>
            <a:pPr lvl="1"/>
            <a:r>
              <a:rPr lang="en-US" dirty="0"/>
              <a:t>Dropped indexes may be important on Secondary</a:t>
            </a:r>
          </a:p>
          <a:p>
            <a:r>
              <a:rPr lang="en-US" dirty="0"/>
              <a:t>There’s never enough Log file space</a:t>
            </a:r>
          </a:p>
          <a:p>
            <a:r>
              <a:rPr lang="en-US" dirty="0"/>
              <a:t>Use Incrementalism</a:t>
            </a:r>
          </a:p>
          <a:p>
            <a:pPr lvl="1"/>
            <a:r>
              <a:rPr lang="en-US" dirty="0"/>
              <a:t>Bite size pieces, priorities first</a:t>
            </a:r>
          </a:p>
          <a:p>
            <a:pPr lvl="1"/>
            <a:r>
              <a:rPr lang="en-US" dirty="0"/>
              <a:t>Consider DISABLE indexes before dropping</a:t>
            </a:r>
          </a:p>
          <a:p>
            <a:pPr lvl="1"/>
            <a:r>
              <a:rPr lang="en-US" dirty="0"/>
              <a:t>Re-run </a:t>
            </a:r>
            <a:r>
              <a:rPr lang="en-US" dirty="0" err="1"/>
              <a:t>SQLXL_Index</a:t>
            </a:r>
            <a:r>
              <a:rPr lang="en-US" dirty="0"/>
              <a:t> after each set of changes</a:t>
            </a:r>
          </a:p>
          <a:p>
            <a:pPr lvl="1"/>
            <a:r>
              <a:rPr lang="en-US" dirty="0"/>
              <a:t>Assess performance delta</a:t>
            </a:r>
          </a:p>
          <a:p>
            <a:pPr lvl="1"/>
            <a:r>
              <a:rPr lang="en-US" dirty="0"/>
              <a:t>Rinse &amp; Repeat until “done”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3C525F-08C3-8254-8EDE-F29D88502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Implementing Index Fixes - Guidelines</a:t>
            </a:r>
          </a:p>
        </p:txBody>
      </p:sp>
    </p:spTree>
    <p:extLst>
      <p:ext uri="{BB962C8B-B14F-4D97-AF65-F5344CB8AC3E}">
        <p14:creationId xmlns:p14="http://schemas.microsoft.com/office/powerpoint/2010/main" val="298564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F7EC68-AF98-81F7-2FE1-11EDE8F0B0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News - Next 50,000+ user event came up CPU max 32%, no issues reported</a:t>
            </a:r>
          </a:p>
          <a:p>
            <a:pPr lvl="1"/>
            <a:r>
              <a:rPr lang="en-US" dirty="0"/>
              <a:t>Even better - No performance complaints!</a:t>
            </a:r>
          </a:p>
          <a:p>
            <a:r>
              <a:rPr lang="en-US" dirty="0"/>
              <a:t>Completed most of the remaining index prescriptions</a:t>
            </a:r>
          </a:p>
          <a:p>
            <a:pPr lvl="1"/>
            <a:r>
              <a:rPr lang="en-US" dirty="0"/>
              <a:t>Replace many least-used indexes with </a:t>
            </a:r>
            <a:r>
              <a:rPr lang="en-US" dirty="0" err="1"/>
              <a:t>nonclustered</a:t>
            </a:r>
            <a:r>
              <a:rPr lang="en-US" dirty="0"/>
              <a:t> </a:t>
            </a:r>
            <a:r>
              <a:rPr lang="en-US" dirty="0" err="1"/>
              <a:t>columnstores</a:t>
            </a:r>
            <a:endParaRPr lang="en-US" dirty="0"/>
          </a:p>
          <a:p>
            <a:pPr lvl="1"/>
            <a:r>
              <a:rPr lang="en-US" dirty="0"/>
              <a:t>Drop indexes not adding value</a:t>
            </a:r>
          </a:p>
          <a:p>
            <a:pPr lvl="1"/>
            <a:r>
              <a:rPr lang="en-US" dirty="0"/>
              <a:t>Add high-value missing indexes, heap clusters, &amp; foreign key covers</a:t>
            </a:r>
          </a:p>
          <a:p>
            <a:pPr lvl="1"/>
            <a:r>
              <a:rPr lang="en-US" dirty="0"/>
              <a:t>Address indexes with uniqueness issues, key overlaps, or extraneous keys</a:t>
            </a:r>
          </a:p>
          <a:p>
            <a:pPr lvl="1"/>
            <a:r>
              <a:rPr lang="en-US" dirty="0"/>
              <a:t>Review/change instance &amp; database level properties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CDC90-5B31-C0BF-51B8-228F61C2B551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– The End</a:t>
            </a:r>
          </a:p>
        </p:txBody>
      </p:sp>
    </p:spTree>
    <p:extLst>
      <p:ext uri="{BB962C8B-B14F-4D97-AF65-F5344CB8AC3E}">
        <p14:creationId xmlns:p14="http://schemas.microsoft.com/office/powerpoint/2010/main" val="228667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F082D71-AEEE-82F6-3CA6-7270CD868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T-SQL code, Excel workbook, &amp; this presentation on </a:t>
            </a:r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r>
              <a:rPr lang="en-US" dirty="0"/>
              <a:t>Up to 8 hours free consulting!</a:t>
            </a:r>
          </a:p>
          <a:p>
            <a:r>
              <a:rPr lang="en-US" dirty="0"/>
              <a:t>For volunteers to help improve </a:t>
            </a:r>
            <a:r>
              <a:rPr lang="en-US" dirty="0" err="1"/>
              <a:t>SQLXL_Index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Identifying edge cases</a:t>
            </a:r>
          </a:p>
          <a:p>
            <a:pPr lvl="1"/>
            <a:r>
              <a:rPr lang="en-US" dirty="0"/>
              <a:t>Bug hunts &amp; error handling</a:t>
            </a:r>
          </a:p>
          <a:p>
            <a:pPr lvl="1"/>
            <a:r>
              <a:rPr lang="en-US" dirty="0"/>
              <a:t>Azure (all flavors)</a:t>
            </a:r>
          </a:p>
          <a:p>
            <a:pPr lvl="1"/>
            <a:r>
              <a:rPr lang="en-US" dirty="0"/>
              <a:t>Special indexes - XML, full-text, spatial, hash</a:t>
            </a:r>
          </a:p>
          <a:p>
            <a:pPr lvl="1"/>
            <a:r>
              <a:rPr lang="en-US" dirty="0"/>
              <a:t>Tables – history (CDC, SVN, LDG), graph, internal</a:t>
            </a:r>
          </a:p>
          <a:p>
            <a:pPr lvl="1"/>
            <a:r>
              <a:rPr lang="en-US" dirty="0"/>
              <a:t>SQL table valued functions (TVF)</a:t>
            </a:r>
          </a:p>
          <a:p>
            <a:pPr lvl="1"/>
            <a:r>
              <a:rPr lang="en-US" dirty="0"/>
              <a:t>Additional procedure execution parameters</a:t>
            </a:r>
          </a:p>
          <a:p>
            <a:pPr lvl="1"/>
            <a:r>
              <a:rPr lang="en-US" dirty="0"/>
              <a:t>Excel workbook labeling, cell comments, and navigation</a:t>
            </a:r>
          </a:p>
          <a:p>
            <a:pPr lvl="1"/>
            <a:r>
              <a:rPr lang="en-US" dirty="0"/>
              <a:t>Documentation (what’s that?)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C1A4F68-13A8-8C82-046D-77A75D97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Free Stuff!</a:t>
            </a:r>
          </a:p>
        </p:txBody>
      </p:sp>
    </p:spTree>
    <p:extLst>
      <p:ext uri="{BB962C8B-B14F-4D97-AF65-F5344CB8AC3E}">
        <p14:creationId xmlns:p14="http://schemas.microsoft.com/office/powerpoint/2010/main" val="7085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7A3F82-00D6-8FA9-9A3C-77816A53D1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Tuning indexes may be the easiest way to start improving performance</a:t>
            </a:r>
          </a:p>
          <a:p>
            <a:r>
              <a:rPr lang="en-US" dirty="0"/>
              <a:t>SQL Server lets us know where to concentrate our efforts</a:t>
            </a:r>
          </a:p>
          <a:p>
            <a:r>
              <a:rPr lang="en-US" dirty="0"/>
              <a:t>Prioritize your index tuning – biggest bang for smallest buck</a:t>
            </a:r>
          </a:p>
          <a:p>
            <a:r>
              <a:rPr lang="en-US" dirty="0"/>
              <a:t>Actionable prescriptions make tuning decisions simpler</a:t>
            </a:r>
          </a:p>
          <a:p>
            <a:r>
              <a:rPr lang="en-US" dirty="0"/>
              <a:t>Diagnostic data helps to show factors behind the priorities and prescriptions</a:t>
            </a:r>
          </a:p>
          <a:p>
            <a:r>
              <a:rPr lang="en-US" dirty="0"/>
              <a:t>Incremental changes can minimize unforeseen outcomes</a:t>
            </a:r>
          </a:p>
          <a:p>
            <a:r>
              <a:rPr lang="en-US" dirty="0"/>
              <a:t>Please help improve </a:t>
            </a:r>
            <a:r>
              <a:rPr lang="en-US" dirty="0" err="1"/>
              <a:t>SQLX_Index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E21E10A-846E-3B63-57C7-898A03410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884651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D605FE-E44D-67FA-F55F-08A6A6263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47040"/>
            <a:ext cx="12192001" cy="6106158"/>
          </a:xfrm>
        </p:spPr>
        <p:txBody>
          <a:bodyPr/>
          <a:lstStyle/>
          <a:p>
            <a:pPr marL="2286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15CA2F-B760-0C67-59F7-69B072CD57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There are no stupid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A906E-6FF0-ABA0-9DC5-EDDF61981635}"/>
              </a:ext>
            </a:extLst>
          </p:cNvPr>
          <p:cNvSpPr txBox="1"/>
          <p:nvPr/>
        </p:nvSpPr>
        <p:spPr>
          <a:xfrm>
            <a:off x="2474976" y="2258568"/>
            <a:ext cx="7652223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800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3185699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531411B-8DE2-CD91-5CB2-C8208046D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Session Evaluations</a:t>
            </a:r>
          </a:p>
        </p:txBody>
      </p:sp>
      <p:pic>
        <p:nvPicPr>
          <p:cNvPr id="1026" name="Picture 2" descr="episode 17 checklist GIF">
            <a:extLst>
              <a:ext uri="{FF2B5EF4-FFF2-40B4-BE49-F238E27FC236}">
                <a16:creationId xmlns:a16="http://schemas.microsoft.com/office/drawing/2014/main" id="{3A6BAB09-661D-76F7-9AAD-387DA90B29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8128" y="447040"/>
            <a:ext cx="8072488" cy="60924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27580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47F5F667-7849-C6FC-FD5F-FCB092B879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800" dirty="0"/>
              <a:t>Bill Sanscrainte</a:t>
            </a:r>
          </a:p>
          <a:p>
            <a:pPr marL="0" indent="0" algn="ctr">
              <a:buNone/>
            </a:pPr>
            <a:r>
              <a:rPr lang="en-US" sz="3600" dirty="0">
                <a:hlinkClick r:id="rId3" action="ppaction://hlinkfile"/>
              </a:rPr>
              <a:t>linkedin.com/in/</a:t>
            </a:r>
            <a:r>
              <a:rPr lang="en-US" sz="3600" dirty="0" err="1">
                <a:hlinkClick r:id="rId3" action="ppaction://hlinkfile"/>
              </a:rPr>
              <a:t>billsanscrainte</a:t>
            </a:r>
            <a:endParaRPr lang="en-US" sz="3600" dirty="0"/>
          </a:p>
          <a:p>
            <a:pPr marL="0" indent="0" algn="ctr">
              <a:buNone/>
            </a:pPr>
            <a:r>
              <a:rPr lang="en-US" sz="3600" dirty="0">
                <a:hlinkClick r:id="rId4"/>
              </a:rPr>
              <a:t>Bill@Sanscrainte.com</a:t>
            </a:r>
            <a:endParaRPr lang="en-US" sz="3600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Find presentation, Excel spreadsheet, &amp; T-SQL code at </a:t>
            </a:r>
          </a:p>
          <a:p>
            <a:pPr marL="0" indent="0" algn="ctr">
              <a:buNone/>
            </a:pPr>
            <a:r>
              <a:rPr lang="en-US" sz="4000" dirty="0">
                <a:hlinkClick r:id="rId5"/>
              </a:rPr>
              <a:t>https://github.com/SQLXL/SQLXL</a:t>
            </a:r>
            <a:endParaRPr lang="en-US" sz="4000" dirty="0"/>
          </a:p>
          <a:p>
            <a:pPr marL="0" indent="0" algn="ctr">
              <a:buNone/>
            </a:pPr>
            <a:endParaRPr lang="en-US" sz="4000" dirty="0"/>
          </a:p>
          <a:p>
            <a:pPr marL="0" indent="0" algn="ctr">
              <a:buNone/>
            </a:pPr>
            <a:r>
              <a:rPr lang="en-US" sz="2400" dirty="0"/>
              <a:t>Link to </a:t>
            </a:r>
            <a:r>
              <a:rPr lang="en-US" sz="2400" dirty="0" err="1"/>
              <a:t>sp_Blitz_Index</a:t>
            </a:r>
            <a:r>
              <a:rPr lang="en-US" sz="2400" dirty="0"/>
              <a:t> Checks</a:t>
            </a:r>
          </a:p>
          <a:p>
            <a:pPr marL="0" indent="0" algn="ctr">
              <a:buNone/>
            </a:pPr>
            <a:r>
              <a:rPr lang="en-US" sz="1600" dirty="0">
                <a:hlinkClick r:id="rId6"/>
              </a:rPr>
              <a:t>https://github.com/BrentOzarULTD/SQL-Server-First-Responder-Kit/blob/dev/Documentation/sp_BlitzIndex_Checks_by_Priority.md</a:t>
            </a:r>
            <a:endParaRPr lang="en-US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6D938C-20EA-C8B8-A67C-E14B5E59F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447039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Thanks for coming!</a:t>
            </a:r>
          </a:p>
        </p:txBody>
      </p:sp>
    </p:spTree>
    <p:extLst>
      <p:ext uri="{BB962C8B-B14F-4D97-AF65-F5344CB8AC3E}">
        <p14:creationId xmlns:p14="http://schemas.microsoft.com/office/powerpoint/2010/main" val="2318531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59F81-224E-B779-4D35-B0CC752936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1600" dirty="0"/>
          </a:p>
          <a:p>
            <a:pPr marL="0" indent="0" algn="ctr">
              <a:buNone/>
            </a:pPr>
            <a:r>
              <a:rPr lang="en-US" sz="5400" dirty="0"/>
              <a:t>“Poorly designed indexes</a:t>
            </a:r>
            <a:br>
              <a:rPr lang="en-US" sz="5400" dirty="0"/>
            </a:br>
            <a:r>
              <a:rPr lang="en-US" sz="5400" dirty="0"/>
              <a:t>and a lack of indexes</a:t>
            </a:r>
            <a:br>
              <a:rPr lang="en-US" sz="5400" dirty="0"/>
            </a:br>
            <a:r>
              <a:rPr lang="en-US" sz="5400" dirty="0"/>
              <a:t>are primary sources of</a:t>
            </a:r>
            <a:br>
              <a:rPr lang="en-US" sz="5400" dirty="0"/>
            </a:br>
            <a:r>
              <a:rPr lang="en-US" sz="5400" dirty="0"/>
              <a:t>database application </a:t>
            </a:r>
          </a:p>
          <a:p>
            <a:pPr marL="0" indent="0" algn="ctr">
              <a:buNone/>
            </a:pPr>
            <a:r>
              <a:rPr lang="en-US" sz="5400" dirty="0"/>
              <a:t>bottlenecks”</a:t>
            </a:r>
          </a:p>
          <a:p>
            <a:pPr marL="0" indent="0" algn="ctr">
              <a:buNone/>
            </a:pPr>
            <a:r>
              <a:rPr lang="en-US" sz="3200" dirty="0">
                <a:hlinkClick r:id="rId3"/>
              </a:rPr>
              <a:t>learn.microsoft.com 04/04/2023</a:t>
            </a: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FD6BE4-8227-83DB-E12E-7F19FEB4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Why are you here?</a:t>
            </a:r>
          </a:p>
        </p:txBody>
      </p:sp>
    </p:spTree>
    <p:extLst>
      <p:ext uri="{BB962C8B-B14F-4D97-AF65-F5344CB8AC3E}">
        <p14:creationId xmlns:p14="http://schemas.microsoft.com/office/powerpoint/2010/main" val="303777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AF0994E-1073-2DA8-CD1A-5D008857CF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" y="443944"/>
            <a:ext cx="12192001" cy="6106158"/>
          </a:xfrm>
        </p:spPr>
        <p:txBody>
          <a:bodyPr/>
          <a:lstStyle/>
          <a:p>
            <a:r>
              <a:rPr lang="en-US" dirty="0"/>
              <a:t>Business: Membership &amp; Event Management services</a:t>
            </a:r>
          </a:p>
          <a:p>
            <a:r>
              <a:rPr lang="en-US" dirty="0"/>
              <a:t>Application has always been “slow” and getting “slower”</a:t>
            </a:r>
          </a:p>
          <a:p>
            <a:r>
              <a:rPr lang="en-US" dirty="0"/>
              <a:t>Problem: Application “got </a:t>
            </a:r>
            <a:r>
              <a:rPr lang="en-US" b="1" dirty="0" err="1"/>
              <a:t>Kaboomed</a:t>
            </a:r>
            <a:r>
              <a:rPr lang="en-US" b="1" dirty="0"/>
              <a:t>!</a:t>
            </a:r>
            <a:r>
              <a:rPr lang="en-US" dirty="0"/>
              <a:t>” when really busy – 50,000+ connections</a:t>
            </a:r>
          </a:p>
          <a:p>
            <a:pPr lvl="1"/>
            <a:r>
              <a:rPr lang="en-US" dirty="0"/>
              <a:t>SQL Server became non-responsive (DAC anyone?)</a:t>
            </a:r>
          </a:p>
          <a:p>
            <a:pPr lvl="1"/>
            <a:r>
              <a:rPr lang="en-US" dirty="0"/>
              <a:t>Restarted server</a:t>
            </a:r>
          </a:p>
          <a:p>
            <a:pPr lvl="1"/>
            <a:r>
              <a:rPr lang="en-US" dirty="0"/>
              <a:t>3 days to recover - untangle members, events, and payments</a:t>
            </a:r>
          </a:p>
          <a:p>
            <a:pPr lvl="1"/>
            <a:r>
              <a:rPr lang="en-US" dirty="0"/>
              <a:t>Lost several big customers</a:t>
            </a:r>
          </a:p>
          <a:p>
            <a:r>
              <a:rPr lang="en-US" dirty="0"/>
              <a:t>Platform</a:t>
            </a:r>
          </a:p>
          <a:p>
            <a:pPr lvl="1"/>
            <a:r>
              <a:rPr lang="en-US" dirty="0"/>
              <a:t>AWS via “Lift &amp; Shift” from on-premise</a:t>
            </a:r>
          </a:p>
          <a:p>
            <a:pPr lvl="1"/>
            <a:r>
              <a:rPr lang="en-US" dirty="0"/>
              <a:t>SQL 2016 Enterprise</a:t>
            </a:r>
          </a:p>
          <a:p>
            <a:pPr lvl="1"/>
            <a:r>
              <a:rPr lang="en-US" dirty="0"/>
              <a:t>32 cores, 240GB RAM, 2TB data</a:t>
            </a:r>
          </a:p>
          <a:p>
            <a:pPr lvl="1"/>
            <a:r>
              <a:rPr lang="en-US" dirty="0"/>
              <a:t>No SQL monitoring tools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EDC586-21E3-16B3-660E-581BFDE4554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FFC000"/>
          </a:solidFill>
        </p:spPr>
        <p:txBody>
          <a:bodyPr/>
          <a:lstStyle/>
          <a:p>
            <a:r>
              <a:rPr lang="en-US" dirty="0"/>
              <a:t>Client Story - Introduction</a:t>
            </a:r>
          </a:p>
        </p:txBody>
      </p:sp>
    </p:spTree>
    <p:extLst>
      <p:ext uri="{BB962C8B-B14F-4D97-AF65-F5344CB8AC3E}">
        <p14:creationId xmlns:p14="http://schemas.microsoft.com/office/powerpoint/2010/main" val="3600062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F3ED7-47B8-6CAB-03B3-CF76EAE2C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045F39A-1B8D-2ED8-0026-616A40A05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Are the original Architects &amp; Designers available?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Otherwise refactoring application will take much longer</a:t>
            </a:r>
          </a:p>
          <a:p>
            <a:r>
              <a:rPr lang="en-US" dirty="0"/>
              <a:t>Can developers be spared to refactor the application?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If not, index changes can be done by others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Are application functionality testers available?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(typically) require no functional testing</a:t>
            </a:r>
          </a:p>
          <a:p>
            <a:r>
              <a:rPr lang="en-US" dirty="0"/>
              <a:t>Do you have money to spend for more bigger faster hardware?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Index changes will work on existing hardware. May just take a little longer</a:t>
            </a:r>
          </a:p>
          <a:p>
            <a:r>
              <a:rPr lang="en-US" dirty="0"/>
              <a:t>How long before the next activity peak?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Changes can be done piecemeal, starting with highest priority improvements</a:t>
            </a:r>
          </a:p>
          <a:p>
            <a:r>
              <a:rPr lang="en-US" dirty="0"/>
              <a:t>Can we make the next several Maintenance Windows bigger?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With Enterprise Edition, changes can be made online (no outage window)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D12C8FE-9FFD-BCC5-4658-E3A77A2B7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Signs Tuning Indexes May Help - Business</a:t>
            </a:r>
          </a:p>
        </p:txBody>
      </p:sp>
    </p:spTree>
    <p:extLst>
      <p:ext uri="{BB962C8B-B14F-4D97-AF65-F5344CB8AC3E}">
        <p14:creationId xmlns:p14="http://schemas.microsoft.com/office/powerpoint/2010/main" val="3940197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174252</TotalTime>
  <Words>5176</Words>
  <Application>Microsoft Office PowerPoint</Application>
  <PresentationFormat>Widescreen</PresentationFormat>
  <Paragraphs>969</Paragraphs>
  <Slides>69</Slides>
  <Notes>63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Consolas</vt:lpstr>
      <vt:lpstr>Wingdings</vt:lpstr>
      <vt:lpstr>Office Theme</vt:lpstr>
      <vt:lpstr>Index R(x): Prescriptions for Performance Improvement</vt:lpstr>
      <vt:lpstr>sp_WhoIsActive?</vt:lpstr>
      <vt:lpstr>PowerPoint Presentation</vt:lpstr>
      <vt:lpstr>Free Stuff!</vt:lpstr>
      <vt:lpstr>Special thanks to these and other SQL community contributors!</vt:lpstr>
      <vt:lpstr>Agenda</vt:lpstr>
      <vt:lpstr>Why are you here?</vt:lpstr>
      <vt:lpstr>Client Story - Introduction</vt:lpstr>
      <vt:lpstr>Signs Tuning Indexes May Help - Business</vt:lpstr>
      <vt:lpstr>Client Story - Answers - Signs Tuning Indexes May Help - Business</vt:lpstr>
      <vt:lpstr>Signs Tuning Indexes May Help - Technical</vt:lpstr>
      <vt:lpstr>Client Story - Answers - Signs Tuning Indexes May Help - Technical</vt:lpstr>
      <vt:lpstr>New Tuning Approach - SQLXL_Index</vt:lpstr>
      <vt:lpstr>Performance Hurt - Metrics</vt:lpstr>
      <vt:lpstr>Performance Hurt</vt:lpstr>
      <vt:lpstr>Performance Hurt</vt:lpstr>
      <vt:lpstr>Performance Hurt</vt:lpstr>
      <vt:lpstr>Performance Hurt</vt:lpstr>
      <vt:lpstr>Missing Index Limitations (from Microsoft)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Performance Hurt</vt:lpstr>
      <vt:lpstr>Prioritizing Hurt - SQLXL_Index</vt:lpstr>
      <vt:lpstr>Weighting* the Hurt (default values)</vt:lpstr>
      <vt:lpstr>Client Story - SQLXL_Index Priority Findings</vt:lpstr>
      <vt:lpstr>SQLXL_Index Priority Display - Excel</vt:lpstr>
      <vt:lpstr>PowerPoint Presentation</vt:lpstr>
      <vt:lpstr>PowerPoint Presentation</vt:lpstr>
      <vt:lpstr>Client Story - SQLXL_Index Priority Findings</vt:lpstr>
      <vt:lpstr>Prescription Development - Legacy Approach</vt:lpstr>
      <vt:lpstr>Prescription Development - Legacy Approach (continued)</vt:lpstr>
      <vt:lpstr>Prescription Development - New Approach</vt:lpstr>
      <vt:lpstr>Prescriptions - SQLXL_Index</vt:lpstr>
      <vt:lpstr>Prescriptions</vt:lpstr>
      <vt:lpstr>Prescriptions</vt:lpstr>
      <vt:lpstr>Prescriptions</vt:lpstr>
      <vt:lpstr>Prescriptions</vt:lpstr>
      <vt:lpstr>Prescriptions</vt:lpstr>
      <vt:lpstr>Prescriptions</vt:lpstr>
      <vt:lpstr>Prescriptions</vt:lpstr>
      <vt:lpstr>Prescriptions</vt:lpstr>
      <vt:lpstr>Client Story – Priority Table Prescription Implementation</vt:lpstr>
      <vt:lpstr>Client Story - Priority Prescription Improvements</vt:lpstr>
      <vt:lpstr>PowerPoint Presentation</vt:lpstr>
      <vt:lpstr>PowerPoint Presentation</vt:lpstr>
      <vt:lpstr>PowerPoint Presentation</vt:lpstr>
      <vt:lpstr>SQLXL_Index Diagnostics - Sourcing</vt:lpstr>
      <vt:lpstr>SQLXL_Index Metadata &amp; Metric Sources (as of latest version)</vt:lpstr>
      <vt:lpstr>SQLXL_Index - 451* Diagnostics (SQL Version aware)</vt:lpstr>
      <vt:lpstr>PowerPoint Presentation</vt:lpstr>
      <vt:lpstr>PowerPoint Presentation</vt:lpstr>
      <vt:lpstr>PowerPoint Presentation</vt:lpstr>
      <vt:lpstr>PowerPoint Presentation</vt:lpstr>
      <vt:lpstr>What about Index Metadata and Other Metrics?</vt:lpstr>
      <vt:lpstr>PowerPoint Presentation</vt:lpstr>
      <vt:lpstr>PowerPoint Presentation</vt:lpstr>
      <vt:lpstr>Implementing Index Fixes - A method</vt:lpstr>
      <vt:lpstr>Implementing Index Fixes - Guidelines</vt:lpstr>
      <vt:lpstr>Client Story – The End</vt:lpstr>
      <vt:lpstr>Free Stuff!</vt:lpstr>
      <vt:lpstr>Summary</vt:lpstr>
      <vt:lpstr>There are no stupid</vt:lpstr>
      <vt:lpstr>Session Evaluations</vt:lpstr>
      <vt:lpstr>Thanks for coming!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</dc:title>
  <dc:creator>Bill</dc:creator>
  <cp:lastModifiedBy>Bill</cp:lastModifiedBy>
  <cp:revision>3478</cp:revision>
  <dcterms:created xsi:type="dcterms:W3CDTF">2022-12-24T15:55:49Z</dcterms:created>
  <dcterms:modified xsi:type="dcterms:W3CDTF">2024-03-14T20:08:53Z</dcterms:modified>
</cp:coreProperties>
</file>