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31" r:id="rId2"/>
    <p:sldId id="550" r:id="rId3"/>
    <p:sldId id="563" r:id="rId4"/>
    <p:sldId id="527" r:id="rId5"/>
    <p:sldId id="261" r:id="rId6"/>
    <p:sldId id="424" r:id="rId7"/>
    <p:sldId id="555" r:id="rId8"/>
    <p:sldId id="551" r:id="rId9"/>
    <p:sldId id="532" r:id="rId10"/>
    <p:sldId id="561" r:id="rId11"/>
    <p:sldId id="524" r:id="rId12"/>
    <p:sldId id="562" r:id="rId13"/>
    <p:sldId id="448" r:id="rId14"/>
    <p:sldId id="458" r:id="rId15"/>
    <p:sldId id="560" r:id="rId16"/>
    <p:sldId id="453" r:id="rId17"/>
    <p:sldId id="564" r:id="rId18"/>
    <p:sldId id="559" r:id="rId19"/>
    <p:sldId id="300" r:id="rId20"/>
    <p:sldId id="408" r:id="rId21"/>
    <p:sldId id="552" r:id="rId22"/>
    <p:sldId id="513" r:id="rId23"/>
    <p:sldId id="522" r:id="rId24"/>
    <p:sldId id="257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45" r:id="rId33"/>
    <p:sldId id="503" r:id="rId34"/>
    <p:sldId id="519" r:id="rId35"/>
    <p:sldId id="557" r:id="rId36"/>
    <p:sldId id="444" r:id="rId37"/>
    <p:sldId id="535" r:id="rId38"/>
    <p:sldId id="497" r:id="rId39"/>
    <p:sldId id="556" r:id="rId40"/>
    <p:sldId id="548" r:id="rId41"/>
    <p:sldId id="384" r:id="rId42"/>
    <p:sldId id="436" r:id="rId43"/>
    <p:sldId id="330" r:id="rId44"/>
    <p:sldId id="539" r:id="rId45"/>
    <p:sldId id="5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  <p:cmAuthor id="2" name="SQLXL" initials="B" lastIdx="1" clrIdx="1">
    <p:extLst>
      <p:ext uri="{19B8F6BF-5375-455C-9EA6-DF929625EA0E}">
        <p15:presenceInfo xmlns:p15="http://schemas.microsoft.com/office/powerpoint/2012/main" userId="SQLX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43"/>
    <a:srgbClr val="CC0066"/>
    <a:srgbClr val="FF5050"/>
    <a:srgbClr val="FF9933"/>
    <a:srgbClr val="FF7C80"/>
    <a:srgbClr val="FF6600"/>
    <a:srgbClr val="3333CC"/>
    <a:srgbClr val="FFCC00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68744" autoAdjust="0"/>
  </p:normalViewPr>
  <p:slideViewPr>
    <p:cSldViewPr showGuides="1">
      <p:cViewPr varScale="1">
        <p:scale>
          <a:sx n="79" d="100"/>
          <a:sy n="79" d="100"/>
        </p:scale>
        <p:origin x="1086" y="96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50" d="100"/>
        <a:sy n="150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*00:00*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pPr>
              <a:spcBef>
                <a:spcPts val="600"/>
              </a:spcBef>
            </a:pPr>
            <a:r>
              <a:rPr lang="en-US" dirty="0"/>
              <a:t>94 DMVs &amp; DMFs</a:t>
            </a:r>
          </a:p>
          <a:p>
            <a:pPr>
              <a:spcBef>
                <a:spcPts val="600"/>
              </a:spcBef>
            </a:pPr>
            <a:r>
              <a:rPr lang="en-US" dirty="0"/>
              <a:t>Nearly 1000 columns</a:t>
            </a:r>
          </a:p>
          <a:p>
            <a:pPr>
              <a:spcBef>
                <a:spcPts val="600"/>
              </a:spcBef>
            </a:pPr>
            <a:r>
              <a:rPr lang="en-US" dirty="0"/>
              <a:t>Almost 200 performance &amp; hurt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B93C-9787-F87C-912C-F5B6A68C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A1874-A0E3-BEED-B154-8A116015E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ACDDE-F992-AF27-5626-A5BEE5CC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6AD0-13F5-9059-FDA5-668B700C8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80 metrics of “hurt”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YMMV</a:t>
            </a:r>
          </a:p>
          <a:p>
            <a:r>
              <a:rPr lang="en-US" dirty="0"/>
              <a:t>21 tables</a:t>
            </a:r>
          </a:p>
          <a:p>
            <a:r>
              <a:rPr lang="en-US" dirty="0"/>
              <a:t>Stunning insight - a lot less work to make significant improvement 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Nearly 100 hurt metrics grouped into 12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Why this slide?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Always find overlapping indexes created from Missing Index recommendations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Giveaway – same keys different included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AA67-C87C-D980-272D-D8F20E59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B3ACD-6BA2-6BE2-DD91-5E3F4ACB5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2A461-0D03-2CB3-4D35-990448EF5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12 categories of Hurt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A35A-8745-7475-85B5-9749DB3B9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9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19 different values</a:t>
            </a:r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*00:30*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47BC82-7491-44CA-BB04-F33035E9C0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42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80DA7-12F4-1A8F-8ADF-D7F7EDCC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2CC40-23BB-D496-4354-289C3446A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62251-A770-FB4F-C119-E7B771BCC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350 steps </a:t>
            </a:r>
          </a:p>
          <a:p>
            <a:r>
              <a:rPr lang="en-US" dirty="0"/>
              <a:t>Hundreds of columns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Buttons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Hurts - color coded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Blanks – no data or unused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*SORTS*</a:t>
            </a:r>
          </a:p>
          <a:p>
            <a:r>
              <a:rPr lang="en-US" dirty="0"/>
              <a:t>Table Name &amp; Object Type</a:t>
            </a:r>
          </a:p>
          <a:p>
            <a:r>
              <a:rPr lang="en-US" dirty="0"/>
              <a:t>Final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7DDF4-EEF9-3A4D-E41D-6BBABDE06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*22:00*</a:t>
            </a:r>
          </a:p>
          <a:p>
            <a:r>
              <a:rPr lang="en-US" dirty="0"/>
              <a:t>“Show All Rows”</a:t>
            </a:r>
          </a:p>
          <a:p>
            <a:r>
              <a:rPr lang="en-US" dirty="0"/>
              <a:t>Switch to “Index Hurt &amp; Prescriptions”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100+ table and index prescriptions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Grouped into 8 action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*29:45*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*30:15*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*30:45*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*31:15*</a:t>
            </a:r>
          </a:p>
          <a:p>
            <a:r>
              <a:rPr lang="en-US" b="0" dirty="0"/>
              <a:t>Especially once weighted by share of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*31:45*</a:t>
            </a:r>
          </a:p>
          <a:p>
            <a:r>
              <a:rPr lang="en-US" b="0" dirty="0"/>
              <a:t>Same keys same sequence</a:t>
            </a:r>
          </a:p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*32:15*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*32:45*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*00:45*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SQL: Metaphor on Britton-Lee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2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*33:15*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0F2A-4732-5413-2CA7-659C42F17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5AC79-C44C-B110-72F4-100520CFD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59C4-CA84-B1DD-192A-50B1C115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History tables roll up (CDC,SVN,LDG)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Internal Tables roll up (FTX,SPT,XML)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7036-1EF7-9404-1E8B-1D5726BA7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7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*##:##*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Under-represent indexes getting rebuilt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*34:45* YMMV</a:t>
            </a:r>
          </a:p>
          <a:p>
            <a:r>
              <a:rPr lang="en-US" b="0" dirty="0"/>
              <a:t>Why not 80% - exposed next level of waits &amp; hurts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1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*37:00*</a:t>
            </a:r>
          </a:p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(58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*38:00*</a:t>
            </a:r>
          </a:p>
          <a:p>
            <a:r>
              <a:rPr lang="en-US" b="1" dirty="0"/>
              <a:t>*04:15*</a:t>
            </a:r>
          </a:p>
          <a:p>
            <a:r>
              <a:rPr lang="en-US" dirty="0"/>
              <a:t>Squeeze! Into smallest possible space</a:t>
            </a:r>
          </a:p>
          <a:p>
            <a:r>
              <a:rPr lang="en-US" dirty="0"/>
              <a:t>Avoid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8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*42:15*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BC36-704E-E2A8-1A10-038515E5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C57FE-1BCC-6537-6437-69791E963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49B89-3872-BB59-6EFF-EBA53F81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*38:00*</a:t>
            </a:r>
          </a:p>
          <a:p>
            <a:r>
              <a:rPr lang="en-US" b="1" dirty="0"/>
              <a:t>*04:15*</a:t>
            </a:r>
          </a:p>
          <a:p>
            <a:r>
              <a:rPr lang="en-US" dirty="0"/>
              <a:t>Squeeze! Into smallest possible space</a:t>
            </a:r>
          </a:p>
          <a:p>
            <a:r>
              <a:rPr lang="en-US" dirty="0"/>
              <a:t>Avoid scrolling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54A3-0943-602C-A2AB-99F089304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7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7B2-58AA-7EB5-E17E-75327F57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74721-1706-7D68-521B-F0ECD7950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89895-B505-7B43-E3E1-19DF89AF3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*36:00*</a:t>
            </a:r>
          </a:p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9FD23-EB99-31E0-CD12-A2844DEEA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0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*51:00*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*01:15*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*52:00*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0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*58:50*</a:t>
            </a:r>
          </a:p>
          <a:p>
            <a:r>
              <a:rPr lang="en-US" dirty="0"/>
              <a:t>Session Evaluations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*01:45*</a:t>
            </a:r>
          </a:p>
          <a:p>
            <a:pPr marL="0" lvl="0" indent="0" algn="l">
              <a:buFontTx/>
              <a:buNone/>
            </a:pPr>
            <a:r>
              <a:rPr lang="en-US" dirty="0"/>
              <a:t>Restarted server</a:t>
            </a:r>
          </a:p>
          <a:p>
            <a:pPr marL="0" lvl="0" indent="0" algn="l">
              <a:buFontTx/>
              <a:buNone/>
            </a:pPr>
            <a:r>
              <a:rPr lang="en-US" dirty="0"/>
              <a:t>3 days to recover - untangle members, events, and payments</a:t>
            </a:r>
          </a:p>
          <a:p>
            <a:pPr marL="0" lvl="0" indent="0" algn="l">
              <a:buFontTx/>
              <a:buNone/>
            </a:pPr>
            <a:r>
              <a:rPr lang="en-US" dirty="0"/>
              <a:t>Lost several big customers</a:t>
            </a:r>
          </a:p>
          <a:p>
            <a:pPr marL="0" lvl="0" indent="0" algn="l">
              <a:buFontTx/>
              <a:buNone/>
            </a:pPr>
            <a:r>
              <a:rPr lang="en-US" dirty="0"/>
              <a:t>Begin by asking focusing Questions</a:t>
            </a:r>
          </a:p>
          <a:p>
            <a:pPr marL="0" lvl="0" indent="0" algn="l">
              <a:buFontTx/>
              <a:buNone/>
            </a:pPr>
            <a:endParaRPr lang="en-US" dirty="0"/>
          </a:p>
          <a:p>
            <a:r>
              <a:rPr lang="en-US" dirty="0"/>
              <a:t>AWS via “Lift &amp; Shift” from on-premise</a:t>
            </a:r>
          </a:p>
          <a:p>
            <a:r>
              <a:rPr lang="en-US" dirty="0"/>
              <a:t>SQL 2016 Enterprise</a:t>
            </a:r>
          </a:p>
          <a:p>
            <a:r>
              <a:rPr lang="en-US" dirty="0"/>
              <a:t>32 cores / 240GB RAM</a:t>
            </a:r>
            <a:br>
              <a:rPr lang="en-US" dirty="0"/>
            </a:br>
            <a:r>
              <a:rPr lang="en-US" dirty="0"/>
              <a:t>2TB data</a:t>
            </a:r>
          </a:p>
          <a:p>
            <a:r>
              <a:rPr lang="en-US" dirty="0"/>
              <a:t>No SQL monitoring tools</a:t>
            </a:r>
          </a:p>
          <a:p>
            <a:pPr marL="0" lvl="0" indent="0" algn="l">
              <a:buFontTx/>
              <a:buNone/>
            </a:pPr>
            <a:endParaRPr lang="en-US" dirty="0"/>
          </a:p>
          <a:p>
            <a:pPr marL="0" lvl="0" indent="0" algn="l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*02:15*</a:t>
            </a:r>
          </a:p>
          <a:p>
            <a:r>
              <a:rPr lang="en-US" dirty="0"/>
              <a:t>RESOURCE_SEMAPHORE – Brent </a:t>
            </a:r>
            <a:r>
              <a:rPr lang="en-US" dirty="0" err="1"/>
              <a:t>Ozar</a:t>
            </a:r>
            <a:r>
              <a:rPr lang="en-US" dirty="0"/>
              <a:t> 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Server ran out of available memory to run queries”</a:t>
            </a:r>
            <a:endParaRPr lang="en-US" dirty="0"/>
          </a:p>
          <a:p>
            <a:r>
              <a:rPr lang="en-US" dirty="0"/>
              <a:t>THREADPOOL – Brent </a:t>
            </a:r>
            <a:r>
              <a:rPr lang="en-US" dirty="0" err="1"/>
              <a:t>Ozar</a:t>
            </a:r>
            <a:r>
              <a:rPr lang="en-US" dirty="0"/>
              <a:t> “SQL Server ran out of worker threads, and new queries thought the SQL Server was frozen solid”</a:t>
            </a:r>
          </a:p>
          <a:p>
            <a:endParaRPr lang="en-US" b="0" i="0" dirty="0">
              <a:solidFill>
                <a:srgbClr val="ECEFF2"/>
              </a:solidFill>
              <a:effectLst/>
              <a:latin typeface="Atkinson Hyperlegible"/>
            </a:endParaRPr>
          </a:p>
          <a:p>
            <a:r>
              <a:rPr lang="en-US" b="0" i="0" dirty="0">
                <a:solidFill>
                  <a:srgbClr val="ECEFF2"/>
                </a:solidFill>
                <a:effectLst/>
                <a:latin typeface="Atkinson Hyperlegible"/>
              </a:rPr>
              <a:t>CMEMTHREAD - Paul Randall “worker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thread is waiting for access to a critical section of code”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	 - Brent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-apple-system"/>
              </a:rPr>
              <a:t>Ozar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servers with a lot of CPU cores that still have their parallelism settings set at their defaults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*03:15*</a:t>
            </a:r>
          </a:p>
          <a:p>
            <a:r>
              <a:rPr lang="en-US" dirty="0"/>
              <a:t>SQL -&gt; Link 27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Shout out to these and others whose community contributions went into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2D0A6-0C3C-5320-B21D-4380CC6F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DA14D-2564-D48C-F781-E2B3B8029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A6764-7145-95B0-501E-808C482F9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History – Changes Data Capture, System Versioned, Ledger</a:t>
            </a:r>
          </a:p>
          <a:p>
            <a:r>
              <a:rPr lang="en-US" dirty="0"/>
              <a:t>Internal Tables – XML, Spatial,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64D7-C304-803C-6135-58791D4C6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5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1999" cy="6410960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4AF546-94A0-5C49-94F7-3084E7D9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76" y="447040"/>
            <a:ext cx="9717024" cy="6115394"/>
          </a:xfrm>
          <a:prstGeom prst="rect">
            <a:avLst/>
          </a:prstGeom>
          <a:noFill/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EFE69B-06A2-B185-0FAF-2C76DC284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7039"/>
            <a:ext cx="2474978" cy="6410959"/>
          </a:xfrm>
          <a:prstGeom prst="rect">
            <a:avLst/>
          </a:prstGeom>
          <a:solidFill>
            <a:srgbClr val="3333CC"/>
          </a:solidFill>
        </p:spPr>
        <p:txBody>
          <a:bodyPr tIns="91440" bIns="91440"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443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D62-6306-E7AD-EA06-3587A2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512D-D8B7-1883-D9F6-6E8B0BF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484E-451D-3BDC-234A-4400F0E7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8DF7-0F7D-4F96-7B87-86C568A5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F9AA-C704-CFE9-F248-7C29BDBB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01861-0ADC-786B-F8D6-68F1DB1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64AD5-B934-95C7-BEF1-96823254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B34D-CDDD-8A56-54ED-B4B9ADE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63" r:id="rId4"/>
    <p:sldLayoutId id="2147483664" r:id="rId5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ll@Sanscrain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assdatacommunitysumm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technologies.org/" TargetMode="External"/><Relationship Id="rId3" Type="http://schemas.openxmlformats.org/officeDocument/2006/relationships/hyperlink" Target="https://www.linkedin.com/company/sqlsaturday/posts/?feedView=al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sqlsaturd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atasaturdays.com/" TargetMode="External"/><Relationship Id="rId10" Type="http://schemas.openxmlformats.org/officeDocument/2006/relationships/hyperlink" Target="https://www.meetup.com/pro/azuredatatechgroups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hyperlink" Target="mailto:Bill@Sanscrainte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sqltips.com/sqlservertip/3402/over-40-queries-to-find-sql-server-tables-with-or-without-a-certain-property/" TargetMode="External"/><Relationship Id="rId3" Type="http://schemas.openxmlformats.org/officeDocument/2006/relationships/hyperlink" Target="linkedin.com/in/billsanscrainte" TargetMode="External"/><Relationship Id="rId7" Type="http://schemas.openxmlformats.org/officeDocument/2006/relationships/hyperlink" Target="https://glennsqlperformance.com/resources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rentOzarULTD/SQL-Server-First-Responder-Kit/blob/dev/sp_BlitzIndex.sql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QLXL/SQLXL" TargetMode="External"/><Relationship Id="rId10" Type="http://schemas.openxmlformats.org/officeDocument/2006/relationships/hyperlink" Target="https://github.com/BrentOzarULTD/SQL-Server-First-Responder-Kit/blob/dev/Documentation/sp_BlitzIndex_Checks_by_Priority.md" TargetMode="External"/><Relationship Id="rId4" Type="http://schemas.openxmlformats.org/officeDocument/2006/relationships/hyperlink" Target="mailto:Bill@Sanscrainte.com" TargetMode="External"/><Relationship Id="rId9" Type="http://schemas.openxmlformats.org/officeDocument/2006/relationships/hyperlink" Target="https://link.springer.com/book/10.1007/978-1-4842-9215-0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3096"/>
            <a:ext cx="7412736" cy="1882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8800" b="1" dirty="0"/>
              <a:t>Go Faster Sooner!</a:t>
            </a:r>
            <a:br>
              <a:rPr lang="en-US" sz="8800" b="1" dirty="0"/>
            </a:br>
            <a:r>
              <a:rPr lang="en-US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Discover SQL Server index prescriptions for the biggest performance improvements</a:t>
            </a:r>
            <a:endParaRPr lang="en-US" sz="72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48" y="4600251"/>
            <a:ext cx="7412736" cy="483120"/>
          </a:xfrm>
        </p:spPr>
        <p:txBody>
          <a:bodyPr>
            <a:noAutofit/>
          </a:bodyPr>
          <a:lstStyle/>
          <a:p>
            <a:r>
              <a:rPr lang="en-US" sz="3200" b="1" dirty="0"/>
              <a:t>Bill </a:t>
            </a:r>
            <a:r>
              <a:rPr lang="en-US" sz="3200" b="1" dirty="0" err="1"/>
              <a:t>Sanscrainte</a:t>
            </a:r>
            <a:r>
              <a:rPr lang="en-US" sz="3200" b="1" dirty="0"/>
              <a:t> </a:t>
            </a:r>
            <a:r>
              <a:rPr lang="en-US" sz="3200" b="1" dirty="0">
                <a:hlinkClick r:id="rId3"/>
              </a:rPr>
              <a:t>Bill@Sanscrainte.com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74132" y="5436940"/>
            <a:ext cx="12118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Get this presentation, Excel spreadsheet, &amp; T-SQL code at </a:t>
            </a:r>
          </a:p>
          <a:p>
            <a:pPr marL="0" indent="0" algn="ctr">
              <a:buNone/>
            </a:pPr>
            <a:r>
              <a:rPr lang="en-US" sz="6600" dirty="0">
                <a:hlinkClick r:id="rId4"/>
              </a:rPr>
              <a:t>https://github.com/SQLXL/SQLXL</a:t>
            </a:r>
            <a:endParaRPr lang="en-US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8CC1B-22D6-5202-A9DA-93B3B43C6A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1" t="3837"/>
          <a:stretch/>
        </p:blipFill>
        <p:spPr>
          <a:xfrm>
            <a:off x="8400288" y="2628943"/>
            <a:ext cx="3182112" cy="30930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D74B6-1EF6-D4C2-E901-FFABB6188731}"/>
              </a:ext>
            </a:extLst>
          </p:cNvPr>
          <p:cNvCxnSpPr/>
          <p:nvPr/>
        </p:nvCxnSpPr>
        <p:spPr>
          <a:xfrm>
            <a:off x="0" y="2404872"/>
            <a:ext cx="12195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4F1B00-1342-18BB-6673-07CC2B8EDD3A}"/>
              </a:ext>
            </a:extLst>
          </p:cNvPr>
          <p:cNvSpPr txBox="1"/>
          <p:nvPr/>
        </p:nvSpPr>
        <p:spPr>
          <a:xfrm>
            <a:off x="2780608" y="3497872"/>
            <a:ext cx="645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E5A2C-1DAA-FD5C-31C0-E15D99D6903D}"/>
              </a:ext>
            </a:extLst>
          </p:cNvPr>
          <p:cNvSpPr txBox="1"/>
          <p:nvPr/>
        </p:nvSpPr>
        <p:spPr>
          <a:xfrm>
            <a:off x="9314688" y="651665"/>
            <a:ext cx="234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January 22</a:t>
            </a:r>
          </a:p>
          <a:p>
            <a:pPr algn="ctr"/>
            <a:r>
              <a:rPr lang="en-US" sz="3600" b="1" dirty="0"/>
              <a:t>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04457-F296-33FD-7F07-F95E60DC0F17}"/>
              </a:ext>
            </a:extLst>
          </p:cNvPr>
          <p:cNvSpPr txBox="1"/>
          <p:nvPr/>
        </p:nvSpPr>
        <p:spPr>
          <a:xfrm>
            <a:off x="-3148" y="22437"/>
            <a:ext cx="91157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0" i="0" dirty="0">
                <a:solidFill>
                  <a:srgbClr val="7030A0"/>
                </a:solidFill>
                <a:effectLst/>
                <a:latin typeface="Graphik Meetup"/>
              </a:rPr>
              <a:t>Database Professionals</a:t>
            </a:r>
          </a:p>
          <a:p>
            <a:pPr algn="ctr"/>
            <a:r>
              <a:rPr lang="en-US" sz="7200" b="0" i="0" dirty="0">
                <a:solidFill>
                  <a:srgbClr val="7030A0"/>
                </a:solidFill>
                <a:effectLst/>
                <a:latin typeface="Graphik Meetup"/>
              </a:rPr>
              <a:t>Virtual Meetup Group</a:t>
            </a:r>
            <a:endParaRPr lang="en-US" sz="7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755BA-6874-5A55-59EC-EA55C1E3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D646B-9685-13D0-AC56-EE2F5EB4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  <a:p>
            <a:pPr lvl="1"/>
            <a:r>
              <a:rPr lang="en-US" dirty="0"/>
              <a:t>Extended metadata, statistics, foreign keys, constraints, performance metrics</a:t>
            </a:r>
          </a:p>
          <a:p>
            <a:pPr lvl="1"/>
            <a:r>
              <a:rPr lang="en-US" dirty="0"/>
              <a:t>Included non-rowstore index details, history tables, internal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6C091-571D-35C6-C0FB-74ADE1F1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 - Continued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F16FE1EB-CB22-8043-D4F1-7CC5A4B7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edle in a haystack - needle in haystack stock pictures, royalty-free photos &amp; images">
            <a:extLst>
              <a:ext uri="{FF2B5EF4-FFF2-40B4-BE49-F238E27FC236}">
                <a16:creationId xmlns:a16="http://schemas.microsoft.com/office/drawing/2014/main" id="{09D3906E-2316-0870-8E93-0D4A1D53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88" y="-1116235"/>
            <a:ext cx="3852672" cy="79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11A678-3E0D-E823-0E26-52144D55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72951"/>
              </p:ext>
            </p:extLst>
          </p:nvPr>
        </p:nvGraphicFramePr>
        <p:xfrm>
          <a:off x="1" y="447039"/>
          <a:ext cx="12423647" cy="657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509">
                  <a:extLst>
                    <a:ext uri="{9D8B030D-6E8A-4147-A177-3AD203B41FA5}">
                      <a16:colId xmlns:a16="http://schemas.microsoft.com/office/drawing/2014/main" val="452529053"/>
                    </a:ext>
                  </a:extLst>
                </a:gridCol>
                <a:gridCol w="3595402">
                  <a:extLst>
                    <a:ext uri="{9D8B030D-6E8A-4147-A177-3AD203B41FA5}">
                      <a16:colId xmlns:a16="http://schemas.microsoft.com/office/drawing/2014/main" val="2398911564"/>
                    </a:ext>
                  </a:extLst>
                </a:gridCol>
                <a:gridCol w="5888736">
                  <a:extLst>
                    <a:ext uri="{9D8B030D-6E8A-4147-A177-3AD203B41FA5}">
                      <a16:colId xmlns:a16="http://schemas.microsoft.com/office/drawing/2014/main" val="3664697653"/>
                    </a:ext>
                  </a:extLst>
                </a:gridCol>
              </a:tblGrid>
              <a:tr h="6410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  <a:tab pos="3776663" algn="r"/>
                        </a:tabLst>
                        <a:defRPr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Instance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@@ Functions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DBCC TRACESTATUS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sys.availability_replicas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sys.change_tracking_databases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sys.database_service_objectives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sys.dm_db_index_operational_stats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sys.dm_db_index_usage_stats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sys.dm_db_missing_index_details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sys.dm_db_missing_index_group_stats_query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sys.dm_exec_query_plan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sys.dm_exec_query_stats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sys.dm_exec_sql_text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sys.dm_hadr_availability_replica_states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sys.dm_hadr_database_replica_states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sys.dm_os_buffer_descriptors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sys.dm_os_sys_info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sys.servers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SERVERPROPERTY Function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Database		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cdc.change_table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DBCC SHOW_STATISTICS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sys.allocation_units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sys.change_tracking_tables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sys.check_constraints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endParaRPr lang="en-US" sz="1200" b="1" u="sng" dirty="0">
                        <a:solidFill>
                          <a:srgbClr val="0070C0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sys.column_store_row_groups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sys.columns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sys.computed_columns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sys.data_spaces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sys.database_automatic_tuning_options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sys.database_files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sys.database_query_store_options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sys.default_constraints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sys.dm_db_column_store_row_group_physical_stats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sys.dm_db_incremental_stats_properties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sys.dm_db_partition_stats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sys.dm_db_xtp_hash_index_stats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sys.dm_db_xtp_table_memory_stats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sys.dm_sql_referencing_entities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sys.dm_xtp_system_memory_consumers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sys.edge_constraint_clauses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sys.extended_properties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sys.filegroups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sys.fulltext_catalogs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sys.fulltext_languages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sys.function_order_columns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sys.hash_indexes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sys.identity_columns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sys.index_resumable_operations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sys.key_constraints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sys.objects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sys.partition_functions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sys.partition_schemes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sys.schemas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sys.sequences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sys.spatial_index_tessellations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sys.sql_expression_dependencies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sys.sql_modules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sys.table_types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sys.triggers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sys.views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sys.xml_indexes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2917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EA2200B-4537-2F40-61E7-C02DD7F4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Index Tuning Ingredients</a:t>
            </a:r>
          </a:p>
        </p:txBody>
      </p:sp>
    </p:spTree>
    <p:extLst>
      <p:ext uri="{BB962C8B-B14F-4D97-AF65-F5344CB8AC3E}">
        <p14:creationId xmlns:p14="http://schemas.microsoft.com/office/powerpoint/2010/main" val="39242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C368D-4BF5-9461-45CE-BE155225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D90E7-E3C0-A942-567F-839C73F4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  <a:p>
            <a:pPr lvl="1"/>
            <a:r>
              <a:rPr lang="en-US" dirty="0"/>
              <a:t>Extended metadata, statistics, foreign keys, constraints, performance metrics</a:t>
            </a:r>
          </a:p>
          <a:p>
            <a:pPr lvl="1"/>
            <a:r>
              <a:rPr lang="en-US" dirty="0"/>
              <a:t>Included non-rowstore index details, history tables, internal tables</a:t>
            </a:r>
          </a:p>
          <a:p>
            <a:pPr lvl="1"/>
            <a:r>
              <a:rPr lang="en-US" dirty="0"/>
              <a:t>Stitched it all together by table &amp; index</a:t>
            </a:r>
          </a:p>
          <a:p>
            <a:r>
              <a:rPr lang="en-US" dirty="0"/>
              <a:t>Introducing </a:t>
            </a:r>
            <a:r>
              <a:rPr lang="en-US" dirty="0" err="1"/>
              <a:t>SQLXL_Index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Prioritize tables for tuning</a:t>
            </a:r>
          </a:p>
          <a:p>
            <a:pPr lvl="1"/>
            <a:r>
              <a:rPr lang="en-US" dirty="0"/>
              <a:t>Prescribe index tuning actions</a:t>
            </a:r>
          </a:p>
          <a:p>
            <a:pPr lvl="1"/>
            <a:r>
              <a:rPr lang="en-US" dirty="0"/>
              <a:t>Extensive diagnostics</a:t>
            </a:r>
          </a:p>
          <a:p>
            <a:pPr lvl="1"/>
            <a:r>
              <a:rPr lang="en-US" dirty="0"/>
              <a:t>Comprehensive metadata &amp; metrics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A8AB-3566-7303-1838-CC59A0A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 - Continued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056ABE65-53FF-3556-D5B1-B5AF261F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 do We Prioritize Index Tuning?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Principle (or the “80/20 Rule”)</a:t>
            </a:r>
          </a:p>
          <a:p>
            <a:pPr lvl="1"/>
            <a:r>
              <a:rPr lang="en-US" sz="3600" b="1" dirty="0">
                <a:solidFill>
                  <a:srgbClr val="1B9D43"/>
                </a:solidFill>
              </a:rPr>
              <a:t>80%</a:t>
            </a:r>
            <a:r>
              <a:rPr lang="en-US" dirty="0"/>
              <a:t> of results from </a:t>
            </a:r>
            <a:r>
              <a:rPr lang="en-US" sz="3600" b="1" dirty="0">
                <a:solidFill>
                  <a:srgbClr val="C00000"/>
                </a:solidFill>
              </a:rPr>
              <a:t>20%</a:t>
            </a:r>
            <a:r>
              <a:rPr lang="en-US" dirty="0"/>
              <a:t> of effort</a:t>
            </a:r>
          </a:p>
          <a:p>
            <a:r>
              <a:rPr lang="en-US" dirty="0"/>
              <a:t>Applying Pareto’s Principle to indexes</a:t>
            </a:r>
          </a:p>
          <a:p>
            <a:pPr lvl="1"/>
            <a:r>
              <a:rPr lang="en-US" dirty="0"/>
              <a:t>SQL Server tracks performance</a:t>
            </a:r>
            <a:br>
              <a:rPr lang="en-US" dirty="0"/>
            </a:br>
            <a:r>
              <a:rPr lang="en-US" dirty="0"/>
              <a:t>“hurts” by index</a:t>
            </a:r>
          </a:p>
          <a:p>
            <a:pPr lvl="1"/>
            <a:r>
              <a:rPr lang="en-US" dirty="0"/>
              <a:t>Add up “hurts” by table</a:t>
            </a:r>
          </a:p>
          <a:p>
            <a:pPr lvl="1"/>
            <a:r>
              <a:rPr lang="en-US" dirty="0"/>
              <a:t>Fix most “hurting” tables first</a:t>
            </a:r>
          </a:p>
        </p:txBody>
      </p:sp>
      <p:pic>
        <p:nvPicPr>
          <p:cNvPr id="5122" name="Picture 2" descr="Pareto_Principle">
            <a:extLst>
              <a:ext uri="{FF2B5EF4-FFF2-40B4-BE49-F238E27FC236}">
                <a16:creationId xmlns:a16="http://schemas.microsoft.com/office/drawing/2014/main" id="{92009547-0C56-F646-B10A-E992164C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0425"/>
            <a:ext cx="6095999" cy="52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5829301" cy="6081684"/>
          </a:xfrm>
        </p:spPr>
        <p:txBody>
          <a:bodyPr/>
          <a:lstStyle/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82</a:t>
            </a:r>
            <a:r>
              <a:rPr lang="en-US" sz="4400" dirty="0"/>
              <a:t>% of hurt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1B9D43"/>
                </a:solidFill>
              </a:rPr>
              <a:t>     4</a:t>
            </a:r>
            <a:r>
              <a:rPr lang="en-US" sz="4400" dirty="0"/>
              <a:t>% of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Index Tuning Priorities</a:t>
            </a:r>
          </a:p>
        </p:txBody>
      </p:sp>
      <p:pic>
        <p:nvPicPr>
          <p:cNvPr id="3076" name="Picture 4" descr="elderly woman looking surprised - awestruck adult stock pictures, royalty-free photos &amp; images">
            <a:extLst>
              <a:ext uri="{FF2B5EF4-FFF2-40B4-BE49-F238E27FC236}">
                <a16:creationId xmlns:a16="http://schemas.microsoft.com/office/drawing/2014/main" id="{4B20731A-A011-0D31-36AA-450E293D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64" y="1124712"/>
            <a:ext cx="58293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E02D-7B8E-8D07-1802-0D0D2CA6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3EECD-AC81-4C24-03E9-156CE987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u="sng" dirty="0"/>
              <a:t>Category 	</a:t>
            </a:r>
            <a:r>
              <a:rPr lang="en-US" dirty="0"/>
              <a:t>	</a:t>
            </a:r>
            <a:r>
              <a:rPr lang="en-US" u="sng" dirty="0"/>
              <a:t>Measures	</a:t>
            </a:r>
            <a:r>
              <a:rPr lang="en-US" dirty="0"/>
              <a:t>	</a:t>
            </a:r>
            <a:r>
              <a:rPr lang="en-US" u="sng" dirty="0"/>
              <a:t>Notes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Waits	Count, Time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Locks	Count	Includes promotions and fails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Splits	Count	Adds overhead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Merges	Count	Adds overhead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Missing	Count, Cost, Savings	Weighted by % total tables reads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68B0B-8810-9964-C34D-551BBF6C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</a:t>
            </a:r>
          </a:p>
        </p:txBody>
      </p:sp>
    </p:spTree>
    <p:extLst>
      <p:ext uri="{BB962C8B-B14F-4D97-AF65-F5344CB8AC3E}">
        <p14:creationId xmlns:p14="http://schemas.microsoft.com/office/powerpoint/2010/main" val="18742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9A92A5-97DF-BDC2-D4F6-EE17D04F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Only</a:t>
            </a:r>
            <a:r>
              <a:rPr lang="en-US" dirty="0"/>
              <a:t> recommends nonclustered, rowstore, disk-based indexes</a:t>
            </a:r>
          </a:p>
          <a:p>
            <a:pPr lvl="1"/>
            <a:r>
              <a:rPr lang="en-US" sz="2400" b="1" u="sng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 clustered, columnstore, in-memory, partitioned, compressed, XML, spatial,</a:t>
            </a:r>
            <a:br>
              <a:rPr lang="en-US" sz="2400" dirty="0"/>
            </a:br>
            <a:r>
              <a:rPr lang="en-US" sz="2400" dirty="0"/>
              <a:t>full-text, hash, unique, filtered, materialized views …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creates estimates from a single query optimization</a:t>
            </a:r>
          </a:p>
          <a:p>
            <a:pPr>
              <a:lnSpc>
                <a:spcPts val="1700"/>
              </a:lnSpc>
            </a:pPr>
            <a:r>
              <a:rPr lang="en-US" sz="1700" u="sng" dirty="0"/>
              <a:t>Not</a:t>
            </a:r>
            <a:r>
              <a:rPr lang="en-US" sz="1700" dirty="0"/>
              <a:t> weighted based on total number of times table was accessed</a:t>
            </a:r>
          </a:p>
          <a:p>
            <a:pPr>
              <a:lnSpc>
                <a:spcPts val="1700"/>
              </a:lnSpc>
            </a:pPr>
            <a:r>
              <a:rPr lang="en-US" sz="1700" u="sng" dirty="0"/>
              <a:t>Cleared</a:t>
            </a:r>
            <a:r>
              <a:rPr lang="en-US" sz="1700" dirty="0"/>
              <a:t> for a table on DDL change or index add/change/delete/rebuild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Only</a:t>
            </a:r>
            <a:r>
              <a:rPr lang="en-US" sz="1700" dirty="0"/>
              <a:t> first 600 captured, additional estimates not stored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Ignores</a:t>
            </a:r>
            <a:r>
              <a:rPr lang="en-US" sz="1700" dirty="0"/>
              <a:t> key column selectivity, keys listed instead by table column creation order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consider existing nonclustered columnstore in deciding on a “missing” index 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consideration for key column parameter sniffing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update query metrics after actual execution(s)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consider cost / benefit ratio when suggesting included columns to cover query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knowledge of existing indexes or other recommendations - creates overlaps!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suggestions for trivial (“simple”) query plans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dirty="0"/>
              <a:t>Suggests missing indexes for imprecise and non-persisted </a:t>
            </a:r>
            <a:r>
              <a:rPr lang="en-US" sz="1700" u="sng" dirty="0"/>
              <a:t>computed columns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Only one </a:t>
            </a:r>
            <a:r>
              <a:rPr lang="en-US" sz="1700" dirty="0"/>
              <a:t>returned from each query, even if many were suggested in plan XML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dirty="0"/>
              <a:t>Queries with only inequality predicates have </a:t>
            </a:r>
            <a:r>
              <a:rPr lang="en-US" sz="1700" u="sng" dirty="0"/>
              <a:t>less accurate </a:t>
            </a:r>
            <a:r>
              <a:rPr lang="en-US" sz="1700" dirty="0"/>
              <a:t>query cost</a:t>
            </a:r>
          </a:p>
          <a:p>
            <a:pPr lvl="0">
              <a:lnSpc>
                <a:spcPts val="1700"/>
              </a:lnSpc>
              <a:spcBef>
                <a:spcPts val="600"/>
              </a:spcBef>
            </a:pPr>
            <a:r>
              <a:rPr lang="en-US" sz="1700" u="sng" dirty="0">
                <a:solidFill>
                  <a:prstClr val="black"/>
                </a:solidFill>
              </a:rPr>
              <a:t>Ignores</a:t>
            </a:r>
            <a:r>
              <a:rPr lang="en-US" sz="1700" dirty="0">
                <a:solidFill>
                  <a:prstClr val="black"/>
                </a:solidFill>
              </a:rPr>
              <a:t> internal tables (e.g. supporting full text, XML,  &amp; spatial indexes)</a:t>
            </a:r>
          </a:p>
          <a:p>
            <a:pPr lvl="0">
              <a:lnSpc>
                <a:spcPts val="1700"/>
              </a:lnSpc>
              <a:spcBef>
                <a:spcPts val="600"/>
              </a:spcBef>
            </a:pPr>
            <a:r>
              <a:rPr lang="en-US" sz="1700" u="sng" dirty="0">
                <a:solidFill>
                  <a:prstClr val="black"/>
                </a:solidFill>
              </a:rPr>
              <a:t>Ignores</a:t>
            </a:r>
            <a:r>
              <a:rPr lang="en-US" sz="1700" dirty="0">
                <a:solidFill>
                  <a:prstClr val="black"/>
                </a:solidFill>
              </a:rPr>
              <a:t> history tables (CDC, SVN, LDG)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3464-EB7B-A26D-7447-2305C75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“Fine Print” on </a:t>
            </a:r>
            <a:r>
              <a:rPr lang="en-US" dirty="0">
                <a:solidFill>
                  <a:srgbClr val="CCE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Missing Index Limitations</a:t>
            </a:r>
            <a:r>
              <a:rPr lang="en-US" dirty="0">
                <a:solidFill>
                  <a:srgbClr val="CCECFF"/>
                </a:solidFill>
              </a:rPr>
              <a:t> </a:t>
            </a:r>
            <a:r>
              <a:rPr lang="en-US" dirty="0"/>
              <a:t>(from Microsoft)</a:t>
            </a:r>
          </a:p>
        </p:txBody>
      </p:sp>
      <p:pic>
        <p:nvPicPr>
          <p:cNvPr id="3074" name="Picture 2" descr="man reading document with magnifying glass - fine print stock pictures, royalty-free photos &amp; images">
            <a:extLst>
              <a:ext uri="{FF2B5EF4-FFF2-40B4-BE49-F238E27FC236}">
                <a16:creationId xmlns:a16="http://schemas.microsoft.com/office/drawing/2014/main" id="{EE6934E8-6E89-FA84-6E03-F6057D6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93" y="1444751"/>
            <a:ext cx="3608832" cy="541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E7B22-8E00-8A2E-012E-5F13B9D4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1401D-E14C-12FF-4F93-21D01A46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u="sng" dirty="0"/>
              <a:t>Category 	</a:t>
            </a:r>
            <a:r>
              <a:rPr lang="en-US" dirty="0"/>
              <a:t>	</a:t>
            </a:r>
            <a:r>
              <a:rPr lang="en-US" u="sng" dirty="0"/>
              <a:t>Measures	</a:t>
            </a:r>
            <a:r>
              <a:rPr lang="en-US" dirty="0"/>
              <a:t>	</a:t>
            </a:r>
            <a:r>
              <a:rPr lang="en-US" u="sng" dirty="0"/>
              <a:t>Notes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Waits	Count, Time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Locks	Count	Includes promotions and fails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Splits	Count	Adds overhead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Merges	Count	Adds overhead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Missing	Count, Cost, Savings	Weighted by % total tables reads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Writes	Count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05E8-5214-F161-9A5F-9D6BFFE0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</a:t>
            </a:r>
          </a:p>
        </p:txBody>
      </p:sp>
    </p:spTree>
    <p:extLst>
      <p:ext uri="{BB962C8B-B14F-4D97-AF65-F5344CB8AC3E}">
        <p14:creationId xmlns:p14="http://schemas.microsoft.com/office/powerpoint/2010/main" val="41711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7C01-3F6A-D2DA-BAC0-5ED79576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D6D61-6AF5-1019-F772-7F35A83D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u="sng" dirty="0"/>
              <a:t>Category	</a:t>
            </a:r>
            <a:r>
              <a:rPr lang="en-US" dirty="0"/>
              <a:t>	</a:t>
            </a:r>
            <a:r>
              <a:rPr lang="en-US" u="sng" dirty="0"/>
              <a:t>Measures	</a:t>
            </a:r>
            <a:r>
              <a:rPr lang="en-US" dirty="0"/>
              <a:t>	</a:t>
            </a:r>
            <a:r>
              <a:rPr lang="en-US" u="sng" dirty="0"/>
              <a:t>Notes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Buffer	% in memory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Reads/Writes	Reads / Writes	Writes have way </a:t>
            </a:r>
            <a:r>
              <a:rPr lang="en-US" dirty="0" err="1"/>
              <a:t>way</a:t>
            </a:r>
            <a:r>
              <a:rPr lang="en-US" dirty="0"/>
              <a:t> more overhead									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Scans	Count	Excludes columnstore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Lookups	Count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Heaps	Count Forward Fetches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LOBs	Count LOB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F21F5-AD83-D1DD-1970-E4AFD0C1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 - Continued</a:t>
            </a:r>
          </a:p>
        </p:txBody>
      </p:sp>
    </p:spTree>
    <p:extLst>
      <p:ext uri="{BB962C8B-B14F-4D97-AF65-F5344CB8AC3E}">
        <p14:creationId xmlns:p14="http://schemas.microsoft.com/office/powerpoint/2010/main" val="5081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Waits	</a:t>
            </a:r>
            <a:r>
              <a:rPr lang="en-US" sz="3600" b="1" dirty="0">
                <a:solidFill>
                  <a:srgbClr val="CC0066"/>
                </a:solidFill>
              </a:rPr>
              <a:t>++++++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Locks	</a:t>
            </a:r>
            <a:r>
              <a:rPr lang="en-US" sz="3600" b="1" dirty="0">
                <a:solidFill>
                  <a:srgbClr val="FF6600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Splits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Merges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Missing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Writes	</a:t>
            </a:r>
            <a:r>
              <a:rPr lang="en-US" sz="3600" b="1" dirty="0">
                <a:solidFill>
                  <a:srgbClr val="FF9933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Buffer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Read/write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Scans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Lookups	</a:t>
            </a:r>
            <a:r>
              <a:rPr lang="en-US" sz="3600" b="1" dirty="0">
                <a:solidFill>
                  <a:srgbClr val="FFCC00"/>
                </a:solidFill>
              </a:rPr>
              <a:t>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Fetches	</a:t>
            </a:r>
            <a:r>
              <a:rPr lang="en-US" sz="3600" b="1" dirty="0">
                <a:solidFill>
                  <a:srgbClr val="FF9933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LOB	</a:t>
            </a:r>
            <a:r>
              <a:rPr lang="en-US" sz="3600" b="1" dirty="0">
                <a:solidFill>
                  <a:srgbClr val="FFFF00"/>
                </a:solidFill>
              </a:rPr>
              <a:t>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r"/>
              </a:tabLst>
            </a:pPr>
            <a:r>
              <a:rPr lang="en-US" dirty="0">
                <a:solidFill>
                  <a:srgbClr val="7030A0"/>
                </a:solidFill>
              </a:rPr>
              <a:t>In-Memory</a:t>
            </a:r>
            <a:r>
              <a:rPr lang="en-US" dirty="0"/>
              <a:t>	</a:t>
            </a:r>
            <a:r>
              <a:rPr lang="en-US" sz="3600" b="1" dirty="0">
                <a:solidFill>
                  <a:srgbClr val="1B9D43"/>
                </a:solidFill>
              </a:rPr>
              <a:t>- -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Hurt Weighting - Runtime Defaults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41E4D3-1B1E-BB65-C77D-CCB43A56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8" y="737365"/>
            <a:ext cx="6178883" cy="5048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10DC49E-CEE1-703B-F72D-E124964CD2C1}"/>
              </a:ext>
            </a:extLst>
          </p:cNvPr>
          <p:cNvSpPr/>
          <p:nvPr/>
        </p:nvSpPr>
        <p:spPr>
          <a:xfrm>
            <a:off x="3791712" y="6042279"/>
            <a:ext cx="1207008" cy="4470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461A09B-03CF-CFEB-546F-825317C19E1D}"/>
              </a:ext>
            </a:extLst>
          </p:cNvPr>
          <p:cNvSpPr/>
          <p:nvPr/>
        </p:nvSpPr>
        <p:spPr>
          <a:xfrm>
            <a:off x="4504943" y="513845"/>
            <a:ext cx="1207008" cy="4470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CC0297-06BC-E5AA-0613-B55FA2E2193B}"/>
              </a:ext>
            </a:extLst>
          </p:cNvPr>
          <p:cNvSpPr txBox="1">
            <a:spLocks/>
          </p:cNvSpPr>
          <p:nvPr/>
        </p:nvSpPr>
        <p:spPr>
          <a:xfrm>
            <a:off x="86543" y="4608576"/>
            <a:ext cx="11872610" cy="6492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81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609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38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219218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828826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438434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11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352848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6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4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73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November 17- 21, 2025 in Seattle, WA</a:t>
            </a:r>
          </a:p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381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4B097-AFE2-3D4B-6202-831AFABAE891}"/>
              </a:ext>
            </a:extLst>
          </p:cNvPr>
          <p:cNvGrpSpPr/>
          <p:nvPr/>
        </p:nvGrpSpPr>
        <p:grpSpPr>
          <a:xfrm>
            <a:off x="10399" y="402336"/>
            <a:ext cx="12192000" cy="1746504"/>
            <a:chOff x="0" y="0"/>
            <a:chExt cx="12192000" cy="1746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4043E9-40D3-1594-8017-0B3B9868B705}"/>
                </a:ext>
              </a:extLst>
            </p:cNvPr>
            <p:cNvSpPr/>
            <p:nvPr/>
          </p:nvSpPr>
          <p:spPr>
            <a:xfrm>
              <a:off x="0" y="0"/>
              <a:ext cx="12192000" cy="1746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E50C8D7-DEE3-8BAC-BF0E-381B02033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363" y="402717"/>
              <a:ext cx="31432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161AFBD-61CD-AEC0-C5EA-983A64EAA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713" y="397002"/>
              <a:ext cx="31432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FD8A053-4A69-11D2-89D4-84BE09650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8" y="412242"/>
              <a:ext cx="31432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E5423C-6401-8EC7-AFB7-3A3F7BA8D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900591"/>
            <a:ext cx="7315200" cy="16287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6352EA-8B9F-8633-3CEE-ADE54CB93BE5}"/>
              </a:ext>
            </a:extLst>
          </p:cNvPr>
          <p:cNvSpPr txBox="1">
            <a:spLocks/>
          </p:cNvSpPr>
          <p:nvPr/>
        </p:nvSpPr>
        <p:spPr>
          <a:xfrm>
            <a:off x="86543" y="4091"/>
            <a:ext cx="11872610" cy="2462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81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609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38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219218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828826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438434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11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352848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6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4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73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56045-83A3-DCBC-EDEA-FF570D3446F5}"/>
              </a:ext>
            </a:extLst>
          </p:cNvPr>
          <p:cNvSpPr txBox="1"/>
          <p:nvPr/>
        </p:nvSpPr>
        <p:spPr>
          <a:xfrm>
            <a:off x="0" y="5597213"/>
            <a:ext cx="12192000" cy="831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"/>
              </a:rPr>
              <a:t>https://passdatacommunitysummit.com/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4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1999" cy="6410959"/>
          </a:xfrm>
          <a:noFill/>
        </p:spPr>
        <p:txBody>
          <a:bodyPr/>
          <a:lstStyle/>
          <a:p>
            <a:r>
              <a:rPr lang="en-US" dirty="0"/>
              <a:t>For each hurt metric</a:t>
            </a:r>
          </a:p>
          <a:p>
            <a:pPr lvl="1"/>
            <a:r>
              <a:rPr lang="en-US" dirty="0"/>
              <a:t>Add up index hurts to table</a:t>
            </a:r>
          </a:p>
          <a:p>
            <a:pPr lvl="1"/>
            <a:r>
              <a:rPr lang="en-US" dirty="0"/>
              <a:t>Total all tables</a:t>
            </a:r>
          </a:p>
          <a:p>
            <a:pPr lvl="1"/>
            <a:r>
              <a:rPr lang="en-US" dirty="0"/>
              <a:t>Compute each table’s percent of total</a:t>
            </a:r>
          </a:p>
          <a:p>
            <a:pPr lvl="1"/>
            <a:r>
              <a:rPr lang="en-US" dirty="0"/>
              <a:t>Apply hurt weighting factor</a:t>
            </a:r>
          </a:p>
          <a:p>
            <a:r>
              <a:rPr lang="en-US" dirty="0"/>
              <a:t>Total up weighted metrics by table</a:t>
            </a:r>
          </a:p>
          <a:p>
            <a:r>
              <a:rPr lang="en-US" dirty="0"/>
              <a:t>Present results in descending order of hurt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Prioritizing the Hurt – Applying Weighting</a:t>
            </a:r>
          </a:p>
        </p:txBody>
      </p:sp>
      <p:pic>
        <p:nvPicPr>
          <p:cNvPr id="3076" name="Picture 4" descr="pain scale chart">
            <a:extLst>
              <a:ext uri="{FF2B5EF4-FFF2-40B4-BE49-F238E27FC236}">
                <a16:creationId xmlns:a16="http://schemas.microsoft.com/office/drawing/2014/main" id="{D1DBFF9A-1973-6351-196E-4CA1A0A8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00" y="447040"/>
            <a:ext cx="4273973" cy="6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002A-662E-A2DE-07E9-369B0C19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A6758-E46B-8254-25FA-3C410C93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C4217-B309-1B05-F6DB-63EAF03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– Priority Tables</a:t>
            </a:r>
          </a:p>
        </p:txBody>
      </p:sp>
    </p:spTree>
    <p:extLst>
      <p:ext uri="{BB962C8B-B14F-4D97-AF65-F5344CB8AC3E}">
        <p14:creationId xmlns:p14="http://schemas.microsoft.com/office/powerpoint/2010/main" val="19975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21 (4%) prioritized tables makes sense, but …</a:t>
            </a:r>
          </a:p>
          <a:p>
            <a:r>
              <a:rPr lang="en-US" dirty="0"/>
              <a:t>Make the hurt go away!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What do We Do?</a:t>
            </a:r>
          </a:p>
        </p:txBody>
      </p:sp>
      <p:pic>
        <p:nvPicPr>
          <p:cNvPr id="1026" name="Picture 2" descr="stairway to heaven - stairs to success stock pictures, royalty-free photos &amp; images">
            <a:extLst>
              <a:ext uri="{FF2B5EF4-FFF2-40B4-BE49-F238E27FC236}">
                <a16:creationId xmlns:a16="http://schemas.microsoft.com/office/drawing/2014/main" id="{0D5153F6-9C9A-51BB-CE12-1C4C3772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8" y="539496"/>
            <a:ext cx="4416933" cy="6242871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6D7EC-8907-74FB-F6A9-09E01CF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Hurt Go Away - Prescription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281070-5E40-FC1C-1FEF-84E59D2F8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65088"/>
              </p:ext>
            </p:extLst>
          </p:nvPr>
        </p:nvGraphicFramePr>
        <p:xfrm>
          <a:off x="938784" y="685800"/>
          <a:ext cx="10021824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472">
                  <a:extLst>
                    <a:ext uri="{9D8B030D-6E8A-4147-A177-3AD203B41FA5}">
                      <a16:colId xmlns:a16="http://schemas.microsoft.com/office/drawing/2014/main" val="936196711"/>
                    </a:ext>
                  </a:extLst>
                </a:gridCol>
                <a:gridCol w="5102352">
                  <a:extLst>
                    <a:ext uri="{9D8B030D-6E8A-4147-A177-3AD203B41FA5}">
                      <a16:colId xmlns:a16="http://schemas.microsoft.com/office/drawing/2014/main" val="1577337839"/>
                    </a:ext>
                  </a:extLst>
                </a:gridCol>
              </a:tblGrid>
              <a:tr h="5989320">
                <a:tc>
                  <a:txBody>
                    <a:bodyPr/>
                    <a:lstStyle/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Retain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Replace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Request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Remove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Review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Refresh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Refactor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7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76" y="447040"/>
            <a:ext cx="9717024" cy="6410958"/>
          </a:xfrm>
        </p:spPr>
        <p:txBody>
          <a:bodyPr/>
          <a:lstStyle/>
          <a:p>
            <a:r>
              <a:rPr lang="en-US" dirty="0"/>
              <a:t>Keep existing indexes “As Architected &amp; Designed”</a:t>
            </a:r>
          </a:p>
          <a:p>
            <a:pPr lvl="1"/>
            <a:r>
              <a:rPr lang="en-US" dirty="0"/>
              <a:t>Clustered</a:t>
            </a:r>
          </a:p>
          <a:p>
            <a:pPr lvl="1"/>
            <a:r>
              <a:rPr lang="en-US" dirty="0"/>
              <a:t>Constraints - primary key, unique, foreign key</a:t>
            </a:r>
          </a:p>
          <a:p>
            <a:pPr lvl="1"/>
            <a:r>
              <a:rPr lang="en-US" dirty="0"/>
              <a:t>Specials - full-text, spatial, XML, columnstore, hash</a:t>
            </a:r>
          </a:p>
          <a:p>
            <a:pPr lvl="1"/>
            <a:r>
              <a:rPr lang="en-US" dirty="0"/>
              <a:t>History - Change Data Capture, System Versioned, Ledger</a:t>
            </a:r>
          </a:p>
          <a:p>
            <a:pPr lvl="1"/>
            <a:r>
              <a:rPr lang="en-US" dirty="0"/>
              <a:t>Internal Tables</a:t>
            </a:r>
          </a:p>
          <a:p>
            <a:pPr lvl="1"/>
            <a:r>
              <a:rPr lang="en-US" dirty="0"/>
              <a:t>Required by others</a:t>
            </a:r>
          </a:p>
          <a:p>
            <a:pPr lvl="2"/>
            <a:r>
              <a:rPr lang="en-US" dirty="0"/>
              <a:t>e.g. unique index </a:t>
            </a:r>
            <a:br>
              <a:rPr lang="en-US" dirty="0"/>
            </a:br>
            <a:r>
              <a:rPr lang="en-US" dirty="0"/>
              <a:t>supporting full-text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60C4E-F28C-49B3-90F7-A08BC2426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9458" name="Picture 2" descr="Entity Relationship Diagram (ERD)">
            <a:extLst>
              <a:ext uri="{FF2B5EF4-FFF2-40B4-BE49-F238E27FC236}">
                <a16:creationId xmlns:a16="http://schemas.microsoft.com/office/drawing/2014/main" id="{6DF0D2F7-4DB0-EB3D-2E0F-1F95F0ED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77" y="3486679"/>
            <a:ext cx="5753523" cy="3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SQL 2016+ Enterprise:</a:t>
            </a:r>
            <a:br>
              <a:rPr lang="en-US" dirty="0"/>
            </a:br>
            <a:r>
              <a:rPr lang="en-US" dirty="0"/>
              <a:t>updatable nonclustered columnstore</a:t>
            </a:r>
          </a:p>
          <a:p>
            <a:r>
              <a:rPr lang="en-US" dirty="0"/>
              <a:t>Replace existing nonclustered </a:t>
            </a:r>
            <a:br>
              <a:rPr lang="en-US" dirty="0"/>
            </a:br>
            <a:r>
              <a:rPr lang="en-US" dirty="0"/>
              <a:t>rowstore indexes</a:t>
            </a:r>
          </a:p>
          <a:p>
            <a:pPr lvl="1"/>
            <a:r>
              <a:rPr lang="en-US" dirty="0"/>
              <a:t>Low usage</a:t>
            </a:r>
          </a:p>
          <a:p>
            <a:pPr lvl="1"/>
            <a:r>
              <a:rPr lang="en-US" dirty="0"/>
              <a:t>Low read/write ratio</a:t>
            </a:r>
          </a:p>
          <a:p>
            <a:pPr lvl="1"/>
            <a:r>
              <a:rPr lang="en-US" dirty="0"/>
              <a:t>Low value Missing indexes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222EB-D006-ED11-96FC-A8EB7040B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8194" name="Picture 2" descr="Football referee shows the number display Football referee hole substitution board. The referee shows the number display. Vector illustration. soccer substitute stock illustrations">
            <a:extLst>
              <a:ext uri="{FF2B5EF4-FFF2-40B4-BE49-F238E27FC236}">
                <a16:creationId xmlns:a16="http://schemas.microsoft.com/office/drawing/2014/main" id="{717B86EB-313B-0E68-E0FB-043C9913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68" y="1565367"/>
            <a:ext cx="3710032" cy="52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Index</a:t>
            </a:r>
          </a:p>
          <a:p>
            <a:pPr lvl="1"/>
            <a:r>
              <a:rPr lang="en-US" dirty="0"/>
              <a:t>Clustered indexes on active heaps</a:t>
            </a:r>
          </a:p>
          <a:p>
            <a:pPr lvl="1"/>
            <a:r>
              <a:rPr lang="en-US" dirty="0"/>
              <a:t>Valuable missing indexes</a:t>
            </a:r>
          </a:p>
          <a:p>
            <a:pPr lvl="1"/>
            <a:r>
              <a:rPr lang="en-US" dirty="0"/>
              <a:t>Foreign key covers </a:t>
            </a:r>
          </a:p>
          <a:p>
            <a:pPr lvl="1"/>
            <a:r>
              <a:rPr lang="en-US" dirty="0"/>
              <a:t>Updatable nonclustered </a:t>
            </a:r>
            <a:r>
              <a:rPr lang="en-US" dirty="0" err="1"/>
              <a:t>columnstores</a:t>
            </a:r>
            <a:br>
              <a:rPr lang="en-US" dirty="0"/>
            </a:br>
            <a:r>
              <a:rPr lang="en-US" dirty="0"/>
              <a:t>(SQL 2016E+)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1DB47-6877-1115-F1B8-D4479FD34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5122" name="Picture 2" descr="Please, Sir, May I Have Some More? - Leadership Coaching Network">
            <a:extLst>
              <a:ext uri="{FF2B5EF4-FFF2-40B4-BE49-F238E27FC236}">
                <a16:creationId xmlns:a16="http://schemas.microsoft.com/office/drawing/2014/main" id="{605859F2-0E04-ED0F-8329-D63B549B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92" y="3586554"/>
            <a:ext cx="5342040" cy="3123662"/>
          </a:xfrm>
          <a:prstGeom prst="rect">
            <a:avLst/>
          </a:prstGeom>
          <a:noFill/>
          <a:effectLst>
            <a:outerShdw blurRad="50800" dist="127000" dir="30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index recommendations</a:t>
            </a:r>
          </a:p>
          <a:p>
            <a:pPr lvl="1"/>
            <a:r>
              <a:rPr lang="en-US" dirty="0"/>
              <a:t>That don’t add significant value</a:t>
            </a:r>
          </a:p>
          <a:p>
            <a:pPr lvl="1"/>
            <a:r>
              <a:rPr lang="en-US" dirty="0"/>
              <a:t>Covered by (existing/future) nonclustered columnstore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C948-7B14-389A-1D70-7FA19475F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4338" name="Picture 2" descr="hand sign - rejection stock pictures, royalty-free photos &amp; images">
            <a:extLst>
              <a:ext uri="{FF2B5EF4-FFF2-40B4-BE49-F238E27FC236}">
                <a16:creationId xmlns:a16="http://schemas.microsoft.com/office/drawing/2014/main" id="{31BD99F1-9343-6934-B056-6123A40F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48" y="2331720"/>
            <a:ext cx="58293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existing nonclustered rowstore indexes</a:t>
            </a:r>
          </a:p>
          <a:p>
            <a:pPr lvl="1"/>
            <a:r>
              <a:rPr lang="en-US" dirty="0"/>
              <a:t>Cost more than benefit - less than 4 reads per write</a:t>
            </a:r>
          </a:p>
          <a:p>
            <a:pPr lvl="1"/>
            <a:r>
              <a:rPr lang="en-US" dirty="0"/>
              <a:t>Least used Duplicated</a:t>
            </a:r>
          </a:p>
          <a:p>
            <a:r>
              <a:rPr lang="en-US" dirty="0"/>
              <a:t>Redundant foreign key constraint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3932-B4E3-7EC2-7FBA-8E3C20AD7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21512" name="Picture 8" descr="boy taking out trash - taking out the trash stock pictures, royalty-free photos &amp; images">
            <a:extLst>
              <a:ext uri="{FF2B5EF4-FFF2-40B4-BE49-F238E27FC236}">
                <a16:creationId xmlns:a16="http://schemas.microsoft.com/office/drawing/2014/main" id="{03A6F9B0-57C2-9229-080C-0A00DF12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8296"/>
            <a:ext cx="5609844" cy="3739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Depends” for indexes tagged previously - like:</a:t>
            </a:r>
          </a:p>
          <a:p>
            <a:pPr lvl="1"/>
            <a:r>
              <a:rPr lang="en-US" dirty="0"/>
              <a:t>Potential filtered index - wide range of rows per lead index key</a:t>
            </a:r>
          </a:p>
          <a:p>
            <a:pPr lvl="1"/>
            <a:r>
              <a:rPr lang="en-US" dirty="0"/>
              <a:t>Non-persisted computed column in index</a:t>
            </a:r>
          </a:p>
          <a:p>
            <a:pPr lvl="1"/>
            <a:r>
              <a:rPr lang="en-US" dirty="0"/>
              <a:t>Potential temporary based on name</a:t>
            </a:r>
          </a:p>
          <a:p>
            <a:pPr lvl="1"/>
            <a:r>
              <a:rPr lang="en-US" dirty="0"/>
              <a:t>High page compression failures</a:t>
            </a:r>
          </a:p>
          <a:p>
            <a:pPr lvl="1"/>
            <a:r>
              <a:rPr lang="en-US" dirty="0"/>
              <a:t>Disabled / Not trusted</a:t>
            </a:r>
          </a:p>
          <a:p>
            <a:pPr lvl="1"/>
            <a:r>
              <a:rPr lang="en-US" dirty="0"/>
              <a:t>Synergies &amp; overlaps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9D280-856C-C2D8-ED9D-BE6659688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5364" name="Picture 4" descr="Free Brown Monkey Photo Stock Photo">
            <a:extLst>
              <a:ext uri="{FF2B5EF4-FFF2-40B4-BE49-F238E27FC236}">
                <a16:creationId xmlns:a16="http://schemas.microsoft.com/office/drawing/2014/main" id="{D011191A-0ECB-0FD1-3E8E-C2FB8E68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2889596"/>
            <a:ext cx="5514772" cy="3672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687AF-776C-048B-4970-446BD91ED3E9}"/>
              </a:ext>
            </a:extLst>
          </p:cNvPr>
          <p:cNvSpPr txBox="1"/>
          <p:nvPr/>
        </p:nvSpPr>
        <p:spPr>
          <a:xfrm>
            <a:off x="4486656" y="105091"/>
            <a:ext cx="6674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/>
                <a:latin typeface="Open Sans" panose="020B0606030504020204" pitchFamily="34" charset="0"/>
              </a:rPr>
              <a:t>SQL Saturday</a:t>
            </a:r>
            <a:endParaRPr lang="en-US" sz="4800" b="1" dirty="0"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2805C-1CA8-2EB1-88A4-B00C58284961}"/>
              </a:ext>
            </a:extLst>
          </p:cNvPr>
          <p:cNvSpPr txBox="1"/>
          <p:nvPr/>
        </p:nvSpPr>
        <p:spPr>
          <a:xfrm>
            <a:off x="5749000" y="723595"/>
            <a:ext cx="6443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sqlsaturday.com</a:t>
            </a:r>
            <a:endParaRPr lang="en-US" sz="3200" dirty="0"/>
          </a:p>
          <a:p>
            <a:r>
              <a:rPr lang="en-US" sz="3200" dirty="0">
                <a:hlinkClick r:id="rId3"/>
              </a:rPr>
              <a:t>linkedin.com/company/sqlsaturday</a:t>
            </a:r>
            <a:endParaRPr lang="en-US" sz="3200" dirty="0"/>
          </a:p>
        </p:txBody>
      </p:sp>
      <p:pic>
        <p:nvPicPr>
          <p:cNvPr id="3074" name="Picture 2" descr="Navigation bar avatar">
            <a:extLst>
              <a:ext uri="{FF2B5EF4-FFF2-40B4-BE49-F238E27FC236}">
                <a16:creationId xmlns:a16="http://schemas.microsoft.com/office/drawing/2014/main" id="{E7573FD4-BBD7-AEDC-9AB8-9A1C576B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" y="54138"/>
            <a:ext cx="2789179" cy="1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Saturdays">
            <a:hlinkClick r:id="rId5"/>
            <a:extLst>
              <a:ext uri="{FF2B5EF4-FFF2-40B4-BE49-F238E27FC236}">
                <a16:creationId xmlns:a16="http://schemas.microsoft.com/office/drawing/2014/main" id="{62305018-696B-DE5C-128B-C1A1FED4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5" y="1960265"/>
            <a:ext cx="4267530" cy="1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FC5D9-72C3-0DE9-27E9-E583C24BE590}"/>
              </a:ext>
            </a:extLst>
          </p:cNvPr>
          <p:cNvSpPr txBox="1"/>
          <p:nvPr/>
        </p:nvSpPr>
        <p:spPr>
          <a:xfrm>
            <a:off x="5747604" y="2704497"/>
            <a:ext cx="639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datasaturdays.com</a:t>
            </a:r>
            <a:endParaRPr lang="en-US" sz="3200" dirty="0"/>
          </a:p>
        </p:txBody>
      </p:sp>
      <p:pic>
        <p:nvPicPr>
          <p:cNvPr id="3078" name="Picture 6" descr="Data Driven Technologies">
            <a:extLst>
              <a:ext uri="{FF2B5EF4-FFF2-40B4-BE49-F238E27FC236}">
                <a16:creationId xmlns:a16="http://schemas.microsoft.com/office/drawing/2014/main" id="{599F39E1-5F41-4290-3255-8A76610C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4825"/>
            <a:ext cx="5749000" cy="11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747E8-14B5-8C5B-ECC3-532C230838B4}"/>
              </a:ext>
            </a:extLst>
          </p:cNvPr>
          <p:cNvSpPr txBox="1"/>
          <p:nvPr/>
        </p:nvSpPr>
        <p:spPr>
          <a:xfrm>
            <a:off x="5693664" y="3695283"/>
            <a:ext cx="667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 Driven 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8F0EC-19DC-15AB-5024-5747941F90AB}"/>
              </a:ext>
            </a:extLst>
          </p:cNvPr>
          <p:cNvSpPr txBox="1"/>
          <p:nvPr/>
        </p:nvSpPr>
        <p:spPr>
          <a:xfrm>
            <a:off x="4812781" y="2085993"/>
            <a:ext cx="667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/>
                <a:latin typeface="Open Sans" panose="020B0606030504020204" pitchFamily="34" charset="0"/>
              </a:rPr>
              <a:t>Data Saturdays</a:t>
            </a:r>
            <a:endParaRPr lang="en-US" sz="4800" b="1" dirty="0"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FCC17-38A7-C235-ABFB-BA933E202C79}"/>
              </a:ext>
            </a:extLst>
          </p:cNvPr>
          <p:cNvSpPr txBox="1"/>
          <p:nvPr/>
        </p:nvSpPr>
        <p:spPr>
          <a:xfrm>
            <a:off x="5766816" y="4328160"/>
            <a:ext cx="635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8"/>
              </a:rPr>
              <a:t>datadriventechnologies.org</a:t>
            </a:r>
            <a:endParaRPr lang="en-US" sz="3200" dirty="0"/>
          </a:p>
        </p:txBody>
      </p:sp>
      <p:pic>
        <p:nvPicPr>
          <p:cNvPr id="3079" name="Picture 7" descr="Azure Data Tech Groups">
            <a:extLst>
              <a:ext uri="{FF2B5EF4-FFF2-40B4-BE49-F238E27FC236}">
                <a16:creationId xmlns:a16="http://schemas.microsoft.com/office/drawing/2014/main" id="{66EC3E59-5615-8EA8-5AAF-AA9E5ACF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05" y="5374661"/>
            <a:ext cx="1270249" cy="12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F768DA-818F-BFDD-D281-D89727FEDB58}"/>
              </a:ext>
            </a:extLst>
          </p:cNvPr>
          <p:cNvSpPr txBox="1"/>
          <p:nvPr/>
        </p:nvSpPr>
        <p:spPr>
          <a:xfrm>
            <a:off x="5625233" y="5420793"/>
            <a:ext cx="7644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raphik Meetup"/>
              </a:rPr>
              <a:t>Azure Data Tech Groups</a:t>
            </a:r>
          </a:p>
        </p:txBody>
      </p:sp>
      <p:sp>
        <p:nvSpPr>
          <p:cNvPr id="22" name="TextBox 21">
            <a:hlinkClick r:id="rId10"/>
            <a:extLst>
              <a:ext uri="{FF2B5EF4-FFF2-40B4-BE49-F238E27FC236}">
                <a16:creationId xmlns:a16="http://schemas.microsoft.com/office/drawing/2014/main" id="{14AB2A6F-C486-BB94-D2F9-8AC666F107CF}"/>
              </a:ext>
            </a:extLst>
          </p:cNvPr>
          <p:cNvSpPr txBox="1"/>
          <p:nvPr/>
        </p:nvSpPr>
        <p:spPr>
          <a:xfrm>
            <a:off x="5610455" y="6061226"/>
            <a:ext cx="7508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10"/>
              </a:rPr>
              <a:t>meetup.com/pro/</a:t>
            </a:r>
            <a:r>
              <a:rPr lang="en-US" sz="3200" dirty="0" err="1">
                <a:hlinkClick r:id="rId10"/>
              </a:rPr>
              <a:t>azuredatatechgroups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8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index statistics with</a:t>
            </a:r>
          </a:p>
          <a:p>
            <a:pPr lvl="1"/>
            <a:r>
              <a:rPr lang="en-US" dirty="0"/>
              <a:t>row modification counts </a:t>
            </a:r>
          </a:p>
          <a:p>
            <a:pPr lvl="1"/>
            <a:r>
              <a:rPr lang="en-US" dirty="0"/>
              <a:t>row count not matching table row count</a:t>
            </a:r>
          </a:p>
          <a:p>
            <a:r>
              <a:rPr lang="en-US" dirty="0"/>
              <a:t>Rebuild / reorganize </a:t>
            </a:r>
            <a:r>
              <a:rPr lang="en-US" dirty="0" err="1"/>
              <a:t>columnstores</a:t>
            </a:r>
            <a:r>
              <a:rPr lang="en-US" dirty="0"/>
              <a:t> with </a:t>
            </a:r>
          </a:p>
          <a:p>
            <a:pPr lvl="1"/>
            <a:r>
              <a:rPr lang="en-US" dirty="0"/>
              <a:t>delta stores (update, delete)</a:t>
            </a:r>
          </a:p>
          <a:p>
            <a:pPr lvl="1"/>
            <a:r>
              <a:rPr lang="en-US" dirty="0"/>
              <a:t>multiple undersized </a:t>
            </a:r>
            <a:r>
              <a:rPr lang="en-US" dirty="0" err="1"/>
              <a:t>rowgroups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1C7BC1-58A4-8E8C-950A-FDE776938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2" name="Picture 1" descr="A sign on a brick building&#10;&#10;Description automatically generated">
            <a:extLst>
              <a:ext uri="{FF2B5EF4-FFF2-40B4-BE49-F238E27FC236}">
                <a16:creationId xmlns:a16="http://schemas.microsoft.com/office/drawing/2014/main" id="{C1955970-ED93-8182-A4E2-14BDDFB51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6" y="3282696"/>
            <a:ext cx="6389556" cy="3493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indexes benefiting from structural changes:</a:t>
            </a:r>
          </a:p>
          <a:p>
            <a:pPr lvl="1"/>
            <a:r>
              <a:rPr lang="en-US" dirty="0"/>
              <a:t>Rowstore - more key(s) don’t improve selectivity</a:t>
            </a:r>
          </a:p>
          <a:p>
            <a:pPr lvl="1"/>
            <a:r>
              <a:rPr lang="en-US" dirty="0"/>
              <a:t>FILL FACTOR = 100% with hi page splits (and opposite)</a:t>
            </a:r>
          </a:p>
          <a:p>
            <a:pPr lvl="1"/>
            <a:r>
              <a:rPr lang="en-US" dirty="0"/>
              <a:t>Index partition not match table partition</a:t>
            </a:r>
          </a:p>
          <a:p>
            <a:pPr lvl="1"/>
            <a:r>
              <a:rPr lang="en-US" dirty="0"/>
              <a:t>Collation mismatch</a:t>
            </a:r>
          </a:p>
          <a:p>
            <a:pPr lvl="1"/>
            <a:r>
              <a:rPr lang="en-US" dirty="0"/>
              <a:t>Page / row locking not enabled</a:t>
            </a:r>
          </a:p>
          <a:p>
            <a:pPr lvl="1"/>
            <a:r>
              <a:rPr lang="en-US" dirty="0"/>
              <a:t>Clustered rowstore index not “NUSE”</a:t>
            </a:r>
          </a:p>
          <a:p>
            <a:pPr lvl="2"/>
            <a:r>
              <a:rPr lang="en-US" b="1" u="sng" dirty="0"/>
              <a:t>N</a:t>
            </a:r>
            <a:r>
              <a:rPr lang="en-US" dirty="0"/>
              <a:t>arrow</a:t>
            </a:r>
          </a:p>
          <a:p>
            <a:pPr lvl="2"/>
            <a:r>
              <a:rPr lang="en-US" b="1" u="sng" dirty="0"/>
              <a:t>U</a:t>
            </a:r>
            <a:r>
              <a:rPr lang="en-US" dirty="0"/>
              <a:t>nique</a:t>
            </a:r>
          </a:p>
          <a:p>
            <a:pPr lvl="2"/>
            <a:r>
              <a:rPr lang="en-US" b="1" u="sng" dirty="0"/>
              <a:t>S</a:t>
            </a:r>
            <a:r>
              <a:rPr lang="en-US" dirty="0"/>
              <a:t>tatic</a:t>
            </a:r>
          </a:p>
          <a:p>
            <a:pPr lvl="2"/>
            <a:r>
              <a:rPr lang="en-US" b="1" u="sng" dirty="0"/>
              <a:t>E</a:t>
            </a:r>
            <a:r>
              <a:rPr lang="en-US" dirty="0"/>
              <a:t>ver increasing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4104-9EDE-69A4-96A6-72B791AFA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Refactor</a:t>
            </a:r>
            <a:endParaRPr lang="en-US" dirty="0"/>
          </a:p>
        </p:txBody>
      </p:sp>
      <p:pic>
        <p:nvPicPr>
          <p:cNvPr id="13324" name="Picture 12" descr="Free Crane Silhouette vector and picture">
            <a:extLst>
              <a:ext uri="{FF2B5EF4-FFF2-40B4-BE49-F238E27FC236}">
                <a16:creationId xmlns:a16="http://schemas.microsoft.com/office/drawing/2014/main" id="{B9F0169E-648E-E796-7DDA-F79E2E7B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39" y="2804193"/>
            <a:ext cx="5530061" cy="4043857"/>
          </a:xfrm>
          <a:prstGeom prst="rect">
            <a:avLst/>
          </a:prstGeom>
          <a:noFill/>
          <a:scene3d>
            <a:camera prst="orthographicFront">
              <a:rot lat="0" lon="110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F4FC8-0B49-4234-9674-46F0A77A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2D0408-0FF4-B4EB-9E60-BC32F8B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85BF4-EF73-61C2-2DAF-60D8CD5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Prescriptions</a:t>
            </a:r>
          </a:p>
        </p:txBody>
      </p:sp>
    </p:spTree>
    <p:extLst>
      <p:ext uri="{BB962C8B-B14F-4D97-AF65-F5344CB8AC3E}">
        <p14:creationId xmlns:p14="http://schemas.microsoft.com/office/powerpoint/2010/main" val="16787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index maintenance jobs – resets </a:t>
            </a:r>
            <a:r>
              <a:rPr lang="en-US" dirty="0">
                <a:solidFill>
                  <a:prstClr val="black"/>
                </a:solidFill>
              </a:rPr>
              <a:t>operational metrics</a:t>
            </a:r>
          </a:p>
          <a:p>
            <a:r>
              <a:rPr lang="en-US" dirty="0"/>
              <a:t>Weekly server maintenance restart &amp; run business</a:t>
            </a:r>
          </a:p>
          <a:p>
            <a:r>
              <a:rPr lang="en-US" sz="2800" dirty="0"/>
              <a:t>At end of week build “before” baseline</a:t>
            </a:r>
          </a:p>
          <a:p>
            <a:r>
              <a:rPr lang="en-US" dirty="0"/>
              <a:t>Apply prescriptions to 4% (21) of tables</a:t>
            </a:r>
          </a:p>
          <a:p>
            <a:r>
              <a:rPr lang="en-US" sz="2800" dirty="0"/>
              <a:t>Weekly </a:t>
            </a:r>
            <a:r>
              <a:rPr lang="en-US" dirty="0"/>
              <a:t>server </a:t>
            </a:r>
            <a:r>
              <a:rPr lang="en-US" sz="2800" dirty="0"/>
              <a:t>maintenance restart &amp; r</a:t>
            </a:r>
            <a:r>
              <a:rPr lang="en-US" dirty="0"/>
              <a:t>un business</a:t>
            </a:r>
          </a:p>
          <a:p>
            <a:r>
              <a:rPr lang="en-US" dirty="0"/>
              <a:t>End of week capture “after” statistics</a:t>
            </a:r>
            <a:endParaRPr lang="en-US" sz="2800" dirty="0"/>
          </a:p>
          <a:p>
            <a:r>
              <a:rPr lang="en-US" sz="2800" dirty="0"/>
              <a:t>Compare “after” to “before”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“mostly similar” non-peak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Implement 80/20 Prescriptions &amp; Measure Improvement</a:t>
            </a:r>
          </a:p>
        </p:txBody>
      </p:sp>
      <p:pic>
        <p:nvPicPr>
          <p:cNvPr id="2052" name="Picture 4" descr="Measurement Photos, Download The BEST Free Measurement Stock Photos &amp; HD  Images">
            <a:extLst>
              <a:ext uri="{FF2B5EF4-FFF2-40B4-BE49-F238E27FC236}">
                <a16:creationId xmlns:a16="http://schemas.microsoft.com/office/drawing/2014/main" id="{0470FD86-E677-0AED-409D-0E9EBCCE1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1" r="-55"/>
          <a:stretch/>
        </p:blipFill>
        <p:spPr bwMode="auto">
          <a:xfrm>
            <a:off x="7705344" y="832104"/>
            <a:ext cx="4486656" cy="5921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  <a:tabLst>
                <a:tab pos="4230688" algn="l"/>
              </a:tabLst>
            </a:pPr>
            <a:r>
              <a:rPr lang="en-US" b="1" u="sng" dirty="0"/>
              <a:t>System Waits</a:t>
            </a: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b="1" dirty="0">
                <a:solidFill>
                  <a:srgbClr val="FF0000"/>
                </a:solidFill>
              </a:rPr>
              <a:t>RESOURCE_SEMAPHORE		</a:t>
            </a:r>
            <a:r>
              <a:rPr lang="en-US" b="1" dirty="0">
                <a:solidFill>
                  <a:srgbClr val="00B050"/>
                </a:solidFill>
              </a:rPr>
              <a:t>-71%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b="1" dirty="0">
                <a:solidFill>
                  <a:srgbClr val="FF0000"/>
                </a:solidFill>
              </a:rPr>
              <a:t>THREADPOOL		</a:t>
            </a:r>
            <a:r>
              <a:rPr lang="en-US" b="1" dirty="0">
                <a:solidFill>
                  <a:srgbClr val="00B050"/>
                </a:solidFill>
              </a:rPr>
              <a:t>-67%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SOS_SCHEDULER_YIELD		</a:t>
            </a:r>
            <a:r>
              <a:rPr lang="en-US" b="1" dirty="0">
                <a:solidFill>
                  <a:srgbClr val="00B050"/>
                </a:solidFill>
              </a:rPr>
              <a:t>-63%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LCK_* &amp; PAGELATCH_*		</a:t>
            </a:r>
            <a:r>
              <a:rPr lang="en-US" b="1" dirty="0">
                <a:solidFill>
                  <a:srgbClr val="00B050"/>
                </a:solidFill>
              </a:rPr>
              <a:t>-52%</a:t>
            </a:r>
          </a:p>
          <a:p>
            <a:pPr marL="0" lvl="0" indent="0">
              <a:spcBef>
                <a:spcPts val="600"/>
              </a:spcBef>
              <a:buNone/>
              <a:tabLst>
                <a:tab pos="4230688" algn="l"/>
              </a:tabLst>
            </a:pPr>
            <a:r>
              <a:rPr lang="en-US" b="1" u="sng" dirty="0">
                <a:solidFill>
                  <a:prstClr val="black"/>
                </a:solidFill>
              </a:rPr>
              <a:t>Index Hurts</a:t>
            </a: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Waits - times &amp; counts		</a:t>
            </a:r>
            <a:r>
              <a:rPr lang="en-US" b="1" dirty="0">
                <a:solidFill>
                  <a:srgbClr val="00B050"/>
                </a:solidFill>
              </a:rPr>
              <a:t>-77%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Locks - count, promotions		</a:t>
            </a:r>
            <a:r>
              <a:rPr lang="en-US" b="1" dirty="0">
                <a:solidFill>
                  <a:srgbClr val="00B050"/>
                </a:solidFill>
              </a:rPr>
              <a:t>-62%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Scans &amp; lookups		</a:t>
            </a:r>
            <a:r>
              <a:rPr lang="en-US" b="1" dirty="0">
                <a:solidFill>
                  <a:srgbClr val="00B050"/>
                </a:solidFill>
              </a:rPr>
              <a:t>-58%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Read / Write ratio		</a:t>
            </a:r>
            <a:r>
              <a:rPr lang="en-US" b="1" dirty="0">
                <a:solidFill>
                  <a:srgbClr val="00B050"/>
                </a:solidFill>
              </a:rPr>
              <a:t>-47%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Writes		</a:t>
            </a:r>
            <a:r>
              <a:rPr lang="en-US" b="1" dirty="0">
                <a:solidFill>
                  <a:srgbClr val="00B050"/>
                </a:solidFill>
              </a:rPr>
              <a:t>-43%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Splits, merges, LOB		</a:t>
            </a:r>
            <a:r>
              <a:rPr lang="en-US" b="1" dirty="0">
                <a:solidFill>
                  <a:srgbClr val="00B050"/>
                </a:solidFill>
              </a:rPr>
              <a:t>-39%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  <a:tabLst>
                <a:tab pos="5257800" algn="r"/>
              </a:tabLst>
            </a:pPr>
            <a:r>
              <a:rPr lang="en-US" sz="800" u="sng" dirty="0"/>
              <a:t>	</a:t>
            </a:r>
            <a:endParaRPr lang="en-US" sz="800" dirty="0"/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Buffer cache usage		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0%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SQL Wait Improvements versus Previous Week</a:t>
            </a:r>
          </a:p>
        </p:txBody>
      </p:sp>
      <p:pic>
        <p:nvPicPr>
          <p:cNvPr id="4" name="Picture 2" descr="eurasian businesswoman on laptop celebrating in office - victory celebration office stock pictures, royalty-free photos &amp; images">
            <a:extLst>
              <a:ext uri="{FF2B5EF4-FFF2-40B4-BE49-F238E27FC236}">
                <a16:creationId xmlns:a16="http://schemas.microsoft.com/office/drawing/2014/main" id="{DE12250A-A46C-02AB-FA02-85B87765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36" y="447040"/>
            <a:ext cx="4779264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8D942-20E0-6638-DBF9-841EA7CA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37895"/>
            <a:ext cx="12191999" cy="6410960"/>
          </a:xfrm>
        </p:spPr>
        <p:txBody>
          <a:bodyPr/>
          <a:lstStyle/>
          <a:p>
            <a:r>
              <a:rPr lang="en-US" dirty="0"/>
              <a:t>Performance metrics, Missing Indexes, Statistics can get reset or dropped on:</a:t>
            </a:r>
          </a:p>
          <a:p>
            <a:pPr lvl="1"/>
            <a:r>
              <a:rPr lang="en-US" dirty="0"/>
              <a:t>Instance start/restart</a:t>
            </a:r>
          </a:p>
          <a:p>
            <a:pPr lvl="1"/>
            <a:r>
              <a:rPr lang="en-US" dirty="0"/>
              <a:t>Database Offline/Online (beware AUTO_CLOSE = ON)</a:t>
            </a:r>
          </a:p>
          <a:p>
            <a:pPr lvl="1"/>
            <a:r>
              <a:rPr lang="en-US" dirty="0"/>
              <a:t>Database Detach/Attach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</a:rPr>
              <a:t>Memory pressure / metadata cache clearance</a:t>
            </a:r>
          </a:p>
          <a:p>
            <a:pPr lvl="1">
              <a:tabLst>
                <a:tab pos="2687638" algn="l"/>
              </a:tabLst>
            </a:pPr>
            <a:r>
              <a:rPr lang="en-US" dirty="0"/>
              <a:t>Index rebuilds:	</a:t>
            </a:r>
          </a:p>
          <a:p>
            <a:pPr lvl="2">
              <a:tabLst>
                <a:tab pos="1716088" algn="l"/>
              </a:tabLst>
            </a:pPr>
            <a:r>
              <a:rPr lang="en-US" dirty="0"/>
              <a:t>Operational Metrics</a:t>
            </a:r>
          </a:p>
          <a:p>
            <a:pPr lvl="2">
              <a:tabLst>
                <a:tab pos="2913063" algn="l"/>
              </a:tabLst>
            </a:pPr>
            <a:r>
              <a:rPr lang="en-US" dirty="0"/>
              <a:t>Usage Metrics 	&lt; 2012 SP2-CU12 or SP3+</a:t>
            </a:r>
            <a:br>
              <a:rPr lang="en-US" dirty="0"/>
            </a:br>
            <a:r>
              <a:rPr lang="en-US" dirty="0"/>
              <a:t>	&lt; 2014 SP2</a:t>
            </a:r>
          </a:p>
          <a:p>
            <a:pPr lvl="1"/>
            <a:r>
              <a:rPr lang="en-US" dirty="0"/>
              <a:t>Index metadata changes (create/change/drop)</a:t>
            </a:r>
          </a:p>
          <a:p>
            <a:pPr lvl="1"/>
            <a:r>
              <a:rPr lang="en-US" dirty="0"/>
              <a:t>Index disable/enable</a:t>
            </a:r>
          </a:p>
          <a:p>
            <a:pPr lvl="1"/>
            <a:r>
              <a:rPr lang="en-US" dirty="0"/>
              <a:t>AUTO_UPDATE_STATISTICS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8AAF-3FAA-17CA-3C7E-5396FCE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it’s not all Rainbows &amp; Unicorns</a:t>
            </a:r>
          </a:p>
        </p:txBody>
      </p:sp>
      <p:pic>
        <p:nvPicPr>
          <p:cNvPr id="1026" name="Picture 2" descr="jumping unicorn with a rainbow in the background illustration - vector - rainbows and unicorns stock illustrations">
            <a:extLst>
              <a:ext uri="{FF2B5EF4-FFF2-40B4-BE49-F238E27FC236}">
                <a16:creationId xmlns:a16="http://schemas.microsoft.com/office/drawing/2014/main" id="{FBC70485-108B-E694-E9AE-080B05DE1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84" y="2620818"/>
            <a:ext cx="4242816" cy="42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 to know”- like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pPr lvl="1"/>
            <a:r>
              <a:rPr lang="en-US" dirty="0"/>
              <a:t>“Key” configuration properties</a:t>
            </a:r>
          </a:p>
          <a:p>
            <a:pPr lvl="2"/>
            <a:r>
              <a:rPr lang="en-US" dirty="0"/>
              <a:t>server, instance, database, query store …</a:t>
            </a:r>
          </a:p>
          <a:p>
            <a:r>
              <a:rPr lang="en-US" dirty="0"/>
              <a:t>Items that “stand out” - like</a:t>
            </a:r>
          </a:p>
          <a:p>
            <a:pPr lvl="1"/>
            <a:r>
              <a:rPr lang="en-US" dirty="0"/>
              <a:t>Non-default properties, settings, parameters</a:t>
            </a:r>
          </a:p>
          <a:p>
            <a:pPr lvl="1"/>
            <a:r>
              <a:rPr lang="en-US" dirty="0"/>
              <a:t>High proportion of a hurt or other metric</a:t>
            </a:r>
          </a:p>
          <a:p>
            <a:pPr lvl="2"/>
            <a:r>
              <a:rPr lang="en-US" dirty="0"/>
              <a:t>e.g. waits, locks, splits, merges</a:t>
            </a:r>
          </a:p>
          <a:p>
            <a:r>
              <a:rPr lang="en-US" dirty="0"/>
              <a:t>Anti-Patterns - like</a:t>
            </a:r>
          </a:p>
          <a:p>
            <a:pPr lvl="1"/>
            <a:r>
              <a:rPr lang="en-US" dirty="0"/>
              <a:t>Big included columns</a:t>
            </a:r>
          </a:p>
          <a:p>
            <a:pPr lvl="1"/>
            <a:r>
              <a:rPr lang="en-US" dirty="0"/>
              <a:t>Uncovered foreign keys </a:t>
            </a:r>
          </a:p>
          <a:p>
            <a:pPr lvl="2"/>
            <a:r>
              <a:rPr lang="en-US" dirty="0"/>
              <a:t>with missing index recommendations</a:t>
            </a:r>
          </a:p>
          <a:p>
            <a:r>
              <a:rPr lang="en-US" dirty="0"/>
              <a:t>Link to Brent </a:t>
            </a:r>
            <a:r>
              <a:rPr lang="en-US" dirty="0" err="1"/>
              <a:t>Ozar’s</a:t>
            </a:r>
            <a:r>
              <a:rPr lang="en-US" dirty="0"/>
              <a:t> 58 </a:t>
            </a:r>
            <a:r>
              <a:rPr lang="en-US" dirty="0" err="1"/>
              <a:t>sp_BlitzIndex</a:t>
            </a:r>
            <a:r>
              <a:rPr lang="en-US" dirty="0"/>
              <a:t> “Checks”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Do It? – 500 Diagnostics (SQL version aware)</a:t>
            </a:r>
          </a:p>
        </p:txBody>
      </p:sp>
      <p:pic>
        <p:nvPicPr>
          <p:cNvPr id="4098" name="Picture 2" descr="stethoscope with computer mouse. - diagnostics stock pictures, royalty-free photos &amp; images">
            <a:extLst>
              <a:ext uri="{FF2B5EF4-FFF2-40B4-BE49-F238E27FC236}">
                <a16:creationId xmlns:a16="http://schemas.microsoft.com/office/drawing/2014/main" id="{7890A551-EC55-98E8-0815-BA95E5184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t="30667" r="-2008" b="5024"/>
          <a:stretch/>
        </p:blipFill>
        <p:spPr bwMode="auto">
          <a:xfrm>
            <a:off x="7563357" y="1636776"/>
            <a:ext cx="4623308" cy="4623308"/>
          </a:xfrm>
          <a:prstGeom prst="rect">
            <a:avLst/>
          </a:prstGeom>
          <a:noFill/>
          <a:scene3d>
            <a:camera prst="orthographicFront"/>
            <a:lightRig rig="soft" dir="t"/>
          </a:scene3d>
          <a:sp3d>
            <a:bevelT w="101600" prst="riblet"/>
            <a:bevelB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FCC9C2-393D-4B2C-1C2F-08A1C8D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BE7775-8672-D5DA-2AC1-A95E904B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– Detailed Diagnostics</a:t>
            </a:r>
          </a:p>
        </p:txBody>
      </p:sp>
    </p:spTree>
    <p:extLst>
      <p:ext uri="{BB962C8B-B14F-4D97-AF65-F5344CB8AC3E}">
        <p14:creationId xmlns:p14="http://schemas.microsoft.com/office/powerpoint/2010/main" val="32931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&amp;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columns - details on</a:t>
            </a:r>
          </a:p>
          <a:p>
            <a:pPr lvl="1"/>
            <a:r>
              <a:rPr lang="en-US" dirty="0"/>
              <a:t>Index keys &amp; included columns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&amp; Operational metrics</a:t>
            </a:r>
          </a:p>
          <a:p>
            <a:pPr lvl="1"/>
            <a:r>
              <a:rPr lang="en-US"/>
              <a:t>Metadata </a:t>
            </a:r>
            <a:r>
              <a:rPr lang="en-US" dirty="0"/>
              <a:t>- index, table, database, instance</a:t>
            </a:r>
          </a:p>
        </p:txBody>
      </p:sp>
      <p:pic>
        <p:nvPicPr>
          <p:cNvPr id="4098" name="Picture 2" descr="full frame of piles of documents and papers on the work table. - jumbled data stock pictures, royalty-free photos &amp; images">
            <a:extLst>
              <a:ext uri="{FF2B5EF4-FFF2-40B4-BE49-F238E27FC236}">
                <a16:creationId xmlns:a16="http://schemas.microsoft.com/office/drawing/2014/main" id="{F653BB7D-33CA-5E3B-A283-6F1786E3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1" y="447040"/>
            <a:ext cx="4808220" cy="6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D731A-F028-9674-7302-8C1D90973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96C7E-0D4F-1F4A-60CD-6A570D3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DB205-708B-8453-D93C-B14A91B3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Metadata</a:t>
            </a:r>
          </a:p>
        </p:txBody>
      </p:sp>
    </p:spTree>
    <p:extLst>
      <p:ext uri="{BB962C8B-B14F-4D97-AF65-F5344CB8AC3E}">
        <p14:creationId xmlns:p14="http://schemas.microsoft.com/office/powerpoint/2010/main" val="7673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665-F5DE-A7CA-C4F9-875341DF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BCFE-7F87-EE0C-F0D4-BCC43ECF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Bill </a:t>
            </a:r>
            <a:r>
              <a:rPr lang="en-US" dirty="0" err="1"/>
              <a:t>Sanscrainte</a:t>
            </a:r>
            <a:r>
              <a:rPr lang="en-US" dirty="0"/>
              <a:t>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dirty="0"/>
              <a:t>SQL Server since 6.5</a:t>
            </a:r>
          </a:p>
          <a:p>
            <a:pPr>
              <a:tabLst>
                <a:tab pos="1255713" algn="l"/>
              </a:tabLst>
            </a:pPr>
            <a:r>
              <a:rPr lang="en-US" dirty="0"/>
              <a:t>1984 - First SQL statement</a:t>
            </a:r>
          </a:p>
          <a:p>
            <a:pPr>
              <a:tabLst>
                <a:tab pos="1255713" algn="l"/>
              </a:tabLst>
            </a:pPr>
            <a:r>
              <a:rPr lang="en-US" dirty="0"/>
              <a:t>1994 - Started Data Consulting practice</a:t>
            </a:r>
          </a:p>
          <a:p>
            <a:r>
              <a:rPr lang="en-US" dirty="0"/>
              <a:t>2001 - Began version 1 of SQLXL tools</a:t>
            </a:r>
          </a:p>
          <a:p>
            <a:r>
              <a:rPr lang="en-US" dirty="0"/>
              <a:t>2020 - Retired to pursue SQL Server passion projects</a:t>
            </a:r>
          </a:p>
          <a:p>
            <a:r>
              <a:rPr lang="en-US" dirty="0"/>
              <a:t>Record holder for most SQL Cruises as a student</a:t>
            </a:r>
            <a:br>
              <a:rPr lang="en-US" dirty="0"/>
            </a:br>
            <a:r>
              <a:rPr lang="en-US" dirty="0"/>
              <a:t>SQL Server 10</a:t>
            </a:r>
            <a:br>
              <a:rPr lang="en-US" dirty="0"/>
            </a:br>
            <a:r>
              <a:rPr lang="en-US" dirty="0"/>
              <a:t>Oracle 2</a:t>
            </a:r>
          </a:p>
          <a:p>
            <a:pPr marL="0" indent="0" algn="ctr">
              <a:buNone/>
            </a:pPr>
            <a:endParaRPr lang="en-US" dirty="0"/>
          </a:p>
          <a:p>
            <a:pPr marL="1377950" indent="0">
              <a:buNone/>
            </a:pPr>
            <a:r>
              <a:rPr lang="en-US" sz="3200" b="1" dirty="0">
                <a:solidFill>
                  <a:srgbClr val="1B9D43"/>
                </a:solidFill>
              </a:rPr>
              <a:t>* Ask questions at any time!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EBF78-D9E5-55A4-8411-119FECBE3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772286"/>
            <a:ext cx="3821455" cy="57488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81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81AB-B9DF-5CF8-3F74-94F9C950A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8819BB-B29E-BE96-94FA-30976F49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5" y="447040"/>
            <a:ext cx="12191999" cy="64109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38 seconds on client</a:t>
            </a:r>
          </a:p>
          <a:p>
            <a:pPr>
              <a:spcBef>
                <a:spcPts val="600"/>
              </a:spcBef>
            </a:pPr>
            <a:r>
              <a:rPr lang="en-US" dirty="0"/>
              <a:t>Parameters</a:t>
            </a:r>
          </a:p>
          <a:p>
            <a:pPr lvl="1"/>
            <a:r>
              <a:rPr lang="en-US" dirty="0"/>
              <a:t>Databases - Single / All User / All</a:t>
            </a:r>
          </a:p>
          <a:p>
            <a:pPr lvl="1"/>
            <a:r>
              <a:rPr lang="en-US" dirty="0"/>
              <a:t>Foreign Key Covering options</a:t>
            </a:r>
          </a:p>
          <a:p>
            <a:pPr lvl="1"/>
            <a:r>
              <a:rPr lang="en-US" dirty="0"/>
              <a:t>Create Nonclustered Columnstore</a:t>
            </a:r>
          </a:p>
          <a:p>
            <a:pPr lvl="1"/>
            <a:r>
              <a:rPr lang="en-US" dirty="0"/>
              <a:t>Hurt weightings (17)</a:t>
            </a:r>
          </a:p>
          <a:p>
            <a:r>
              <a:rPr lang="en-US" dirty="0"/>
              <a:t>Versions</a:t>
            </a:r>
          </a:p>
          <a:p>
            <a:pPr lvl="1"/>
            <a:r>
              <a:rPr lang="en-US" dirty="0"/>
              <a:t>Boxed product 2012+</a:t>
            </a:r>
          </a:p>
          <a:p>
            <a:pPr lvl="1"/>
            <a:r>
              <a:rPr lang="en-US" dirty="0"/>
              <a:t>Azure SQL Database</a:t>
            </a:r>
          </a:p>
          <a:p>
            <a:pPr lvl="1"/>
            <a:r>
              <a:rPr lang="en-US" dirty="0"/>
              <a:t>Azure SQL Managed Instance</a:t>
            </a:r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Direct to Excel</a:t>
            </a:r>
          </a:p>
          <a:p>
            <a:pPr lvl="1"/>
            <a:r>
              <a:rPr lang="en-US" dirty="0"/>
              <a:t>Jump Box &amp; export/import into Excel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EC125-AB9B-E3D4-AFBA-8AA534B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2050" name="Picture 2" descr="man running on rolling clock - run time photographs and stock images">
            <a:extLst>
              <a:ext uri="{FF2B5EF4-FFF2-40B4-BE49-F238E27FC236}">
                <a16:creationId xmlns:a16="http://schemas.microsoft.com/office/drawing/2014/main" id="{ACD0552D-24C0-600D-11FE-295BE64E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4" y="73787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2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clones of database structure (1 for current state, 1 to make changes to)</a:t>
            </a:r>
          </a:p>
          <a:p>
            <a:r>
              <a:rPr lang="en-US" dirty="0"/>
              <a:t>Apply changes to clone &amp; create delta scripts using DDL comparison tool</a:t>
            </a:r>
          </a:p>
          <a:p>
            <a:r>
              <a:rPr lang="en-US" dirty="0"/>
              <a:t>Plan for tons of log file</a:t>
            </a:r>
          </a:p>
          <a:p>
            <a:r>
              <a:rPr lang="en-US" dirty="0"/>
              <a:t>Incrementalism - batch changes by table</a:t>
            </a:r>
          </a:p>
          <a:p>
            <a:pPr lvl="2"/>
            <a:r>
              <a:rPr lang="en-US" dirty="0"/>
              <a:t>Expedites (inevitable) rollbacks </a:t>
            </a:r>
          </a:p>
          <a:p>
            <a:r>
              <a:rPr lang="en-US" dirty="0"/>
              <a:t>Consider DISABLE before dropping</a:t>
            </a:r>
          </a:p>
          <a:p>
            <a:r>
              <a:rPr lang="en-US" dirty="0"/>
              <a:t>Check secondary before dropping!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Create “rollback” from clone if SHTF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Index Fixes</a:t>
            </a:r>
          </a:p>
        </p:txBody>
      </p:sp>
      <p:pic>
        <p:nvPicPr>
          <p:cNvPr id="19458" name="Picture 2" descr="man holding brown rolling pin">
            <a:extLst>
              <a:ext uri="{FF2B5EF4-FFF2-40B4-BE49-F238E27FC236}">
                <a16:creationId xmlns:a16="http://schemas.microsoft.com/office/drawing/2014/main" id="{CF930B3C-0926-7103-A450-70C872A1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6" y="2478024"/>
            <a:ext cx="5567172" cy="36966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even bigger event SQL CPU max 32%, no issues reported</a:t>
            </a:r>
          </a:p>
          <a:p>
            <a:pPr lvl="1"/>
            <a:r>
              <a:rPr lang="en-US" dirty="0"/>
              <a:t>Even more better - No performance complaints!</a:t>
            </a:r>
          </a:p>
          <a:p>
            <a:r>
              <a:rPr lang="en-US" dirty="0"/>
              <a:t>Completed most of the remaining index prescriptions, including:</a:t>
            </a:r>
          </a:p>
          <a:p>
            <a:pPr lvl="1"/>
            <a:r>
              <a:rPr lang="en-US" dirty="0"/>
              <a:t>Replaced least-used indexes with nonclustered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Removed </a:t>
            </a:r>
          </a:p>
          <a:p>
            <a:pPr lvl="2"/>
            <a:r>
              <a:rPr lang="en-US" dirty="0"/>
              <a:t>indexes not adding value</a:t>
            </a:r>
          </a:p>
          <a:p>
            <a:pPr lvl="2"/>
            <a:r>
              <a:rPr lang="en-US" dirty="0"/>
              <a:t>Redundant/overlap indexes</a:t>
            </a:r>
          </a:p>
          <a:p>
            <a:pPr lvl="1"/>
            <a:r>
              <a:rPr lang="en-US" dirty="0"/>
              <a:t>Requested </a:t>
            </a:r>
          </a:p>
          <a:p>
            <a:pPr lvl="2"/>
            <a:r>
              <a:rPr lang="en-US" dirty="0"/>
              <a:t>high-value missing indexes</a:t>
            </a:r>
          </a:p>
          <a:p>
            <a:pPr lvl="2"/>
            <a:r>
              <a:rPr lang="en-US" dirty="0"/>
              <a:t>clusters on heaps</a:t>
            </a:r>
          </a:p>
          <a:p>
            <a:pPr lvl="2"/>
            <a:r>
              <a:rPr lang="en-US" dirty="0"/>
              <a:t>foreign key covers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They Lived Happily Ever After</a:t>
            </a:r>
          </a:p>
        </p:txBody>
      </p:sp>
      <p:pic>
        <p:nvPicPr>
          <p:cNvPr id="18434" name="Picture 2" descr="yellow smiley emoji on gray textile">
            <a:extLst>
              <a:ext uri="{FF2B5EF4-FFF2-40B4-BE49-F238E27FC236}">
                <a16:creationId xmlns:a16="http://schemas.microsoft.com/office/drawing/2014/main" id="{AC6A758F-4FE7-86D0-0661-B9823ADC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6" y="2551176"/>
            <a:ext cx="6315455" cy="4107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dist="1397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r>
              <a:rPr lang="en-US" sz="3600" dirty="0"/>
              <a:t> &amp; 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Presentation, spreadsheet, &amp; T-SQL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6700" dirty="0">
                <a:hlinkClick r:id="rId5"/>
              </a:rPr>
              <a:t>https://github.com/SQLXL/SQLXL</a:t>
            </a:r>
            <a:endParaRPr lang="en-US" sz="67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Also See: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linkClick r:id="rId6"/>
              </a:rPr>
              <a:t>Brent </a:t>
            </a:r>
            <a:r>
              <a:rPr lang="en-US" sz="2400" dirty="0" err="1">
                <a:hlinkClick r:id="rId6"/>
              </a:rPr>
              <a:t>Ozar’s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 err="1">
                <a:hlinkClick r:id="rId6"/>
              </a:rPr>
              <a:t>sp_BlitzIndex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8"/>
              </a:rPr>
              <a:t>Aaron Bertrand’s 40 table property queries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9"/>
              </a:rPr>
              <a:t>Book: Expert Performance Indexing in Azure SQL and SQL Server 2022</a:t>
            </a:r>
            <a:endParaRPr lang="en-US" sz="24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Link to </a:t>
            </a:r>
            <a:r>
              <a:rPr lang="en-US" sz="2400" dirty="0" err="1"/>
              <a:t>sp_Blitz_Index</a:t>
            </a:r>
            <a:r>
              <a:rPr lang="en-US" sz="2400" dirty="0"/>
              <a:t> Checks: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linkClick r:id="rId10"/>
              </a:rPr>
              <a:t>https://github.com/BrentOzarULTD/SQL-Server-First-Responder-Kit/blob/dev/Documentation/sp_BlitzIndex_Checks_by_Priority.md</a:t>
            </a:r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tuning in!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DAB69-F710-7923-41E2-AAFE0F57C2D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711" t="3837"/>
          <a:stretch/>
        </p:blipFill>
        <p:spPr>
          <a:xfrm>
            <a:off x="8766048" y="3172967"/>
            <a:ext cx="3425951" cy="33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F757B-55B7-3948-4CAD-4303A2F397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4476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4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4618-96F3-DD91-27BC-89F107A1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 out the Session Evaluation!</a:t>
            </a:r>
          </a:p>
        </p:txBody>
      </p:sp>
      <p:pic>
        <p:nvPicPr>
          <p:cNvPr id="2050" name="Picture 2" descr="your opinion counts street sign - new way of thinking sign stock pictures, royalty-free photos &amp; images">
            <a:extLst>
              <a:ext uri="{FF2B5EF4-FFF2-40B4-BE49-F238E27FC236}">
                <a16:creationId xmlns:a16="http://schemas.microsoft.com/office/drawing/2014/main" id="{720484F3-542E-A46E-E200-429DCF890C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08" y="447040"/>
            <a:ext cx="9701784" cy="646785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33" y="456276"/>
            <a:ext cx="6015351" cy="6106158"/>
          </a:xfrm>
          <a:noFill/>
        </p:spPr>
        <p:txBody>
          <a:bodyPr wrap="square" anchor="ctr" anchorCtr="0"/>
          <a:lstStyle/>
          <a:p>
            <a:pPr marL="0" indent="0" algn="ctr">
              <a:buNone/>
            </a:pPr>
            <a:r>
              <a:rPr lang="en-US" sz="5400" dirty="0"/>
              <a:t>“Poorly designed indexes and a lack of indexes are primary sources of database application 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11/22/2024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we here?</a:t>
            </a:r>
          </a:p>
        </p:txBody>
      </p:sp>
      <p:pic>
        <p:nvPicPr>
          <p:cNvPr id="16390" name="Picture 6" descr="children's age, 8 to 9 year old children in lower grades, facial expression communication concept, elementary school students, mischievous, humor concept, girl woman - wonder amazement stock pictures, royalty-free photos &amp; images">
            <a:extLst>
              <a:ext uri="{FF2B5EF4-FFF2-40B4-BE49-F238E27FC236}">
                <a16:creationId xmlns:a16="http://schemas.microsoft.com/office/drawing/2014/main" id="{6CEE6F93-AE24-E764-1465-2652BB37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432" y="722376"/>
            <a:ext cx="3547872" cy="5321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20939999" lon="2100000" rev="20699999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414056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Application: Has “always” been “slow” and getting “slower”</a:t>
            </a:r>
          </a:p>
          <a:p>
            <a:r>
              <a:rPr lang="en-US" dirty="0"/>
              <a:t>Problem: SQL Server “failed” when really busy</a:t>
            </a:r>
          </a:p>
          <a:p>
            <a:r>
              <a:rPr lang="en-US" dirty="0"/>
              <a:t>Consultant : Let’s figure out where to start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Once Upon a Time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9E16C1-A1B4-EC99-A46B-1F720C09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62" y="2002536"/>
            <a:ext cx="7205472" cy="49987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6A6BA7-1472-3F4C-AA53-562C5343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Business</a:t>
            </a:r>
          </a:p>
          <a:p>
            <a:r>
              <a:rPr lang="en-US" dirty="0"/>
              <a:t>No money for hardware</a:t>
            </a:r>
          </a:p>
          <a:p>
            <a:r>
              <a:rPr lang="en-US" dirty="0"/>
              <a:t>No staff for code refactoring &amp; testing</a:t>
            </a:r>
          </a:p>
          <a:p>
            <a:pPr marL="0" indent="0">
              <a:buNone/>
            </a:pPr>
            <a:r>
              <a:rPr lang="en-US" u="sng" dirty="0"/>
              <a:t>SQL Server</a:t>
            </a:r>
          </a:p>
          <a:p>
            <a:r>
              <a:rPr lang="en-US" dirty="0"/>
              <a:t>Poison waits –</a:t>
            </a:r>
            <a:r>
              <a:rPr lang="en-US" b="1" dirty="0">
                <a:solidFill>
                  <a:srgbClr val="FF0000"/>
                </a:solidFill>
              </a:rPr>
              <a:t> RESOURCE_SEMAPHORE, THREADPOOL</a:t>
            </a:r>
          </a:p>
          <a:p>
            <a:r>
              <a:rPr lang="en-US" dirty="0"/>
              <a:t>SOS_SCHEDULER_YIELD waits</a:t>
            </a:r>
          </a:p>
          <a:p>
            <a:r>
              <a:rPr lang="en-US" dirty="0"/>
              <a:t>Lock &amp; Latch waits</a:t>
            </a:r>
          </a:p>
          <a:p>
            <a:r>
              <a:rPr lang="en-US" dirty="0"/>
              <a:t>SQL Enterprise Edition – online index maintenance!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57BA8-FB8E-6CC8-C5E2-699576C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is a Good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6387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44776-6D41-E2FC-93D9-A214D31C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823519-A215-A150-AFB3-E82AC3E4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CFBFC323-CE7F-9A3F-0D42-E76FBB87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38C0A-0ACC-C771-E128-2B1B7BB2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" y="3048"/>
            <a:ext cx="12192000" cy="447039"/>
          </a:xfrm>
        </p:spPr>
        <p:txBody>
          <a:bodyPr/>
          <a:lstStyle/>
          <a:p>
            <a:pPr algn="ctr"/>
            <a:r>
              <a:rPr lang="en-US" dirty="0"/>
              <a:t>Special Thanks to These and Other SQL Server Community Contributors!</a:t>
            </a:r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AAD9A8EA-FD84-A181-A85C-21224C5E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69" y="212851"/>
            <a:ext cx="4078224" cy="4078224"/>
          </a:xfrm>
          <a:prstGeom prst="rect">
            <a:avLst/>
          </a:prstGeom>
        </p:spPr>
      </p:pic>
      <p:pic>
        <p:nvPicPr>
          <p:cNvPr id="9" name="Graphic 8" descr="Stars">
            <a:extLst>
              <a:ext uri="{FF2B5EF4-FFF2-40B4-BE49-F238E27FC236}">
                <a16:creationId xmlns:a16="http://schemas.microsoft.com/office/drawing/2014/main" id="{FDF4389D-CABD-350E-7D20-6341273A8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935" y="226567"/>
            <a:ext cx="4078224" cy="4078224"/>
          </a:xfrm>
          <a:prstGeom prst="rect">
            <a:avLst/>
          </a:prstGeom>
        </p:spPr>
      </p:pic>
      <p:pic>
        <p:nvPicPr>
          <p:cNvPr id="10" name="Graphic 9" descr="Stars">
            <a:extLst>
              <a:ext uri="{FF2B5EF4-FFF2-40B4-BE49-F238E27FC236}">
                <a16:creationId xmlns:a16="http://schemas.microsoft.com/office/drawing/2014/main" id="{947443AF-20C2-6280-686F-F0733121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8309" y="212851"/>
            <a:ext cx="4078224" cy="4078224"/>
          </a:xfrm>
          <a:prstGeom prst="rect">
            <a:avLst/>
          </a:prstGeom>
        </p:spPr>
      </p:pic>
      <p:pic>
        <p:nvPicPr>
          <p:cNvPr id="11" name="Graphic 10" descr="Stars">
            <a:extLst>
              <a:ext uri="{FF2B5EF4-FFF2-40B4-BE49-F238E27FC236}">
                <a16:creationId xmlns:a16="http://schemas.microsoft.com/office/drawing/2014/main" id="{016B5A00-4EE1-0B63-1256-23EF34FB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8216" y="2891026"/>
            <a:ext cx="4078224" cy="4078224"/>
          </a:xfrm>
          <a:prstGeom prst="rect">
            <a:avLst/>
          </a:prstGeom>
        </p:spPr>
      </p:pic>
      <p:pic>
        <p:nvPicPr>
          <p:cNvPr id="12" name="Graphic 11" descr="Stars">
            <a:extLst>
              <a:ext uri="{FF2B5EF4-FFF2-40B4-BE49-F238E27FC236}">
                <a16:creationId xmlns:a16="http://schemas.microsoft.com/office/drawing/2014/main" id="{A2AEEA74-9470-90F8-EC61-6AA8ED97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9376" y="2888486"/>
            <a:ext cx="4078224" cy="4078224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054C10E1-8590-5803-26BB-7F872284A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494" y="2892668"/>
            <a:ext cx="4078224" cy="407822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4AF5FD-E520-1F5B-638E-84FBF57EC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40765"/>
              </p:ext>
            </p:extLst>
          </p:nvPr>
        </p:nvGraphicFramePr>
        <p:xfrm>
          <a:off x="-12970" y="447041"/>
          <a:ext cx="12192001" cy="640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1642">
                  <a:extLst>
                    <a:ext uri="{9D8B030D-6E8A-4147-A177-3AD203B41FA5}">
                      <a16:colId xmlns:a16="http://schemas.microsoft.com/office/drawing/2014/main" val="1690387849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273103588"/>
                    </a:ext>
                  </a:extLst>
                </a:gridCol>
                <a:gridCol w="2957234">
                  <a:extLst>
                    <a:ext uri="{9D8B030D-6E8A-4147-A177-3AD203B41FA5}">
                      <a16:colId xmlns:a16="http://schemas.microsoft.com/office/drawing/2014/main" val="786402301"/>
                    </a:ext>
                  </a:extLst>
                </a:gridCol>
                <a:gridCol w="3674437">
                  <a:extLst>
                    <a:ext uri="{9D8B030D-6E8A-4147-A177-3AD203B41FA5}">
                      <a16:colId xmlns:a16="http://schemas.microsoft.com/office/drawing/2014/main" val="2025869632"/>
                    </a:ext>
                  </a:extLst>
                </a:gridCol>
              </a:tblGrid>
              <a:tr h="640791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Brent Ozar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Kevin Kline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</a:t>
                      </a: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Borland</a:t>
                      </a:r>
                    </a:p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Tom Collins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Erik Darling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Glenn Berry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Gail Shaw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Pedro Lopes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Bland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 Ford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Sean McCown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Kendra Little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Pinal Dave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Phil Factor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Kalen Delaney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Jason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Strate</a:t>
                      </a:r>
                      <a:endParaRPr lang="en-US" sz="3600" u="none" strike="noStrike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Jared Westover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Percy Reyes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Fritchey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Andy Yun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Paul Randall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Kimberly Tripp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Edward Pollack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Ahmad Yaseen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Evgeniy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Gribkov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Ola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Hallengren</a:t>
                      </a:r>
                      <a:endParaRPr lang="en-US" sz="3600" u="none" strike="noStrike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Denny Cherry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Aaron Bertrand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Jonathan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Kehayias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Dmitri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Korotkevitch</a:t>
                      </a:r>
                    </a:p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Niko Neugebauer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Monica Rathbun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Kendall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vanDyke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Thomas LaRock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Torsten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Strauß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Rebecca Hirschfield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0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283828</TotalTime>
  <Words>3595</Words>
  <Application>Microsoft Office PowerPoint</Application>
  <PresentationFormat>Widescreen</PresentationFormat>
  <Paragraphs>697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-apple-system</vt:lpstr>
      <vt:lpstr>Arial</vt:lpstr>
      <vt:lpstr>Atkinson Hyperlegible</vt:lpstr>
      <vt:lpstr>Calibri</vt:lpstr>
      <vt:lpstr>Graphik Meetup</vt:lpstr>
      <vt:lpstr>Open Sans</vt:lpstr>
      <vt:lpstr>Segoe UI</vt:lpstr>
      <vt:lpstr>Wingdings</vt:lpstr>
      <vt:lpstr>Office Theme</vt:lpstr>
      <vt:lpstr>Go Faster Sooner! Discover SQL Server index prescriptions for the biggest performance improvements</vt:lpstr>
      <vt:lpstr>PowerPoint Presentation</vt:lpstr>
      <vt:lpstr>PowerPoint Presentation</vt:lpstr>
      <vt:lpstr>About Me</vt:lpstr>
      <vt:lpstr>Why are we here?</vt:lpstr>
      <vt:lpstr>Client Story - Once Upon a Time</vt:lpstr>
      <vt:lpstr>Signs Tuning Indexes is a Good Place to Start</vt:lpstr>
      <vt:lpstr>My Index Tuning Journey</vt:lpstr>
      <vt:lpstr>Special Thanks to These and Other SQL Server Community Contributors!</vt:lpstr>
      <vt:lpstr>My Index Tuning Journey - Continued</vt:lpstr>
      <vt:lpstr>SQL Server Index Tuning Ingredients</vt:lpstr>
      <vt:lpstr>My Index Tuning Journey - Continued</vt:lpstr>
      <vt:lpstr>How do We Prioritize Index Tuning?</vt:lpstr>
      <vt:lpstr>Client Story - Index Tuning Priorities</vt:lpstr>
      <vt:lpstr>Metrics of Index Hurt</vt:lpstr>
      <vt:lpstr>“Fine Print” on Missing Index Limitations (from Microsoft)</vt:lpstr>
      <vt:lpstr>Metrics of Index Hurt</vt:lpstr>
      <vt:lpstr>Metrics of Index Hurt - Continued</vt:lpstr>
      <vt:lpstr>Hurt Weighting - Runtime Defaults</vt:lpstr>
      <vt:lpstr>Prioritizing the Hurt – Applying Weighting</vt:lpstr>
      <vt:lpstr>SQLXL_Index – Priority Tables</vt:lpstr>
      <vt:lpstr>Client Story - What do We Do?</vt:lpstr>
      <vt:lpstr>Make the Hurt Go Away - 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SQLXL_Index - Prescriptions</vt:lpstr>
      <vt:lpstr>Client Story - Implement 80/20 Prescriptions &amp; Measure Improvement</vt:lpstr>
      <vt:lpstr>Client Story - SQL Wait Improvements versus Previous Week</vt:lpstr>
      <vt:lpstr>… But it’s not all Rainbows &amp; Unicorns</vt:lpstr>
      <vt:lpstr>Why Do It? – 500 Diagnostics (SQL version aware)</vt:lpstr>
      <vt:lpstr>SQLXL_Index – Detailed Diagnostics</vt:lpstr>
      <vt:lpstr>Metadata &amp; Metrics?</vt:lpstr>
      <vt:lpstr>SQLXL_Index - Metadata</vt:lpstr>
      <vt:lpstr>Execution</vt:lpstr>
      <vt:lpstr>Applying Index Fixes</vt:lpstr>
      <vt:lpstr>Client Story - They Lived Happily Ever After</vt:lpstr>
      <vt:lpstr>Thanks for tuning in!</vt:lpstr>
      <vt:lpstr> </vt:lpstr>
      <vt:lpstr>Please fill out the Session Evaluation!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SQLXL</cp:lastModifiedBy>
  <cp:revision>4871</cp:revision>
  <dcterms:created xsi:type="dcterms:W3CDTF">2022-12-24T15:55:49Z</dcterms:created>
  <dcterms:modified xsi:type="dcterms:W3CDTF">2025-01-22T19:07:09Z</dcterms:modified>
</cp:coreProperties>
</file>