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531" r:id="rId2"/>
    <p:sldId id="550" r:id="rId3"/>
    <p:sldId id="527" r:id="rId4"/>
    <p:sldId id="261" r:id="rId5"/>
    <p:sldId id="424" r:id="rId6"/>
    <p:sldId id="555" r:id="rId7"/>
    <p:sldId id="562" r:id="rId8"/>
    <p:sldId id="532" r:id="rId9"/>
    <p:sldId id="564" r:id="rId10"/>
    <p:sldId id="524" r:id="rId11"/>
    <p:sldId id="565" r:id="rId12"/>
    <p:sldId id="566" r:id="rId13"/>
    <p:sldId id="448" r:id="rId14"/>
    <p:sldId id="458" r:id="rId15"/>
    <p:sldId id="560" r:id="rId16"/>
    <p:sldId id="559" r:id="rId17"/>
    <p:sldId id="300" r:id="rId18"/>
    <p:sldId id="408" r:id="rId19"/>
    <p:sldId id="567" r:id="rId20"/>
    <p:sldId id="552" r:id="rId21"/>
    <p:sldId id="513" r:id="rId22"/>
    <p:sldId id="257" r:id="rId23"/>
    <p:sldId id="484" r:id="rId24"/>
    <p:sldId id="485" r:id="rId25"/>
    <p:sldId id="453" r:id="rId26"/>
    <p:sldId id="486" r:id="rId27"/>
    <p:sldId id="487" r:id="rId28"/>
    <p:sldId id="488" r:id="rId29"/>
    <p:sldId id="489" r:id="rId30"/>
    <p:sldId id="490" r:id="rId31"/>
    <p:sldId id="545" r:id="rId32"/>
    <p:sldId id="503" r:id="rId33"/>
    <p:sldId id="519" r:id="rId34"/>
    <p:sldId id="557" r:id="rId35"/>
    <p:sldId id="444" r:id="rId36"/>
    <p:sldId id="535" r:id="rId37"/>
    <p:sldId id="497" r:id="rId38"/>
    <p:sldId id="556" r:id="rId39"/>
    <p:sldId id="384" r:id="rId40"/>
    <p:sldId id="436" r:id="rId41"/>
    <p:sldId id="500" r:id="rId42"/>
    <p:sldId id="330" r:id="rId43"/>
    <p:sldId id="539" r:id="rId44"/>
    <p:sldId id="56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593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ll" initials="B" lastIdx="2" clrIdx="0">
    <p:extLst>
      <p:ext uri="{19B8F6BF-5375-455C-9EA6-DF929625EA0E}">
        <p15:presenceInfo xmlns:p15="http://schemas.microsoft.com/office/powerpoint/2012/main" userId="Bill" providerId="None"/>
      </p:ext>
    </p:extLst>
  </p:cmAuthor>
  <p:cmAuthor id="2" name="SQLXL" initials="B" lastIdx="1" clrIdx="1">
    <p:extLst>
      <p:ext uri="{19B8F6BF-5375-455C-9EA6-DF929625EA0E}">
        <p15:presenceInfo xmlns:p15="http://schemas.microsoft.com/office/powerpoint/2012/main" userId="SQLX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9D43"/>
    <a:srgbClr val="CC0066"/>
    <a:srgbClr val="FF5050"/>
    <a:srgbClr val="FF9933"/>
    <a:srgbClr val="FF7C80"/>
    <a:srgbClr val="FF6600"/>
    <a:srgbClr val="3333CC"/>
    <a:srgbClr val="FFCC00"/>
    <a:srgbClr val="FFFF00"/>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3" autoAdjust="0"/>
    <p:restoredTop sz="69239" autoAdjust="0"/>
  </p:normalViewPr>
  <p:slideViewPr>
    <p:cSldViewPr showGuides="1">
      <p:cViewPr varScale="1">
        <p:scale>
          <a:sx n="79" d="100"/>
          <a:sy n="79" d="100"/>
        </p:scale>
        <p:origin x="1086" y="120"/>
      </p:cViewPr>
      <p:guideLst>
        <p:guide orient="horz" pos="2137"/>
        <p:guide pos="5937"/>
      </p:guideLst>
    </p:cSldViewPr>
  </p:slideViewPr>
  <p:outlineViewPr>
    <p:cViewPr>
      <p:scale>
        <a:sx n="33" d="100"/>
        <a:sy n="33" d="100"/>
      </p:scale>
      <p:origin x="0" y="-17214"/>
    </p:cViewPr>
  </p:outlineViewPr>
  <p:notesTextViewPr>
    <p:cViewPr>
      <p:scale>
        <a:sx n="150" d="100"/>
        <a:sy n="150" d="100"/>
      </p:scale>
      <p:origin x="0" y="0"/>
    </p:cViewPr>
  </p:notesTextViewPr>
  <p:gridSpacing cx="36576" cy="3657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56FE53-F494-43F8-93B4-12CD0913CA08}" type="datetimeFigureOut">
              <a:rPr lang="en-US" smtClean="0"/>
              <a:t>7/18/2025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7BC82-7491-44CA-BB04-F33035E9C0D3}" type="slidenum">
              <a:rPr lang="en-US" smtClean="0"/>
              <a:t>‹#›</a:t>
            </a:fld>
            <a:endParaRPr lang="en-US"/>
          </a:p>
        </p:txBody>
      </p:sp>
    </p:spTree>
    <p:extLst>
      <p:ext uri="{BB962C8B-B14F-4D97-AF65-F5344CB8AC3E}">
        <p14:creationId xmlns:p14="http://schemas.microsoft.com/office/powerpoint/2010/main" val="4216596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*00:00*</a:t>
            </a:r>
          </a:p>
        </p:txBody>
      </p:sp>
      <p:sp>
        <p:nvSpPr>
          <p:cNvPr id="4" name="Slide Number Placeholder 3"/>
          <p:cNvSpPr>
            <a:spLocks noGrp="1"/>
          </p:cNvSpPr>
          <p:nvPr>
            <p:ph type="sldNum" sz="quarter" idx="5"/>
          </p:nvPr>
        </p:nvSpPr>
        <p:spPr/>
        <p:txBody>
          <a:bodyPr/>
          <a:lstStyle/>
          <a:p>
            <a:fld id="{2647BC82-7491-44CA-BB04-F33035E9C0D3}" type="slidenum">
              <a:rPr lang="en-US" smtClean="0"/>
              <a:t>1</a:t>
            </a:fld>
            <a:endParaRPr lang="en-US"/>
          </a:p>
        </p:txBody>
      </p:sp>
    </p:spTree>
    <p:extLst>
      <p:ext uri="{BB962C8B-B14F-4D97-AF65-F5344CB8AC3E}">
        <p14:creationId xmlns:p14="http://schemas.microsoft.com/office/powerpoint/2010/main" val="1819224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b="1" dirty="0"/>
              <a:t>*##:%%*</a:t>
            </a:r>
          </a:p>
          <a:p>
            <a:pPr>
              <a:spcBef>
                <a:spcPts val="600"/>
              </a:spcBef>
            </a:pPr>
            <a:r>
              <a:rPr lang="en-US"/>
              <a:t>96 </a:t>
            </a:r>
            <a:r>
              <a:rPr lang="en-US" dirty="0"/>
              <a:t>DMVs &amp; DMFs</a:t>
            </a:r>
          </a:p>
          <a:p>
            <a:pPr>
              <a:spcBef>
                <a:spcPts val="600"/>
              </a:spcBef>
            </a:pPr>
            <a:r>
              <a:rPr lang="en-US" dirty="0"/>
              <a:t>Nearly 1000 columns</a:t>
            </a:r>
          </a:p>
          <a:p>
            <a:pPr>
              <a:spcBef>
                <a:spcPts val="600"/>
              </a:spcBef>
            </a:pPr>
            <a:r>
              <a:rPr lang="en-US" dirty="0"/>
              <a:t>Almost 200 performance &amp; hurt metrics</a:t>
            </a:r>
          </a:p>
        </p:txBody>
      </p:sp>
      <p:sp>
        <p:nvSpPr>
          <p:cNvPr id="4" name="Slide Number Placeholder 3"/>
          <p:cNvSpPr>
            <a:spLocks noGrp="1"/>
          </p:cNvSpPr>
          <p:nvPr>
            <p:ph type="sldNum" sz="quarter" idx="5"/>
          </p:nvPr>
        </p:nvSpPr>
        <p:spPr/>
        <p:txBody>
          <a:bodyPr/>
          <a:lstStyle/>
          <a:p>
            <a:fld id="{2647BC82-7491-44CA-BB04-F33035E9C0D3}" type="slidenum">
              <a:rPr lang="en-US" smtClean="0"/>
              <a:t>10</a:t>
            </a:fld>
            <a:endParaRPr lang="en-US"/>
          </a:p>
        </p:txBody>
      </p:sp>
    </p:spTree>
    <p:extLst>
      <p:ext uri="{BB962C8B-B14F-4D97-AF65-F5344CB8AC3E}">
        <p14:creationId xmlns:p14="http://schemas.microsoft.com/office/powerpoint/2010/main" val="3139022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F4ED2-DDBB-C2AD-EFAD-EEC3E487A8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53B1A8-E869-9916-5932-81AF181A9C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EDC937-6CAB-566F-0DAC-513C1C5BE3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endParaRPr lang="en-US" dirty="0"/>
          </a:p>
        </p:txBody>
      </p:sp>
      <p:sp>
        <p:nvSpPr>
          <p:cNvPr id="4" name="Slide Number Placeholder 3">
            <a:extLst>
              <a:ext uri="{FF2B5EF4-FFF2-40B4-BE49-F238E27FC236}">
                <a16:creationId xmlns:a16="http://schemas.microsoft.com/office/drawing/2014/main" id="{E31226C8-AB61-F618-7F77-EA8417654137}"/>
              </a:ext>
            </a:extLst>
          </p:cNvPr>
          <p:cNvSpPr>
            <a:spLocks noGrp="1"/>
          </p:cNvSpPr>
          <p:nvPr>
            <p:ph type="sldNum" sz="quarter" idx="5"/>
          </p:nvPr>
        </p:nvSpPr>
        <p:spPr/>
        <p:txBody>
          <a:bodyPr/>
          <a:lstStyle/>
          <a:p>
            <a:fld id="{2647BC82-7491-44CA-BB04-F33035E9C0D3}" type="slidenum">
              <a:rPr lang="en-US" smtClean="0"/>
              <a:t>11</a:t>
            </a:fld>
            <a:endParaRPr lang="en-US"/>
          </a:p>
        </p:txBody>
      </p:sp>
    </p:spTree>
    <p:extLst>
      <p:ext uri="{BB962C8B-B14F-4D97-AF65-F5344CB8AC3E}">
        <p14:creationId xmlns:p14="http://schemas.microsoft.com/office/powerpoint/2010/main" val="2013988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r>
              <a:rPr lang="en-US" dirty="0"/>
              <a:t>80 metrics of “hurt”</a:t>
            </a:r>
          </a:p>
        </p:txBody>
      </p:sp>
      <p:sp>
        <p:nvSpPr>
          <p:cNvPr id="4" name="Slide Number Placeholder 3"/>
          <p:cNvSpPr>
            <a:spLocks noGrp="1"/>
          </p:cNvSpPr>
          <p:nvPr>
            <p:ph type="sldNum" sz="quarter" idx="5"/>
          </p:nvPr>
        </p:nvSpPr>
        <p:spPr/>
        <p:txBody>
          <a:bodyPr/>
          <a:lstStyle/>
          <a:p>
            <a:fld id="{2647BC82-7491-44CA-BB04-F33035E9C0D3}" type="slidenum">
              <a:rPr lang="en-US" smtClean="0"/>
              <a:t>13</a:t>
            </a:fld>
            <a:endParaRPr lang="en-US"/>
          </a:p>
        </p:txBody>
      </p:sp>
    </p:spTree>
    <p:extLst>
      <p:ext uri="{BB962C8B-B14F-4D97-AF65-F5344CB8AC3E}">
        <p14:creationId xmlns:p14="http://schemas.microsoft.com/office/powerpoint/2010/main" val="1968571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r>
              <a:rPr lang="en-US" dirty="0"/>
              <a:t>21 tables</a:t>
            </a:r>
          </a:p>
          <a:p>
            <a:r>
              <a:rPr lang="en-US" dirty="0"/>
              <a:t>Stunning insight - a lot less work to make significant improvement in performance</a:t>
            </a:r>
          </a:p>
          <a:p>
            <a:r>
              <a:rPr lang="en-US" b="1" dirty="0"/>
              <a:t>YMMV</a:t>
            </a:r>
          </a:p>
        </p:txBody>
      </p:sp>
      <p:sp>
        <p:nvSpPr>
          <p:cNvPr id="4" name="Slide Number Placeholder 3"/>
          <p:cNvSpPr>
            <a:spLocks noGrp="1"/>
          </p:cNvSpPr>
          <p:nvPr>
            <p:ph type="sldNum" sz="quarter" idx="5"/>
          </p:nvPr>
        </p:nvSpPr>
        <p:spPr/>
        <p:txBody>
          <a:bodyPr/>
          <a:lstStyle/>
          <a:p>
            <a:fld id="{2647BC82-7491-44CA-BB04-F33035E9C0D3}" type="slidenum">
              <a:rPr lang="en-US" smtClean="0"/>
              <a:t>14</a:t>
            </a:fld>
            <a:endParaRPr lang="en-US"/>
          </a:p>
        </p:txBody>
      </p:sp>
    </p:spTree>
    <p:extLst>
      <p:ext uri="{BB962C8B-B14F-4D97-AF65-F5344CB8AC3E}">
        <p14:creationId xmlns:p14="http://schemas.microsoft.com/office/powerpoint/2010/main" val="2944613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endParaRPr lang="en-US" dirty="0"/>
          </a:p>
        </p:txBody>
      </p:sp>
      <p:sp>
        <p:nvSpPr>
          <p:cNvPr id="4" name="Slide Number Placeholder 3"/>
          <p:cNvSpPr>
            <a:spLocks noGrp="1"/>
          </p:cNvSpPr>
          <p:nvPr>
            <p:ph type="sldNum" sz="quarter" idx="5"/>
          </p:nvPr>
        </p:nvSpPr>
        <p:spPr/>
        <p:txBody>
          <a:bodyPr/>
          <a:lstStyle/>
          <a:p>
            <a:fld id="{2647BC82-7491-44CA-BB04-F33035E9C0D3}" type="slidenum">
              <a:rPr lang="en-US" smtClean="0"/>
              <a:t>15</a:t>
            </a:fld>
            <a:endParaRPr lang="en-US"/>
          </a:p>
        </p:txBody>
      </p:sp>
    </p:spTree>
    <p:extLst>
      <p:ext uri="{BB962C8B-B14F-4D97-AF65-F5344CB8AC3E}">
        <p14:creationId xmlns:p14="http://schemas.microsoft.com/office/powerpoint/2010/main" val="401558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endParaRPr lang="en-US" dirty="0"/>
          </a:p>
        </p:txBody>
      </p:sp>
      <p:sp>
        <p:nvSpPr>
          <p:cNvPr id="4" name="Slide Number Placeholder 3"/>
          <p:cNvSpPr>
            <a:spLocks noGrp="1"/>
          </p:cNvSpPr>
          <p:nvPr>
            <p:ph type="sldNum" sz="quarter" idx="5"/>
          </p:nvPr>
        </p:nvSpPr>
        <p:spPr/>
        <p:txBody>
          <a:bodyPr/>
          <a:lstStyle/>
          <a:p>
            <a:fld id="{2647BC82-7491-44CA-BB04-F33035E9C0D3}" type="slidenum">
              <a:rPr lang="en-US" smtClean="0"/>
              <a:t>16</a:t>
            </a:fld>
            <a:endParaRPr lang="en-US"/>
          </a:p>
        </p:txBody>
      </p:sp>
    </p:spTree>
    <p:extLst>
      <p:ext uri="{BB962C8B-B14F-4D97-AF65-F5344CB8AC3E}">
        <p14:creationId xmlns:p14="http://schemas.microsoft.com/office/powerpoint/2010/main" val="3125289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r>
              <a:rPr lang="en-US" dirty="0"/>
              <a:t>Parameterized in </a:t>
            </a:r>
            <a:r>
              <a:rPr lang="en-US" dirty="0" err="1"/>
              <a:t>SQLXL_Index</a:t>
            </a:r>
            <a:endParaRPr lang="en-US" dirty="0"/>
          </a:p>
          <a:p>
            <a:r>
              <a:rPr lang="en-US" dirty="0"/>
              <a:t>19 different values</a:t>
            </a:r>
          </a:p>
          <a:p>
            <a:r>
              <a:rPr lang="en-US" dirty="0"/>
              <a:t>Reflect your server’s operational metrics</a:t>
            </a:r>
          </a:p>
          <a:p>
            <a:r>
              <a:rPr lang="en-US" dirty="0"/>
              <a:t>Aggregated to Table level</a:t>
            </a:r>
          </a:p>
        </p:txBody>
      </p:sp>
      <p:sp>
        <p:nvSpPr>
          <p:cNvPr id="4" name="Slide Number Placeholder 3"/>
          <p:cNvSpPr>
            <a:spLocks noGrp="1"/>
          </p:cNvSpPr>
          <p:nvPr>
            <p:ph type="sldNum" sz="quarter" idx="5"/>
          </p:nvPr>
        </p:nvSpPr>
        <p:spPr/>
        <p:txBody>
          <a:bodyPr/>
          <a:lstStyle/>
          <a:p>
            <a:fld id="{2647BC82-7491-44CA-BB04-F33035E9C0D3}" type="slidenum">
              <a:rPr lang="en-US" smtClean="0"/>
              <a:t>17</a:t>
            </a:fld>
            <a:endParaRPr lang="en-US" dirty="0"/>
          </a:p>
        </p:txBody>
      </p:sp>
    </p:spTree>
    <p:extLst>
      <p:ext uri="{BB962C8B-B14F-4D97-AF65-F5344CB8AC3E}">
        <p14:creationId xmlns:p14="http://schemas.microsoft.com/office/powerpoint/2010/main" val="1164112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r>
              <a:rPr lang="en-US" dirty="0"/>
              <a:t>Why by table - it’s where the data lives</a:t>
            </a:r>
          </a:p>
        </p:txBody>
      </p:sp>
      <p:sp>
        <p:nvSpPr>
          <p:cNvPr id="4" name="Slide Number Placeholder 3"/>
          <p:cNvSpPr>
            <a:spLocks noGrp="1"/>
          </p:cNvSpPr>
          <p:nvPr>
            <p:ph type="sldNum" sz="quarter" idx="5"/>
          </p:nvPr>
        </p:nvSpPr>
        <p:spPr/>
        <p:txBody>
          <a:bodyPr/>
          <a:lstStyle/>
          <a:p>
            <a:fld id="{2647BC82-7491-44CA-BB04-F33035E9C0D3}" type="slidenum">
              <a:rPr lang="en-US" smtClean="0"/>
              <a:t>18</a:t>
            </a:fld>
            <a:endParaRPr lang="en-US"/>
          </a:p>
        </p:txBody>
      </p:sp>
    </p:spTree>
    <p:extLst>
      <p:ext uri="{BB962C8B-B14F-4D97-AF65-F5344CB8AC3E}">
        <p14:creationId xmlns:p14="http://schemas.microsoft.com/office/powerpoint/2010/main" val="4049353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350 instrumented steps </a:t>
            </a:r>
          </a:p>
          <a:p>
            <a:endParaRPr lang="en-US" dirty="0"/>
          </a:p>
        </p:txBody>
      </p:sp>
      <p:sp>
        <p:nvSpPr>
          <p:cNvPr id="4" name="Slide Number Placeholder 3"/>
          <p:cNvSpPr>
            <a:spLocks noGrp="1"/>
          </p:cNvSpPr>
          <p:nvPr>
            <p:ph type="sldNum" sz="quarter" idx="5"/>
          </p:nvPr>
        </p:nvSpPr>
        <p:spPr/>
        <p:txBody>
          <a:bodyPr/>
          <a:lstStyle/>
          <a:p>
            <a:fld id="{2647BC82-7491-44CA-BB04-F33035E9C0D3}" type="slidenum">
              <a:rPr lang="en-US" smtClean="0"/>
              <a:t>19</a:t>
            </a:fld>
            <a:endParaRPr lang="en-US"/>
          </a:p>
        </p:txBody>
      </p:sp>
    </p:spTree>
    <p:extLst>
      <p:ext uri="{BB962C8B-B14F-4D97-AF65-F5344CB8AC3E}">
        <p14:creationId xmlns:p14="http://schemas.microsoft.com/office/powerpoint/2010/main" val="961373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80DA7-12F4-1A8F-8ADF-D7F7EDCC4B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62CC40-23BB-D496-4354-289C3446A1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862251-A770-FB4F-C119-E7B771BCCF62}"/>
              </a:ext>
            </a:extLst>
          </p:cNvPr>
          <p:cNvSpPr>
            <a:spLocks noGrp="1"/>
          </p:cNvSpPr>
          <p:nvPr>
            <p:ph type="body" idx="1"/>
          </p:nvPr>
        </p:nvSpPr>
        <p:spPr/>
        <p:txBody>
          <a:bodyPr/>
          <a:lstStyle/>
          <a:p>
            <a:r>
              <a:rPr lang="en-US" dirty="0"/>
              <a:t>Hundreds of columns</a:t>
            </a:r>
          </a:p>
          <a:p>
            <a:r>
              <a:rPr lang="en-US" dirty="0"/>
              <a:t>Dropdown</a:t>
            </a:r>
          </a:p>
          <a:p>
            <a:r>
              <a:rPr lang="en-US" dirty="0"/>
              <a:t>Buttons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Hurts - color coded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Blanks – no data or unused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*SORTS*</a:t>
            </a:r>
          </a:p>
          <a:p>
            <a:r>
              <a:rPr lang="en-US" dirty="0"/>
              <a:t>Table Name &amp; Object Type</a:t>
            </a:r>
          </a:p>
          <a:p>
            <a:r>
              <a:rPr lang="en-US" dirty="0"/>
              <a:t>Final Score</a:t>
            </a:r>
          </a:p>
        </p:txBody>
      </p:sp>
      <p:sp>
        <p:nvSpPr>
          <p:cNvPr id="4" name="Slide Number Placeholder 3">
            <a:extLst>
              <a:ext uri="{FF2B5EF4-FFF2-40B4-BE49-F238E27FC236}">
                <a16:creationId xmlns:a16="http://schemas.microsoft.com/office/drawing/2014/main" id="{2307DDF4-EEF9-3A4D-E41D-6BBABDE067AD}"/>
              </a:ext>
            </a:extLst>
          </p:cNvPr>
          <p:cNvSpPr>
            <a:spLocks noGrp="1"/>
          </p:cNvSpPr>
          <p:nvPr>
            <p:ph type="sldNum" sz="quarter" idx="5"/>
          </p:nvPr>
        </p:nvSpPr>
        <p:spPr/>
        <p:txBody>
          <a:bodyPr/>
          <a:lstStyle/>
          <a:p>
            <a:fld id="{2647BC82-7491-44CA-BB04-F33035E9C0D3}" type="slidenum">
              <a:rPr lang="en-US" smtClean="0"/>
              <a:t>20</a:t>
            </a:fld>
            <a:endParaRPr lang="en-US"/>
          </a:p>
        </p:txBody>
      </p:sp>
    </p:spTree>
    <p:extLst>
      <p:ext uri="{BB962C8B-B14F-4D97-AF65-F5344CB8AC3E}">
        <p14:creationId xmlns:p14="http://schemas.microsoft.com/office/powerpoint/2010/main" val="403077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effectLst/>
              </a:rPr>
              <a:t>PASS Summit On Tour is designed to bring the essence of the PASS Summit closer to you, making it more accessible and sustainable. These events offer the same enriching experience as PASS Summit, allowing you to connect, share, and learn with the data community.</a:t>
            </a:r>
          </a:p>
          <a:p>
            <a:endParaRPr lang="en-US" b="0" dirty="0">
              <a:effectLst/>
            </a:endParaRPr>
          </a:p>
          <a:p>
            <a:r>
              <a:rPr lang="en-US" b="0" dirty="0">
                <a:effectLst/>
              </a:rPr>
              <a:t>Choose from a variety of sessions on a broad range of topics, including Pre-Con Deep Dive Sessions, and General Sessions. Plus, book a one-one session in the Community Experts Clinic.</a:t>
            </a:r>
          </a:p>
          <a:p>
            <a:r>
              <a:rPr lang="en-US" b="0" dirty="0">
                <a:effectLst/>
              </a:rPr>
              <a:t>What to Expect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47BC82-7491-44CA-BB04-F33035E9C0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4425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*22:00*</a:t>
            </a:r>
          </a:p>
          <a:p>
            <a:r>
              <a:rPr lang="en-US" dirty="0"/>
              <a:t>“Show All Rows”</a:t>
            </a:r>
          </a:p>
          <a:p>
            <a:r>
              <a:rPr lang="en-US" dirty="0"/>
              <a:t>Switch to “Index Hurt &amp; Prescriptions”</a:t>
            </a:r>
          </a:p>
          <a:p>
            <a:endParaRPr lang="en-US" dirty="0"/>
          </a:p>
        </p:txBody>
      </p:sp>
      <p:sp>
        <p:nvSpPr>
          <p:cNvPr id="4" name="Slide Number Placeholder 3"/>
          <p:cNvSpPr>
            <a:spLocks noGrp="1"/>
          </p:cNvSpPr>
          <p:nvPr>
            <p:ph type="sldNum" sz="quarter" idx="5"/>
          </p:nvPr>
        </p:nvSpPr>
        <p:spPr/>
        <p:txBody>
          <a:bodyPr/>
          <a:lstStyle/>
          <a:p>
            <a:fld id="{2647BC82-7491-44CA-BB04-F33035E9C0D3}" type="slidenum">
              <a:rPr lang="en-US" smtClean="0"/>
              <a:t>21</a:t>
            </a:fld>
            <a:endParaRPr lang="en-US"/>
          </a:p>
        </p:txBody>
      </p:sp>
    </p:spTree>
    <p:extLst>
      <p:ext uri="{BB962C8B-B14F-4D97-AF65-F5344CB8AC3E}">
        <p14:creationId xmlns:p14="http://schemas.microsoft.com/office/powerpoint/2010/main" val="27884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*29:45*</a:t>
            </a:r>
          </a:p>
        </p:txBody>
      </p:sp>
      <p:sp>
        <p:nvSpPr>
          <p:cNvPr id="4" name="Slide Number Placeholder 3"/>
          <p:cNvSpPr>
            <a:spLocks noGrp="1"/>
          </p:cNvSpPr>
          <p:nvPr>
            <p:ph type="sldNum" sz="quarter" idx="5"/>
          </p:nvPr>
        </p:nvSpPr>
        <p:spPr/>
        <p:txBody>
          <a:bodyPr/>
          <a:lstStyle/>
          <a:p>
            <a:fld id="{2647BC82-7491-44CA-BB04-F33035E9C0D3}" type="slidenum">
              <a:rPr lang="en-US" smtClean="0"/>
              <a:t>22</a:t>
            </a:fld>
            <a:endParaRPr lang="en-US"/>
          </a:p>
        </p:txBody>
      </p:sp>
    </p:spTree>
    <p:extLst>
      <p:ext uri="{BB962C8B-B14F-4D97-AF65-F5344CB8AC3E}">
        <p14:creationId xmlns:p14="http://schemas.microsoft.com/office/powerpoint/2010/main" val="654643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F1AA8-230B-AD03-EFDF-D05176DD16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52E387-666B-FDE1-683E-4AEBE74419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907D0B-CF63-AC30-1BBE-1BA25BC306C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*30:15*</a:t>
            </a:r>
          </a:p>
          <a:p>
            <a:endParaRPr lang="en-US" b="0" dirty="0"/>
          </a:p>
        </p:txBody>
      </p:sp>
      <p:sp>
        <p:nvSpPr>
          <p:cNvPr id="4" name="Slide Number Placeholder 3">
            <a:extLst>
              <a:ext uri="{FF2B5EF4-FFF2-40B4-BE49-F238E27FC236}">
                <a16:creationId xmlns:a16="http://schemas.microsoft.com/office/drawing/2014/main" id="{F94C0142-4F10-01BB-7297-CD7CA1067036}"/>
              </a:ext>
            </a:extLst>
          </p:cNvPr>
          <p:cNvSpPr>
            <a:spLocks noGrp="1"/>
          </p:cNvSpPr>
          <p:nvPr>
            <p:ph type="sldNum" sz="quarter" idx="5"/>
          </p:nvPr>
        </p:nvSpPr>
        <p:spPr/>
        <p:txBody>
          <a:bodyPr/>
          <a:lstStyle/>
          <a:p>
            <a:fld id="{2647BC82-7491-44CA-BB04-F33035E9C0D3}" type="slidenum">
              <a:rPr lang="en-US" smtClean="0"/>
              <a:t>23</a:t>
            </a:fld>
            <a:endParaRPr lang="en-US"/>
          </a:p>
        </p:txBody>
      </p:sp>
    </p:spTree>
    <p:extLst>
      <p:ext uri="{BB962C8B-B14F-4D97-AF65-F5344CB8AC3E}">
        <p14:creationId xmlns:p14="http://schemas.microsoft.com/office/powerpoint/2010/main" val="2437067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44CF0-6992-6E7E-4DB2-B92B8689D6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77B4CB-A0F7-CD5A-2D9A-4CFCB69BDD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07FC17-8B6F-5C29-5DDE-9A066ACE5AD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*30:45*</a:t>
            </a:r>
          </a:p>
          <a:p>
            <a:endParaRPr lang="en-US" b="0" dirty="0"/>
          </a:p>
        </p:txBody>
      </p:sp>
      <p:sp>
        <p:nvSpPr>
          <p:cNvPr id="4" name="Slide Number Placeholder 3">
            <a:extLst>
              <a:ext uri="{FF2B5EF4-FFF2-40B4-BE49-F238E27FC236}">
                <a16:creationId xmlns:a16="http://schemas.microsoft.com/office/drawing/2014/main" id="{C3218BA4-9104-6289-C3EC-268E11E8B860}"/>
              </a:ext>
            </a:extLst>
          </p:cNvPr>
          <p:cNvSpPr>
            <a:spLocks noGrp="1"/>
          </p:cNvSpPr>
          <p:nvPr>
            <p:ph type="sldNum" sz="quarter" idx="5"/>
          </p:nvPr>
        </p:nvSpPr>
        <p:spPr/>
        <p:txBody>
          <a:bodyPr/>
          <a:lstStyle/>
          <a:p>
            <a:fld id="{2647BC82-7491-44CA-BB04-F33035E9C0D3}" type="slidenum">
              <a:rPr lang="en-US" smtClean="0"/>
              <a:t>24</a:t>
            </a:fld>
            <a:endParaRPr lang="en-US"/>
          </a:p>
        </p:txBody>
      </p:sp>
    </p:spTree>
    <p:extLst>
      <p:ext uri="{BB962C8B-B14F-4D97-AF65-F5344CB8AC3E}">
        <p14:creationId xmlns:p14="http://schemas.microsoft.com/office/powerpoint/2010/main" val="520057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Why this slide?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Always find overlapping indexes created from Missing Index recommendations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Giveaway – same keys different included columns</a:t>
            </a:r>
          </a:p>
        </p:txBody>
      </p:sp>
      <p:sp>
        <p:nvSpPr>
          <p:cNvPr id="4" name="Slide Number Placeholder 3"/>
          <p:cNvSpPr>
            <a:spLocks noGrp="1"/>
          </p:cNvSpPr>
          <p:nvPr>
            <p:ph type="sldNum" sz="quarter" idx="5"/>
          </p:nvPr>
        </p:nvSpPr>
        <p:spPr/>
        <p:txBody>
          <a:bodyPr/>
          <a:lstStyle/>
          <a:p>
            <a:fld id="{2647BC82-7491-44CA-BB04-F33035E9C0D3}" type="slidenum">
              <a:rPr lang="en-US" smtClean="0"/>
              <a:t>25</a:t>
            </a:fld>
            <a:endParaRPr lang="en-US"/>
          </a:p>
        </p:txBody>
      </p:sp>
    </p:spTree>
    <p:extLst>
      <p:ext uri="{BB962C8B-B14F-4D97-AF65-F5344CB8AC3E}">
        <p14:creationId xmlns:p14="http://schemas.microsoft.com/office/powerpoint/2010/main" val="149616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5CB8A-2EDF-1C6D-991E-2B73DCB31A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55B834-0669-D965-C784-30668A20AA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7C65BA-49CB-A9CB-AA98-6EBE5C8E020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*31:15*</a:t>
            </a:r>
          </a:p>
          <a:p>
            <a:r>
              <a:rPr lang="en-US" b="0" dirty="0"/>
              <a:t>Especially once weighted by share of reads</a:t>
            </a:r>
          </a:p>
        </p:txBody>
      </p:sp>
      <p:sp>
        <p:nvSpPr>
          <p:cNvPr id="4" name="Slide Number Placeholder 3">
            <a:extLst>
              <a:ext uri="{FF2B5EF4-FFF2-40B4-BE49-F238E27FC236}">
                <a16:creationId xmlns:a16="http://schemas.microsoft.com/office/drawing/2014/main" id="{8FBA0710-09E2-E507-4942-DCEB35DAFFC8}"/>
              </a:ext>
            </a:extLst>
          </p:cNvPr>
          <p:cNvSpPr>
            <a:spLocks noGrp="1"/>
          </p:cNvSpPr>
          <p:nvPr>
            <p:ph type="sldNum" sz="quarter" idx="5"/>
          </p:nvPr>
        </p:nvSpPr>
        <p:spPr/>
        <p:txBody>
          <a:bodyPr/>
          <a:lstStyle/>
          <a:p>
            <a:fld id="{2647BC82-7491-44CA-BB04-F33035E9C0D3}" type="slidenum">
              <a:rPr lang="en-US" smtClean="0"/>
              <a:t>26</a:t>
            </a:fld>
            <a:endParaRPr lang="en-US"/>
          </a:p>
        </p:txBody>
      </p:sp>
    </p:spTree>
    <p:extLst>
      <p:ext uri="{BB962C8B-B14F-4D97-AF65-F5344CB8AC3E}">
        <p14:creationId xmlns:p14="http://schemas.microsoft.com/office/powerpoint/2010/main" val="32376019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86E8E-45C7-F643-2B33-4752B595B7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A83C5A-E40A-8CF5-AB78-D0701F2918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8C9889-47A8-7F9F-6CD5-75BB7BB17F4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*31:45*</a:t>
            </a:r>
          </a:p>
          <a:p>
            <a:r>
              <a:rPr lang="en-US" b="0" dirty="0"/>
              <a:t>Same keys same sequence</a:t>
            </a:r>
          </a:p>
          <a:p>
            <a:r>
              <a:rPr lang="en-US" b="0" dirty="0"/>
              <a:t>Same keys different sequence (“overlap”)</a:t>
            </a:r>
          </a:p>
          <a:p>
            <a:r>
              <a:rPr lang="en-US" b="0" dirty="0"/>
              <a:t>Keys “contained” in another bigger index</a:t>
            </a:r>
          </a:p>
        </p:txBody>
      </p:sp>
      <p:sp>
        <p:nvSpPr>
          <p:cNvPr id="4" name="Slide Number Placeholder 3">
            <a:extLst>
              <a:ext uri="{FF2B5EF4-FFF2-40B4-BE49-F238E27FC236}">
                <a16:creationId xmlns:a16="http://schemas.microsoft.com/office/drawing/2014/main" id="{ED52DAF6-815D-4D4E-4EE5-04588383EB82}"/>
              </a:ext>
            </a:extLst>
          </p:cNvPr>
          <p:cNvSpPr>
            <a:spLocks noGrp="1"/>
          </p:cNvSpPr>
          <p:nvPr>
            <p:ph type="sldNum" sz="quarter" idx="5"/>
          </p:nvPr>
        </p:nvSpPr>
        <p:spPr/>
        <p:txBody>
          <a:bodyPr/>
          <a:lstStyle/>
          <a:p>
            <a:fld id="{2647BC82-7491-44CA-BB04-F33035E9C0D3}" type="slidenum">
              <a:rPr lang="en-US" smtClean="0"/>
              <a:t>27</a:t>
            </a:fld>
            <a:endParaRPr lang="en-US"/>
          </a:p>
        </p:txBody>
      </p:sp>
    </p:spTree>
    <p:extLst>
      <p:ext uri="{BB962C8B-B14F-4D97-AF65-F5344CB8AC3E}">
        <p14:creationId xmlns:p14="http://schemas.microsoft.com/office/powerpoint/2010/main" val="2015263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3D706-E574-6712-515E-3336809DE4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75BF03-237A-C248-6448-3694820245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CF20D7-DD1E-7440-9033-8E091389D25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*32:15*</a:t>
            </a:r>
          </a:p>
          <a:p>
            <a:endParaRPr lang="en-US" b="1" dirty="0"/>
          </a:p>
        </p:txBody>
      </p:sp>
      <p:sp>
        <p:nvSpPr>
          <p:cNvPr id="4" name="Slide Number Placeholder 3">
            <a:extLst>
              <a:ext uri="{FF2B5EF4-FFF2-40B4-BE49-F238E27FC236}">
                <a16:creationId xmlns:a16="http://schemas.microsoft.com/office/drawing/2014/main" id="{5B76E6EF-44DC-91EA-8647-BFA2287B1997}"/>
              </a:ext>
            </a:extLst>
          </p:cNvPr>
          <p:cNvSpPr>
            <a:spLocks noGrp="1"/>
          </p:cNvSpPr>
          <p:nvPr>
            <p:ph type="sldNum" sz="quarter" idx="5"/>
          </p:nvPr>
        </p:nvSpPr>
        <p:spPr/>
        <p:txBody>
          <a:bodyPr/>
          <a:lstStyle/>
          <a:p>
            <a:fld id="{2647BC82-7491-44CA-BB04-F33035E9C0D3}" type="slidenum">
              <a:rPr lang="en-US" smtClean="0"/>
              <a:t>28</a:t>
            </a:fld>
            <a:endParaRPr lang="en-US"/>
          </a:p>
        </p:txBody>
      </p:sp>
    </p:spTree>
    <p:extLst>
      <p:ext uri="{BB962C8B-B14F-4D97-AF65-F5344CB8AC3E}">
        <p14:creationId xmlns:p14="http://schemas.microsoft.com/office/powerpoint/2010/main" val="9580666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93008-2E83-AE2D-21D0-A2303C95D2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148558-9804-1A56-2EAB-033E9B8208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3D2103-F235-9CC3-7602-DB14A5C71C5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*32:45*</a:t>
            </a:r>
          </a:p>
          <a:p>
            <a:endParaRPr lang="en-US" b="1" dirty="0"/>
          </a:p>
        </p:txBody>
      </p:sp>
      <p:sp>
        <p:nvSpPr>
          <p:cNvPr id="4" name="Slide Number Placeholder 3">
            <a:extLst>
              <a:ext uri="{FF2B5EF4-FFF2-40B4-BE49-F238E27FC236}">
                <a16:creationId xmlns:a16="http://schemas.microsoft.com/office/drawing/2014/main" id="{23DD7DF0-BCD5-E07E-044F-7CE97AB6867E}"/>
              </a:ext>
            </a:extLst>
          </p:cNvPr>
          <p:cNvSpPr>
            <a:spLocks noGrp="1"/>
          </p:cNvSpPr>
          <p:nvPr>
            <p:ph type="sldNum" sz="quarter" idx="5"/>
          </p:nvPr>
        </p:nvSpPr>
        <p:spPr/>
        <p:txBody>
          <a:bodyPr/>
          <a:lstStyle/>
          <a:p>
            <a:fld id="{2647BC82-7491-44CA-BB04-F33035E9C0D3}" type="slidenum">
              <a:rPr lang="en-US" smtClean="0"/>
              <a:t>29</a:t>
            </a:fld>
            <a:endParaRPr lang="en-US"/>
          </a:p>
        </p:txBody>
      </p:sp>
    </p:spTree>
    <p:extLst>
      <p:ext uri="{BB962C8B-B14F-4D97-AF65-F5344CB8AC3E}">
        <p14:creationId xmlns:p14="http://schemas.microsoft.com/office/powerpoint/2010/main" val="617894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9E359-8F58-D4E8-9FA4-7E734243F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5A1148-B3AB-0BD0-B5DB-69F1FFBC6D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ABEC3F-436E-594C-208B-B46804B150F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*33:15*</a:t>
            </a:r>
          </a:p>
          <a:p>
            <a:endParaRPr lang="en-US" b="1" dirty="0"/>
          </a:p>
        </p:txBody>
      </p:sp>
      <p:sp>
        <p:nvSpPr>
          <p:cNvPr id="4" name="Slide Number Placeholder 3">
            <a:extLst>
              <a:ext uri="{FF2B5EF4-FFF2-40B4-BE49-F238E27FC236}">
                <a16:creationId xmlns:a16="http://schemas.microsoft.com/office/drawing/2014/main" id="{CAB411EB-3426-C569-EF4B-9FEC5E803996}"/>
              </a:ext>
            </a:extLst>
          </p:cNvPr>
          <p:cNvSpPr>
            <a:spLocks noGrp="1"/>
          </p:cNvSpPr>
          <p:nvPr>
            <p:ph type="sldNum" sz="quarter" idx="5"/>
          </p:nvPr>
        </p:nvSpPr>
        <p:spPr/>
        <p:txBody>
          <a:bodyPr/>
          <a:lstStyle/>
          <a:p>
            <a:fld id="{2647BC82-7491-44CA-BB04-F33035E9C0D3}" type="slidenum">
              <a:rPr lang="en-US" smtClean="0"/>
              <a:t>30</a:t>
            </a:fld>
            <a:endParaRPr lang="en-US"/>
          </a:p>
        </p:txBody>
      </p:sp>
    </p:spTree>
    <p:extLst>
      <p:ext uri="{BB962C8B-B14F-4D97-AF65-F5344CB8AC3E}">
        <p14:creationId xmlns:p14="http://schemas.microsoft.com/office/powerpoint/2010/main" val="562643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*00:45*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SQL: Metaphor on Britton-Lee</a:t>
            </a:r>
          </a:p>
          <a:p>
            <a:endParaRPr lang="en-US" dirty="0"/>
          </a:p>
        </p:txBody>
      </p:sp>
      <p:sp>
        <p:nvSpPr>
          <p:cNvPr id="4" name="Slide Number Placeholder 3"/>
          <p:cNvSpPr>
            <a:spLocks noGrp="1"/>
          </p:cNvSpPr>
          <p:nvPr>
            <p:ph type="sldNum" sz="quarter" idx="5"/>
          </p:nvPr>
        </p:nvSpPr>
        <p:spPr/>
        <p:txBody>
          <a:bodyPr/>
          <a:lstStyle/>
          <a:p>
            <a:fld id="{2647BC82-7491-44CA-BB04-F33035E9C0D3}" type="slidenum">
              <a:rPr lang="en-US" smtClean="0"/>
              <a:t>3</a:t>
            </a:fld>
            <a:endParaRPr lang="en-US"/>
          </a:p>
        </p:txBody>
      </p:sp>
    </p:spTree>
    <p:extLst>
      <p:ext uri="{BB962C8B-B14F-4D97-AF65-F5344CB8AC3E}">
        <p14:creationId xmlns:p14="http://schemas.microsoft.com/office/powerpoint/2010/main" val="34532429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80F2A-4732-5413-2CA7-659C42F175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5AC79-C44C-B110-72F4-100520CFD4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2359C4-CA84-B1DD-192A-50B1C11598D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History tables roll up (CDC,SVN,LDG)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Internal Tables roll up (FTX,SPT,XML)</a:t>
            </a:r>
          </a:p>
        </p:txBody>
      </p:sp>
      <p:sp>
        <p:nvSpPr>
          <p:cNvPr id="4" name="Slide Number Placeholder 3">
            <a:extLst>
              <a:ext uri="{FF2B5EF4-FFF2-40B4-BE49-F238E27FC236}">
                <a16:creationId xmlns:a16="http://schemas.microsoft.com/office/drawing/2014/main" id="{30AA7036-1EF7-9404-1E8B-1D5726BA7BF6}"/>
              </a:ext>
            </a:extLst>
          </p:cNvPr>
          <p:cNvSpPr>
            <a:spLocks noGrp="1"/>
          </p:cNvSpPr>
          <p:nvPr>
            <p:ph type="sldNum" sz="quarter" idx="5"/>
          </p:nvPr>
        </p:nvSpPr>
        <p:spPr/>
        <p:txBody>
          <a:bodyPr/>
          <a:lstStyle/>
          <a:p>
            <a:fld id="{2647BC82-7491-44CA-BB04-F33035E9C0D3}" type="slidenum">
              <a:rPr lang="en-US" smtClean="0"/>
              <a:t>31</a:t>
            </a:fld>
            <a:endParaRPr lang="en-US"/>
          </a:p>
        </p:txBody>
      </p:sp>
    </p:spTree>
    <p:extLst>
      <p:ext uri="{BB962C8B-B14F-4D97-AF65-F5344CB8AC3E}">
        <p14:creationId xmlns:p14="http://schemas.microsoft.com/office/powerpoint/2010/main" val="26007178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Under-represent indexes getting rebuilt regularly</a:t>
            </a:r>
          </a:p>
          <a:p>
            <a:endParaRPr lang="en-US" dirty="0"/>
          </a:p>
        </p:txBody>
      </p:sp>
      <p:sp>
        <p:nvSpPr>
          <p:cNvPr id="4" name="Slide Number Placeholder 3"/>
          <p:cNvSpPr>
            <a:spLocks noGrp="1"/>
          </p:cNvSpPr>
          <p:nvPr>
            <p:ph type="sldNum" sz="quarter" idx="5"/>
          </p:nvPr>
        </p:nvSpPr>
        <p:spPr/>
        <p:txBody>
          <a:bodyPr/>
          <a:lstStyle/>
          <a:p>
            <a:fld id="{2647BC82-7491-44CA-BB04-F33035E9C0D3}" type="slidenum">
              <a:rPr lang="en-US" smtClean="0"/>
              <a:t>32</a:t>
            </a:fld>
            <a:endParaRPr lang="en-US"/>
          </a:p>
        </p:txBody>
      </p:sp>
    </p:spTree>
    <p:extLst>
      <p:ext uri="{BB962C8B-B14F-4D97-AF65-F5344CB8AC3E}">
        <p14:creationId xmlns:p14="http://schemas.microsoft.com/office/powerpoint/2010/main" val="14719761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*34:45* YMMV</a:t>
            </a:r>
          </a:p>
          <a:p>
            <a:r>
              <a:rPr lang="en-US" b="0" dirty="0"/>
              <a:t>Why not 80% - exposed next level of waits &amp; hurts</a:t>
            </a:r>
          </a:p>
        </p:txBody>
      </p:sp>
      <p:sp>
        <p:nvSpPr>
          <p:cNvPr id="4" name="Slide Number Placeholder 3"/>
          <p:cNvSpPr>
            <a:spLocks noGrp="1"/>
          </p:cNvSpPr>
          <p:nvPr>
            <p:ph type="sldNum" sz="quarter" idx="5"/>
          </p:nvPr>
        </p:nvSpPr>
        <p:spPr/>
        <p:txBody>
          <a:bodyPr/>
          <a:lstStyle/>
          <a:p>
            <a:fld id="{2647BC82-7491-44CA-BB04-F33035E9C0D3}" type="slidenum">
              <a:rPr lang="en-US" smtClean="0"/>
              <a:t>33</a:t>
            </a:fld>
            <a:endParaRPr lang="en-US"/>
          </a:p>
        </p:txBody>
      </p:sp>
    </p:spTree>
    <p:extLst>
      <p:ext uri="{BB962C8B-B14F-4D97-AF65-F5344CB8AC3E}">
        <p14:creationId xmlns:p14="http://schemas.microsoft.com/office/powerpoint/2010/main" val="21251613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*37:00*</a:t>
            </a:r>
          </a:p>
          <a:p>
            <a:r>
              <a:rPr lang="en-US" dirty="0"/>
              <a:t>Non-Default - Cost threshold for Parallelism</a:t>
            </a:r>
          </a:p>
          <a:p>
            <a:r>
              <a:rPr lang="en-US" dirty="0"/>
              <a:t>History and Internal Tables given a pass (mostly)</a:t>
            </a:r>
          </a:p>
          <a:p>
            <a:endParaRPr lang="en-US" dirty="0"/>
          </a:p>
          <a:p>
            <a:r>
              <a:rPr lang="en-US" dirty="0"/>
              <a:t>Version Aware - don’t ding SQL 2012 for new feature in SQL 2022</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Link to </a:t>
            </a:r>
            <a:r>
              <a:rPr lang="en-US" dirty="0" err="1"/>
              <a:t>BlitzIndex</a:t>
            </a:r>
            <a:r>
              <a:rPr lang="en-US" dirty="0"/>
              <a:t> when same item found (58 items)</a:t>
            </a:r>
          </a:p>
          <a:p>
            <a:endParaRPr lang="en-US" dirty="0"/>
          </a:p>
        </p:txBody>
      </p:sp>
      <p:sp>
        <p:nvSpPr>
          <p:cNvPr id="4" name="Slide Number Placeholder 3"/>
          <p:cNvSpPr>
            <a:spLocks noGrp="1"/>
          </p:cNvSpPr>
          <p:nvPr>
            <p:ph type="sldNum" sz="quarter" idx="5"/>
          </p:nvPr>
        </p:nvSpPr>
        <p:spPr/>
        <p:txBody>
          <a:bodyPr/>
          <a:lstStyle/>
          <a:p>
            <a:fld id="{2647BC82-7491-44CA-BB04-F33035E9C0D3}" type="slidenum">
              <a:rPr lang="en-US" smtClean="0"/>
              <a:t>35</a:t>
            </a:fld>
            <a:endParaRPr lang="en-US"/>
          </a:p>
        </p:txBody>
      </p:sp>
    </p:spTree>
    <p:extLst>
      <p:ext uri="{BB962C8B-B14F-4D97-AF65-F5344CB8AC3E}">
        <p14:creationId xmlns:p14="http://schemas.microsoft.com/office/powerpoint/2010/main" val="23369855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*38:00*</a:t>
            </a:r>
          </a:p>
          <a:p>
            <a:r>
              <a:rPr lang="en-US" b="1" dirty="0"/>
              <a:t>*04:15*</a:t>
            </a:r>
          </a:p>
          <a:p>
            <a:r>
              <a:rPr lang="en-US" dirty="0"/>
              <a:t>Squeeze! Into smallest possible space</a:t>
            </a:r>
          </a:p>
          <a:p>
            <a:r>
              <a:rPr lang="en-US" dirty="0"/>
              <a:t>Avoid scrolling</a:t>
            </a:r>
          </a:p>
        </p:txBody>
      </p:sp>
      <p:sp>
        <p:nvSpPr>
          <p:cNvPr id="4" name="Slide Number Placeholder 3"/>
          <p:cNvSpPr>
            <a:spLocks noGrp="1"/>
          </p:cNvSpPr>
          <p:nvPr>
            <p:ph type="sldNum" sz="quarter" idx="5"/>
          </p:nvPr>
        </p:nvSpPr>
        <p:spPr/>
        <p:txBody>
          <a:bodyPr/>
          <a:lstStyle/>
          <a:p>
            <a:fld id="{2647BC82-7491-44CA-BB04-F33035E9C0D3}" type="slidenum">
              <a:rPr lang="en-US" smtClean="0"/>
              <a:t>36</a:t>
            </a:fld>
            <a:endParaRPr lang="en-US"/>
          </a:p>
        </p:txBody>
      </p:sp>
    </p:spTree>
    <p:extLst>
      <p:ext uri="{BB962C8B-B14F-4D97-AF65-F5344CB8AC3E}">
        <p14:creationId xmlns:p14="http://schemas.microsoft.com/office/powerpoint/2010/main" val="1350478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*42:15*</a:t>
            </a:r>
          </a:p>
        </p:txBody>
      </p:sp>
      <p:sp>
        <p:nvSpPr>
          <p:cNvPr id="4" name="Slide Number Placeholder 3"/>
          <p:cNvSpPr>
            <a:spLocks noGrp="1"/>
          </p:cNvSpPr>
          <p:nvPr>
            <p:ph type="sldNum" sz="quarter" idx="5"/>
          </p:nvPr>
        </p:nvSpPr>
        <p:spPr/>
        <p:txBody>
          <a:bodyPr/>
          <a:lstStyle/>
          <a:p>
            <a:fld id="{2647BC82-7491-44CA-BB04-F33035E9C0D3}" type="slidenum">
              <a:rPr lang="en-US" smtClean="0"/>
              <a:t>37</a:t>
            </a:fld>
            <a:endParaRPr lang="en-US"/>
          </a:p>
        </p:txBody>
      </p:sp>
    </p:spTree>
    <p:extLst>
      <p:ext uri="{BB962C8B-B14F-4D97-AF65-F5344CB8AC3E}">
        <p14:creationId xmlns:p14="http://schemas.microsoft.com/office/powerpoint/2010/main" val="22389954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0BC36-704E-E2A8-1A10-038515E583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EC57FE-1BCC-6537-6437-69791E963D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449B89-3872-BB59-6EFF-EBA53F81A0CD}"/>
              </a:ext>
            </a:extLst>
          </p:cNvPr>
          <p:cNvSpPr>
            <a:spLocks noGrp="1"/>
          </p:cNvSpPr>
          <p:nvPr>
            <p:ph type="body" idx="1"/>
          </p:nvPr>
        </p:nvSpPr>
        <p:spPr/>
        <p:txBody>
          <a:bodyPr/>
          <a:lstStyle/>
          <a:p>
            <a:r>
              <a:rPr lang="en-US" b="1" dirty="0"/>
              <a:t>*38:00*</a:t>
            </a:r>
          </a:p>
          <a:p>
            <a:r>
              <a:rPr lang="en-US" b="1" dirty="0"/>
              <a:t>*04:15*</a:t>
            </a:r>
          </a:p>
          <a:p>
            <a:r>
              <a:rPr lang="en-US" dirty="0"/>
              <a:t>Squeeze! Into smallest possible space</a:t>
            </a:r>
          </a:p>
          <a:p>
            <a:r>
              <a:rPr lang="en-US" dirty="0"/>
              <a:t>Avoid scrolling</a:t>
            </a:r>
          </a:p>
        </p:txBody>
      </p:sp>
      <p:sp>
        <p:nvSpPr>
          <p:cNvPr id="4" name="Slide Number Placeholder 3">
            <a:extLst>
              <a:ext uri="{FF2B5EF4-FFF2-40B4-BE49-F238E27FC236}">
                <a16:creationId xmlns:a16="http://schemas.microsoft.com/office/drawing/2014/main" id="{0B1054A3-0943-602C-A2AB-99F089304FF0}"/>
              </a:ext>
            </a:extLst>
          </p:cNvPr>
          <p:cNvSpPr>
            <a:spLocks noGrp="1"/>
          </p:cNvSpPr>
          <p:nvPr>
            <p:ph type="sldNum" sz="quarter" idx="5"/>
          </p:nvPr>
        </p:nvSpPr>
        <p:spPr/>
        <p:txBody>
          <a:bodyPr/>
          <a:lstStyle/>
          <a:p>
            <a:fld id="{2647BC82-7491-44CA-BB04-F33035E9C0D3}" type="slidenum">
              <a:rPr lang="en-US" smtClean="0"/>
              <a:t>38</a:t>
            </a:fld>
            <a:endParaRPr lang="en-US"/>
          </a:p>
        </p:txBody>
      </p:sp>
    </p:spTree>
    <p:extLst>
      <p:ext uri="{BB962C8B-B14F-4D97-AF65-F5344CB8AC3E}">
        <p14:creationId xmlns:p14="http://schemas.microsoft.com/office/powerpoint/2010/main" val="40816070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*51:00*</a:t>
            </a:r>
          </a:p>
          <a:p>
            <a:r>
              <a:rPr lang="en-US" dirty="0"/>
              <a:t>Depending on where problem occurs at what stage in the process, rollback code may be incomplete</a:t>
            </a:r>
          </a:p>
          <a:p>
            <a:endParaRPr lang="en-US" dirty="0"/>
          </a:p>
          <a:p>
            <a:r>
              <a:rPr lang="en-US" dirty="0"/>
              <a:t>Many DDL comparison tools batch up all related activities - can be difficult to unwind if failure</a:t>
            </a:r>
          </a:p>
          <a:p>
            <a:endParaRPr lang="en-US" dirty="0"/>
          </a:p>
        </p:txBody>
      </p:sp>
      <p:sp>
        <p:nvSpPr>
          <p:cNvPr id="4" name="Slide Number Placeholder 3"/>
          <p:cNvSpPr>
            <a:spLocks noGrp="1"/>
          </p:cNvSpPr>
          <p:nvPr>
            <p:ph type="sldNum" sz="quarter" idx="5"/>
          </p:nvPr>
        </p:nvSpPr>
        <p:spPr/>
        <p:txBody>
          <a:bodyPr/>
          <a:lstStyle/>
          <a:p>
            <a:fld id="{2647BC82-7491-44CA-BB04-F33035E9C0D3}" type="slidenum">
              <a:rPr lang="en-US" smtClean="0"/>
              <a:t>39</a:t>
            </a:fld>
            <a:endParaRPr lang="en-US"/>
          </a:p>
        </p:txBody>
      </p:sp>
    </p:spTree>
    <p:extLst>
      <p:ext uri="{BB962C8B-B14F-4D97-AF65-F5344CB8AC3E}">
        <p14:creationId xmlns:p14="http://schemas.microsoft.com/office/powerpoint/2010/main" val="840010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*52:00*</a:t>
            </a:r>
          </a:p>
        </p:txBody>
      </p:sp>
      <p:sp>
        <p:nvSpPr>
          <p:cNvPr id="4" name="Slide Number Placeholder 3"/>
          <p:cNvSpPr>
            <a:spLocks noGrp="1"/>
          </p:cNvSpPr>
          <p:nvPr>
            <p:ph type="sldNum" sz="quarter" idx="5"/>
          </p:nvPr>
        </p:nvSpPr>
        <p:spPr/>
        <p:txBody>
          <a:bodyPr/>
          <a:lstStyle/>
          <a:p>
            <a:fld id="{2647BC82-7491-44CA-BB04-F33035E9C0D3}" type="slidenum">
              <a:rPr lang="en-US" smtClean="0"/>
              <a:t>40</a:t>
            </a:fld>
            <a:endParaRPr lang="en-US"/>
          </a:p>
        </p:txBody>
      </p:sp>
    </p:spTree>
    <p:extLst>
      <p:ext uri="{BB962C8B-B14F-4D97-AF65-F5344CB8AC3E}">
        <p14:creationId xmlns:p14="http://schemas.microsoft.com/office/powerpoint/2010/main" val="19393068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*58:50*</a:t>
            </a:r>
          </a:p>
          <a:p>
            <a:r>
              <a:rPr lang="en-US" dirty="0"/>
              <a:t>Session Evaluations</a:t>
            </a:r>
            <a:endParaRPr lang="en-US" b="1" dirty="0"/>
          </a:p>
        </p:txBody>
      </p:sp>
      <p:sp>
        <p:nvSpPr>
          <p:cNvPr id="4" name="Slide Number Placeholder 3"/>
          <p:cNvSpPr>
            <a:spLocks noGrp="1"/>
          </p:cNvSpPr>
          <p:nvPr>
            <p:ph type="sldNum" sz="quarter" idx="5"/>
          </p:nvPr>
        </p:nvSpPr>
        <p:spPr/>
        <p:txBody>
          <a:bodyPr/>
          <a:lstStyle/>
          <a:p>
            <a:fld id="{2647BC82-7491-44CA-BB04-F33035E9C0D3}" type="slidenum">
              <a:rPr lang="en-US" smtClean="0"/>
              <a:t>41</a:t>
            </a:fld>
            <a:endParaRPr lang="en-US"/>
          </a:p>
        </p:txBody>
      </p:sp>
    </p:spTree>
    <p:extLst>
      <p:ext uri="{BB962C8B-B14F-4D97-AF65-F5344CB8AC3E}">
        <p14:creationId xmlns:p14="http://schemas.microsoft.com/office/powerpoint/2010/main" val="222630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*01:15*</a:t>
            </a:r>
          </a:p>
        </p:txBody>
      </p:sp>
      <p:sp>
        <p:nvSpPr>
          <p:cNvPr id="4" name="Slide Number Placeholder 3"/>
          <p:cNvSpPr>
            <a:spLocks noGrp="1"/>
          </p:cNvSpPr>
          <p:nvPr>
            <p:ph type="sldNum" sz="quarter" idx="5"/>
          </p:nvPr>
        </p:nvSpPr>
        <p:spPr/>
        <p:txBody>
          <a:bodyPr/>
          <a:lstStyle/>
          <a:p>
            <a:fld id="{2647BC82-7491-44CA-BB04-F33035E9C0D3}" type="slidenum">
              <a:rPr lang="en-US" smtClean="0"/>
              <a:t>4</a:t>
            </a:fld>
            <a:endParaRPr lang="en-US"/>
          </a:p>
        </p:txBody>
      </p:sp>
    </p:spTree>
    <p:extLst>
      <p:ext uri="{BB962C8B-B14F-4D97-AF65-F5344CB8AC3E}">
        <p14:creationId xmlns:p14="http://schemas.microsoft.com/office/powerpoint/2010/main" val="21147343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59:00</a:t>
            </a:r>
          </a:p>
        </p:txBody>
      </p:sp>
      <p:sp>
        <p:nvSpPr>
          <p:cNvPr id="4" name="Slide Number Placeholder 3"/>
          <p:cNvSpPr>
            <a:spLocks noGrp="1"/>
          </p:cNvSpPr>
          <p:nvPr>
            <p:ph type="sldNum" sz="quarter" idx="5"/>
          </p:nvPr>
        </p:nvSpPr>
        <p:spPr/>
        <p:txBody>
          <a:bodyPr/>
          <a:lstStyle/>
          <a:p>
            <a:fld id="{2647BC82-7491-44CA-BB04-F33035E9C0D3}" type="slidenum">
              <a:rPr lang="en-US" smtClean="0"/>
              <a:t>42</a:t>
            </a:fld>
            <a:endParaRPr lang="en-US"/>
          </a:p>
        </p:txBody>
      </p:sp>
    </p:spTree>
    <p:extLst>
      <p:ext uri="{BB962C8B-B14F-4D97-AF65-F5344CB8AC3E}">
        <p14:creationId xmlns:p14="http://schemas.microsoft.com/office/powerpoint/2010/main" val="27765961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47BC82-7491-44CA-BB04-F33035E9C0D3}" type="slidenum">
              <a:rPr lang="en-US" smtClean="0"/>
              <a:t>43</a:t>
            </a:fld>
            <a:endParaRPr lang="en-US"/>
          </a:p>
        </p:txBody>
      </p:sp>
    </p:spTree>
    <p:extLst>
      <p:ext uri="{BB962C8B-B14F-4D97-AF65-F5344CB8AC3E}">
        <p14:creationId xmlns:p14="http://schemas.microsoft.com/office/powerpoint/2010/main" val="2958950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*01:45*</a:t>
            </a:r>
          </a:p>
          <a:p>
            <a:pPr marL="0" lvl="0" indent="0" algn="l">
              <a:buFontTx/>
              <a:buNone/>
            </a:pPr>
            <a:r>
              <a:rPr lang="en-US" dirty="0"/>
              <a:t>Restarted server</a:t>
            </a:r>
          </a:p>
          <a:p>
            <a:pPr marL="0" lvl="0" indent="0" algn="l">
              <a:buFontTx/>
              <a:buNone/>
            </a:pPr>
            <a:r>
              <a:rPr lang="en-US" dirty="0"/>
              <a:t>3 days to recover - untangle members, events, and payments</a:t>
            </a:r>
          </a:p>
          <a:p>
            <a:pPr marL="0" lvl="0" indent="0" algn="l">
              <a:buFontTx/>
              <a:buNone/>
            </a:pPr>
            <a:r>
              <a:rPr lang="en-US" dirty="0"/>
              <a:t>Lost several big customers</a:t>
            </a:r>
          </a:p>
          <a:p>
            <a:pPr marL="0" lvl="0" indent="0" algn="l">
              <a:buFontTx/>
              <a:buNone/>
            </a:pPr>
            <a:r>
              <a:rPr lang="en-US" dirty="0"/>
              <a:t>Begin by asking focusing Questions</a:t>
            </a:r>
          </a:p>
          <a:p>
            <a:pPr marL="0" lvl="0" indent="0" algn="l">
              <a:buFontTx/>
              <a:buNone/>
            </a:pPr>
            <a:endParaRPr lang="en-US" dirty="0"/>
          </a:p>
          <a:p>
            <a:r>
              <a:rPr lang="en-US" dirty="0"/>
              <a:t>AWS via “Lift &amp; Shift” from on-premise</a:t>
            </a:r>
          </a:p>
          <a:p>
            <a:r>
              <a:rPr lang="en-US" dirty="0"/>
              <a:t>SQL 2016 Enterprise</a:t>
            </a:r>
          </a:p>
          <a:p>
            <a:r>
              <a:rPr lang="en-US" dirty="0"/>
              <a:t>32 cores / 240GB RAM</a:t>
            </a:r>
            <a:br>
              <a:rPr lang="en-US" dirty="0"/>
            </a:br>
            <a:r>
              <a:rPr lang="en-US" dirty="0"/>
              <a:t>2TB data</a:t>
            </a:r>
          </a:p>
          <a:p>
            <a:r>
              <a:rPr lang="en-US" dirty="0"/>
              <a:t>No SQL monitoring tools</a:t>
            </a:r>
          </a:p>
          <a:p>
            <a:pPr marL="0" lvl="0" indent="0" algn="l">
              <a:buFontTx/>
              <a:buNone/>
            </a:pPr>
            <a:endParaRPr lang="en-US" dirty="0"/>
          </a:p>
          <a:p>
            <a:pPr marL="0" lvl="0" indent="0" algn="l">
              <a:buFontTx/>
              <a:buNone/>
            </a:pPr>
            <a:endParaRPr lang="en-US" dirty="0"/>
          </a:p>
        </p:txBody>
      </p:sp>
      <p:sp>
        <p:nvSpPr>
          <p:cNvPr id="4" name="Slide Number Placeholder 3"/>
          <p:cNvSpPr>
            <a:spLocks noGrp="1"/>
          </p:cNvSpPr>
          <p:nvPr>
            <p:ph type="sldNum" sz="quarter" idx="5"/>
          </p:nvPr>
        </p:nvSpPr>
        <p:spPr/>
        <p:txBody>
          <a:bodyPr/>
          <a:lstStyle/>
          <a:p>
            <a:fld id="{2647BC82-7491-44CA-BB04-F33035E9C0D3}" type="slidenum">
              <a:rPr lang="en-US" smtClean="0"/>
              <a:t>5</a:t>
            </a:fld>
            <a:endParaRPr lang="en-US"/>
          </a:p>
        </p:txBody>
      </p:sp>
    </p:spTree>
    <p:extLst>
      <p:ext uri="{BB962C8B-B14F-4D97-AF65-F5344CB8AC3E}">
        <p14:creationId xmlns:p14="http://schemas.microsoft.com/office/powerpoint/2010/main" val="1998678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*02:15*</a:t>
            </a:r>
          </a:p>
          <a:p>
            <a:r>
              <a:rPr lang="en-US" dirty="0"/>
              <a:t>RESOURCE_SEMAPHORE – Brent </a:t>
            </a:r>
            <a:r>
              <a:rPr lang="en-US" dirty="0" err="1"/>
              <a:t>Ozar</a:t>
            </a:r>
            <a:r>
              <a:rPr lang="en-US" dirty="0"/>
              <a:t> “</a:t>
            </a:r>
            <a:r>
              <a:rPr lang="en-US" b="0" i="0" dirty="0">
                <a:solidFill>
                  <a:srgbClr val="333333"/>
                </a:solidFill>
                <a:effectLst/>
                <a:latin typeface="Open Sans" panose="020B0606030504020204" pitchFamily="34" charset="0"/>
              </a:rPr>
              <a:t>SQL Server ran out of available memory to run queries”</a:t>
            </a:r>
            <a:endParaRPr lang="en-US" dirty="0"/>
          </a:p>
          <a:p>
            <a:r>
              <a:rPr lang="en-US" dirty="0"/>
              <a:t>THREADPOOL – Brent </a:t>
            </a:r>
            <a:r>
              <a:rPr lang="en-US" dirty="0" err="1"/>
              <a:t>Ozar</a:t>
            </a:r>
            <a:r>
              <a:rPr lang="en-US" dirty="0"/>
              <a:t> “SQL Server ran out of worker threads, and new queries thought the SQL Server was frozen solid”</a:t>
            </a:r>
          </a:p>
          <a:p>
            <a:endParaRPr lang="en-US" b="0" i="0" dirty="0">
              <a:solidFill>
                <a:srgbClr val="ECEFF2"/>
              </a:solidFill>
              <a:effectLst/>
              <a:latin typeface="Atkinson Hyperlegible"/>
            </a:endParaRPr>
          </a:p>
          <a:p>
            <a:r>
              <a:rPr lang="en-US" b="0" i="0" dirty="0">
                <a:solidFill>
                  <a:srgbClr val="ECEFF2"/>
                </a:solidFill>
                <a:effectLst/>
                <a:latin typeface="Atkinson Hyperlegible"/>
              </a:rPr>
              <a:t>CMEMTHREAD - Paul Randall “worker </a:t>
            </a:r>
            <a:r>
              <a:rPr lang="en-US" b="0" i="0" dirty="0">
                <a:solidFill>
                  <a:srgbClr val="404040"/>
                </a:solidFill>
                <a:effectLst/>
                <a:latin typeface="-apple-system"/>
              </a:rPr>
              <a:t>thread is waiting for access to a critical section of code”</a:t>
            </a:r>
          </a:p>
          <a:p>
            <a:r>
              <a:rPr lang="en-US" b="0" i="0" dirty="0">
                <a:solidFill>
                  <a:srgbClr val="404040"/>
                </a:solidFill>
                <a:effectLst/>
                <a:latin typeface="-apple-system"/>
              </a:rPr>
              <a:t>	 - Brent </a:t>
            </a:r>
            <a:r>
              <a:rPr lang="en-US" b="0" i="0" dirty="0" err="1">
                <a:solidFill>
                  <a:srgbClr val="404040"/>
                </a:solidFill>
                <a:effectLst/>
                <a:latin typeface="-apple-system"/>
              </a:rPr>
              <a:t>Ozar</a:t>
            </a:r>
            <a:r>
              <a:rPr lang="en-US" b="0" i="0" dirty="0">
                <a:solidFill>
                  <a:srgbClr val="404040"/>
                </a:solidFill>
                <a:effectLst/>
                <a:latin typeface="-apple-system"/>
              </a:rPr>
              <a:t> “</a:t>
            </a:r>
            <a:r>
              <a:rPr lang="en-US" b="0" i="0" dirty="0">
                <a:solidFill>
                  <a:srgbClr val="333333"/>
                </a:solidFill>
                <a:effectLst/>
                <a:latin typeface="Open Sans" panose="020B0606030504020204" pitchFamily="34" charset="0"/>
              </a:rPr>
              <a:t>servers with a lot of CPU cores that still have their parallelism settings set at their defaults</a:t>
            </a:r>
            <a:r>
              <a:rPr lang="en-US" b="0" i="0" dirty="0">
                <a:solidFill>
                  <a:srgbClr val="404040"/>
                </a:solidFill>
                <a:effectLst/>
                <a:latin typeface="-apple-system"/>
              </a:rPr>
              <a:t>”</a:t>
            </a:r>
          </a:p>
        </p:txBody>
      </p:sp>
      <p:sp>
        <p:nvSpPr>
          <p:cNvPr id="4" name="Slide Number Placeholder 3"/>
          <p:cNvSpPr>
            <a:spLocks noGrp="1"/>
          </p:cNvSpPr>
          <p:nvPr>
            <p:ph type="sldNum" sz="quarter" idx="5"/>
          </p:nvPr>
        </p:nvSpPr>
        <p:spPr/>
        <p:txBody>
          <a:bodyPr/>
          <a:lstStyle/>
          <a:p>
            <a:fld id="{2647BC82-7491-44CA-BB04-F33035E9C0D3}" type="slidenum">
              <a:rPr lang="en-US" smtClean="0"/>
              <a:t>6</a:t>
            </a:fld>
            <a:endParaRPr lang="en-US"/>
          </a:p>
        </p:txBody>
      </p:sp>
    </p:spTree>
    <p:extLst>
      <p:ext uri="{BB962C8B-B14F-4D97-AF65-F5344CB8AC3E}">
        <p14:creationId xmlns:p14="http://schemas.microsoft.com/office/powerpoint/2010/main" val="2229450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4B93C-9787-F87C-912C-F5B6A68CD4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DA1874-A0E3-BEED-B154-8A116015E0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4ACDDE-F992-AF27-5626-A5BEE5CC40B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endParaRPr lang="en-US" dirty="0"/>
          </a:p>
        </p:txBody>
      </p:sp>
      <p:sp>
        <p:nvSpPr>
          <p:cNvPr id="4" name="Slide Number Placeholder 3">
            <a:extLst>
              <a:ext uri="{FF2B5EF4-FFF2-40B4-BE49-F238E27FC236}">
                <a16:creationId xmlns:a16="http://schemas.microsoft.com/office/drawing/2014/main" id="{B1DE6AD0-13F5-9059-FDA5-668B700C8E2D}"/>
              </a:ext>
            </a:extLst>
          </p:cNvPr>
          <p:cNvSpPr>
            <a:spLocks noGrp="1"/>
          </p:cNvSpPr>
          <p:nvPr>
            <p:ph type="sldNum" sz="quarter" idx="5"/>
          </p:nvPr>
        </p:nvSpPr>
        <p:spPr/>
        <p:txBody>
          <a:bodyPr/>
          <a:lstStyle/>
          <a:p>
            <a:fld id="{2647BC82-7491-44CA-BB04-F33035E9C0D3}" type="slidenum">
              <a:rPr lang="en-US" smtClean="0"/>
              <a:t>7</a:t>
            </a:fld>
            <a:endParaRPr lang="en-US"/>
          </a:p>
        </p:txBody>
      </p:sp>
    </p:spTree>
    <p:extLst>
      <p:ext uri="{BB962C8B-B14F-4D97-AF65-F5344CB8AC3E}">
        <p14:creationId xmlns:p14="http://schemas.microsoft.com/office/powerpoint/2010/main" val="1146688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r>
              <a:rPr lang="en-US" dirty="0"/>
              <a:t>Shout out to these and others whose community contributions went into this presentation</a:t>
            </a:r>
          </a:p>
        </p:txBody>
      </p:sp>
      <p:sp>
        <p:nvSpPr>
          <p:cNvPr id="4" name="Slide Number Placeholder 3"/>
          <p:cNvSpPr>
            <a:spLocks noGrp="1"/>
          </p:cNvSpPr>
          <p:nvPr>
            <p:ph type="sldNum" sz="quarter" idx="5"/>
          </p:nvPr>
        </p:nvSpPr>
        <p:spPr/>
        <p:txBody>
          <a:bodyPr/>
          <a:lstStyle/>
          <a:p>
            <a:fld id="{2647BC82-7491-44CA-BB04-F33035E9C0D3}" type="slidenum">
              <a:rPr lang="en-US" smtClean="0"/>
              <a:t>8</a:t>
            </a:fld>
            <a:endParaRPr lang="en-US"/>
          </a:p>
        </p:txBody>
      </p:sp>
    </p:spTree>
    <p:extLst>
      <p:ext uri="{BB962C8B-B14F-4D97-AF65-F5344CB8AC3E}">
        <p14:creationId xmlns:p14="http://schemas.microsoft.com/office/powerpoint/2010/main" val="2655939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C90B0-6606-E8EF-2121-90E3611DAF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1E0E93-F385-508A-52BD-74D396FF47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6399BD-F289-91BD-4D1D-5789EFAC13C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endParaRPr lang="en-US" dirty="0"/>
          </a:p>
        </p:txBody>
      </p:sp>
      <p:sp>
        <p:nvSpPr>
          <p:cNvPr id="4" name="Slide Number Placeholder 3">
            <a:extLst>
              <a:ext uri="{FF2B5EF4-FFF2-40B4-BE49-F238E27FC236}">
                <a16:creationId xmlns:a16="http://schemas.microsoft.com/office/drawing/2014/main" id="{07BABECC-3A89-9496-E5B7-F9018B3416C4}"/>
              </a:ext>
            </a:extLst>
          </p:cNvPr>
          <p:cNvSpPr>
            <a:spLocks noGrp="1"/>
          </p:cNvSpPr>
          <p:nvPr>
            <p:ph type="sldNum" sz="quarter" idx="5"/>
          </p:nvPr>
        </p:nvSpPr>
        <p:spPr/>
        <p:txBody>
          <a:bodyPr/>
          <a:lstStyle/>
          <a:p>
            <a:fld id="{2647BC82-7491-44CA-BB04-F33035E9C0D3}" type="slidenum">
              <a:rPr lang="en-US" smtClean="0"/>
              <a:t>9</a:t>
            </a:fld>
            <a:endParaRPr lang="en-US"/>
          </a:p>
        </p:txBody>
      </p:sp>
    </p:spTree>
    <p:extLst>
      <p:ext uri="{BB962C8B-B14F-4D97-AF65-F5344CB8AC3E}">
        <p14:creationId xmlns:p14="http://schemas.microsoft.com/office/powerpoint/2010/main" val="2528778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826705"/>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DD32-233C-EFB9-680A-88BFD1CD2F54}"/>
              </a:ext>
            </a:extLst>
          </p:cNvPr>
          <p:cNvSpPr>
            <a:spLocks noGrp="1"/>
          </p:cNvSpPr>
          <p:nvPr>
            <p:ph type="ctrTitle"/>
          </p:nvPr>
        </p:nvSpPr>
        <p:spPr>
          <a:xfrm>
            <a:off x="1524000" y="381000"/>
            <a:ext cx="9144000" cy="4038599"/>
          </a:xfrm>
          <a:prstGeom prst="rect">
            <a:avLst/>
          </a:prstGeom>
        </p:spPr>
        <p:txBody>
          <a:bodyPr anchor="ctr"/>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2FE611E-7FCE-660C-E78C-A61C7F5DC918}"/>
              </a:ext>
            </a:extLst>
          </p:cNvPr>
          <p:cNvSpPr>
            <a:spLocks noGrp="1"/>
          </p:cNvSpPr>
          <p:nvPr>
            <p:ph type="subTitle" idx="1"/>
          </p:nvPr>
        </p:nvSpPr>
        <p:spPr>
          <a:xfrm>
            <a:off x="1524000" y="4495800"/>
            <a:ext cx="9144000" cy="1655762"/>
          </a:xfrm>
          <a:prstGeom prst="rect">
            <a:avLst/>
          </a:prstGeo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878705894"/>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e Outline">
    <p:spTree>
      <p:nvGrpSpPr>
        <p:cNvPr id="1" name=""/>
        <p:cNvGrpSpPr/>
        <p:nvPr/>
      </p:nvGrpSpPr>
      <p:grpSpPr>
        <a:xfrm>
          <a:off x="0" y="0"/>
          <a:ext cx="0" cy="0"/>
          <a:chOff x="0" y="0"/>
          <a:chExt cx="0" cy="0"/>
        </a:xfrm>
      </p:grpSpPr>
      <p:sp useBgFill="1">
        <p:nvSpPr>
          <p:cNvPr id="3" name="Content Placeholder 2">
            <a:extLst>
              <a:ext uri="{FF2B5EF4-FFF2-40B4-BE49-F238E27FC236}">
                <a16:creationId xmlns:a16="http://schemas.microsoft.com/office/drawing/2014/main" id="{0CFA0241-ECF4-A8CB-C356-EC8F9FD1D429}"/>
              </a:ext>
            </a:extLst>
          </p:cNvPr>
          <p:cNvSpPr>
            <a:spLocks noGrp="1"/>
          </p:cNvSpPr>
          <p:nvPr>
            <p:ph idx="1"/>
          </p:nvPr>
        </p:nvSpPr>
        <p:spPr>
          <a:xfrm>
            <a:off x="0" y="447040"/>
            <a:ext cx="12191999" cy="6410960"/>
          </a:xfrm>
          <a:prstGeom prst="rect">
            <a:avLst/>
          </a:prstGeom>
          <a:ln>
            <a:noFill/>
          </a:ln>
        </p:spPr>
        <p:txBody>
          <a:bodyPr wrap="none" tIns="91440" bIns="91440">
            <a:noAutofit/>
          </a:bodyPr>
          <a:lstStyle>
            <a:lvl1pPr>
              <a:defRPr sz="2800" b="0">
                <a:solidFill>
                  <a:schemeClr val="tx1"/>
                </a:solidFill>
              </a:defRPr>
            </a:lvl1pPr>
            <a:lvl2pPr marL="457200" indent="-228600">
              <a:buFont typeface="Calibri" panose="020F0502020204030204" pitchFamily="34" charset="0"/>
              <a:buChar char="‐"/>
              <a:defRPr sz="2800" b="0">
                <a:solidFill>
                  <a:schemeClr val="tx1"/>
                </a:solidFill>
              </a:defRPr>
            </a:lvl2pPr>
            <a:lvl3pPr marL="690563" indent="-228600">
              <a:defRPr sz="2800" b="0">
                <a:solidFill>
                  <a:schemeClr val="tx1"/>
                </a:solidFill>
              </a:defRPr>
            </a:lvl3pPr>
            <a:lvl4pPr marL="914400" indent="-228600">
              <a:buFont typeface="Calibri" panose="020F0502020204030204" pitchFamily="34" charset="0"/>
              <a:buChar char="‐"/>
              <a:defRPr sz="2800" b="0">
                <a:solidFill>
                  <a:schemeClr val="tx1"/>
                </a:solidFill>
              </a:defRPr>
            </a:lvl4pPr>
            <a:lvl5pPr marL="1147763" indent="-228600">
              <a:defRPr sz="2800" b="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a:extLst>
              <a:ext uri="{FF2B5EF4-FFF2-40B4-BE49-F238E27FC236}">
                <a16:creationId xmlns:a16="http://schemas.microsoft.com/office/drawing/2014/main" id="{339EDEDC-3CED-E318-0F0E-00ECF853FC67}"/>
              </a:ext>
            </a:extLst>
          </p:cNvPr>
          <p:cNvSpPr>
            <a:spLocks noGrp="1"/>
          </p:cNvSpPr>
          <p:nvPr>
            <p:ph type="title"/>
          </p:nvPr>
        </p:nvSpPr>
        <p:spPr>
          <a:xfrm>
            <a:off x="0" y="1"/>
            <a:ext cx="12192000" cy="447039"/>
          </a:xfrm>
          <a:prstGeom prst="rect">
            <a:avLst/>
          </a:prstGeom>
          <a:solidFill>
            <a:srgbClr val="3333CC"/>
          </a:solidFill>
          <a:ln>
            <a:noFill/>
          </a:ln>
        </p:spPr>
        <p:txBody>
          <a:bodyPr vert="horz" lIns="91440" tIns="45720" rIns="91440" bIns="45720" rtlCol="0" anchor="ctr">
            <a:noAutofit/>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08113614"/>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LeftCol">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9EDEDC-3CED-E318-0F0E-00ECF853FC67}"/>
              </a:ext>
            </a:extLst>
          </p:cNvPr>
          <p:cNvSpPr>
            <a:spLocks noGrp="1"/>
          </p:cNvSpPr>
          <p:nvPr>
            <p:ph type="title"/>
          </p:nvPr>
        </p:nvSpPr>
        <p:spPr>
          <a:xfrm>
            <a:off x="0" y="1"/>
            <a:ext cx="12192000" cy="447039"/>
          </a:xfrm>
          <a:prstGeom prst="rect">
            <a:avLst/>
          </a:prstGeom>
          <a:solidFill>
            <a:srgbClr val="3333CC"/>
          </a:solidFill>
          <a:ln>
            <a:noFill/>
          </a:ln>
        </p:spPr>
        <p:txBody>
          <a:bodyPr vert="horz" lIns="91440" tIns="45720" rIns="91440" bIns="45720" rtlCol="0" anchor="ctr">
            <a:noAutofit/>
          </a:bodyPr>
          <a:lstStyle>
            <a:lvl1pPr>
              <a:defRPr u="sng">
                <a:solidFill>
                  <a:schemeClr val="bg1"/>
                </a:solidFill>
              </a:defRPr>
            </a:lvl1pPr>
          </a:lstStyle>
          <a:p>
            <a:r>
              <a:rPr lang="en-US" dirty="0"/>
              <a:t>Click to edit Master title style</a:t>
            </a:r>
          </a:p>
        </p:txBody>
      </p:sp>
      <p:sp>
        <p:nvSpPr>
          <p:cNvPr id="4" name="Content Placeholder 2">
            <a:extLst>
              <a:ext uri="{FF2B5EF4-FFF2-40B4-BE49-F238E27FC236}">
                <a16:creationId xmlns:a16="http://schemas.microsoft.com/office/drawing/2014/main" id="{244AF546-94A0-5C49-94F7-3084E7D99206}"/>
              </a:ext>
            </a:extLst>
          </p:cNvPr>
          <p:cNvSpPr>
            <a:spLocks noGrp="1"/>
          </p:cNvSpPr>
          <p:nvPr>
            <p:ph idx="1"/>
          </p:nvPr>
        </p:nvSpPr>
        <p:spPr>
          <a:xfrm>
            <a:off x="2474976" y="447040"/>
            <a:ext cx="9717024" cy="6115394"/>
          </a:xfrm>
          <a:prstGeom prst="rect">
            <a:avLst/>
          </a:prstGeom>
          <a:noFill/>
          <a:ln>
            <a:noFill/>
          </a:ln>
        </p:spPr>
        <p:txBody>
          <a:bodyPr wrap="none" tIns="91440" bIns="91440">
            <a:noAutofit/>
          </a:bodyPr>
          <a:lstStyle>
            <a:lvl1pPr>
              <a:defRPr sz="2800" b="0">
                <a:solidFill>
                  <a:schemeClr val="tx1"/>
                </a:solidFill>
              </a:defRPr>
            </a:lvl1pPr>
            <a:lvl2pPr marL="457200" indent="-228600">
              <a:buFont typeface="Calibri" panose="020F0502020204030204" pitchFamily="34" charset="0"/>
              <a:buChar char="‐"/>
              <a:defRPr sz="2800" b="0">
                <a:solidFill>
                  <a:schemeClr val="tx1"/>
                </a:solidFill>
              </a:defRPr>
            </a:lvl2pPr>
            <a:lvl3pPr marL="690563" indent="-228600">
              <a:defRPr sz="2800" b="0">
                <a:solidFill>
                  <a:schemeClr val="tx1"/>
                </a:solidFill>
              </a:defRPr>
            </a:lvl3pPr>
            <a:lvl4pPr marL="914400" indent="-228600">
              <a:buFont typeface="Calibri" panose="020F0502020204030204" pitchFamily="34" charset="0"/>
              <a:buChar char="‐"/>
              <a:defRPr sz="2800" b="0">
                <a:solidFill>
                  <a:schemeClr val="tx1"/>
                </a:solidFill>
              </a:defRPr>
            </a:lvl4pPr>
            <a:lvl5pPr marL="1147763" indent="-228600">
              <a:defRPr sz="2800" b="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9">
            <a:extLst>
              <a:ext uri="{FF2B5EF4-FFF2-40B4-BE49-F238E27FC236}">
                <a16:creationId xmlns:a16="http://schemas.microsoft.com/office/drawing/2014/main" id="{BDEFE69B-06A2-B185-0FAF-2C76DC2844C8}"/>
              </a:ext>
            </a:extLst>
          </p:cNvPr>
          <p:cNvSpPr>
            <a:spLocks noGrp="1"/>
          </p:cNvSpPr>
          <p:nvPr>
            <p:ph type="body" sz="quarter" idx="10"/>
          </p:nvPr>
        </p:nvSpPr>
        <p:spPr>
          <a:xfrm>
            <a:off x="-2" y="447039"/>
            <a:ext cx="2474978" cy="6410959"/>
          </a:xfrm>
          <a:prstGeom prst="rect">
            <a:avLst/>
          </a:prstGeom>
          <a:solidFill>
            <a:srgbClr val="3333CC"/>
          </a:solidFill>
        </p:spPr>
        <p:txBody>
          <a:bodyPr tIns="91440" bIns="91440" anchor="t" anchorCtr="0"/>
          <a:lstStyle>
            <a:lvl1pPr marL="0" indent="0">
              <a:lnSpc>
                <a:spcPct val="100000"/>
              </a:lnSpc>
              <a:spcBef>
                <a:spcPts val="600"/>
              </a:spcBef>
              <a:buFontTx/>
              <a:buNone/>
              <a:defRPr>
                <a:solidFill>
                  <a:schemeClr val="bg1"/>
                </a:solidFill>
              </a:defRPr>
            </a:lvl1pPr>
          </a:lstStyle>
          <a:p>
            <a:pPr lvl="0"/>
            <a:r>
              <a:rPr lang="en-US" dirty="0"/>
              <a:t>Click to edit</a:t>
            </a:r>
          </a:p>
        </p:txBody>
      </p:sp>
    </p:spTree>
    <p:extLst>
      <p:ext uri="{BB962C8B-B14F-4D97-AF65-F5344CB8AC3E}">
        <p14:creationId xmlns:p14="http://schemas.microsoft.com/office/powerpoint/2010/main" val="2444303406"/>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7ED62-6306-E7AD-EA06-3587A262E7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B7512D-D8B7-1883-D9F6-6E8B0BF641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14484E-451D-3BDC-234A-4400F0E760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E78DF7-0F7D-4F96-7B87-86C568A568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0CF9AA-C704-CFE9-F248-7C29BDBBC0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801861-0ADC-786B-F8D6-68F1DB188A35}"/>
              </a:ext>
            </a:extLst>
          </p:cNvPr>
          <p:cNvSpPr>
            <a:spLocks noGrp="1"/>
          </p:cNvSpPr>
          <p:nvPr>
            <p:ph type="dt" sz="half" idx="10"/>
          </p:nvPr>
        </p:nvSpPr>
        <p:spPr/>
        <p:txBody>
          <a:bodyPr/>
          <a:lstStyle/>
          <a:p>
            <a:fld id="{950BEB1D-5343-4916-A563-E57E2C2B5CDA}" type="datetimeFigureOut">
              <a:rPr lang="en-US" smtClean="0"/>
              <a:t>7/18/2025</a:t>
            </a:fld>
            <a:endParaRPr lang="en-US" dirty="0"/>
          </a:p>
        </p:txBody>
      </p:sp>
      <p:sp>
        <p:nvSpPr>
          <p:cNvPr id="8" name="Footer Placeholder 7">
            <a:extLst>
              <a:ext uri="{FF2B5EF4-FFF2-40B4-BE49-F238E27FC236}">
                <a16:creationId xmlns:a16="http://schemas.microsoft.com/office/drawing/2014/main" id="{30464AD5-B934-95C7-BEF1-96823254361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E3AB34D-CDDD-8A56-54ED-B4B9ADE78AC2}"/>
              </a:ext>
            </a:extLst>
          </p:cNvPr>
          <p:cNvSpPr>
            <a:spLocks noGrp="1"/>
          </p:cNvSpPr>
          <p:nvPr>
            <p:ph type="sldNum" sz="quarter" idx="12"/>
          </p:nvPr>
        </p:nvSpPr>
        <p:spPr/>
        <p:txBody>
          <a:bodyPr/>
          <a:lstStyle/>
          <a:p>
            <a:fld id="{D1CE5344-7CA3-4A49-ACB0-4E3B6DCE486D}" type="slidenum">
              <a:rPr lang="en-US" smtClean="0"/>
              <a:t>‹#›</a:t>
            </a:fld>
            <a:endParaRPr lang="en-US"/>
          </a:p>
        </p:txBody>
      </p:sp>
    </p:spTree>
    <p:extLst>
      <p:ext uri="{BB962C8B-B14F-4D97-AF65-F5344CB8AC3E}">
        <p14:creationId xmlns:p14="http://schemas.microsoft.com/office/powerpoint/2010/main" val="7513287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2000">
              <a:schemeClr val="accent1">
                <a:lumMod val="45000"/>
                <a:lumOff val="55000"/>
              </a:schemeClr>
            </a:gs>
            <a:gs pos="82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434860"/>
      </p:ext>
    </p:extLst>
  </p:cSld>
  <p:clrMap bg1="lt1" tx1="dk1" bg2="lt2" tx2="dk2" accent1="accent1" accent2="accent2" accent3="accent3" accent4="accent4" accent5="accent5" accent6="accent6" hlink="hlink" folHlink="folHlink"/>
  <p:sldLayoutIdLst>
    <p:sldLayoutId id="2147483658" r:id="rId1"/>
    <p:sldLayoutId id="2147483649" r:id="rId2"/>
    <p:sldLayoutId id="2147483650" r:id="rId3"/>
    <p:sldLayoutId id="2147483663" r:id="rId4"/>
    <p:sldLayoutId id="2147483664" r:id="rId5"/>
  </p:sldLayoutIdLst>
  <mc:AlternateContent xmlns:mc="http://schemas.openxmlformats.org/markup-compatibility/2006" xmlns:p14="http://schemas.microsoft.com/office/powerpoint/2010/main">
    <mc:Choice Requires="p14">
      <p:transition p14:dur="100"/>
    </mc:Choice>
    <mc:Fallback xmlns="">
      <p:transition/>
    </mc:Fallback>
  </mc:AlternateContent>
  <p:hf sldNum="0" hdr="0" dt="0"/>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Bill@Sanscrainte.com" TargetMode="External"/><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hyperlink" Target="https://github.com/SQLXL/SQLX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QLXL/SQLXL"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hyperlink" Target="https://passdatacommunitysummit.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learn.microsoft.com/en-us/sql/relational-databases/indexes/tune-nonclustered-missing-index-suggestions?view=sql-server-ver16"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3.jpeg"/></Relationships>
</file>

<file path=ppt/slides/_rels/slide2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linkedin.com/in/billsanscrainte"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hyperlink" Target="mailto:Bill@Sanscrainte.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learn.microsoft.com/en-us/sql/relational-databases/sql-server-index-design-guide?view=sql-server-ver16"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jpeg"/></Relationships>
</file>

<file path=ppt/slides/_rels/slide4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hyperlink" Target="https://github.com/erikdarlingdata/DarlingData/tree/main/sp_IndexCleanup" TargetMode="External"/><Relationship Id="rId3" Type="http://schemas.openxmlformats.org/officeDocument/2006/relationships/hyperlink" Target="linkedin.com/in/billsanscrainte" TargetMode="External"/><Relationship Id="rId7" Type="http://schemas.openxmlformats.org/officeDocument/2006/relationships/hyperlink" Target="https://github.com/BrentOzarULTD/SQL-Server-First-Responder-Kit/blob/dev/Documentation/sp_BlitzIndex_Checks_by_Priority.md" TargetMode="External"/><Relationship Id="rId12"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hyperlink" Target="https://github.com/BrentOzarULTD/SQL-Server-First-Responder-Kit/blob/dev/sp_BlitzIndex.sql" TargetMode="External"/><Relationship Id="rId11" Type="http://schemas.openxmlformats.org/officeDocument/2006/relationships/hyperlink" Target="https://link.springer.com/book/10.1007/978-1-4842-9215-0" TargetMode="External"/><Relationship Id="rId5" Type="http://schemas.openxmlformats.org/officeDocument/2006/relationships/hyperlink" Target="https://github.com/SQLXL/SQLXL" TargetMode="External"/><Relationship Id="rId10" Type="http://schemas.openxmlformats.org/officeDocument/2006/relationships/hyperlink" Target="https://www.mssqltips.com/sqlservertip/3402/over-40-queries-to-find-sql-server-tables-with-or-without-a-certain-property/" TargetMode="External"/><Relationship Id="rId4" Type="http://schemas.openxmlformats.org/officeDocument/2006/relationships/hyperlink" Target="mailto:Bill@Sanscrainte.com" TargetMode="External"/><Relationship Id="rId9" Type="http://schemas.openxmlformats.org/officeDocument/2006/relationships/hyperlink" Target="https://glennsqlperformance.com/resources/" TargetMode="Externa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hyperlink" Target="https://datadriventechnologies.org/" TargetMode="External"/><Relationship Id="rId3" Type="http://schemas.openxmlformats.org/officeDocument/2006/relationships/hyperlink" Target="https://www.linkedin.com/company/sqlsaturday/posts/?feedView=all" TargetMode="External"/><Relationship Id="rId7" Type="http://schemas.openxmlformats.org/officeDocument/2006/relationships/image" Target="../media/image39.png"/><Relationship Id="rId2" Type="http://schemas.openxmlformats.org/officeDocument/2006/relationships/hyperlink" Target="https://sqlsaturday.com/" TargetMode="Externa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hyperlink" Target="https://datasaturdays.com/" TargetMode="External"/><Relationship Id="rId10" Type="http://schemas.openxmlformats.org/officeDocument/2006/relationships/hyperlink" Target="https://www.meetup.com/pro/azuredatatechgroups/" TargetMode="External"/><Relationship Id="rId4" Type="http://schemas.openxmlformats.org/officeDocument/2006/relationships/image" Target="../media/image37.png"/><Relationship Id="rId9" Type="http://schemas.openxmlformats.org/officeDocument/2006/relationships/image" Target="../media/image40.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D24B0-015B-EF45-3509-4EED5F6AFBD5}"/>
              </a:ext>
            </a:extLst>
          </p:cNvPr>
          <p:cNvSpPr>
            <a:spLocks noGrp="1"/>
          </p:cNvSpPr>
          <p:nvPr>
            <p:ph type="ctrTitle"/>
          </p:nvPr>
        </p:nvSpPr>
        <p:spPr>
          <a:xfrm>
            <a:off x="0" y="2553096"/>
            <a:ext cx="7412736" cy="1882659"/>
          </a:xfrm>
          <a:prstGeom prst="rect">
            <a:avLst/>
          </a:prstGeom>
        </p:spPr>
        <p:txBody>
          <a:bodyPr>
            <a:normAutofit fontScale="90000"/>
          </a:bodyPr>
          <a:lstStyle/>
          <a:p>
            <a:r>
              <a:rPr lang="en-US" sz="8800" b="1" dirty="0"/>
              <a:t>Go Faster Sooner!</a:t>
            </a:r>
            <a:br>
              <a:rPr lang="en-US" sz="8800" b="1" dirty="0"/>
            </a:br>
            <a:r>
              <a:rPr lang="en-US" sz="2400" b="1" i="0" dirty="0">
                <a:solidFill>
                  <a:srgbClr val="111111"/>
                </a:solidFill>
                <a:effectLst/>
                <a:latin typeface="Arial" panose="020B0604020202020204" pitchFamily="34" charset="0"/>
              </a:rPr>
              <a:t>Discover SQL Server index recommendations</a:t>
            </a:r>
            <a:br>
              <a:rPr lang="en-US" sz="2400" b="1" i="0" dirty="0">
                <a:solidFill>
                  <a:srgbClr val="111111"/>
                </a:solidFill>
                <a:effectLst/>
                <a:latin typeface="Arial" panose="020B0604020202020204" pitchFamily="34" charset="0"/>
              </a:rPr>
            </a:br>
            <a:r>
              <a:rPr lang="en-US" sz="2400" b="1" i="0" dirty="0">
                <a:solidFill>
                  <a:srgbClr val="111111"/>
                </a:solidFill>
                <a:effectLst/>
                <a:latin typeface="Arial" panose="020B0604020202020204" pitchFamily="34" charset="0"/>
              </a:rPr>
              <a:t>for the biggest performance improvements</a:t>
            </a:r>
            <a:endParaRPr lang="en-US" sz="7200" b="1" dirty="0"/>
          </a:p>
        </p:txBody>
      </p:sp>
      <p:sp>
        <p:nvSpPr>
          <p:cNvPr id="6" name="Subtitle 5">
            <a:extLst>
              <a:ext uri="{FF2B5EF4-FFF2-40B4-BE49-F238E27FC236}">
                <a16:creationId xmlns:a16="http://schemas.microsoft.com/office/drawing/2014/main" id="{8E4409B9-1F33-E313-FBE7-9D56DAA2154F}"/>
              </a:ext>
            </a:extLst>
          </p:cNvPr>
          <p:cNvSpPr>
            <a:spLocks noGrp="1"/>
          </p:cNvSpPr>
          <p:nvPr>
            <p:ph type="subTitle" idx="1"/>
          </p:nvPr>
        </p:nvSpPr>
        <p:spPr>
          <a:xfrm>
            <a:off x="-3148" y="4600251"/>
            <a:ext cx="7412736" cy="483120"/>
          </a:xfrm>
        </p:spPr>
        <p:txBody>
          <a:bodyPr>
            <a:noAutofit/>
          </a:bodyPr>
          <a:lstStyle/>
          <a:p>
            <a:r>
              <a:rPr lang="en-US" sz="3200" b="1" dirty="0"/>
              <a:t>Bill </a:t>
            </a:r>
            <a:r>
              <a:rPr lang="en-US" sz="3200" b="1" dirty="0" err="1"/>
              <a:t>Sanscrainte</a:t>
            </a:r>
            <a:r>
              <a:rPr lang="en-US" sz="3200" b="1" dirty="0"/>
              <a:t> </a:t>
            </a:r>
            <a:r>
              <a:rPr lang="en-US" sz="3200" b="1" dirty="0">
                <a:hlinkClick r:id="rId3"/>
              </a:rPr>
              <a:t>Bill@Sanscrainte.com</a:t>
            </a:r>
            <a:endParaRPr lang="en-US" sz="3200" b="1" dirty="0"/>
          </a:p>
        </p:txBody>
      </p:sp>
      <p:sp>
        <p:nvSpPr>
          <p:cNvPr id="5" name="TextBox 4">
            <a:extLst>
              <a:ext uri="{FF2B5EF4-FFF2-40B4-BE49-F238E27FC236}">
                <a16:creationId xmlns:a16="http://schemas.microsoft.com/office/drawing/2014/main" id="{F1871B76-80A9-CF98-68AF-1F8F7A53F425}"/>
              </a:ext>
            </a:extLst>
          </p:cNvPr>
          <p:cNvSpPr txBox="1"/>
          <p:nvPr/>
        </p:nvSpPr>
        <p:spPr>
          <a:xfrm>
            <a:off x="74132" y="5436940"/>
            <a:ext cx="12118630" cy="1477328"/>
          </a:xfrm>
          <a:prstGeom prst="rect">
            <a:avLst/>
          </a:prstGeom>
          <a:noFill/>
        </p:spPr>
        <p:txBody>
          <a:bodyPr wrap="square">
            <a:spAutoFit/>
          </a:bodyPr>
          <a:lstStyle/>
          <a:p>
            <a:pPr marL="0" indent="0">
              <a:buNone/>
            </a:pPr>
            <a:r>
              <a:rPr lang="en-US" sz="2400" dirty="0"/>
              <a:t>Get this presentation, Excel spreadsheet, &amp; T-SQL code at </a:t>
            </a:r>
          </a:p>
          <a:p>
            <a:pPr marL="0" indent="0" algn="ctr">
              <a:buNone/>
            </a:pPr>
            <a:r>
              <a:rPr lang="en-US" sz="6600" dirty="0">
                <a:hlinkClick r:id="rId4"/>
              </a:rPr>
              <a:t>https://github.com/SQLXL/SQLXL</a:t>
            </a:r>
            <a:endParaRPr lang="en-US" sz="6600" dirty="0"/>
          </a:p>
        </p:txBody>
      </p:sp>
      <p:pic>
        <p:nvPicPr>
          <p:cNvPr id="3" name="Picture 2">
            <a:extLst>
              <a:ext uri="{FF2B5EF4-FFF2-40B4-BE49-F238E27FC236}">
                <a16:creationId xmlns:a16="http://schemas.microsoft.com/office/drawing/2014/main" id="{8B88CC1B-22D6-5202-A9DA-93B3B43C6A90}"/>
              </a:ext>
            </a:extLst>
          </p:cNvPr>
          <p:cNvPicPr>
            <a:picLocks noChangeAspect="1"/>
          </p:cNvPicPr>
          <p:nvPr/>
        </p:nvPicPr>
        <p:blipFill rotWithShape="1">
          <a:blip r:embed="rId5"/>
          <a:srcRect l="4711" t="3837"/>
          <a:stretch/>
        </p:blipFill>
        <p:spPr>
          <a:xfrm>
            <a:off x="8400288" y="2628943"/>
            <a:ext cx="3182112" cy="3093095"/>
          </a:xfrm>
          <a:prstGeom prst="rect">
            <a:avLst/>
          </a:prstGeom>
        </p:spPr>
      </p:pic>
      <p:cxnSp>
        <p:nvCxnSpPr>
          <p:cNvPr id="12" name="Straight Connector 11">
            <a:extLst>
              <a:ext uri="{FF2B5EF4-FFF2-40B4-BE49-F238E27FC236}">
                <a16:creationId xmlns:a16="http://schemas.microsoft.com/office/drawing/2014/main" id="{CAAD74B6-1EF6-D4C2-E901-FFABB6188731}"/>
              </a:ext>
            </a:extLst>
          </p:cNvPr>
          <p:cNvCxnSpPr/>
          <p:nvPr/>
        </p:nvCxnSpPr>
        <p:spPr>
          <a:xfrm>
            <a:off x="0" y="2404872"/>
            <a:ext cx="12195148" cy="0"/>
          </a:xfrm>
          <a:prstGeom prst="line">
            <a:avLst/>
          </a:prstGeom>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C4F1B00-1342-18BB-6673-07CC2B8EDD3A}"/>
              </a:ext>
            </a:extLst>
          </p:cNvPr>
          <p:cNvSpPr txBox="1"/>
          <p:nvPr/>
        </p:nvSpPr>
        <p:spPr>
          <a:xfrm>
            <a:off x="2780608" y="3497872"/>
            <a:ext cx="6458988" cy="369332"/>
          </a:xfrm>
          <a:prstGeom prst="rect">
            <a:avLst/>
          </a:prstGeom>
          <a:noFill/>
        </p:spPr>
        <p:txBody>
          <a:bodyPr wrap="square">
            <a:spAutoFit/>
          </a:bodyPr>
          <a:lstStyle/>
          <a:p>
            <a:endParaRPr lang="en-US" dirty="0"/>
          </a:p>
        </p:txBody>
      </p:sp>
      <p:sp>
        <p:nvSpPr>
          <p:cNvPr id="8" name="TextBox 7">
            <a:extLst>
              <a:ext uri="{FF2B5EF4-FFF2-40B4-BE49-F238E27FC236}">
                <a16:creationId xmlns:a16="http://schemas.microsoft.com/office/drawing/2014/main" id="{5B2E5A2C-1DAA-FD5C-31C0-E15D99D6903D}"/>
              </a:ext>
            </a:extLst>
          </p:cNvPr>
          <p:cNvSpPr txBox="1"/>
          <p:nvPr/>
        </p:nvSpPr>
        <p:spPr>
          <a:xfrm>
            <a:off x="7466729" y="928866"/>
            <a:ext cx="5049230" cy="646331"/>
          </a:xfrm>
          <a:prstGeom prst="rect">
            <a:avLst/>
          </a:prstGeom>
          <a:noFill/>
        </p:spPr>
        <p:txBody>
          <a:bodyPr wrap="square" rtlCol="0">
            <a:spAutoFit/>
          </a:bodyPr>
          <a:lstStyle/>
          <a:p>
            <a:pPr algn="ctr"/>
            <a:r>
              <a:rPr lang="en-US" sz="3600" b="1" dirty="0"/>
              <a:t>July 19 2025</a:t>
            </a:r>
          </a:p>
        </p:txBody>
      </p:sp>
      <p:pic>
        <p:nvPicPr>
          <p:cNvPr id="1026" name="Picture 2">
            <a:extLst>
              <a:ext uri="{FF2B5EF4-FFF2-40B4-BE49-F238E27FC236}">
                <a16:creationId xmlns:a16="http://schemas.microsoft.com/office/drawing/2014/main" id="{6EB6E245-0A04-77E3-E193-CC23704639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2473" y="1614"/>
            <a:ext cx="4246400" cy="2388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SQL Saturday South Florida 2025">
            <a:extLst>
              <a:ext uri="{FF2B5EF4-FFF2-40B4-BE49-F238E27FC236}">
                <a16:creationId xmlns:a16="http://schemas.microsoft.com/office/drawing/2014/main" id="{8F96882F-5D7C-F211-A78A-801FFE9DC8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0832" y="-13044"/>
            <a:ext cx="4777196" cy="2388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78291"/>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eedle in a haystack - needle in haystack stock pictures, royalty-free photos &amp; images">
            <a:extLst>
              <a:ext uri="{FF2B5EF4-FFF2-40B4-BE49-F238E27FC236}">
                <a16:creationId xmlns:a16="http://schemas.microsoft.com/office/drawing/2014/main" id="{09D3906E-2316-0870-8E93-0D4A1D5387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9888" y="-1116235"/>
            <a:ext cx="3852672" cy="79721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1411A678-3E0D-E823-0E26-52144D559399}"/>
              </a:ext>
            </a:extLst>
          </p:cNvPr>
          <p:cNvGraphicFramePr>
            <a:graphicFrameLocks noGrp="1"/>
          </p:cNvGraphicFramePr>
          <p:nvPr>
            <p:extLst>
              <p:ext uri="{D42A27DB-BD31-4B8C-83A1-F6EECF244321}">
                <p14:modId xmlns:p14="http://schemas.microsoft.com/office/powerpoint/2010/main" val="227364809"/>
              </p:ext>
            </p:extLst>
          </p:nvPr>
        </p:nvGraphicFramePr>
        <p:xfrm>
          <a:off x="1" y="447039"/>
          <a:ext cx="12192000" cy="6410959"/>
        </p:xfrm>
        <a:graphic>
          <a:graphicData uri="http://schemas.openxmlformats.org/drawingml/2006/table">
            <a:tbl>
              <a:tblPr firstRow="1" bandRow="1">
                <a:tableStyleId>{5C22544A-7EE6-4342-B048-85BDC9FD1C3A}</a:tableStyleId>
              </a:tblPr>
              <a:tblGrid>
                <a:gridCol w="2884700">
                  <a:extLst>
                    <a:ext uri="{9D8B030D-6E8A-4147-A177-3AD203B41FA5}">
                      <a16:colId xmlns:a16="http://schemas.microsoft.com/office/drawing/2014/main" val="452529053"/>
                    </a:ext>
                  </a:extLst>
                </a:gridCol>
                <a:gridCol w="3528363">
                  <a:extLst>
                    <a:ext uri="{9D8B030D-6E8A-4147-A177-3AD203B41FA5}">
                      <a16:colId xmlns:a16="http://schemas.microsoft.com/office/drawing/2014/main" val="2398911564"/>
                    </a:ext>
                  </a:extLst>
                </a:gridCol>
                <a:gridCol w="5778937">
                  <a:extLst>
                    <a:ext uri="{9D8B030D-6E8A-4147-A177-3AD203B41FA5}">
                      <a16:colId xmlns:a16="http://schemas.microsoft.com/office/drawing/2014/main" val="3664697653"/>
                    </a:ext>
                  </a:extLst>
                </a:gridCol>
              </a:tblGrid>
              <a:tr h="6410959">
                <a:tc>
                  <a:txBody>
                    <a:bodyPr/>
                    <a:lstStyle/>
                    <a:p>
                      <a:pPr marL="0" marR="0" lvl="0" indent="0" algn="l" defTabSz="914400" rtl="0" eaLnBrk="1" fontAlgn="auto" latinLnBrk="0" hangingPunct="1">
                        <a:lnSpc>
                          <a:spcPct val="100000"/>
                        </a:lnSpc>
                        <a:spcBef>
                          <a:spcPts val="100"/>
                        </a:spcBef>
                        <a:spcAft>
                          <a:spcPts val="0"/>
                        </a:spcAft>
                        <a:buClrTx/>
                        <a:buSzTx/>
                        <a:buFontTx/>
                        <a:buNone/>
                        <a:tabLst>
                          <a:tab pos="1828800" algn="r"/>
                          <a:tab pos="3776663" algn="r"/>
                        </a:tabLst>
                        <a:defRPr/>
                      </a:pPr>
                      <a:r>
                        <a:rPr lang="en-US" sz="1600" b="1" u="sng" dirty="0">
                          <a:solidFill>
                            <a:schemeClr val="tx1"/>
                          </a:solidFill>
                        </a:rPr>
                        <a:t>Instance	</a:t>
                      </a:r>
                    </a:p>
                    <a:p>
                      <a:pPr marL="0" marR="0" lvl="0" indent="0" algn="l" defTabSz="914400" rtl="0" eaLnBrk="1" fontAlgn="auto" latinLnBrk="0" hangingPunct="1">
                        <a:lnSpc>
                          <a:spcPct val="100000"/>
                        </a:lnSpc>
                        <a:spcBef>
                          <a:spcPts val="100"/>
                        </a:spcBef>
                        <a:spcAft>
                          <a:spcPts val="0"/>
                        </a:spcAft>
                        <a:buClrTx/>
                        <a:buSzTx/>
                        <a:buFontTx/>
                        <a:buNone/>
                        <a:tabLst/>
                        <a:defRPr/>
                      </a:pPr>
                      <a:r>
                        <a:rPr lang="en-US" sz="1150" b="1" dirty="0">
                          <a:solidFill>
                            <a:schemeClr val="tx1"/>
                          </a:solidFill>
                        </a:rPr>
                        <a:t>@@ Functions</a:t>
                      </a:r>
                    </a:p>
                    <a:p>
                      <a:pPr>
                        <a:spcBef>
                          <a:spcPts val="100"/>
                        </a:spcBef>
                      </a:pPr>
                      <a:r>
                        <a:rPr lang="en-US" sz="1150" b="1" dirty="0">
                          <a:solidFill>
                            <a:schemeClr val="tx1"/>
                          </a:solidFill>
                        </a:rPr>
                        <a:t>DATABASEPROPERTYEX Function</a:t>
                      </a:r>
                    </a:p>
                    <a:p>
                      <a:pPr>
                        <a:spcBef>
                          <a:spcPts val="100"/>
                        </a:spcBef>
                      </a:pPr>
                      <a:r>
                        <a:rPr lang="en-US" sz="1150" b="1" dirty="0">
                          <a:solidFill>
                            <a:schemeClr val="tx1"/>
                          </a:solidFill>
                        </a:rPr>
                        <a:t>DBCC TRACESTATUS</a:t>
                      </a:r>
                    </a:p>
                    <a:p>
                      <a:pPr marL="0" marR="0" lvl="0" indent="0" algn="l" defTabSz="914400" rtl="0" eaLnBrk="1" fontAlgn="auto" latinLnBrk="0" hangingPunct="1">
                        <a:lnSpc>
                          <a:spcPct val="100000"/>
                        </a:lnSpc>
                        <a:spcBef>
                          <a:spcPts val="100"/>
                        </a:spcBef>
                        <a:spcAft>
                          <a:spcPts val="0"/>
                        </a:spcAft>
                        <a:buClrTx/>
                        <a:buSzTx/>
                        <a:buFontTx/>
                        <a:buNone/>
                        <a:tabLst/>
                        <a:defRPr/>
                      </a:pPr>
                      <a:r>
                        <a:rPr lang="en-US" sz="1150" b="1" dirty="0">
                          <a:solidFill>
                            <a:schemeClr val="tx1"/>
                          </a:solidFill>
                        </a:rPr>
                        <a:t>SERVERPROPERTY Function</a:t>
                      </a:r>
                    </a:p>
                    <a:p>
                      <a:pPr>
                        <a:spcBef>
                          <a:spcPts val="100"/>
                        </a:spcBef>
                      </a:pPr>
                      <a:r>
                        <a:rPr lang="en-US" sz="1150" b="1" dirty="0" err="1">
                          <a:solidFill>
                            <a:schemeClr val="tx1"/>
                          </a:solidFill>
                        </a:rPr>
                        <a:t>sys.availability_replicas</a:t>
                      </a:r>
                      <a:endParaRPr lang="en-US" sz="1150" b="1" dirty="0">
                        <a:solidFill>
                          <a:schemeClr val="tx1"/>
                        </a:solidFill>
                      </a:endParaRPr>
                    </a:p>
                    <a:p>
                      <a:pPr>
                        <a:spcBef>
                          <a:spcPts val="100"/>
                        </a:spcBef>
                      </a:pPr>
                      <a:r>
                        <a:rPr lang="en-US" sz="1150" b="1" dirty="0" err="1">
                          <a:solidFill>
                            <a:schemeClr val="tx1"/>
                          </a:solidFill>
                        </a:rPr>
                        <a:t>sys.change_tracking_databases</a:t>
                      </a:r>
                      <a:endParaRPr lang="en-US" sz="1150" b="1" dirty="0">
                        <a:solidFill>
                          <a:schemeClr val="tx1"/>
                        </a:solidFill>
                      </a:endParaRPr>
                    </a:p>
                    <a:p>
                      <a:pPr>
                        <a:spcBef>
                          <a:spcPts val="100"/>
                        </a:spcBef>
                      </a:pPr>
                      <a:r>
                        <a:rPr lang="en-US" sz="1150" b="1" dirty="0" err="1">
                          <a:solidFill>
                            <a:schemeClr val="tx1"/>
                          </a:solidFill>
                        </a:rPr>
                        <a:t>sys.configurations</a:t>
                      </a:r>
                      <a:endParaRPr lang="en-US" sz="1150" b="1" dirty="0">
                        <a:solidFill>
                          <a:schemeClr val="tx1"/>
                        </a:solidFill>
                      </a:endParaRPr>
                    </a:p>
                    <a:p>
                      <a:pPr>
                        <a:spcBef>
                          <a:spcPts val="100"/>
                        </a:spcBef>
                      </a:pPr>
                      <a:r>
                        <a:rPr lang="en-US" sz="1150" b="1" dirty="0" err="1">
                          <a:solidFill>
                            <a:schemeClr val="tx1"/>
                          </a:solidFill>
                        </a:rPr>
                        <a:t>sys.database_scoped_configurations</a:t>
                      </a:r>
                      <a:endParaRPr lang="en-US" sz="1150" b="1" dirty="0">
                        <a:solidFill>
                          <a:schemeClr val="tx1"/>
                        </a:solidFill>
                      </a:endParaRPr>
                    </a:p>
                    <a:p>
                      <a:pPr>
                        <a:spcBef>
                          <a:spcPts val="100"/>
                        </a:spcBef>
                        <a:tabLst/>
                      </a:pPr>
                      <a:r>
                        <a:rPr lang="en-US" sz="1150" b="1" dirty="0" err="1">
                          <a:solidFill>
                            <a:schemeClr val="tx1"/>
                          </a:solidFill>
                        </a:rPr>
                        <a:t>sys.database_service_objectives</a:t>
                      </a:r>
                      <a:endParaRPr lang="en-US" sz="1150" b="1" dirty="0">
                        <a:solidFill>
                          <a:schemeClr val="tx1"/>
                        </a:solidFill>
                      </a:endParaRPr>
                    </a:p>
                    <a:p>
                      <a:pPr>
                        <a:spcBef>
                          <a:spcPts val="100"/>
                        </a:spcBef>
                        <a:tabLst/>
                      </a:pPr>
                      <a:r>
                        <a:rPr lang="en-US" sz="1150" b="1" dirty="0" err="1">
                          <a:solidFill>
                            <a:schemeClr val="tx1"/>
                          </a:solidFill>
                        </a:rPr>
                        <a:t>sys.databases</a:t>
                      </a:r>
                      <a:endParaRPr lang="en-US" sz="1150" b="1" dirty="0">
                        <a:solidFill>
                          <a:schemeClr val="tx1"/>
                        </a:solidFill>
                      </a:endParaRPr>
                    </a:p>
                    <a:p>
                      <a:pPr>
                        <a:spcBef>
                          <a:spcPts val="100"/>
                        </a:spcBef>
                      </a:pPr>
                      <a:r>
                        <a:rPr lang="en-US" sz="1150" b="1" dirty="0" err="1">
                          <a:solidFill>
                            <a:schemeClr val="tx1"/>
                          </a:solidFill>
                        </a:rPr>
                        <a:t>sys.dm_db_index_operational_stats</a:t>
                      </a:r>
                      <a:endParaRPr lang="en-US" sz="1150" b="1" dirty="0">
                        <a:solidFill>
                          <a:schemeClr val="tx1"/>
                        </a:solidFill>
                      </a:endParaRPr>
                    </a:p>
                    <a:p>
                      <a:pPr>
                        <a:spcBef>
                          <a:spcPts val="100"/>
                        </a:spcBef>
                      </a:pPr>
                      <a:r>
                        <a:rPr lang="en-US" sz="1150" b="1" dirty="0" err="1">
                          <a:solidFill>
                            <a:schemeClr val="tx1"/>
                          </a:solidFill>
                        </a:rPr>
                        <a:t>sys.dm_db_index_usage_stats</a:t>
                      </a:r>
                      <a:endParaRPr lang="en-US" sz="1150" b="1" dirty="0">
                        <a:solidFill>
                          <a:schemeClr val="tx1"/>
                        </a:solidFill>
                      </a:endParaRPr>
                    </a:p>
                    <a:p>
                      <a:pPr>
                        <a:spcBef>
                          <a:spcPts val="100"/>
                        </a:spcBef>
                      </a:pPr>
                      <a:r>
                        <a:rPr lang="en-US" sz="1150" b="1" dirty="0" err="1">
                          <a:solidFill>
                            <a:schemeClr val="tx1"/>
                          </a:solidFill>
                        </a:rPr>
                        <a:t>sys.dm_db_missing_index_columns</a:t>
                      </a:r>
                      <a:endParaRPr lang="en-US" sz="1150" b="1" dirty="0">
                        <a:solidFill>
                          <a:schemeClr val="tx1"/>
                        </a:solidFill>
                      </a:endParaRPr>
                    </a:p>
                    <a:p>
                      <a:pPr>
                        <a:spcBef>
                          <a:spcPts val="100"/>
                        </a:spcBef>
                      </a:pPr>
                      <a:r>
                        <a:rPr lang="en-US" sz="1150" b="1" dirty="0" err="1">
                          <a:solidFill>
                            <a:schemeClr val="tx1"/>
                          </a:solidFill>
                        </a:rPr>
                        <a:t>sys.dm_db_missing_index_details</a:t>
                      </a:r>
                      <a:endParaRPr lang="en-US" sz="1150" b="1" dirty="0">
                        <a:solidFill>
                          <a:schemeClr val="tx1"/>
                        </a:solidFill>
                      </a:endParaRPr>
                    </a:p>
                    <a:p>
                      <a:pPr>
                        <a:spcBef>
                          <a:spcPts val="100"/>
                        </a:spcBef>
                      </a:pPr>
                      <a:r>
                        <a:rPr lang="en-US" sz="1150" b="1" dirty="0" err="1">
                          <a:solidFill>
                            <a:schemeClr val="tx1"/>
                          </a:solidFill>
                        </a:rPr>
                        <a:t>sys.dm_db_missing_index_group_stats</a:t>
                      </a:r>
                      <a:endParaRPr lang="en-US" sz="1150" b="1" dirty="0">
                        <a:solidFill>
                          <a:schemeClr val="tx1"/>
                        </a:solidFill>
                      </a:endParaRPr>
                    </a:p>
                    <a:p>
                      <a:pPr>
                        <a:spcBef>
                          <a:spcPts val="100"/>
                        </a:spcBef>
                      </a:pPr>
                      <a:r>
                        <a:rPr lang="en-US" sz="1150" b="1" dirty="0" err="1">
                          <a:solidFill>
                            <a:schemeClr val="tx1"/>
                          </a:solidFill>
                        </a:rPr>
                        <a:t>sys.dm_db_missing_index_group_stats_query</a:t>
                      </a:r>
                      <a:endParaRPr lang="en-US" sz="1150" b="1" dirty="0">
                        <a:solidFill>
                          <a:schemeClr val="tx1"/>
                        </a:solidFill>
                      </a:endParaRPr>
                    </a:p>
                    <a:p>
                      <a:pPr>
                        <a:spcBef>
                          <a:spcPts val="100"/>
                        </a:spcBef>
                      </a:pPr>
                      <a:r>
                        <a:rPr lang="en-US" sz="1150" b="1" dirty="0" err="1">
                          <a:solidFill>
                            <a:schemeClr val="tx1"/>
                          </a:solidFill>
                        </a:rPr>
                        <a:t>sys.dm_db_missing_index_groups</a:t>
                      </a:r>
                      <a:endParaRPr lang="en-US" sz="1150" b="1" dirty="0">
                        <a:solidFill>
                          <a:schemeClr val="tx1"/>
                        </a:solidFill>
                      </a:endParaRPr>
                    </a:p>
                    <a:p>
                      <a:pPr>
                        <a:spcBef>
                          <a:spcPts val="100"/>
                        </a:spcBef>
                      </a:pPr>
                      <a:r>
                        <a:rPr lang="en-US" sz="1150" b="1" dirty="0" err="1">
                          <a:solidFill>
                            <a:schemeClr val="tx1"/>
                          </a:solidFill>
                        </a:rPr>
                        <a:t>sys.dm_exec_query_plan</a:t>
                      </a:r>
                      <a:endParaRPr lang="en-US" sz="1150" b="1" dirty="0">
                        <a:solidFill>
                          <a:schemeClr val="tx1"/>
                        </a:solidFill>
                      </a:endParaRPr>
                    </a:p>
                    <a:p>
                      <a:pPr>
                        <a:spcBef>
                          <a:spcPts val="100"/>
                        </a:spcBef>
                      </a:pPr>
                      <a:r>
                        <a:rPr lang="en-US" sz="1150" b="1" dirty="0" err="1">
                          <a:solidFill>
                            <a:schemeClr val="tx1"/>
                          </a:solidFill>
                        </a:rPr>
                        <a:t>sys.dm_exec_query_stats</a:t>
                      </a:r>
                      <a:endParaRPr lang="en-US" sz="1150" b="1" dirty="0">
                        <a:solidFill>
                          <a:schemeClr val="tx1"/>
                        </a:solidFill>
                      </a:endParaRPr>
                    </a:p>
                    <a:p>
                      <a:pPr>
                        <a:spcBef>
                          <a:spcPts val="100"/>
                        </a:spcBef>
                      </a:pPr>
                      <a:r>
                        <a:rPr lang="en-US" sz="1150" b="1" dirty="0" err="1">
                          <a:solidFill>
                            <a:schemeClr val="tx1"/>
                          </a:solidFill>
                        </a:rPr>
                        <a:t>sys.dm_exec_sessions</a:t>
                      </a:r>
                      <a:endParaRPr lang="en-US" sz="1150" b="1" dirty="0">
                        <a:solidFill>
                          <a:schemeClr val="tx1"/>
                        </a:solidFill>
                      </a:endParaRPr>
                    </a:p>
                    <a:p>
                      <a:pPr>
                        <a:spcBef>
                          <a:spcPts val="100"/>
                        </a:spcBef>
                      </a:pPr>
                      <a:r>
                        <a:rPr lang="en-US" sz="1150" b="1" dirty="0" err="1">
                          <a:solidFill>
                            <a:schemeClr val="tx1"/>
                          </a:solidFill>
                        </a:rPr>
                        <a:t>sys.dm_exec_sql_text</a:t>
                      </a:r>
                      <a:endParaRPr lang="en-US" sz="1150" b="1" dirty="0">
                        <a:solidFill>
                          <a:schemeClr val="tx1"/>
                        </a:solidFill>
                      </a:endParaRPr>
                    </a:p>
                    <a:p>
                      <a:pPr>
                        <a:spcBef>
                          <a:spcPts val="100"/>
                        </a:spcBef>
                      </a:pPr>
                      <a:r>
                        <a:rPr lang="en-US" sz="1150" b="1" dirty="0" err="1">
                          <a:solidFill>
                            <a:schemeClr val="tx1"/>
                          </a:solidFill>
                        </a:rPr>
                        <a:t>sys.dm_hadr_availability_replica_states</a:t>
                      </a:r>
                      <a:endParaRPr lang="en-US" sz="1150" b="1" dirty="0">
                        <a:solidFill>
                          <a:schemeClr val="tx1"/>
                        </a:solidFill>
                      </a:endParaRPr>
                    </a:p>
                    <a:p>
                      <a:pPr>
                        <a:spcBef>
                          <a:spcPts val="100"/>
                        </a:spcBef>
                      </a:pPr>
                      <a:r>
                        <a:rPr lang="en-US" sz="1150" b="1" dirty="0" err="1">
                          <a:solidFill>
                            <a:schemeClr val="tx1"/>
                          </a:solidFill>
                        </a:rPr>
                        <a:t>sys.dm_hadr_database_replica_states</a:t>
                      </a:r>
                      <a:endParaRPr lang="en-US" sz="1150" b="1" dirty="0">
                        <a:solidFill>
                          <a:schemeClr val="tx1"/>
                        </a:solidFill>
                      </a:endParaRPr>
                    </a:p>
                    <a:p>
                      <a:pPr>
                        <a:spcBef>
                          <a:spcPts val="100"/>
                        </a:spcBef>
                      </a:pPr>
                      <a:r>
                        <a:rPr lang="en-US" sz="1150" b="1" dirty="0" err="1">
                          <a:solidFill>
                            <a:schemeClr val="tx1"/>
                          </a:solidFill>
                        </a:rPr>
                        <a:t>sys.dm_os_buffer_descriptors</a:t>
                      </a:r>
                      <a:endParaRPr lang="en-US" sz="1150" b="1" dirty="0">
                        <a:solidFill>
                          <a:schemeClr val="tx1"/>
                        </a:solidFill>
                      </a:endParaRPr>
                    </a:p>
                    <a:p>
                      <a:pPr>
                        <a:spcBef>
                          <a:spcPts val="100"/>
                        </a:spcBef>
                      </a:pPr>
                      <a:r>
                        <a:rPr lang="en-US" sz="1150" b="1" dirty="0" err="1">
                          <a:solidFill>
                            <a:schemeClr val="tx1"/>
                          </a:solidFill>
                        </a:rPr>
                        <a:t>sys.dm_os_sys_info</a:t>
                      </a:r>
                      <a:endParaRPr lang="en-US" sz="1150" b="1" dirty="0">
                        <a:solidFill>
                          <a:schemeClr val="tx1"/>
                        </a:solidFill>
                      </a:endParaRPr>
                    </a:p>
                    <a:p>
                      <a:pPr>
                        <a:spcBef>
                          <a:spcPts val="100"/>
                        </a:spcBef>
                      </a:pPr>
                      <a:r>
                        <a:rPr lang="en-US" sz="1150" b="1" dirty="0" err="1">
                          <a:solidFill>
                            <a:schemeClr val="tx1"/>
                          </a:solidFill>
                        </a:rPr>
                        <a:t>sys.servers</a:t>
                      </a:r>
                      <a:endParaRPr lang="en-US" sz="1150" b="1" dirty="0">
                        <a:solidFill>
                          <a:schemeClr val="tx1"/>
                        </a:solidFill>
                      </a:endParaRPr>
                    </a:p>
                    <a:p>
                      <a:pPr marL="0" indent="0">
                        <a:spcBef>
                          <a:spcPts val="100"/>
                        </a:spcBef>
                      </a:pPr>
                      <a:endParaRPr lang="en-US" sz="1000" b="1" u="sng" dirty="0">
                        <a:solidFill>
                          <a:schemeClr val="tx1"/>
                        </a:solidFill>
                      </a:endParaRPr>
                    </a:p>
                    <a:p>
                      <a:pPr marL="0" indent="0">
                        <a:spcBef>
                          <a:spcPts val="100"/>
                        </a:spcBef>
                      </a:pPr>
                      <a:r>
                        <a:rPr lang="en-US" sz="1600" b="1" u="sng" dirty="0">
                          <a:solidFill>
                            <a:schemeClr val="tx1"/>
                          </a:solidFill>
                        </a:rPr>
                        <a:t>Database		</a:t>
                      </a:r>
                    </a:p>
                    <a:p>
                      <a:pPr marL="0" indent="0">
                        <a:spcBef>
                          <a:spcPts val="100"/>
                        </a:spcBef>
                      </a:pPr>
                      <a:r>
                        <a:rPr lang="en-US" sz="1200" b="1" dirty="0" err="1">
                          <a:solidFill>
                            <a:schemeClr val="tx1"/>
                          </a:solidFill>
                        </a:rPr>
                        <a:t>cdc.change_table</a:t>
                      </a:r>
                      <a:endParaRPr lang="en-US" sz="1200" b="1" dirty="0">
                        <a:solidFill>
                          <a:schemeClr val="tx1"/>
                        </a:solidFill>
                      </a:endParaRPr>
                    </a:p>
                    <a:p>
                      <a:pPr marL="0" indent="0">
                        <a:spcBef>
                          <a:spcPts val="100"/>
                        </a:spcBef>
                      </a:pPr>
                      <a:r>
                        <a:rPr lang="en-US" sz="1200" b="1" dirty="0">
                          <a:solidFill>
                            <a:schemeClr val="tx1"/>
                          </a:solidFill>
                        </a:rPr>
                        <a:t>DBCC SHOW_STATISTICS</a:t>
                      </a:r>
                    </a:p>
                    <a:p>
                      <a:pPr marL="0" indent="0">
                        <a:spcBef>
                          <a:spcPts val="100"/>
                        </a:spcBef>
                      </a:pPr>
                      <a:r>
                        <a:rPr lang="en-US" sz="1200" b="1" dirty="0" err="1">
                          <a:solidFill>
                            <a:schemeClr val="tx1"/>
                          </a:solidFill>
                        </a:rPr>
                        <a:t>sys.allocation_units</a:t>
                      </a:r>
                      <a:endParaRPr lang="en-US" sz="1200" b="1" dirty="0">
                        <a:solidFill>
                          <a:schemeClr val="tx1"/>
                        </a:solidFill>
                      </a:endParaRPr>
                    </a:p>
                    <a:p>
                      <a:pPr marL="0" indent="0">
                        <a:spcBef>
                          <a:spcPts val="100"/>
                        </a:spcBef>
                      </a:pPr>
                      <a:r>
                        <a:rPr lang="en-US" sz="1200" b="1" dirty="0" err="1">
                          <a:solidFill>
                            <a:schemeClr val="tx1"/>
                          </a:solidFill>
                        </a:rPr>
                        <a:t>sys.change_tracking_tables</a:t>
                      </a:r>
                      <a:endParaRPr lang="en-US" sz="1200" b="1" dirty="0">
                        <a:solidFill>
                          <a:schemeClr val="tx1"/>
                        </a:solidFill>
                      </a:endParaRPr>
                    </a:p>
                  </a:txBody>
                  <a:tcPr marL="36576"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100"/>
                        </a:spcBef>
                        <a:spcAft>
                          <a:spcPts val="0"/>
                        </a:spcAft>
                        <a:buClrTx/>
                        <a:buSzTx/>
                        <a:buFontTx/>
                        <a:buNone/>
                        <a:tabLst/>
                        <a:defRPr/>
                      </a:pPr>
                      <a:r>
                        <a:rPr lang="en-US" sz="1100" b="1" dirty="0" err="1">
                          <a:solidFill>
                            <a:schemeClr val="tx1"/>
                          </a:solidFill>
                        </a:rPr>
                        <a:t>sys.check_constraints</a:t>
                      </a:r>
                      <a:endParaRPr lang="en-US" sz="1100" b="1" dirty="0">
                        <a:solidFill>
                          <a:schemeClr val="tx1"/>
                        </a:solidFill>
                      </a:endParaRPr>
                    </a:p>
                    <a:p>
                      <a:pPr marL="0" indent="0">
                        <a:spcBef>
                          <a:spcPts val="100"/>
                        </a:spcBef>
                      </a:pPr>
                      <a:r>
                        <a:rPr lang="en-US" sz="1100" b="1" dirty="0" err="1">
                          <a:solidFill>
                            <a:schemeClr val="tx1"/>
                          </a:solidFill>
                        </a:rPr>
                        <a:t>sys.column_store_row_groups</a:t>
                      </a:r>
                      <a:endParaRPr lang="en-US" sz="1100" b="1" dirty="0">
                        <a:solidFill>
                          <a:schemeClr val="tx1"/>
                        </a:solidFill>
                      </a:endParaRPr>
                    </a:p>
                    <a:p>
                      <a:pPr marL="0" indent="0">
                        <a:spcBef>
                          <a:spcPts val="100"/>
                        </a:spcBef>
                      </a:pPr>
                      <a:r>
                        <a:rPr lang="en-US" sz="1100" b="1" dirty="0" err="1">
                          <a:solidFill>
                            <a:schemeClr val="tx1"/>
                          </a:solidFill>
                        </a:rPr>
                        <a:t>sys.columns</a:t>
                      </a:r>
                      <a:endParaRPr lang="en-US" sz="1100" b="1" dirty="0">
                        <a:solidFill>
                          <a:schemeClr val="tx1"/>
                        </a:solidFill>
                      </a:endParaRPr>
                    </a:p>
                    <a:p>
                      <a:pPr marL="0" indent="0">
                        <a:spcBef>
                          <a:spcPts val="100"/>
                        </a:spcBef>
                      </a:pPr>
                      <a:r>
                        <a:rPr lang="en-US" sz="1150" b="1" dirty="0" err="1">
                          <a:solidFill>
                            <a:schemeClr val="tx1"/>
                          </a:solidFill>
                        </a:rPr>
                        <a:t>sys.computed_columns</a:t>
                      </a:r>
                      <a:endParaRPr lang="en-US" sz="1150" b="1" dirty="0">
                        <a:solidFill>
                          <a:schemeClr val="tx1"/>
                        </a:solidFill>
                      </a:endParaRPr>
                    </a:p>
                    <a:p>
                      <a:pPr marL="0" indent="0">
                        <a:spcBef>
                          <a:spcPts val="100"/>
                        </a:spcBef>
                      </a:pPr>
                      <a:r>
                        <a:rPr lang="en-US" sz="1150" b="1" dirty="0" err="1">
                          <a:solidFill>
                            <a:schemeClr val="tx1"/>
                          </a:solidFill>
                        </a:rPr>
                        <a:t>sys.data_spaces</a:t>
                      </a:r>
                      <a:endParaRPr lang="en-US" sz="1150" b="1" dirty="0">
                        <a:solidFill>
                          <a:schemeClr val="tx1"/>
                        </a:solidFill>
                      </a:endParaRPr>
                    </a:p>
                    <a:p>
                      <a:pPr marL="0" indent="0">
                        <a:spcBef>
                          <a:spcPts val="100"/>
                        </a:spcBef>
                      </a:pPr>
                      <a:r>
                        <a:rPr lang="en-US" sz="1150" b="1" dirty="0" err="1">
                          <a:solidFill>
                            <a:schemeClr val="tx1"/>
                          </a:solidFill>
                        </a:rPr>
                        <a:t>sys.database_automatic_tuning_options</a:t>
                      </a:r>
                      <a:endParaRPr lang="en-US" sz="1150" b="1" dirty="0">
                        <a:solidFill>
                          <a:schemeClr val="tx1"/>
                        </a:solidFill>
                      </a:endParaRPr>
                    </a:p>
                    <a:p>
                      <a:pPr marL="0" indent="0">
                        <a:spcBef>
                          <a:spcPts val="100"/>
                        </a:spcBef>
                      </a:pPr>
                      <a:r>
                        <a:rPr lang="en-US" sz="1150" b="1" dirty="0" err="1">
                          <a:solidFill>
                            <a:schemeClr val="tx1"/>
                          </a:solidFill>
                        </a:rPr>
                        <a:t>sys.database_files</a:t>
                      </a:r>
                      <a:endParaRPr lang="en-US" sz="1150" b="1" dirty="0">
                        <a:solidFill>
                          <a:schemeClr val="tx1"/>
                        </a:solidFill>
                      </a:endParaRPr>
                    </a:p>
                    <a:p>
                      <a:pPr marL="0" indent="0">
                        <a:spcBef>
                          <a:spcPts val="100"/>
                        </a:spcBef>
                      </a:pPr>
                      <a:r>
                        <a:rPr lang="en-US" sz="1150" b="1" dirty="0" err="1">
                          <a:solidFill>
                            <a:schemeClr val="tx1"/>
                          </a:solidFill>
                        </a:rPr>
                        <a:t>sys.database_query_store_options</a:t>
                      </a:r>
                      <a:endParaRPr lang="en-US" sz="1150" b="1" dirty="0">
                        <a:solidFill>
                          <a:schemeClr val="tx1"/>
                        </a:solidFill>
                      </a:endParaRPr>
                    </a:p>
                    <a:p>
                      <a:pPr marL="0" indent="0">
                        <a:spcBef>
                          <a:spcPts val="100"/>
                        </a:spcBef>
                      </a:pPr>
                      <a:r>
                        <a:rPr lang="en-US" sz="1150" b="1" dirty="0" err="1">
                          <a:solidFill>
                            <a:schemeClr val="tx1"/>
                          </a:solidFill>
                        </a:rPr>
                        <a:t>sys.database_scoped_configurations</a:t>
                      </a:r>
                      <a:endParaRPr lang="en-US" sz="1150" b="1" dirty="0">
                        <a:solidFill>
                          <a:schemeClr val="tx1"/>
                        </a:solidFill>
                      </a:endParaRPr>
                    </a:p>
                    <a:p>
                      <a:pPr marL="0" indent="0">
                        <a:spcBef>
                          <a:spcPts val="100"/>
                        </a:spcBef>
                      </a:pPr>
                      <a:r>
                        <a:rPr lang="en-US" sz="1150" b="1" dirty="0" err="1">
                          <a:solidFill>
                            <a:schemeClr val="tx1"/>
                          </a:solidFill>
                        </a:rPr>
                        <a:t>sys.default_constraints</a:t>
                      </a:r>
                      <a:endParaRPr lang="en-US" sz="1150" b="1" dirty="0">
                        <a:solidFill>
                          <a:schemeClr val="tx1"/>
                        </a:solidFill>
                      </a:endParaRPr>
                    </a:p>
                    <a:p>
                      <a:pPr marL="0" indent="0">
                        <a:spcBef>
                          <a:spcPts val="100"/>
                        </a:spcBef>
                      </a:pPr>
                      <a:r>
                        <a:rPr lang="en-US" sz="1150" b="1" dirty="0" err="1">
                          <a:solidFill>
                            <a:schemeClr val="tx1"/>
                          </a:solidFill>
                        </a:rPr>
                        <a:t>sys.dm_db_column_store_row_group_operational_stats</a:t>
                      </a:r>
                      <a:endParaRPr lang="en-US" sz="1150" b="1" dirty="0">
                        <a:solidFill>
                          <a:schemeClr val="tx1"/>
                        </a:solidFill>
                      </a:endParaRPr>
                    </a:p>
                    <a:p>
                      <a:pPr marL="0" marR="0" lvl="0" indent="0" algn="l" defTabSz="914400" rtl="0" eaLnBrk="1" fontAlgn="auto" latinLnBrk="0" hangingPunct="1">
                        <a:lnSpc>
                          <a:spcPct val="100000"/>
                        </a:lnSpc>
                        <a:spcBef>
                          <a:spcPts val="100"/>
                        </a:spcBef>
                        <a:spcAft>
                          <a:spcPts val="0"/>
                        </a:spcAft>
                        <a:buClrTx/>
                        <a:buSzTx/>
                        <a:buFontTx/>
                        <a:buNone/>
                        <a:tabLst/>
                        <a:defRPr/>
                      </a:pPr>
                      <a:r>
                        <a:rPr lang="en-US" sz="1150" b="1" dirty="0" err="1">
                          <a:solidFill>
                            <a:schemeClr val="tx1"/>
                          </a:solidFill>
                        </a:rPr>
                        <a:t>sys.dm_db_column_store_row_groups</a:t>
                      </a:r>
                      <a:endParaRPr lang="en-US" sz="1150" b="1" dirty="0">
                        <a:solidFill>
                          <a:schemeClr val="tx1"/>
                        </a:solidFill>
                      </a:endParaRPr>
                    </a:p>
                    <a:p>
                      <a:pPr marL="0" indent="0">
                        <a:spcBef>
                          <a:spcPts val="100"/>
                        </a:spcBef>
                      </a:pPr>
                      <a:r>
                        <a:rPr lang="en-US" sz="1150" b="1" dirty="0" err="1">
                          <a:solidFill>
                            <a:schemeClr val="tx1"/>
                          </a:solidFill>
                        </a:rPr>
                        <a:t>sys.dm_db_column_store_row_group_physical_stats</a:t>
                      </a:r>
                      <a:endParaRPr lang="en-US" sz="1150" b="1" dirty="0">
                        <a:solidFill>
                          <a:schemeClr val="tx1"/>
                        </a:solidFill>
                      </a:endParaRPr>
                    </a:p>
                    <a:p>
                      <a:pPr marL="0" indent="0">
                        <a:spcBef>
                          <a:spcPts val="100"/>
                        </a:spcBef>
                      </a:pPr>
                      <a:r>
                        <a:rPr lang="en-US" sz="1150" b="1" dirty="0" err="1">
                          <a:solidFill>
                            <a:schemeClr val="tx1"/>
                          </a:solidFill>
                        </a:rPr>
                        <a:t>sys.dm_db_incremental_stats_properties</a:t>
                      </a:r>
                      <a:endParaRPr lang="en-US" sz="1150" b="1" dirty="0">
                        <a:solidFill>
                          <a:schemeClr val="tx1"/>
                        </a:solidFill>
                      </a:endParaRPr>
                    </a:p>
                    <a:p>
                      <a:pPr marL="0" indent="0">
                        <a:spcBef>
                          <a:spcPts val="100"/>
                        </a:spcBef>
                      </a:pPr>
                      <a:r>
                        <a:rPr lang="en-US" sz="1150" b="1" dirty="0" err="1">
                          <a:solidFill>
                            <a:schemeClr val="tx1"/>
                          </a:solidFill>
                        </a:rPr>
                        <a:t>sys.dm_db_partition_stats</a:t>
                      </a:r>
                      <a:endParaRPr lang="en-US" sz="1150" b="1" dirty="0">
                        <a:solidFill>
                          <a:schemeClr val="tx1"/>
                        </a:solidFill>
                      </a:endParaRPr>
                    </a:p>
                    <a:p>
                      <a:pPr marL="0" indent="0">
                        <a:spcBef>
                          <a:spcPts val="100"/>
                        </a:spcBef>
                      </a:pPr>
                      <a:r>
                        <a:rPr lang="en-US" sz="1150" b="1" dirty="0" err="1">
                          <a:solidFill>
                            <a:schemeClr val="tx1"/>
                          </a:solidFill>
                        </a:rPr>
                        <a:t>sys.dm_db_stats_properties</a:t>
                      </a:r>
                      <a:endParaRPr lang="en-US" sz="1150" b="1" dirty="0">
                        <a:solidFill>
                          <a:schemeClr val="tx1"/>
                        </a:solidFill>
                      </a:endParaRPr>
                    </a:p>
                    <a:p>
                      <a:pPr marL="0" indent="0">
                        <a:spcBef>
                          <a:spcPts val="100"/>
                        </a:spcBef>
                      </a:pPr>
                      <a:r>
                        <a:rPr lang="en-US" sz="1150" b="1" dirty="0" err="1">
                          <a:solidFill>
                            <a:schemeClr val="tx1"/>
                          </a:solidFill>
                        </a:rPr>
                        <a:t>sys.dm_db_xtp_hash_index_stats</a:t>
                      </a:r>
                      <a:endParaRPr lang="en-US" sz="1150" b="1" dirty="0">
                        <a:solidFill>
                          <a:schemeClr val="tx1"/>
                        </a:solidFill>
                      </a:endParaRPr>
                    </a:p>
                    <a:p>
                      <a:pPr marL="0" indent="0">
                        <a:spcBef>
                          <a:spcPts val="100"/>
                        </a:spcBef>
                      </a:pPr>
                      <a:r>
                        <a:rPr lang="en-US" sz="1150" b="1" dirty="0" err="1">
                          <a:solidFill>
                            <a:schemeClr val="tx1"/>
                          </a:solidFill>
                        </a:rPr>
                        <a:t>sys.dm_db_xtp_index_stats</a:t>
                      </a:r>
                      <a:endParaRPr lang="en-US" sz="1150" b="1" dirty="0">
                        <a:solidFill>
                          <a:schemeClr val="tx1"/>
                        </a:solidFill>
                      </a:endParaRPr>
                    </a:p>
                    <a:p>
                      <a:pPr marL="0" indent="0">
                        <a:spcBef>
                          <a:spcPts val="100"/>
                        </a:spcBef>
                      </a:pPr>
                      <a:r>
                        <a:rPr lang="en-US" sz="1150" b="1" dirty="0" err="1">
                          <a:solidFill>
                            <a:schemeClr val="tx1"/>
                          </a:solidFill>
                        </a:rPr>
                        <a:t>sys.dm_db_xtp_memory_consumers</a:t>
                      </a:r>
                      <a:endParaRPr lang="en-US" sz="1150" b="1" dirty="0">
                        <a:solidFill>
                          <a:schemeClr val="tx1"/>
                        </a:solidFill>
                      </a:endParaRPr>
                    </a:p>
                    <a:p>
                      <a:pPr marL="0" indent="0">
                        <a:spcBef>
                          <a:spcPts val="100"/>
                        </a:spcBef>
                      </a:pPr>
                      <a:r>
                        <a:rPr lang="en-US" sz="1150" b="1" dirty="0" err="1">
                          <a:solidFill>
                            <a:schemeClr val="tx1"/>
                          </a:solidFill>
                        </a:rPr>
                        <a:t>sys.dm_db_xtp_Nonclustered_index_stats</a:t>
                      </a:r>
                      <a:endParaRPr lang="en-US" sz="1150" b="1" dirty="0">
                        <a:solidFill>
                          <a:schemeClr val="tx1"/>
                        </a:solidFill>
                      </a:endParaRPr>
                    </a:p>
                    <a:p>
                      <a:pPr marL="0" indent="0">
                        <a:spcBef>
                          <a:spcPts val="100"/>
                        </a:spcBef>
                      </a:pPr>
                      <a:r>
                        <a:rPr lang="en-US" sz="1150" b="1" dirty="0" err="1">
                          <a:solidFill>
                            <a:schemeClr val="tx1"/>
                          </a:solidFill>
                        </a:rPr>
                        <a:t>sys.dm_db_xtp_object_stats</a:t>
                      </a:r>
                      <a:endParaRPr lang="en-US" sz="1150" b="1" dirty="0">
                        <a:solidFill>
                          <a:schemeClr val="tx1"/>
                        </a:solidFill>
                      </a:endParaRPr>
                    </a:p>
                    <a:p>
                      <a:pPr marL="0" indent="0">
                        <a:spcBef>
                          <a:spcPts val="100"/>
                        </a:spcBef>
                      </a:pPr>
                      <a:r>
                        <a:rPr lang="en-US" sz="1150" b="1" dirty="0" err="1">
                          <a:solidFill>
                            <a:schemeClr val="tx1"/>
                          </a:solidFill>
                        </a:rPr>
                        <a:t>sys.dm_db_xtp_table_memory_stats</a:t>
                      </a:r>
                      <a:endParaRPr lang="en-US" sz="1150" b="1" dirty="0">
                        <a:solidFill>
                          <a:schemeClr val="tx1"/>
                        </a:solidFill>
                      </a:endParaRPr>
                    </a:p>
                    <a:p>
                      <a:pPr marL="0" indent="0">
                        <a:spcBef>
                          <a:spcPts val="100"/>
                        </a:spcBef>
                      </a:pPr>
                      <a:r>
                        <a:rPr lang="en-US" sz="1150" b="1" dirty="0" err="1">
                          <a:solidFill>
                            <a:schemeClr val="tx1"/>
                          </a:solidFill>
                        </a:rPr>
                        <a:t>sys.dm_exec_sessions</a:t>
                      </a:r>
                      <a:endParaRPr lang="en-US" sz="1150" b="1" dirty="0">
                        <a:solidFill>
                          <a:schemeClr val="tx1"/>
                        </a:solidFill>
                      </a:endParaRPr>
                    </a:p>
                    <a:p>
                      <a:pPr marL="0" indent="0">
                        <a:spcBef>
                          <a:spcPts val="100"/>
                        </a:spcBef>
                      </a:pPr>
                      <a:r>
                        <a:rPr lang="en-US" sz="1150" b="1" dirty="0" err="1">
                          <a:solidFill>
                            <a:schemeClr val="tx1"/>
                          </a:solidFill>
                        </a:rPr>
                        <a:t>sys.dm_sql_referencing_entities</a:t>
                      </a:r>
                      <a:endParaRPr lang="en-US" sz="1150" b="1" dirty="0">
                        <a:solidFill>
                          <a:schemeClr val="tx1"/>
                        </a:solidFill>
                      </a:endParaRPr>
                    </a:p>
                    <a:p>
                      <a:pPr marL="0" indent="0">
                        <a:spcBef>
                          <a:spcPts val="100"/>
                        </a:spcBef>
                      </a:pPr>
                      <a:r>
                        <a:rPr lang="en-US" sz="1150" b="1" dirty="0" err="1">
                          <a:solidFill>
                            <a:schemeClr val="tx1"/>
                          </a:solidFill>
                        </a:rPr>
                        <a:t>sys.dm_xtp_system_memory_consumers</a:t>
                      </a:r>
                      <a:endParaRPr lang="en-US" sz="1150" b="1" dirty="0">
                        <a:solidFill>
                          <a:schemeClr val="tx1"/>
                        </a:solidFill>
                      </a:endParaRPr>
                    </a:p>
                    <a:p>
                      <a:pPr marL="0" indent="0">
                        <a:spcBef>
                          <a:spcPts val="100"/>
                        </a:spcBef>
                      </a:pPr>
                      <a:r>
                        <a:rPr lang="en-US" sz="1150" b="1" dirty="0" err="1">
                          <a:solidFill>
                            <a:schemeClr val="tx1"/>
                          </a:solidFill>
                        </a:rPr>
                        <a:t>sys.edge_constraint_clauses</a:t>
                      </a:r>
                      <a:endParaRPr lang="en-US" sz="1150" b="1" dirty="0">
                        <a:solidFill>
                          <a:schemeClr val="tx1"/>
                        </a:solidFill>
                      </a:endParaRPr>
                    </a:p>
                    <a:p>
                      <a:pPr marL="0" indent="0">
                        <a:spcBef>
                          <a:spcPts val="100"/>
                        </a:spcBef>
                      </a:pPr>
                      <a:r>
                        <a:rPr lang="en-US" sz="1150" b="1" dirty="0" err="1">
                          <a:solidFill>
                            <a:schemeClr val="tx1"/>
                          </a:solidFill>
                        </a:rPr>
                        <a:t>sys.edge_constraints</a:t>
                      </a:r>
                      <a:endParaRPr lang="en-US" sz="1150" b="1" dirty="0">
                        <a:solidFill>
                          <a:schemeClr val="tx1"/>
                        </a:solidFill>
                      </a:endParaRPr>
                    </a:p>
                    <a:p>
                      <a:pPr marL="0" indent="0">
                        <a:spcBef>
                          <a:spcPts val="100"/>
                        </a:spcBef>
                      </a:pPr>
                      <a:r>
                        <a:rPr lang="en-US" sz="1150" b="1" dirty="0" err="1">
                          <a:solidFill>
                            <a:schemeClr val="tx1"/>
                          </a:solidFill>
                        </a:rPr>
                        <a:t>sys.extended_properties</a:t>
                      </a:r>
                      <a:endParaRPr lang="en-US" sz="1150" b="1" dirty="0">
                        <a:solidFill>
                          <a:schemeClr val="tx1"/>
                        </a:solidFill>
                      </a:endParaRPr>
                    </a:p>
                    <a:p>
                      <a:pPr marL="0" indent="0">
                        <a:spcBef>
                          <a:spcPts val="100"/>
                        </a:spcBef>
                      </a:pPr>
                      <a:r>
                        <a:rPr lang="en-US" sz="1150" b="1" dirty="0" err="1">
                          <a:solidFill>
                            <a:schemeClr val="tx1"/>
                          </a:solidFill>
                        </a:rPr>
                        <a:t>sys.filegroups</a:t>
                      </a:r>
                      <a:endParaRPr lang="en-US" sz="1150" b="1" dirty="0">
                        <a:solidFill>
                          <a:schemeClr val="tx1"/>
                        </a:solidFill>
                      </a:endParaRPr>
                    </a:p>
                    <a:p>
                      <a:pPr marL="0" marR="0" lvl="0" indent="0" algn="l" defTabSz="914400" rtl="0" eaLnBrk="1" fontAlgn="auto" latinLnBrk="0" hangingPunct="1">
                        <a:lnSpc>
                          <a:spcPct val="100000"/>
                        </a:lnSpc>
                        <a:spcBef>
                          <a:spcPts val="100"/>
                        </a:spcBef>
                        <a:spcAft>
                          <a:spcPts val="0"/>
                        </a:spcAft>
                        <a:buClrTx/>
                        <a:buSzTx/>
                        <a:buFontTx/>
                        <a:buNone/>
                        <a:tabLst/>
                        <a:defRPr/>
                      </a:pPr>
                      <a:r>
                        <a:rPr lang="en-US" sz="1150" b="1" dirty="0" err="1">
                          <a:solidFill>
                            <a:schemeClr val="tx1"/>
                          </a:solidFill>
                        </a:rPr>
                        <a:t>sys.foreign_key_columns</a:t>
                      </a:r>
                      <a:endParaRPr lang="en-US" sz="1150" b="1" dirty="0">
                        <a:solidFill>
                          <a:schemeClr val="tx1"/>
                        </a:solidFill>
                      </a:endParaRPr>
                    </a:p>
                    <a:p>
                      <a:pPr marL="0" marR="0" lvl="0" indent="0" algn="l" defTabSz="914400" rtl="0" eaLnBrk="1" fontAlgn="auto" latinLnBrk="0" hangingPunct="1">
                        <a:lnSpc>
                          <a:spcPct val="100000"/>
                        </a:lnSpc>
                        <a:spcBef>
                          <a:spcPts val="100"/>
                        </a:spcBef>
                        <a:spcAft>
                          <a:spcPts val="0"/>
                        </a:spcAft>
                        <a:buClrTx/>
                        <a:buSzTx/>
                        <a:buFontTx/>
                        <a:buNone/>
                        <a:tabLst/>
                        <a:defRPr/>
                      </a:pPr>
                      <a:r>
                        <a:rPr lang="en-US" sz="1150" b="1" dirty="0" err="1">
                          <a:solidFill>
                            <a:schemeClr val="tx1"/>
                          </a:solidFill>
                        </a:rPr>
                        <a:t>sys.foreign_keys</a:t>
                      </a:r>
                      <a:endParaRPr lang="en-US" sz="1150" b="1" dirty="0">
                        <a:solidFill>
                          <a:schemeClr val="tx1"/>
                        </a:solidFill>
                      </a:endParaRPr>
                    </a:p>
                    <a:p>
                      <a:pPr marL="0" marR="0" lvl="0" indent="0" algn="l" defTabSz="914400" rtl="0" eaLnBrk="1" fontAlgn="auto" latinLnBrk="0" hangingPunct="1">
                        <a:lnSpc>
                          <a:spcPct val="100000"/>
                        </a:lnSpc>
                        <a:spcBef>
                          <a:spcPts val="100"/>
                        </a:spcBef>
                        <a:spcAft>
                          <a:spcPts val="0"/>
                        </a:spcAft>
                        <a:buClrTx/>
                        <a:buSzTx/>
                        <a:buFontTx/>
                        <a:buNone/>
                        <a:tabLst/>
                        <a:defRPr/>
                      </a:pPr>
                      <a:r>
                        <a:rPr lang="en-US" sz="1150" b="1" dirty="0" err="1">
                          <a:solidFill>
                            <a:schemeClr val="tx1"/>
                          </a:solidFill>
                        </a:rPr>
                        <a:t>sys.fulltext_catalogs</a:t>
                      </a:r>
                      <a:endParaRPr lang="en-US" sz="1150" b="1" dirty="0">
                        <a:solidFill>
                          <a:schemeClr val="tx1"/>
                        </a:solidFill>
                      </a:endParaRPr>
                    </a:p>
                    <a:p>
                      <a:pPr marL="0" indent="0">
                        <a:spcBef>
                          <a:spcPts val="100"/>
                        </a:spcBef>
                      </a:pPr>
                      <a:r>
                        <a:rPr lang="en-US" sz="1150" b="1" dirty="0" err="1">
                          <a:solidFill>
                            <a:schemeClr val="tx1"/>
                          </a:solidFill>
                        </a:rPr>
                        <a:t>sys.fulltext_index_columns</a:t>
                      </a:r>
                      <a:endParaRPr lang="en-US" sz="1150" b="1" dirty="0">
                        <a:solidFill>
                          <a:schemeClr val="tx1"/>
                        </a:solidFill>
                      </a:endParaRPr>
                    </a:p>
                    <a:p>
                      <a:pPr marL="0" marR="0" lvl="0" indent="0" algn="l" defTabSz="914400" rtl="0" eaLnBrk="1" fontAlgn="auto" latinLnBrk="0" hangingPunct="1">
                        <a:lnSpc>
                          <a:spcPct val="100000"/>
                        </a:lnSpc>
                        <a:spcBef>
                          <a:spcPts val="100"/>
                        </a:spcBef>
                        <a:spcAft>
                          <a:spcPts val="0"/>
                        </a:spcAft>
                        <a:buClrTx/>
                        <a:buSzTx/>
                        <a:buFontTx/>
                        <a:buNone/>
                        <a:tabLst/>
                        <a:defRPr/>
                      </a:pPr>
                      <a:r>
                        <a:rPr lang="en-US" sz="1150" b="1" dirty="0" err="1">
                          <a:solidFill>
                            <a:schemeClr val="tx1"/>
                          </a:solidFill>
                        </a:rPr>
                        <a:t>sys.fulltext_indexes</a:t>
                      </a:r>
                      <a:endParaRPr lang="en-US" sz="1150" b="1" dirty="0">
                        <a:solidFill>
                          <a:schemeClr val="tx1"/>
                        </a:solidFill>
                      </a:endParaRPr>
                    </a:p>
                  </a:txBody>
                  <a:tcPr marL="36576"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spcBef>
                          <a:spcPts val="100"/>
                        </a:spcBef>
                      </a:pPr>
                      <a:r>
                        <a:rPr lang="en-US" sz="1150" b="1" dirty="0" err="1">
                          <a:solidFill>
                            <a:schemeClr val="tx1"/>
                          </a:solidFill>
                        </a:rPr>
                        <a:t>sys.fulltext_languages</a:t>
                      </a:r>
                      <a:endParaRPr lang="en-US" sz="1150" b="1" dirty="0">
                        <a:solidFill>
                          <a:schemeClr val="tx1"/>
                        </a:solidFill>
                      </a:endParaRPr>
                    </a:p>
                    <a:p>
                      <a:pPr marL="0" indent="0">
                        <a:spcBef>
                          <a:spcPts val="100"/>
                        </a:spcBef>
                      </a:pPr>
                      <a:r>
                        <a:rPr lang="en-US" sz="1150" b="1" dirty="0" err="1">
                          <a:solidFill>
                            <a:schemeClr val="tx1"/>
                          </a:solidFill>
                        </a:rPr>
                        <a:t>sys.function_order_columns</a:t>
                      </a:r>
                      <a:endParaRPr lang="en-US" sz="1150" b="1" dirty="0">
                        <a:solidFill>
                          <a:schemeClr val="tx1"/>
                        </a:solidFill>
                      </a:endParaRPr>
                    </a:p>
                    <a:p>
                      <a:pPr marL="0" indent="0">
                        <a:spcBef>
                          <a:spcPts val="100"/>
                        </a:spcBef>
                      </a:pPr>
                      <a:r>
                        <a:rPr lang="en-US" sz="1150" b="1" dirty="0" err="1">
                          <a:solidFill>
                            <a:schemeClr val="tx1"/>
                          </a:solidFill>
                        </a:rPr>
                        <a:t>sys.hash_indexes</a:t>
                      </a:r>
                      <a:endParaRPr lang="en-US" sz="1150" b="1" dirty="0">
                        <a:solidFill>
                          <a:schemeClr val="tx1"/>
                        </a:solidFill>
                      </a:endParaRPr>
                    </a:p>
                    <a:p>
                      <a:pPr marL="0" indent="0">
                        <a:spcBef>
                          <a:spcPts val="100"/>
                        </a:spcBef>
                      </a:pPr>
                      <a:r>
                        <a:rPr lang="en-US" sz="1150" b="1" dirty="0" err="1">
                          <a:solidFill>
                            <a:schemeClr val="tx1"/>
                          </a:solidFill>
                        </a:rPr>
                        <a:t>sys.identity_columns</a:t>
                      </a:r>
                      <a:endParaRPr lang="en-US" sz="1150" b="1" dirty="0">
                        <a:solidFill>
                          <a:schemeClr val="tx1"/>
                        </a:solidFill>
                      </a:endParaRPr>
                    </a:p>
                    <a:p>
                      <a:pPr marL="0" indent="0">
                        <a:spcBef>
                          <a:spcPts val="100"/>
                        </a:spcBef>
                      </a:pPr>
                      <a:r>
                        <a:rPr lang="en-US" sz="1150" b="1" dirty="0" err="1">
                          <a:solidFill>
                            <a:schemeClr val="tx1"/>
                          </a:solidFill>
                        </a:rPr>
                        <a:t>sys.index_columns</a:t>
                      </a:r>
                      <a:endParaRPr lang="en-US" sz="1150" b="1" dirty="0">
                        <a:solidFill>
                          <a:schemeClr val="tx1"/>
                        </a:solidFill>
                      </a:endParaRPr>
                    </a:p>
                    <a:p>
                      <a:pPr marL="0" indent="0">
                        <a:spcBef>
                          <a:spcPts val="100"/>
                        </a:spcBef>
                      </a:pPr>
                      <a:r>
                        <a:rPr lang="en-US" sz="1150" b="1" dirty="0" err="1">
                          <a:solidFill>
                            <a:schemeClr val="tx1"/>
                          </a:solidFill>
                        </a:rPr>
                        <a:t>sys.index_resumable_operations</a:t>
                      </a:r>
                      <a:endParaRPr lang="en-US" sz="1150" b="1" dirty="0">
                        <a:solidFill>
                          <a:schemeClr val="tx1"/>
                        </a:solidFill>
                      </a:endParaRPr>
                    </a:p>
                    <a:p>
                      <a:pPr marL="0" indent="0">
                        <a:spcBef>
                          <a:spcPts val="100"/>
                        </a:spcBef>
                      </a:pPr>
                      <a:r>
                        <a:rPr lang="en-US" sz="1150" b="1" dirty="0" err="1">
                          <a:solidFill>
                            <a:schemeClr val="tx1"/>
                          </a:solidFill>
                        </a:rPr>
                        <a:t>sys.indexes</a:t>
                      </a:r>
                      <a:endParaRPr lang="en-US" sz="1150" b="1" dirty="0">
                        <a:solidFill>
                          <a:schemeClr val="tx1"/>
                        </a:solidFill>
                      </a:endParaRPr>
                    </a:p>
                    <a:p>
                      <a:pPr marL="0" indent="0">
                        <a:spcBef>
                          <a:spcPts val="100"/>
                        </a:spcBef>
                      </a:pPr>
                      <a:r>
                        <a:rPr lang="en-US" sz="1150" b="1" dirty="0" err="1">
                          <a:solidFill>
                            <a:schemeClr val="tx1"/>
                          </a:solidFill>
                        </a:rPr>
                        <a:t>sys.internal_partitions</a:t>
                      </a:r>
                      <a:endParaRPr lang="en-US" sz="1150" b="1" dirty="0">
                        <a:solidFill>
                          <a:schemeClr val="tx1"/>
                        </a:solidFill>
                      </a:endParaRPr>
                    </a:p>
                    <a:p>
                      <a:pPr marL="0" indent="0">
                        <a:spcBef>
                          <a:spcPts val="100"/>
                        </a:spcBef>
                      </a:pPr>
                      <a:r>
                        <a:rPr lang="en-US" sz="1150" b="1" dirty="0" err="1">
                          <a:solidFill>
                            <a:schemeClr val="tx1"/>
                          </a:solidFill>
                        </a:rPr>
                        <a:t>sys.internal_tables</a:t>
                      </a:r>
                      <a:endParaRPr lang="en-US" sz="1150" b="1" dirty="0">
                        <a:solidFill>
                          <a:schemeClr val="tx1"/>
                        </a:solidFill>
                      </a:endParaRPr>
                    </a:p>
                    <a:p>
                      <a:pPr marL="0" indent="0">
                        <a:spcBef>
                          <a:spcPts val="100"/>
                        </a:spcBef>
                      </a:pPr>
                      <a:r>
                        <a:rPr lang="en-US" sz="1150" b="1" dirty="0" err="1">
                          <a:solidFill>
                            <a:schemeClr val="tx1"/>
                          </a:solidFill>
                        </a:rPr>
                        <a:t>sys.key_constraints</a:t>
                      </a:r>
                      <a:endParaRPr lang="en-US" sz="1150" b="1" dirty="0">
                        <a:solidFill>
                          <a:schemeClr val="tx1"/>
                        </a:solidFill>
                      </a:endParaRPr>
                    </a:p>
                    <a:p>
                      <a:pPr marL="0" indent="0">
                        <a:spcBef>
                          <a:spcPts val="100"/>
                        </a:spcBef>
                      </a:pPr>
                      <a:r>
                        <a:rPr lang="en-US" sz="1150" b="1" dirty="0" err="1">
                          <a:solidFill>
                            <a:schemeClr val="tx1"/>
                          </a:solidFill>
                        </a:rPr>
                        <a:t>sys.objects</a:t>
                      </a:r>
                      <a:endParaRPr lang="en-US" sz="1150" b="1" dirty="0">
                        <a:solidFill>
                          <a:schemeClr val="tx1"/>
                        </a:solidFill>
                      </a:endParaRPr>
                    </a:p>
                    <a:p>
                      <a:pPr marL="0" indent="0">
                        <a:spcBef>
                          <a:spcPts val="100"/>
                        </a:spcBef>
                      </a:pPr>
                      <a:r>
                        <a:rPr lang="en-US" sz="1150" b="1" dirty="0" err="1">
                          <a:solidFill>
                            <a:schemeClr val="tx1"/>
                          </a:solidFill>
                        </a:rPr>
                        <a:t>sys.partition_functions</a:t>
                      </a:r>
                      <a:endParaRPr lang="en-US" sz="1150" b="1" dirty="0">
                        <a:solidFill>
                          <a:schemeClr val="tx1"/>
                        </a:solidFill>
                      </a:endParaRPr>
                    </a:p>
                    <a:p>
                      <a:pPr marL="0" indent="0">
                        <a:spcBef>
                          <a:spcPts val="100"/>
                        </a:spcBef>
                      </a:pPr>
                      <a:r>
                        <a:rPr lang="en-US" sz="1150" b="1" dirty="0" err="1">
                          <a:solidFill>
                            <a:schemeClr val="tx1"/>
                          </a:solidFill>
                        </a:rPr>
                        <a:t>sys.partition_schemes</a:t>
                      </a:r>
                      <a:endParaRPr lang="en-US" sz="1150" b="1" dirty="0">
                        <a:solidFill>
                          <a:schemeClr val="tx1"/>
                        </a:solidFill>
                      </a:endParaRPr>
                    </a:p>
                    <a:p>
                      <a:pPr marL="0" indent="0">
                        <a:spcBef>
                          <a:spcPts val="100"/>
                        </a:spcBef>
                      </a:pPr>
                      <a:r>
                        <a:rPr lang="en-US" sz="1150" b="1" dirty="0" err="1">
                          <a:solidFill>
                            <a:schemeClr val="tx1"/>
                          </a:solidFill>
                        </a:rPr>
                        <a:t>sys.partitions</a:t>
                      </a:r>
                      <a:endParaRPr lang="en-US" sz="1150" b="1" dirty="0">
                        <a:solidFill>
                          <a:schemeClr val="tx1"/>
                        </a:solidFill>
                      </a:endParaRPr>
                    </a:p>
                    <a:p>
                      <a:pPr marL="0" indent="0">
                        <a:spcBef>
                          <a:spcPts val="100"/>
                        </a:spcBef>
                      </a:pPr>
                      <a:r>
                        <a:rPr lang="en-US" sz="1150" b="1" dirty="0" err="1">
                          <a:solidFill>
                            <a:schemeClr val="tx1"/>
                          </a:solidFill>
                        </a:rPr>
                        <a:t>sys.periods</a:t>
                      </a:r>
                      <a:endParaRPr lang="en-US" sz="1150" b="1" dirty="0">
                        <a:solidFill>
                          <a:schemeClr val="tx1"/>
                        </a:solidFill>
                      </a:endParaRPr>
                    </a:p>
                    <a:p>
                      <a:pPr marL="0" indent="0">
                        <a:spcBef>
                          <a:spcPts val="100"/>
                        </a:spcBef>
                      </a:pPr>
                      <a:r>
                        <a:rPr lang="en-US" sz="1150" b="1" dirty="0" err="1">
                          <a:solidFill>
                            <a:schemeClr val="tx1"/>
                          </a:solidFill>
                        </a:rPr>
                        <a:t>sys.schemas</a:t>
                      </a:r>
                      <a:endParaRPr lang="en-US" sz="1150" b="1" dirty="0">
                        <a:solidFill>
                          <a:schemeClr val="tx1"/>
                        </a:solidFill>
                      </a:endParaRPr>
                    </a:p>
                    <a:p>
                      <a:pPr marL="0" indent="0">
                        <a:spcBef>
                          <a:spcPts val="100"/>
                        </a:spcBef>
                      </a:pPr>
                      <a:r>
                        <a:rPr lang="en-US" sz="1150" b="1" dirty="0" err="1">
                          <a:solidFill>
                            <a:schemeClr val="tx1"/>
                          </a:solidFill>
                        </a:rPr>
                        <a:t>sys.sequences</a:t>
                      </a:r>
                      <a:endParaRPr lang="en-US" sz="1150" b="1" dirty="0">
                        <a:solidFill>
                          <a:schemeClr val="tx1"/>
                        </a:solidFill>
                      </a:endParaRPr>
                    </a:p>
                    <a:p>
                      <a:pPr marL="0" indent="0">
                        <a:spcBef>
                          <a:spcPts val="100"/>
                        </a:spcBef>
                      </a:pPr>
                      <a:r>
                        <a:rPr lang="en-US" sz="1150" b="1" dirty="0" err="1">
                          <a:solidFill>
                            <a:schemeClr val="tx1"/>
                          </a:solidFill>
                        </a:rPr>
                        <a:t>sys.spatial_index_tessellations</a:t>
                      </a:r>
                      <a:endParaRPr lang="en-US" sz="1150" b="1" dirty="0">
                        <a:solidFill>
                          <a:schemeClr val="tx1"/>
                        </a:solidFill>
                      </a:endParaRPr>
                    </a:p>
                    <a:p>
                      <a:pPr marL="0" indent="0">
                        <a:spcBef>
                          <a:spcPts val="100"/>
                        </a:spcBef>
                      </a:pPr>
                      <a:r>
                        <a:rPr lang="en-US" sz="1150" b="1" dirty="0" err="1">
                          <a:solidFill>
                            <a:schemeClr val="tx1"/>
                          </a:solidFill>
                        </a:rPr>
                        <a:t>sys.spatial_indexes</a:t>
                      </a:r>
                      <a:endParaRPr lang="en-US" sz="1150" b="1" dirty="0">
                        <a:solidFill>
                          <a:schemeClr val="tx1"/>
                        </a:solidFill>
                      </a:endParaRPr>
                    </a:p>
                    <a:p>
                      <a:pPr marL="0" indent="0">
                        <a:spcBef>
                          <a:spcPts val="100"/>
                        </a:spcBef>
                      </a:pPr>
                      <a:r>
                        <a:rPr lang="en-US" sz="1150" b="1" dirty="0" err="1">
                          <a:solidFill>
                            <a:schemeClr val="tx1"/>
                          </a:solidFill>
                        </a:rPr>
                        <a:t>sys.sql_expression_dependencies</a:t>
                      </a:r>
                      <a:endParaRPr lang="en-US" sz="1150" b="1" dirty="0">
                        <a:solidFill>
                          <a:schemeClr val="tx1"/>
                        </a:solidFill>
                      </a:endParaRPr>
                    </a:p>
                    <a:p>
                      <a:pPr marL="0" indent="0">
                        <a:spcBef>
                          <a:spcPts val="100"/>
                        </a:spcBef>
                      </a:pPr>
                      <a:r>
                        <a:rPr lang="en-US" sz="1150" b="1" dirty="0" err="1">
                          <a:solidFill>
                            <a:schemeClr val="tx1"/>
                          </a:solidFill>
                        </a:rPr>
                        <a:t>sys.sql_modules</a:t>
                      </a:r>
                      <a:endParaRPr lang="en-US" sz="1150" b="1" dirty="0">
                        <a:solidFill>
                          <a:schemeClr val="tx1"/>
                        </a:solidFill>
                      </a:endParaRPr>
                    </a:p>
                    <a:p>
                      <a:pPr marL="0" indent="0">
                        <a:spcBef>
                          <a:spcPts val="100"/>
                        </a:spcBef>
                      </a:pPr>
                      <a:r>
                        <a:rPr lang="en-US" sz="1150" b="1" dirty="0" err="1">
                          <a:solidFill>
                            <a:schemeClr val="tx1"/>
                          </a:solidFill>
                        </a:rPr>
                        <a:t>sys.stats</a:t>
                      </a:r>
                      <a:endParaRPr lang="en-US" sz="1150" b="1" dirty="0">
                        <a:solidFill>
                          <a:schemeClr val="tx1"/>
                        </a:solidFill>
                      </a:endParaRPr>
                    </a:p>
                    <a:p>
                      <a:pPr marL="0" indent="0">
                        <a:spcBef>
                          <a:spcPts val="100"/>
                        </a:spcBef>
                      </a:pPr>
                      <a:r>
                        <a:rPr lang="en-US" sz="1150" b="1" dirty="0" err="1">
                          <a:solidFill>
                            <a:schemeClr val="tx1"/>
                          </a:solidFill>
                        </a:rPr>
                        <a:t>sys.stats_columns</a:t>
                      </a:r>
                      <a:endParaRPr lang="en-US" sz="1150" b="1" dirty="0">
                        <a:solidFill>
                          <a:schemeClr val="tx1"/>
                        </a:solidFill>
                      </a:endParaRPr>
                    </a:p>
                    <a:p>
                      <a:pPr marL="0" indent="0">
                        <a:spcBef>
                          <a:spcPts val="100"/>
                        </a:spcBef>
                      </a:pPr>
                      <a:r>
                        <a:rPr lang="en-US" sz="1150" b="1" dirty="0" err="1">
                          <a:solidFill>
                            <a:schemeClr val="tx1"/>
                          </a:solidFill>
                        </a:rPr>
                        <a:t>sys.table_types</a:t>
                      </a:r>
                      <a:endParaRPr lang="en-US" sz="1150" b="1" dirty="0">
                        <a:solidFill>
                          <a:schemeClr val="tx1"/>
                        </a:solidFill>
                      </a:endParaRPr>
                    </a:p>
                    <a:p>
                      <a:pPr marL="0" indent="0">
                        <a:spcBef>
                          <a:spcPts val="100"/>
                        </a:spcBef>
                      </a:pPr>
                      <a:r>
                        <a:rPr lang="en-US" sz="1150" b="1" dirty="0" err="1">
                          <a:solidFill>
                            <a:schemeClr val="tx1"/>
                          </a:solidFill>
                        </a:rPr>
                        <a:t>sys.tables</a:t>
                      </a:r>
                      <a:endParaRPr lang="en-US" sz="1150" b="1" dirty="0">
                        <a:solidFill>
                          <a:schemeClr val="tx1"/>
                        </a:solidFill>
                      </a:endParaRPr>
                    </a:p>
                    <a:p>
                      <a:pPr marL="0" indent="0">
                        <a:spcBef>
                          <a:spcPts val="100"/>
                        </a:spcBef>
                      </a:pPr>
                      <a:r>
                        <a:rPr lang="en-US" sz="1150" b="1" dirty="0" err="1">
                          <a:solidFill>
                            <a:schemeClr val="tx1"/>
                          </a:solidFill>
                        </a:rPr>
                        <a:t>sys.triggers</a:t>
                      </a:r>
                      <a:endParaRPr lang="en-US" sz="1150" b="1" dirty="0">
                        <a:solidFill>
                          <a:schemeClr val="tx1"/>
                        </a:solidFill>
                      </a:endParaRPr>
                    </a:p>
                    <a:p>
                      <a:pPr marL="0" indent="0">
                        <a:spcBef>
                          <a:spcPts val="100"/>
                        </a:spcBef>
                      </a:pPr>
                      <a:r>
                        <a:rPr lang="en-US" sz="1150" b="1" dirty="0" err="1">
                          <a:solidFill>
                            <a:schemeClr val="tx1"/>
                          </a:solidFill>
                        </a:rPr>
                        <a:t>sys.types</a:t>
                      </a:r>
                      <a:endParaRPr lang="en-US" sz="1150" b="1" dirty="0">
                        <a:solidFill>
                          <a:schemeClr val="tx1"/>
                        </a:solidFill>
                      </a:endParaRPr>
                    </a:p>
                    <a:p>
                      <a:pPr marL="0" indent="0">
                        <a:spcBef>
                          <a:spcPts val="100"/>
                        </a:spcBef>
                      </a:pPr>
                      <a:r>
                        <a:rPr lang="en-US" sz="1150" b="1" dirty="0" err="1">
                          <a:solidFill>
                            <a:schemeClr val="tx1"/>
                          </a:solidFill>
                        </a:rPr>
                        <a:t>sys.views</a:t>
                      </a:r>
                      <a:endParaRPr lang="en-US" sz="1150" b="1" dirty="0">
                        <a:solidFill>
                          <a:schemeClr val="tx1"/>
                        </a:solidFill>
                      </a:endParaRPr>
                    </a:p>
                    <a:p>
                      <a:pPr marL="0" indent="0">
                        <a:spcBef>
                          <a:spcPts val="100"/>
                        </a:spcBef>
                      </a:pPr>
                      <a:r>
                        <a:rPr lang="en-US" sz="1150" b="1" dirty="0" err="1">
                          <a:solidFill>
                            <a:schemeClr val="tx1"/>
                          </a:solidFill>
                        </a:rPr>
                        <a:t>sys.xml_indexes</a:t>
                      </a:r>
                      <a:endParaRPr lang="en-US" sz="1150" b="1" dirty="0">
                        <a:solidFill>
                          <a:schemeClr val="tx1"/>
                        </a:solidFill>
                      </a:endParaRPr>
                    </a:p>
                    <a:p>
                      <a:pPr marL="0" indent="0">
                        <a:spcBef>
                          <a:spcPts val="100"/>
                        </a:spcBef>
                      </a:pPr>
                      <a:r>
                        <a:rPr lang="en-US" sz="1150" b="1" dirty="0" err="1">
                          <a:solidFill>
                            <a:schemeClr val="tx1"/>
                          </a:solidFill>
                        </a:rPr>
                        <a:t>sys.xtp_memory_consumers</a:t>
                      </a:r>
                      <a:endParaRPr lang="en-US" sz="1150" b="1" dirty="0">
                        <a:solidFill>
                          <a:schemeClr val="tx1"/>
                        </a:solidFill>
                      </a:endParaRPr>
                    </a:p>
                    <a:p>
                      <a:pPr marL="0" indent="0">
                        <a:spcBef>
                          <a:spcPts val="100"/>
                        </a:spcBef>
                      </a:pPr>
                      <a:r>
                        <a:rPr lang="en-US" sz="1150" b="1" dirty="0" err="1">
                          <a:solidFill>
                            <a:schemeClr val="tx1"/>
                          </a:solidFill>
                        </a:rPr>
                        <a:t>sys.xtp_nonclustered_index_stats</a:t>
                      </a:r>
                      <a:endParaRPr lang="en-US" sz="1150" b="1" dirty="0">
                        <a:solidFill>
                          <a:schemeClr val="tx1"/>
                        </a:solidFill>
                      </a:endParaRPr>
                    </a:p>
                    <a:p>
                      <a:pPr marL="0" indent="0">
                        <a:spcBef>
                          <a:spcPts val="100"/>
                        </a:spcBef>
                      </a:pPr>
                      <a:r>
                        <a:rPr lang="en-US" sz="1150" b="1" dirty="0" err="1">
                          <a:solidFill>
                            <a:schemeClr val="tx1"/>
                          </a:solidFill>
                        </a:rPr>
                        <a:t>sys.xtp_object_stats</a:t>
                      </a:r>
                      <a:endParaRPr lang="en-US" sz="1150" b="1" dirty="0">
                        <a:solidFill>
                          <a:schemeClr val="tx1"/>
                        </a:solidFill>
                      </a:endParaRPr>
                    </a:p>
                  </a:txBody>
                  <a:tcPr marL="36576"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2329175"/>
                  </a:ext>
                </a:extLst>
              </a:tr>
            </a:tbl>
          </a:graphicData>
        </a:graphic>
      </p:graphicFrame>
      <p:sp>
        <p:nvSpPr>
          <p:cNvPr id="3" name="Title 2">
            <a:extLst>
              <a:ext uri="{FF2B5EF4-FFF2-40B4-BE49-F238E27FC236}">
                <a16:creationId xmlns:a16="http://schemas.microsoft.com/office/drawing/2014/main" id="{DEA2200B-4537-2F40-61E7-C02DD7F46518}"/>
              </a:ext>
            </a:extLst>
          </p:cNvPr>
          <p:cNvSpPr>
            <a:spLocks noGrp="1"/>
          </p:cNvSpPr>
          <p:nvPr>
            <p:ph type="title"/>
          </p:nvPr>
        </p:nvSpPr>
        <p:spPr/>
        <p:txBody>
          <a:bodyPr/>
          <a:lstStyle/>
          <a:p>
            <a:r>
              <a:rPr lang="en-US" dirty="0"/>
              <a:t>SQL Server Index Tuning – Raw Ingredients</a:t>
            </a:r>
          </a:p>
        </p:txBody>
      </p:sp>
    </p:spTree>
    <p:extLst>
      <p:ext uri="{BB962C8B-B14F-4D97-AF65-F5344CB8AC3E}">
        <p14:creationId xmlns:p14="http://schemas.microsoft.com/office/powerpoint/2010/main" val="3924293575"/>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4AF4A-A10F-A689-1A75-C51EBD64F71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A10ECA-D1FB-097C-3424-139BA521B222}"/>
              </a:ext>
            </a:extLst>
          </p:cNvPr>
          <p:cNvSpPr>
            <a:spLocks noGrp="1"/>
          </p:cNvSpPr>
          <p:nvPr>
            <p:ph idx="1"/>
          </p:nvPr>
        </p:nvSpPr>
        <p:spPr>
          <a:xfrm>
            <a:off x="0" y="447040"/>
            <a:ext cx="12192000" cy="6410960"/>
          </a:xfrm>
        </p:spPr>
        <p:txBody>
          <a:bodyPr/>
          <a:lstStyle/>
          <a:p>
            <a:r>
              <a:rPr lang="en-US" dirty="0"/>
              <a:t>Back in the Day …</a:t>
            </a:r>
          </a:p>
          <a:p>
            <a:pPr lvl="1"/>
            <a:r>
              <a:rPr lang="en-US" dirty="0"/>
              <a:t>Download SQL Community scripts, copy/paste results, seek actionable nuggets</a:t>
            </a:r>
          </a:p>
          <a:p>
            <a:r>
              <a:rPr lang="en-US" dirty="0"/>
              <a:t>Building Skills </a:t>
            </a:r>
          </a:p>
          <a:p>
            <a:pPr lvl="1"/>
            <a:r>
              <a:rPr lang="en-US" dirty="0"/>
              <a:t>Linked SQL Server to Excel to format and analyze query results</a:t>
            </a:r>
          </a:p>
          <a:p>
            <a:pPr lvl="1"/>
            <a:r>
              <a:rPr lang="en-US" dirty="0"/>
              <a:t>Combined “best of” community index scripts</a:t>
            </a:r>
          </a:p>
          <a:p>
            <a:pPr lvl="1"/>
            <a:r>
              <a:rPr lang="en-US" dirty="0"/>
              <a:t>Extend capture of metadata, statistics, foreign keys, constraints, metrics</a:t>
            </a:r>
          </a:p>
          <a:p>
            <a:pPr lvl="1"/>
            <a:r>
              <a:rPr lang="en-US" dirty="0"/>
              <a:t>Included non-rowstore index details, history tables, internal tables</a:t>
            </a:r>
          </a:p>
          <a:p>
            <a:pPr lvl="1"/>
            <a:r>
              <a:rPr lang="en-US" dirty="0"/>
              <a:t>Stitched it all together by table &amp; index</a:t>
            </a:r>
          </a:p>
          <a:p>
            <a:r>
              <a:rPr lang="en-US" dirty="0"/>
              <a:t>Created </a:t>
            </a:r>
            <a:r>
              <a:rPr lang="en-US" dirty="0" err="1"/>
              <a:t>SQLXL_Index</a:t>
            </a:r>
            <a:r>
              <a:rPr lang="en-US" dirty="0"/>
              <a:t>!</a:t>
            </a:r>
          </a:p>
        </p:txBody>
      </p:sp>
      <p:sp>
        <p:nvSpPr>
          <p:cNvPr id="3" name="Title 2">
            <a:extLst>
              <a:ext uri="{FF2B5EF4-FFF2-40B4-BE49-F238E27FC236}">
                <a16:creationId xmlns:a16="http://schemas.microsoft.com/office/drawing/2014/main" id="{9B37DBEE-5305-8B22-A1B7-FCDD5C8DCE5D}"/>
              </a:ext>
            </a:extLst>
          </p:cNvPr>
          <p:cNvSpPr>
            <a:spLocks noGrp="1"/>
          </p:cNvSpPr>
          <p:nvPr>
            <p:ph type="title"/>
          </p:nvPr>
        </p:nvSpPr>
        <p:spPr/>
        <p:txBody>
          <a:bodyPr/>
          <a:lstStyle/>
          <a:p>
            <a:r>
              <a:rPr lang="en-US" dirty="0"/>
              <a:t>My Index Tuning Journey - Continued</a:t>
            </a:r>
          </a:p>
        </p:txBody>
      </p:sp>
      <p:pic>
        <p:nvPicPr>
          <p:cNvPr id="2052" name="Picture 4" descr="map, compass and binoculars - roadmap stock pictures, royalty-free photos &amp; images">
            <a:extLst>
              <a:ext uri="{FF2B5EF4-FFF2-40B4-BE49-F238E27FC236}">
                <a16:creationId xmlns:a16="http://schemas.microsoft.com/office/drawing/2014/main" id="{B1D9F1DB-70E8-9D02-E016-F1A37B0D7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9041" y="3713993"/>
            <a:ext cx="4647662" cy="314400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099219"/>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1C38AD-87A0-3A0B-6CE8-B82CB83B775D}"/>
              </a:ext>
            </a:extLst>
          </p:cNvPr>
          <p:cNvSpPr>
            <a:spLocks noGrp="1"/>
          </p:cNvSpPr>
          <p:nvPr>
            <p:ph idx="1"/>
          </p:nvPr>
        </p:nvSpPr>
        <p:spPr/>
        <p:txBody>
          <a:bodyPr/>
          <a:lstStyle/>
          <a:p>
            <a:r>
              <a:rPr lang="en-US" dirty="0"/>
              <a:t>Integrate results in Excel</a:t>
            </a:r>
          </a:p>
          <a:p>
            <a:r>
              <a:rPr lang="en-US" dirty="0"/>
              <a:t>Comprehensive metadata &amp; metrics</a:t>
            </a:r>
          </a:p>
          <a:p>
            <a:r>
              <a:rPr lang="en-US" dirty="0"/>
              <a:t>Extensive diagnostics</a:t>
            </a:r>
          </a:p>
          <a:p>
            <a:r>
              <a:rPr lang="en-US" dirty="0"/>
              <a:t>Recommend detailed index tuning actions</a:t>
            </a:r>
          </a:p>
          <a:p>
            <a:r>
              <a:rPr lang="en-US" dirty="0"/>
              <a:t>Prioritize tables for tuning</a:t>
            </a:r>
          </a:p>
        </p:txBody>
      </p:sp>
      <p:sp>
        <p:nvSpPr>
          <p:cNvPr id="3" name="Title 2">
            <a:extLst>
              <a:ext uri="{FF2B5EF4-FFF2-40B4-BE49-F238E27FC236}">
                <a16:creationId xmlns:a16="http://schemas.microsoft.com/office/drawing/2014/main" id="{5CD998EF-8187-C6E8-B439-7CD9B03C2BC2}"/>
              </a:ext>
            </a:extLst>
          </p:cNvPr>
          <p:cNvSpPr>
            <a:spLocks noGrp="1"/>
          </p:cNvSpPr>
          <p:nvPr>
            <p:ph type="title"/>
          </p:nvPr>
        </p:nvSpPr>
        <p:spPr/>
        <p:txBody>
          <a:bodyPr/>
          <a:lstStyle/>
          <a:p>
            <a:r>
              <a:rPr lang="en-US" dirty="0"/>
              <a:t>Why </a:t>
            </a:r>
            <a:r>
              <a:rPr lang="en-US" dirty="0" err="1"/>
              <a:t>SQLXL_Index</a:t>
            </a:r>
            <a:r>
              <a:rPr lang="en-US" dirty="0"/>
              <a:t>?</a:t>
            </a:r>
          </a:p>
        </p:txBody>
      </p:sp>
    </p:spTree>
    <p:extLst>
      <p:ext uri="{BB962C8B-B14F-4D97-AF65-F5344CB8AC3E}">
        <p14:creationId xmlns:p14="http://schemas.microsoft.com/office/powerpoint/2010/main" val="4199977967"/>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97878-9F3F-498D-3E8F-7AF146C559C6}"/>
              </a:ext>
            </a:extLst>
          </p:cNvPr>
          <p:cNvSpPr>
            <a:spLocks noGrp="1"/>
          </p:cNvSpPr>
          <p:nvPr>
            <p:ph type="title"/>
          </p:nvPr>
        </p:nvSpPr>
        <p:spPr>
          <a:xfrm>
            <a:off x="0" y="1"/>
            <a:ext cx="12192000" cy="447039"/>
          </a:xfrm>
          <a:prstGeom prst="rect">
            <a:avLst/>
          </a:prstGeom>
        </p:spPr>
        <p:txBody>
          <a:bodyPr/>
          <a:lstStyle/>
          <a:p>
            <a:r>
              <a:rPr lang="en-US" dirty="0"/>
              <a:t>How do we Prioritize Index Tuning?</a:t>
            </a:r>
          </a:p>
        </p:txBody>
      </p:sp>
      <p:sp>
        <p:nvSpPr>
          <p:cNvPr id="5" name="Content Placeholder 4">
            <a:extLst>
              <a:ext uri="{FF2B5EF4-FFF2-40B4-BE49-F238E27FC236}">
                <a16:creationId xmlns:a16="http://schemas.microsoft.com/office/drawing/2014/main" id="{49D7E5D2-CB90-EB32-143A-B73433062124}"/>
              </a:ext>
            </a:extLst>
          </p:cNvPr>
          <p:cNvSpPr>
            <a:spLocks noGrp="1"/>
          </p:cNvSpPr>
          <p:nvPr>
            <p:ph idx="1"/>
          </p:nvPr>
        </p:nvSpPr>
        <p:spPr/>
        <p:txBody>
          <a:bodyPr/>
          <a:lstStyle/>
          <a:p>
            <a:r>
              <a:rPr lang="en-US" sz="3600" b="1" dirty="0">
                <a:solidFill>
                  <a:srgbClr val="1B9D43"/>
                </a:solidFill>
              </a:rPr>
              <a:t>80%</a:t>
            </a:r>
            <a:r>
              <a:rPr lang="en-US" dirty="0"/>
              <a:t> of results from </a:t>
            </a:r>
            <a:r>
              <a:rPr lang="en-US" sz="3600" b="1" dirty="0">
                <a:solidFill>
                  <a:srgbClr val="C00000"/>
                </a:solidFill>
              </a:rPr>
              <a:t>20%</a:t>
            </a:r>
            <a:r>
              <a:rPr lang="en-US" dirty="0"/>
              <a:t> of effort</a:t>
            </a:r>
          </a:p>
          <a:p>
            <a:r>
              <a:rPr lang="en-US" dirty="0"/>
              <a:t>Applying Pareto’s Principle to indexes</a:t>
            </a:r>
          </a:p>
          <a:p>
            <a:pPr lvl="1"/>
            <a:r>
              <a:rPr lang="en-US" dirty="0"/>
              <a:t>SQL Server tracks performance</a:t>
            </a:r>
            <a:br>
              <a:rPr lang="en-US" dirty="0"/>
            </a:br>
            <a:r>
              <a:rPr lang="en-US" dirty="0"/>
              <a:t>“hurts” by index</a:t>
            </a:r>
          </a:p>
          <a:p>
            <a:pPr lvl="1"/>
            <a:r>
              <a:rPr lang="en-US" dirty="0"/>
              <a:t>Add up “hurts” by table</a:t>
            </a:r>
          </a:p>
          <a:p>
            <a:pPr lvl="1"/>
            <a:r>
              <a:rPr lang="en-US" dirty="0"/>
              <a:t>Fix most “hurting” tables first</a:t>
            </a:r>
          </a:p>
        </p:txBody>
      </p:sp>
      <p:pic>
        <p:nvPicPr>
          <p:cNvPr id="5122" name="Picture 2" descr="Pareto_Principle">
            <a:extLst>
              <a:ext uri="{FF2B5EF4-FFF2-40B4-BE49-F238E27FC236}">
                <a16:creationId xmlns:a16="http://schemas.microsoft.com/office/drawing/2014/main" id="{92009547-0C56-F646-B10A-E992164C0E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30425"/>
            <a:ext cx="6095999" cy="522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421000"/>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DD613C-44F2-7C74-82E8-2E8490248924}"/>
              </a:ext>
            </a:extLst>
          </p:cNvPr>
          <p:cNvSpPr>
            <a:spLocks noGrp="1"/>
          </p:cNvSpPr>
          <p:nvPr>
            <p:ph idx="1"/>
          </p:nvPr>
        </p:nvSpPr>
        <p:spPr>
          <a:xfrm>
            <a:off x="-2" y="456276"/>
            <a:ext cx="5829301" cy="6081684"/>
          </a:xfrm>
        </p:spPr>
        <p:txBody>
          <a:bodyPr/>
          <a:lstStyle/>
          <a:p>
            <a:pPr marL="0" indent="0">
              <a:buNone/>
            </a:pPr>
            <a:endParaRPr lang="en-US" sz="4400" b="1" dirty="0"/>
          </a:p>
          <a:p>
            <a:pPr marL="0" indent="0">
              <a:buNone/>
            </a:pPr>
            <a:endParaRPr lang="en-US" sz="4400" b="1" dirty="0"/>
          </a:p>
          <a:p>
            <a:pPr marL="0" indent="0">
              <a:buNone/>
            </a:pPr>
            <a:endParaRPr lang="en-US" sz="4400" b="1" dirty="0"/>
          </a:p>
          <a:p>
            <a:pPr marL="0" indent="0" algn="ctr">
              <a:buNone/>
            </a:pPr>
            <a:r>
              <a:rPr lang="en-US" sz="4400" b="1" dirty="0">
                <a:solidFill>
                  <a:srgbClr val="FF0000"/>
                </a:solidFill>
              </a:rPr>
              <a:t>82</a:t>
            </a:r>
            <a:r>
              <a:rPr lang="en-US" sz="4400" dirty="0"/>
              <a:t>% of hurt</a:t>
            </a:r>
          </a:p>
          <a:p>
            <a:pPr marL="0" indent="0" algn="ctr">
              <a:buNone/>
            </a:pPr>
            <a:r>
              <a:rPr lang="en-US" sz="4400" b="1" dirty="0">
                <a:solidFill>
                  <a:srgbClr val="1B9D43"/>
                </a:solidFill>
              </a:rPr>
              <a:t>     4</a:t>
            </a:r>
            <a:r>
              <a:rPr lang="en-US" sz="4400" dirty="0"/>
              <a:t>% of tables</a:t>
            </a:r>
          </a:p>
        </p:txBody>
      </p:sp>
      <p:sp>
        <p:nvSpPr>
          <p:cNvPr id="3" name="Title 2">
            <a:extLst>
              <a:ext uri="{FF2B5EF4-FFF2-40B4-BE49-F238E27FC236}">
                <a16:creationId xmlns:a16="http://schemas.microsoft.com/office/drawing/2014/main" id="{C8A34C07-A203-1629-E434-31688FE12B72}"/>
              </a:ext>
            </a:extLst>
          </p:cNvPr>
          <p:cNvSpPr>
            <a:spLocks noGrp="1"/>
          </p:cNvSpPr>
          <p:nvPr>
            <p:ph type="title"/>
          </p:nvPr>
        </p:nvSpPr>
        <p:spPr>
          <a:solidFill>
            <a:srgbClr val="FFC000"/>
          </a:solidFill>
        </p:spPr>
        <p:txBody>
          <a:bodyPr/>
          <a:lstStyle/>
          <a:p>
            <a:r>
              <a:rPr lang="en-US" dirty="0"/>
              <a:t>Client Story - Index Tuning Priorities</a:t>
            </a:r>
          </a:p>
        </p:txBody>
      </p:sp>
      <p:pic>
        <p:nvPicPr>
          <p:cNvPr id="3076" name="Picture 4" descr="elderly woman looking surprised - awestruck adult stock pictures, royalty-free photos &amp; images">
            <a:extLst>
              <a:ext uri="{FF2B5EF4-FFF2-40B4-BE49-F238E27FC236}">
                <a16:creationId xmlns:a16="http://schemas.microsoft.com/office/drawing/2014/main" id="{4B20731A-A011-0D31-36AA-450E293D06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3664" y="1124712"/>
            <a:ext cx="5829300"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313444"/>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2E02D-7B8E-8D07-1802-0D0D2CA6975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E3EECD-AC81-4C24-03E9-156CE987168A}"/>
              </a:ext>
            </a:extLst>
          </p:cNvPr>
          <p:cNvSpPr>
            <a:spLocks noGrp="1"/>
          </p:cNvSpPr>
          <p:nvPr>
            <p:ph idx="1"/>
          </p:nvPr>
        </p:nvSpPr>
        <p:spPr/>
        <p:txBody>
          <a:bodyPr/>
          <a:lstStyle/>
          <a:p>
            <a:pPr marL="0" lvl="2" indent="0">
              <a:spcBef>
                <a:spcPts val="600"/>
              </a:spcBef>
              <a:buNone/>
              <a:tabLst>
                <a:tab pos="2058988" algn="r"/>
                <a:tab pos="2346325" algn="l"/>
                <a:tab pos="6059488" algn="r"/>
                <a:tab pos="6400800" algn="l"/>
                <a:tab pos="11998325" algn="r"/>
              </a:tabLst>
            </a:pPr>
            <a:r>
              <a:rPr lang="en-US" sz="3600" b="1" u="sng" dirty="0">
                <a:solidFill>
                  <a:srgbClr val="FF0000"/>
                </a:solidFill>
              </a:rPr>
              <a:t>Category</a:t>
            </a:r>
            <a:r>
              <a:rPr lang="en-US" sz="3600" b="1" dirty="0">
                <a:solidFill>
                  <a:srgbClr val="FF0000"/>
                </a:solidFill>
              </a:rPr>
              <a:t> 		</a:t>
            </a:r>
            <a:r>
              <a:rPr lang="en-US" sz="3600" b="1" u="sng" dirty="0">
                <a:solidFill>
                  <a:srgbClr val="FF0000"/>
                </a:solidFill>
              </a:rPr>
              <a:t>Measures</a:t>
            </a:r>
            <a:r>
              <a:rPr lang="en-US" sz="3600" b="1" dirty="0">
                <a:solidFill>
                  <a:srgbClr val="FF0000"/>
                </a:solidFill>
              </a:rPr>
              <a:t>		</a:t>
            </a:r>
            <a:r>
              <a:rPr lang="en-US" sz="3600" b="1" u="sng" dirty="0">
                <a:solidFill>
                  <a:srgbClr val="FF0000"/>
                </a:solidFill>
              </a:rPr>
              <a:t>Notes</a:t>
            </a:r>
            <a:r>
              <a:rPr lang="en-US" dirty="0">
                <a:solidFill>
                  <a:srgbClr val="FF0000"/>
                </a:solidFill>
              </a:rPr>
              <a:t>	</a:t>
            </a:r>
          </a:p>
          <a:p>
            <a:pPr marL="0">
              <a:lnSpc>
                <a:spcPct val="100000"/>
              </a:lnSpc>
              <a:spcBef>
                <a:spcPts val="1800"/>
              </a:spcBef>
              <a:tabLst>
                <a:tab pos="2346325" algn="l"/>
                <a:tab pos="6400800" algn="l"/>
              </a:tabLst>
            </a:pPr>
            <a:r>
              <a:rPr lang="en-US" dirty="0"/>
              <a:t>Waits	Count, Time	</a:t>
            </a:r>
          </a:p>
          <a:p>
            <a:pPr marL="0">
              <a:lnSpc>
                <a:spcPct val="100000"/>
              </a:lnSpc>
              <a:spcBef>
                <a:spcPts val="1800"/>
              </a:spcBef>
              <a:tabLst>
                <a:tab pos="2346325" algn="l"/>
                <a:tab pos="6400800" algn="l"/>
              </a:tabLst>
            </a:pPr>
            <a:r>
              <a:rPr lang="en-US" dirty="0"/>
              <a:t>Locks	Count	Includes promotions and fails</a:t>
            </a:r>
          </a:p>
          <a:p>
            <a:pPr marL="0">
              <a:lnSpc>
                <a:spcPct val="100000"/>
              </a:lnSpc>
              <a:spcBef>
                <a:spcPts val="1800"/>
              </a:spcBef>
              <a:tabLst>
                <a:tab pos="2346325" algn="l"/>
                <a:tab pos="6400800" algn="l"/>
              </a:tabLst>
            </a:pPr>
            <a:r>
              <a:rPr lang="en-US" dirty="0"/>
              <a:t>Splits	Count	Adds overhead	</a:t>
            </a:r>
          </a:p>
          <a:p>
            <a:pPr marL="0">
              <a:lnSpc>
                <a:spcPct val="100000"/>
              </a:lnSpc>
              <a:spcBef>
                <a:spcPts val="1800"/>
              </a:spcBef>
              <a:tabLst>
                <a:tab pos="2346325" algn="l"/>
                <a:tab pos="6400800" algn="l"/>
              </a:tabLst>
            </a:pPr>
            <a:r>
              <a:rPr lang="en-US" dirty="0"/>
              <a:t>Merges	Count	Adds overhead</a:t>
            </a:r>
          </a:p>
          <a:p>
            <a:pPr marL="0">
              <a:lnSpc>
                <a:spcPct val="100000"/>
              </a:lnSpc>
              <a:spcBef>
                <a:spcPts val="1800"/>
              </a:spcBef>
              <a:tabLst>
                <a:tab pos="2346325" algn="l"/>
                <a:tab pos="6400800" algn="l"/>
              </a:tabLst>
            </a:pPr>
            <a:r>
              <a:rPr lang="en-US" dirty="0"/>
              <a:t>Missing	Count, Cost, Savings	Weighted by % total tables reads</a:t>
            </a:r>
          </a:p>
          <a:p>
            <a:pPr marL="0">
              <a:lnSpc>
                <a:spcPct val="100000"/>
              </a:lnSpc>
              <a:spcBef>
                <a:spcPts val="1800"/>
              </a:spcBef>
              <a:tabLst>
                <a:tab pos="2346325" algn="l"/>
                <a:tab pos="6400800" algn="l"/>
              </a:tabLst>
            </a:pPr>
            <a:r>
              <a:rPr lang="en-US" dirty="0"/>
              <a:t>Writes	Count	</a:t>
            </a:r>
          </a:p>
        </p:txBody>
      </p:sp>
      <p:sp>
        <p:nvSpPr>
          <p:cNvPr id="3" name="Title 2">
            <a:extLst>
              <a:ext uri="{FF2B5EF4-FFF2-40B4-BE49-F238E27FC236}">
                <a16:creationId xmlns:a16="http://schemas.microsoft.com/office/drawing/2014/main" id="{1D368B0B-8810-9964-C34D-551BBF6C074E}"/>
              </a:ext>
            </a:extLst>
          </p:cNvPr>
          <p:cNvSpPr>
            <a:spLocks noGrp="1"/>
          </p:cNvSpPr>
          <p:nvPr>
            <p:ph type="title"/>
          </p:nvPr>
        </p:nvSpPr>
        <p:spPr/>
        <p:txBody>
          <a:bodyPr/>
          <a:lstStyle/>
          <a:p>
            <a:r>
              <a:rPr lang="en-US" dirty="0"/>
              <a:t>Metrics of Index Hurt</a:t>
            </a:r>
          </a:p>
        </p:txBody>
      </p:sp>
    </p:spTree>
    <p:extLst>
      <p:ext uri="{BB962C8B-B14F-4D97-AF65-F5344CB8AC3E}">
        <p14:creationId xmlns:p14="http://schemas.microsoft.com/office/powerpoint/2010/main" val="1874298124"/>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A7C01-3F6A-D2DA-BAC0-5ED795769C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2D6D61-6AF5-1019-F772-7F35A83DC6A4}"/>
              </a:ext>
            </a:extLst>
          </p:cNvPr>
          <p:cNvSpPr>
            <a:spLocks noGrp="1"/>
          </p:cNvSpPr>
          <p:nvPr>
            <p:ph idx="1"/>
          </p:nvPr>
        </p:nvSpPr>
        <p:spPr/>
        <p:txBody>
          <a:bodyPr/>
          <a:lstStyle/>
          <a:p>
            <a:pPr marL="0" indent="0">
              <a:lnSpc>
                <a:spcPct val="100000"/>
              </a:lnSpc>
              <a:spcBef>
                <a:spcPts val="1800"/>
              </a:spcBef>
              <a:buNone/>
              <a:tabLst>
                <a:tab pos="2346325" algn="l"/>
                <a:tab pos="6400800" algn="l"/>
              </a:tabLst>
            </a:pPr>
            <a:r>
              <a:rPr lang="en-US" sz="3600" b="1" u="sng" dirty="0">
                <a:solidFill>
                  <a:srgbClr val="FF0000"/>
                </a:solidFill>
              </a:rPr>
              <a:t>Category</a:t>
            </a:r>
            <a:r>
              <a:rPr lang="en-US" sz="3600" b="1" dirty="0">
                <a:solidFill>
                  <a:srgbClr val="FF0000"/>
                </a:solidFill>
              </a:rPr>
              <a:t> 	</a:t>
            </a:r>
            <a:r>
              <a:rPr lang="en-US" sz="3600" b="1" u="sng" dirty="0">
                <a:solidFill>
                  <a:srgbClr val="FF0000"/>
                </a:solidFill>
              </a:rPr>
              <a:t>Measures</a:t>
            </a:r>
            <a:r>
              <a:rPr lang="en-US" sz="3600" b="1" dirty="0">
                <a:solidFill>
                  <a:srgbClr val="FF0000"/>
                </a:solidFill>
              </a:rPr>
              <a:t>	</a:t>
            </a:r>
            <a:r>
              <a:rPr lang="en-US" sz="3600" b="1" u="sng" dirty="0">
                <a:solidFill>
                  <a:srgbClr val="FF0000"/>
                </a:solidFill>
              </a:rPr>
              <a:t>Notes</a:t>
            </a:r>
          </a:p>
          <a:p>
            <a:pPr marL="0">
              <a:lnSpc>
                <a:spcPct val="100000"/>
              </a:lnSpc>
              <a:spcBef>
                <a:spcPts val="1800"/>
              </a:spcBef>
              <a:tabLst>
                <a:tab pos="2346325" algn="l"/>
                <a:tab pos="6400800" algn="l"/>
              </a:tabLst>
            </a:pPr>
            <a:r>
              <a:rPr lang="en-US" dirty="0"/>
              <a:t>Buffer	% in memory	</a:t>
            </a:r>
          </a:p>
          <a:p>
            <a:pPr marL="0">
              <a:lnSpc>
                <a:spcPct val="100000"/>
              </a:lnSpc>
              <a:spcBef>
                <a:spcPts val="1800"/>
              </a:spcBef>
              <a:tabLst>
                <a:tab pos="2346325" algn="l"/>
                <a:tab pos="6400800" algn="l"/>
              </a:tabLst>
            </a:pPr>
            <a:r>
              <a:rPr lang="en-US" dirty="0"/>
              <a:t>Reads/Writes	Reads / Writes	Writes have way </a:t>
            </a:r>
            <a:r>
              <a:rPr lang="en-US" dirty="0" err="1"/>
              <a:t>way</a:t>
            </a:r>
            <a:r>
              <a:rPr lang="en-US" dirty="0"/>
              <a:t> more overhead										</a:t>
            </a:r>
          </a:p>
          <a:p>
            <a:pPr marL="0">
              <a:lnSpc>
                <a:spcPct val="100000"/>
              </a:lnSpc>
              <a:spcBef>
                <a:spcPts val="1800"/>
              </a:spcBef>
              <a:tabLst>
                <a:tab pos="2346325" algn="l"/>
                <a:tab pos="6400800" algn="l"/>
              </a:tabLst>
            </a:pPr>
            <a:r>
              <a:rPr lang="en-US" dirty="0"/>
              <a:t>Scans	Count	Excludes columnstore</a:t>
            </a:r>
          </a:p>
          <a:p>
            <a:pPr marL="0">
              <a:lnSpc>
                <a:spcPct val="100000"/>
              </a:lnSpc>
              <a:spcBef>
                <a:spcPts val="1800"/>
              </a:spcBef>
              <a:tabLst>
                <a:tab pos="2346325" algn="l"/>
                <a:tab pos="6400800" algn="l"/>
              </a:tabLst>
            </a:pPr>
            <a:r>
              <a:rPr lang="en-US" dirty="0"/>
              <a:t>Lookups	Count	</a:t>
            </a:r>
          </a:p>
          <a:p>
            <a:pPr marL="0">
              <a:lnSpc>
                <a:spcPct val="100000"/>
              </a:lnSpc>
              <a:spcBef>
                <a:spcPts val="1800"/>
              </a:spcBef>
              <a:tabLst>
                <a:tab pos="2346325" algn="l"/>
                <a:tab pos="6400800" algn="l"/>
              </a:tabLst>
            </a:pPr>
            <a:r>
              <a:rPr lang="en-US" dirty="0"/>
              <a:t>Heaps	Count Forward Fetches	</a:t>
            </a:r>
          </a:p>
          <a:p>
            <a:pPr marL="0">
              <a:lnSpc>
                <a:spcPct val="100000"/>
              </a:lnSpc>
              <a:spcBef>
                <a:spcPts val="1800"/>
              </a:spcBef>
              <a:tabLst>
                <a:tab pos="2346325" algn="l"/>
                <a:tab pos="6400800" algn="l"/>
              </a:tabLst>
            </a:pPr>
            <a:r>
              <a:rPr lang="en-US" dirty="0"/>
              <a:t>LOBs	Count </a:t>
            </a:r>
            <a:r>
              <a:rPr lang="en-US" dirty="0" err="1"/>
              <a:t>offrow</a:t>
            </a:r>
            <a:r>
              <a:rPr lang="en-US" dirty="0"/>
              <a:t> LOB actions</a:t>
            </a:r>
          </a:p>
        </p:txBody>
      </p:sp>
      <p:sp>
        <p:nvSpPr>
          <p:cNvPr id="3" name="Title 2">
            <a:extLst>
              <a:ext uri="{FF2B5EF4-FFF2-40B4-BE49-F238E27FC236}">
                <a16:creationId xmlns:a16="http://schemas.microsoft.com/office/drawing/2014/main" id="{85FF21F5-AD83-D1DD-1970-E4AFD0C1095A}"/>
              </a:ext>
            </a:extLst>
          </p:cNvPr>
          <p:cNvSpPr>
            <a:spLocks noGrp="1"/>
          </p:cNvSpPr>
          <p:nvPr>
            <p:ph type="title"/>
          </p:nvPr>
        </p:nvSpPr>
        <p:spPr/>
        <p:txBody>
          <a:bodyPr/>
          <a:lstStyle/>
          <a:p>
            <a:r>
              <a:rPr lang="en-US" dirty="0"/>
              <a:t>Metrics of Index Hurt - Continued</a:t>
            </a:r>
          </a:p>
        </p:txBody>
      </p:sp>
    </p:spTree>
    <p:extLst>
      <p:ext uri="{BB962C8B-B14F-4D97-AF65-F5344CB8AC3E}">
        <p14:creationId xmlns:p14="http://schemas.microsoft.com/office/powerpoint/2010/main" val="508123891"/>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B20BF4-E3A1-17B4-D46D-A69283971EE1}"/>
              </a:ext>
            </a:extLst>
          </p:cNvPr>
          <p:cNvSpPr>
            <a:spLocks noGrp="1"/>
          </p:cNvSpPr>
          <p:nvPr>
            <p:ph idx="1"/>
          </p:nvPr>
        </p:nvSpPr>
        <p:spPr>
          <a:noFill/>
        </p:spPr>
        <p:txBody>
          <a:bodyPr/>
          <a:lstStyle/>
          <a:p>
            <a:pPr marL="0">
              <a:lnSpc>
                <a:spcPts val="3600"/>
              </a:lnSpc>
              <a:spcBef>
                <a:spcPts val="0"/>
              </a:spcBef>
              <a:tabLst>
                <a:tab pos="2855913" algn="l"/>
              </a:tabLst>
            </a:pPr>
            <a:r>
              <a:rPr lang="en-US" dirty="0"/>
              <a:t>Waits	</a:t>
            </a:r>
            <a:r>
              <a:rPr lang="en-US" sz="3600" b="1" dirty="0">
                <a:solidFill>
                  <a:srgbClr val="CC0066"/>
                </a:solidFill>
              </a:rPr>
              <a:t>++++++</a:t>
            </a:r>
          </a:p>
          <a:p>
            <a:pPr marL="0">
              <a:lnSpc>
                <a:spcPts val="3600"/>
              </a:lnSpc>
              <a:spcBef>
                <a:spcPts val="0"/>
              </a:spcBef>
              <a:tabLst>
                <a:tab pos="2855913" algn="l"/>
              </a:tabLst>
            </a:pPr>
            <a:r>
              <a:rPr lang="en-US" dirty="0"/>
              <a:t>Locks	</a:t>
            </a:r>
            <a:r>
              <a:rPr lang="en-US" sz="3600" b="1" dirty="0">
                <a:solidFill>
                  <a:srgbClr val="FF6600"/>
                </a:solidFill>
              </a:rPr>
              <a:t>+++</a:t>
            </a:r>
          </a:p>
          <a:p>
            <a:pPr marL="0">
              <a:lnSpc>
                <a:spcPts val="3600"/>
              </a:lnSpc>
              <a:spcBef>
                <a:spcPts val="0"/>
              </a:spcBef>
              <a:tabLst>
                <a:tab pos="2855913" algn="l"/>
              </a:tabLst>
            </a:pPr>
            <a:r>
              <a:rPr lang="en-US" dirty="0"/>
              <a:t>Splits	</a:t>
            </a:r>
            <a:r>
              <a:rPr lang="en-US" sz="3600" b="1" dirty="0">
                <a:solidFill>
                  <a:srgbClr val="FF0000"/>
                </a:solidFill>
              </a:rPr>
              <a:t>+++++</a:t>
            </a:r>
          </a:p>
          <a:p>
            <a:pPr marL="0">
              <a:lnSpc>
                <a:spcPts val="3600"/>
              </a:lnSpc>
              <a:spcBef>
                <a:spcPts val="0"/>
              </a:spcBef>
              <a:tabLst>
                <a:tab pos="2855913" algn="l"/>
              </a:tabLst>
            </a:pPr>
            <a:r>
              <a:rPr lang="en-US" dirty="0"/>
              <a:t>Merges	</a:t>
            </a:r>
            <a:r>
              <a:rPr lang="en-US" sz="3600" b="1" dirty="0">
                <a:solidFill>
                  <a:srgbClr val="FF0000"/>
                </a:solidFill>
              </a:rPr>
              <a:t>+++++</a:t>
            </a:r>
          </a:p>
          <a:p>
            <a:pPr marL="0">
              <a:lnSpc>
                <a:spcPts val="3600"/>
              </a:lnSpc>
              <a:spcBef>
                <a:spcPts val="0"/>
              </a:spcBef>
              <a:tabLst>
                <a:tab pos="2855913" algn="l"/>
              </a:tabLst>
            </a:pPr>
            <a:r>
              <a:rPr lang="en-US" dirty="0"/>
              <a:t>Missing	</a:t>
            </a:r>
            <a:r>
              <a:rPr lang="en-US" sz="3600" b="1" dirty="0">
                <a:solidFill>
                  <a:srgbClr val="FF7C80"/>
                </a:solidFill>
              </a:rPr>
              <a:t>++++</a:t>
            </a:r>
          </a:p>
          <a:p>
            <a:pPr marL="0">
              <a:lnSpc>
                <a:spcPts val="3600"/>
              </a:lnSpc>
              <a:spcBef>
                <a:spcPts val="0"/>
              </a:spcBef>
              <a:tabLst>
                <a:tab pos="2855913" algn="l"/>
              </a:tabLst>
            </a:pPr>
            <a:r>
              <a:rPr lang="en-US" dirty="0"/>
              <a:t>Writes	</a:t>
            </a:r>
            <a:r>
              <a:rPr lang="en-US" sz="3600" b="1" dirty="0">
                <a:solidFill>
                  <a:srgbClr val="FF9933"/>
                </a:solidFill>
              </a:rPr>
              <a:t>+++</a:t>
            </a:r>
          </a:p>
          <a:p>
            <a:pPr marL="0">
              <a:lnSpc>
                <a:spcPts val="3600"/>
              </a:lnSpc>
              <a:spcBef>
                <a:spcPts val="0"/>
              </a:spcBef>
              <a:tabLst>
                <a:tab pos="2855913" algn="l"/>
              </a:tabLst>
            </a:pPr>
            <a:r>
              <a:rPr lang="en-US" dirty="0"/>
              <a:t>Buffer	</a:t>
            </a:r>
            <a:r>
              <a:rPr lang="en-US" sz="3600" b="1" dirty="0">
                <a:solidFill>
                  <a:srgbClr val="FF0000"/>
                </a:solidFill>
              </a:rPr>
              <a:t>+++++</a:t>
            </a:r>
          </a:p>
          <a:p>
            <a:pPr marL="0">
              <a:lnSpc>
                <a:spcPts val="3600"/>
              </a:lnSpc>
              <a:spcBef>
                <a:spcPts val="0"/>
              </a:spcBef>
              <a:tabLst>
                <a:tab pos="2855913" algn="l"/>
              </a:tabLst>
            </a:pPr>
            <a:r>
              <a:rPr lang="en-US" dirty="0"/>
              <a:t>Read/write	</a:t>
            </a:r>
            <a:r>
              <a:rPr lang="en-US" sz="3600" b="1" dirty="0">
                <a:solidFill>
                  <a:srgbClr val="FF7C80"/>
                </a:solidFill>
              </a:rPr>
              <a:t>++++</a:t>
            </a:r>
          </a:p>
          <a:p>
            <a:pPr marL="0">
              <a:lnSpc>
                <a:spcPts val="3600"/>
              </a:lnSpc>
              <a:spcBef>
                <a:spcPts val="0"/>
              </a:spcBef>
              <a:tabLst>
                <a:tab pos="2855913" algn="l"/>
              </a:tabLst>
            </a:pPr>
            <a:r>
              <a:rPr lang="en-US" dirty="0"/>
              <a:t>Scans	</a:t>
            </a:r>
            <a:r>
              <a:rPr lang="en-US" sz="3600" b="1" dirty="0">
                <a:solidFill>
                  <a:srgbClr val="FF7C80"/>
                </a:solidFill>
              </a:rPr>
              <a:t>++++</a:t>
            </a:r>
          </a:p>
          <a:p>
            <a:pPr marL="0">
              <a:lnSpc>
                <a:spcPts val="3600"/>
              </a:lnSpc>
              <a:spcBef>
                <a:spcPts val="0"/>
              </a:spcBef>
              <a:tabLst>
                <a:tab pos="2855913" algn="l"/>
              </a:tabLst>
            </a:pPr>
            <a:r>
              <a:rPr lang="en-US" dirty="0"/>
              <a:t>Lookups	</a:t>
            </a:r>
            <a:r>
              <a:rPr lang="en-US" sz="3600" b="1" dirty="0">
                <a:solidFill>
                  <a:srgbClr val="FFCC00"/>
                </a:solidFill>
              </a:rPr>
              <a:t>++</a:t>
            </a:r>
          </a:p>
          <a:p>
            <a:pPr marL="0">
              <a:lnSpc>
                <a:spcPts val="3600"/>
              </a:lnSpc>
              <a:spcBef>
                <a:spcPts val="0"/>
              </a:spcBef>
              <a:tabLst>
                <a:tab pos="2855913" algn="l"/>
              </a:tabLst>
            </a:pPr>
            <a:r>
              <a:rPr lang="en-US" dirty="0"/>
              <a:t>Fetches	</a:t>
            </a:r>
            <a:r>
              <a:rPr lang="en-US" sz="3600" b="1" dirty="0">
                <a:solidFill>
                  <a:srgbClr val="FF9933"/>
                </a:solidFill>
              </a:rPr>
              <a:t>+++</a:t>
            </a:r>
          </a:p>
          <a:p>
            <a:pPr marL="0">
              <a:lnSpc>
                <a:spcPts val="3600"/>
              </a:lnSpc>
              <a:spcBef>
                <a:spcPts val="0"/>
              </a:spcBef>
              <a:tabLst>
                <a:tab pos="2855913" algn="l"/>
              </a:tabLst>
            </a:pPr>
            <a:r>
              <a:rPr lang="en-US" dirty="0"/>
              <a:t>LOB	</a:t>
            </a:r>
            <a:r>
              <a:rPr lang="en-US" sz="3600" b="1" dirty="0">
                <a:solidFill>
                  <a:srgbClr val="FFFF00"/>
                </a:solidFill>
              </a:rPr>
              <a:t>+</a:t>
            </a:r>
          </a:p>
          <a:p>
            <a:pPr marL="0">
              <a:lnSpc>
                <a:spcPts val="3600"/>
              </a:lnSpc>
              <a:spcBef>
                <a:spcPts val="0"/>
              </a:spcBef>
              <a:tabLst>
                <a:tab pos="2855913" algn="r"/>
              </a:tabLst>
            </a:pPr>
            <a:r>
              <a:rPr lang="en-US" dirty="0">
                <a:solidFill>
                  <a:srgbClr val="7030A0"/>
                </a:solidFill>
              </a:rPr>
              <a:t>In-Memory</a:t>
            </a:r>
            <a:r>
              <a:rPr lang="en-US" dirty="0"/>
              <a:t>	</a:t>
            </a:r>
            <a:r>
              <a:rPr lang="en-US" sz="4800" b="1" dirty="0">
                <a:solidFill>
                  <a:srgbClr val="1B9D43"/>
                </a:solidFill>
              </a:rPr>
              <a:t>- - -</a:t>
            </a:r>
          </a:p>
        </p:txBody>
      </p:sp>
      <p:sp>
        <p:nvSpPr>
          <p:cNvPr id="3" name="Title 2">
            <a:extLst>
              <a:ext uri="{FF2B5EF4-FFF2-40B4-BE49-F238E27FC236}">
                <a16:creationId xmlns:a16="http://schemas.microsoft.com/office/drawing/2014/main" id="{4052A5B9-2DE1-56B8-DFD1-941178FAE5A5}"/>
              </a:ext>
            </a:extLst>
          </p:cNvPr>
          <p:cNvSpPr>
            <a:spLocks noGrp="1"/>
          </p:cNvSpPr>
          <p:nvPr>
            <p:ph type="title"/>
          </p:nvPr>
        </p:nvSpPr>
        <p:spPr>
          <a:prstGeom prst="rect">
            <a:avLst/>
          </a:prstGeom>
        </p:spPr>
        <p:txBody>
          <a:bodyPr/>
          <a:lstStyle/>
          <a:p>
            <a:r>
              <a:rPr lang="en-US" dirty="0"/>
              <a:t>Hurt Weighting - Runtime Defaults</a:t>
            </a:r>
          </a:p>
        </p:txBody>
      </p:sp>
      <p:pic>
        <p:nvPicPr>
          <p:cNvPr id="4" name="Picture 2">
            <a:extLst>
              <a:ext uri="{FF2B5EF4-FFF2-40B4-BE49-F238E27FC236}">
                <a16:creationId xmlns:a16="http://schemas.microsoft.com/office/drawing/2014/main" id="{B241E4D3-1B1E-BB65-C77D-CCB43A56A44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108448" y="737365"/>
            <a:ext cx="6178883" cy="504810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5" name="Arrow: Left 4">
            <a:extLst>
              <a:ext uri="{FF2B5EF4-FFF2-40B4-BE49-F238E27FC236}">
                <a16:creationId xmlns:a16="http://schemas.microsoft.com/office/drawing/2014/main" id="{010DC49E-CEE1-703B-F72D-E124964CD2C1}"/>
              </a:ext>
            </a:extLst>
          </p:cNvPr>
          <p:cNvSpPr/>
          <p:nvPr/>
        </p:nvSpPr>
        <p:spPr>
          <a:xfrm>
            <a:off x="3791712" y="6042279"/>
            <a:ext cx="1207008" cy="44703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8461A09B-03CF-CFEB-546F-825317C19E1D}"/>
              </a:ext>
            </a:extLst>
          </p:cNvPr>
          <p:cNvSpPr/>
          <p:nvPr/>
        </p:nvSpPr>
        <p:spPr>
          <a:xfrm>
            <a:off x="4504943" y="513845"/>
            <a:ext cx="1207008" cy="44703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7567159"/>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463432-B4DD-374B-4C77-7124BF5EA76C}"/>
              </a:ext>
            </a:extLst>
          </p:cNvPr>
          <p:cNvSpPr>
            <a:spLocks noGrp="1"/>
          </p:cNvSpPr>
          <p:nvPr>
            <p:ph idx="1"/>
          </p:nvPr>
        </p:nvSpPr>
        <p:spPr>
          <a:xfrm>
            <a:off x="0" y="447039"/>
            <a:ext cx="12191999" cy="6410959"/>
          </a:xfrm>
          <a:noFill/>
        </p:spPr>
        <p:txBody>
          <a:bodyPr/>
          <a:lstStyle/>
          <a:p>
            <a:r>
              <a:rPr lang="en-US" dirty="0"/>
              <a:t>For each hurt metric</a:t>
            </a:r>
          </a:p>
          <a:p>
            <a:pPr lvl="1"/>
            <a:r>
              <a:rPr lang="en-US" dirty="0"/>
              <a:t>Add up index hurts to table</a:t>
            </a:r>
          </a:p>
          <a:p>
            <a:pPr lvl="1"/>
            <a:r>
              <a:rPr lang="en-US" dirty="0"/>
              <a:t>Total all tables</a:t>
            </a:r>
          </a:p>
          <a:p>
            <a:pPr lvl="1"/>
            <a:r>
              <a:rPr lang="en-US" dirty="0"/>
              <a:t>Compute each table’s percent of total</a:t>
            </a:r>
          </a:p>
          <a:p>
            <a:pPr lvl="1"/>
            <a:r>
              <a:rPr lang="en-US" dirty="0"/>
              <a:t>Apply hurt weighting factor</a:t>
            </a:r>
          </a:p>
          <a:p>
            <a:r>
              <a:rPr lang="en-US" dirty="0"/>
              <a:t>Total up weighted hurts by table</a:t>
            </a:r>
          </a:p>
          <a:p>
            <a:r>
              <a:rPr lang="en-US" dirty="0"/>
              <a:t>Present results in descending order of hurt</a:t>
            </a:r>
          </a:p>
          <a:p>
            <a:endParaRPr lang="en-US" dirty="0"/>
          </a:p>
        </p:txBody>
      </p:sp>
      <p:sp>
        <p:nvSpPr>
          <p:cNvPr id="3" name="Title 2">
            <a:extLst>
              <a:ext uri="{FF2B5EF4-FFF2-40B4-BE49-F238E27FC236}">
                <a16:creationId xmlns:a16="http://schemas.microsoft.com/office/drawing/2014/main" id="{AFE2D51F-A2AB-4ECC-BD3D-DC93B7FC999F}"/>
              </a:ext>
            </a:extLst>
          </p:cNvPr>
          <p:cNvSpPr>
            <a:spLocks noGrp="1"/>
          </p:cNvSpPr>
          <p:nvPr>
            <p:ph type="title"/>
          </p:nvPr>
        </p:nvSpPr>
        <p:spPr>
          <a:xfrm>
            <a:off x="0" y="1"/>
            <a:ext cx="12192000" cy="447039"/>
          </a:xfrm>
        </p:spPr>
        <p:txBody>
          <a:bodyPr/>
          <a:lstStyle/>
          <a:p>
            <a:r>
              <a:rPr lang="en-US" dirty="0"/>
              <a:t>Prioritizing the Hurt – Applying Weighting</a:t>
            </a:r>
          </a:p>
        </p:txBody>
      </p:sp>
      <p:pic>
        <p:nvPicPr>
          <p:cNvPr id="3076" name="Picture 4" descr="pain scale chart">
            <a:extLst>
              <a:ext uri="{FF2B5EF4-FFF2-40B4-BE49-F238E27FC236}">
                <a16:creationId xmlns:a16="http://schemas.microsoft.com/office/drawing/2014/main" id="{D1DBFF9A-1973-6351-196E-4CA1A0A810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9500" y="447040"/>
            <a:ext cx="4273973" cy="6410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397580"/>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AE5F8F-26E1-21FB-2374-810112CBAA42}"/>
              </a:ext>
            </a:extLst>
          </p:cNvPr>
          <p:cNvSpPr>
            <a:spLocks noGrp="1"/>
          </p:cNvSpPr>
          <p:nvPr>
            <p:ph idx="1"/>
          </p:nvPr>
        </p:nvSpPr>
        <p:spPr/>
        <p:txBody>
          <a:bodyPr/>
          <a:lstStyle/>
          <a:p>
            <a:r>
              <a:rPr lang="en-US" dirty="0"/>
              <a:t>Versions - Boxed 2012+, Azure SQL Database, Azure SQL Managed Instance</a:t>
            </a:r>
          </a:p>
          <a:p>
            <a:r>
              <a:rPr lang="en-US" dirty="0"/>
              <a:t>Download spreadsheet </a:t>
            </a:r>
            <a:r>
              <a:rPr lang="en-US" b="1" dirty="0">
                <a:solidFill>
                  <a:srgbClr val="0070C0"/>
                </a:solidFill>
              </a:rPr>
              <a:t>SQLXL.xlsm </a:t>
            </a:r>
            <a:r>
              <a:rPr lang="en-US" dirty="0"/>
              <a:t>from </a:t>
            </a:r>
            <a:r>
              <a:rPr lang="en-US" b="1" dirty="0">
                <a:hlinkClick r:id="rId3"/>
              </a:rPr>
              <a:t>https://github.com/SQLXL/SQLXL</a:t>
            </a:r>
            <a:endParaRPr lang="en-US" b="1" dirty="0"/>
          </a:p>
          <a:p>
            <a:r>
              <a:rPr lang="en-US" dirty="0"/>
              <a:t>Copy &amp; execute SQL creation script</a:t>
            </a:r>
          </a:p>
          <a:p>
            <a:r>
              <a:rPr lang="en-US" dirty="0"/>
              <a:t>Execute [##SQLXL_Index] procedure - Parameters</a:t>
            </a:r>
          </a:p>
          <a:p>
            <a:pPr lvl="2"/>
            <a:r>
              <a:rPr lang="en-US" dirty="0"/>
              <a:t>Database - default “All User” </a:t>
            </a:r>
          </a:p>
          <a:p>
            <a:pPr lvl="2"/>
            <a:r>
              <a:rPr lang="en-US" dirty="0"/>
              <a:t>Foreign Keys - continue existing “TRUSTED, ENABLED, REPLICATED” </a:t>
            </a:r>
          </a:p>
          <a:p>
            <a:pPr lvl="2"/>
            <a:r>
              <a:rPr lang="en-US" dirty="0"/>
              <a:t>Nonclustered Columnstore - default “Create” for enterprise edition 2016+</a:t>
            </a:r>
          </a:p>
          <a:p>
            <a:pPr lvl="2"/>
            <a:r>
              <a:rPr lang="en-US" dirty="0"/>
              <a:t>Hurt weightings – can be modified for your specific environment</a:t>
            </a:r>
          </a:p>
          <a:p>
            <a:r>
              <a:rPr lang="en-US" dirty="0"/>
              <a:t>Direct data import to spreadsheet &amp; format</a:t>
            </a:r>
          </a:p>
          <a:p>
            <a:pPr lvl="1"/>
            <a:r>
              <a:rPr lang="en-US" dirty="0"/>
              <a:t>“Get SQL Data” button for direct connect to Excel</a:t>
            </a:r>
          </a:p>
          <a:p>
            <a:pPr lvl="1"/>
            <a:r>
              <a:rPr lang="en-US" dirty="0"/>
              <a:t>“Get File Data” button for Jump Box &amp; export/import text file into Excel</a:t>
            </a:r>
          </a:p>
          <a:p>
            <a:r>
              <a:rPr lang="en-US" dirty="0"/>
              <a:t>Review &amp; execute prioritized recommendations</a:t>
            </a:r>
          </a:p>
        </p:txBody>
      </p:sp>
      <p:sp>
        <p:nvSpPr>
          <p:cNvPr id="3" name="Title 2">
            <a:extLst>
              <a:ext uri="{FF2B5EF4-FFF2-40B4-BE49-F238E27FC236}">
                <a16:creationId xmlns:a16="http://schemas.microsoft.com/office/drawing/2014/main" id="{EF84EC1B-43BD-CD98-E2E8-B99923A162CB}"/>
              </a:ext>
            </a:extLst>
          </p:cNvPr>
          <p:cNvSpPr>
            <a:spLocks noGrp="1"/>
          </p:cNvSpPr>
          <p:nvPr>
            <p:ph type="title"/>
          </p:nvPr>
        </p:nvSpPr>
        <p:spPr/>
        <p:txBody>
          <a:bodyPr/>
          <a:lstStyle/>
          <a:p>
            <a:r>
              <a:rPr lang="en-US" dirty="0"/>
              <a:t>Executing </a:t>
            </a:r>
            <a:r>
              <a:rPr lang="en-US" dirty="0" err="1"/>
              <a:t>SQLXL_Index</a:t>
            </a:r>
            <a:endParaRPr lang="en-US" dirty="0"/>
          </a:p>
        </p:txBody>
      </p:sp>
    </p:spTree>
    <p:extLst>
      <p:ext uri="{BB962C8B-B14F-4D97-AF65-F5344CB8AC3E}">
        <p14:creationId xmlns:p14="http://schemas.microsoft.com/office/powerpoint/2010/main" val="541065463"/>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E9CC0297-06BC-E5AA-0613-B55FA2E2193B}"/>
              </a:ext>
            </a:extLst>
          </p:cNvPr>
          <p:cNvSpPr txBox="1">
            <a:spLocks/>
          </p:cNvSpPr>
          <p:nvPr/>
        </p:nvSpPr>
        <p:spPr>
          <a:xfrm>
            <a:off x="86543" y="4608576"/>
            <a:ext cx="11872610" cy="649224"/>
          </a:xfrm>
          <a:prstGeom prst="rect">
            <a:avLst/>
          </a:prstGeom>
        </p:spPr>
        <p:txBody>
          <a:bodyPr vert="horz" lIns="0" tIns="0" rIns="0" bIns="0" rtlCol="0" anchor="t">
            <a:normAutofit/>
          </a:bodyPr>
          <a:lstStyle>
            <a:lvl1pPr marL="0" indent="0" algn="l" defTabSz="609608" rtl="0" eaLnBrk="1" latinLnBrk="0" hangingPunct="1">
              <a:spcBef>
                <a:spcPct val="20000"/>
              </a:spcBef>
              <a:buFont typeface="Wingdings" charset="2"/>
              <a:buNone/>
              <a:defRPr sz="3810" kern="1200">
                <a:solidFill>
                  <a:schemeClr val="tx2"/>
                </a:solidFill>
                <a:latin typeface="+mn-lt"/>
                <a:ea typeface="+mn-ea"/>
                <a:cs typeface="+mn-cs"/>
              </a:defRPr>
            </a:lvl1pPr>
            <a:lvl2pPr marL="609609" indent="0" algn="l" defTabSz="609608" rtl="0" eaLnBrk="1" latinLnBrk="0" hangingPunct="1">
              <a:spcBef>
                <a:spcPct val="20000"/>
              </a:spcBef>
              <a:buFont typeface="Wingdings" charset="2"/>
              <a:buNone/>
              <a:defRPr sz="3387" kern="1200">
                <a:solidFill>
                  <a:srgbClr val="474947"/>
                </a:solidFill>
                <a:latin typeface="+mn-lt"/>
                <a:ea typeface="+mn-ea"/>
                <a:cs typeface="+mn-cs"/>
              </a:defRPr>
            </a:lvl2pPr>
            <a:lvl3pPr marL="1219218" indent="0" algn="l" defTabSz="609608" rtl="0" eaLnBrk="1" latinLnBrk="0" hangingPunct="1">
              <a:spcBef>
                <a:spcPct val="20000"/>
              </a:spcBef>
              <a:buFont typeface="Wingdings" charset="2"/>
              <a:buNone/>
              <a:defRPr sz="2540" kern="1200">
                <a:solidFill>
                  <a:srgbClr val="474947"/>
                </a:solidFill>
                <a:latin typeface="+mn-lt"/>
                <a:ea typeface="+mn-ea"/>
                <a:cs typeface="+mn-cs"/>
              </a:defRPr>
            </a:lvl3pPr>
            <a:lvl4pPr marL="1828826" indent="0" algn="l" defTabSz="609608" rtl="0" eaLnBrk="1" latinLnBrk="0" hangingPunct="1">
              <a:spcBef>
                <a:spcPct val="20000"/>
              </a:spcBef>
              <a:buFont typeface="Wingdings" charset="2"/>
              <a:buNone/>
              <a:defRPr sz="2540" kern="1200">
                <a:solidFill>
                  <a:srgbClr val="474947"/>
                </a:solidFill>
                <a:latin typeface="+mn-lt"/>
                <a:ea typeface="+mn-ea"/>
                <a:cs typeface="+mn-cs"/>
              </a:defRPr>
            </a:lvl4pPr>
            <a:lvl5pPr marL="2438434" indent="0" algn="l" defTabSz="609608" rtl="0" eaLnBrk="1" latinLnBrk="0" hangingPunct="1">
              <a:spcBef>
                <a:spcPct val="20000"/>
              </a:spcBef>
              <a:buFont typeface="Wingdings" charset="2"/>
              <a:buNone/>
              <a:defRPr sz="2117" kern="1200">
                <a:solidFill>
                  <a:srgbClr val="474947"/>
                </a:solidFill>
                <a:latin typeface="+mn-lt"/>
                <a:ea typeface="+mn-ea"/>
                <a:cs typeface="+mn-cs"/>
              </a:defRPr>
            </a:lvl5pPr>
            <a:lvl6pPr marL="3352848" indent="-304804" algn="l" defTabSz="609608" rtl="0" eaLnBrk="1" latinLnBrk="0" hangingPunct="1">
              <a:spcBef>
                <a:spcPct val="20000"/>
              </a:spcBef>
              <a:buFont typeface="Arial"/>
              <a:buChar char="•"/>
              <a:defRPr sz="2667" kern="1200">
                <a:solidFill>
                  <a:schemeClr val="tx1"/>
                </a:solidFill>
                <a:latin typeface="+mn-lt"/>
                <a:ea typeface="+mn-ea"/>
                <a:cs typeface="+mn-cs"/>
              </a:defRPr>
            </a:lvl6pPr>
            <a:lvl7pPr marL="3962456" indent="-304804" algn="l" defTabSz="609608" rtl="0" eaLnBrk="1" latinLnBrk="0" hangingPunct="1">
              <a:spcBef>
                <a:spcPct val="20000"/>
              </a:spcBef>
              <a:buFont typeface="Arial"/>
              <a:buChar char="•"/>
              <a:defRPr sz="2667" kern="1200">
                <a:solidFill>
                  <a:schemeClr val="tx1"/>
                </a:solidFill>
                <a:latin typeface="+mn-lt"/>
                <a:ea typeface="+mn-ea"/>
                <a:cs typeface="+mn-cs"/>
              </a:defRPr>
            </a:lvl7pPr>
            <a:lvl8pPr marL="4572064" indent="-304804" algn="l" defTabSz="609608" rtl="0" eaLnBrk="1" latinLnBrk="0" hangingPunct="1">
              <a:spcBef>
                <a:spcPct val="20000"/>
              </a:spcBef>
              <a:buFont typeface="Arial"/>
              <a:buChar char="•"/>
              <a:defRPr sz="2667" kern="1200">
                <a:solidFill>
                  <a:schemeClr val="tx1"/>
                </a:solidFill>
                <a:latin typeface="+mn-lt"/>
                <a:ea typeface="+mn-ea"/>
                <a:cs typeface="+mn-cs"/>
              </a:defRPr>
            </a:lvl8pPr>
            <a:lvl9pPr marL="5181673" indent="-304804" algn="l" defTabSz="609608" rtl="0" eaLnBrk="1" latinLnBrk="0" hangingPunct="1">
              <a:spcBef>
                <a:spcPct val="20000"/>
              </a:spcBef>
              <a:buFont typeface="Arial"/>
              <a:buChar char="•"/>
              <a:defRPr sz="2667" kern="1200">
                <a:solidFill>
                  <a:schemeClr val="tx1"/>
                </a:solidFill>
                <a:latin typeface="+mn-lt"/>
                <a:ea typeface="+mn-ea"/>
                <a:cs typeface="+mn-cs"/>
              </a:defRPr>
            </a:lvl9pPr>
          </a:lstStyle>
          <a:p>
            <a:pPr marL="0" marR="0" lvl="0" indent="0" algn="ctr" defTabSz="609608" rtl="0" eaLnBrk="1" fontAlgn="auto" latinLnBrk="0" hangingPunct="1">
              <a:lnSpc>
                <a:spcPct val="100000"/>
              </a:lnSpc>
              <a:spcBef>
                <a:spcPct val="20000"/>
              </a:spcBef>
              <a:spcAft>
                <a:spcPts val="0"/>
              </a:spcAft>
              <a:buClrTx/>
              <a:buSzTx/>
              <a:buFont typeface="Wingdings" charset="2"/>
              <a:buNone/>
              <a:tabLst/>
              <a:defRPr/>
            </a:pPr>
            <a:r>
              <a:rPr kumimoji="0" lang="en-US" sz="3200" b="0" i="0" u="none" strike="noStrike" kern="1200" cap="none" spc="0" normalizeH="0" baseline="0" noProof="0" dirty="0">
                <a:ln>
                  <a:noFill/>
                </a:ln>
                <a:solidFill>
                  <a:srgbClr val="414A54"/>
                </a:solidFill>
                <a:effectLst/>
                <a:uLnTx/>
                <a:uFillTx/>
                <a:latin typeface="Segoe UI"/>
                <a:ea typeface="+mn-ea"/>
                <a:cs typeface="+mn-cs"/>
              </a:rPr>
              <a:t>November 17- 21, 2025 in Seattle, WA</a:t>
            </a:r>
          </a:p>
          <a:p>
            <a:pPr marL="0" marR="0" lvl="0" indent="0" algn="ctr" defTabSz="609608" rtl="0" eaLnBrk="1" fontAlgn="auto" latinLnBrk="0" hangingPunct="1">
              <a:lnSpc>
                <a:spcPct val="100000"/>
              </a:lnSpc>
              <a:spcBef>
                <a:spcPct val="20000"/>
              </a:spcBef>
              <a:spcAft>
                <a:spcPts val="0"/>
              </a:spcAft>
              <a:buClrTx/>
              <a:buSzTx/>
              <a:buFont typeface="Wingdings" charset="2"/>
              <a:buNone/>
              <a:tabLst/>
              <a:defRPr/>
            </a:pPr>
            <a:endParaRPr kumimoji="0" lang="en-US" sz="3810" b="0" i="0" u="none" strike="noStrike" kern="1200" cap="none" spc="0" normalizeH="0" baseline="0" noProof="0" dirty="0">
              <a:ln>
                <a:noFill/>
              </a:ln>
              <a:solidFill>
                <a:srgbClr val="414A54"/>
              </a:solidFill>
              <a:effectLst/>
              <a:uLnTx/>
              <a:uFillTx/>
              <a:latin typeface="Segoe UI"/>
              <a:ea typeface="+mn-ea"/>
              <a:cs typeface="+mn-cs"/>
            </a:endParaRPr>
          </a:p>
        </p:txBody>
      </p:sp>
      <p:grpSp>
        <p:nvGrpSpPr>
          <p:cNvPr id="12" name="Group 11">
            <a:extLst>
              <a:ext uri="{FF2B5EF4-FFF2-40B4-BE49-F238E27FC236}">
                <a16:creationId xmlns:a16="http://schemas.microsoft.com/office/drawing/2014/main" id="{DB24B097-AFE2-3D4B-6202-831AFABAE891}"/>
              </a:ext>
            </a:extLst>
          </p:cNvPr>
          <p:cNvGrpSpPr/>
          <p:nvPr/>
        </p:nvGrpSpPr>
        <p:grpSpPr>
          <a:xfrm>
            <a:off x="0" y="111129"/>
            <a:ext cx="12192000" cy="1746504"/>
            <a:chOff x="0" y="0"/>
            <a:chExt cx="12192000" cy="1746504"/>
          </a:xfrm>
        </p:grpSpPr>
        <p:sp>
          <p:nvSpPr>
            <p:cNvPr id="2" name="Rectangle 1">
              <a:extLst>
                <a:ext uri="{FF2B5EF4-FFF2-40B4-BE49-F238E27FC236}">
                  <a16:creationId xmlns:a16="http://schemas.microsoft.com/office/drawing/2014/main" id="{B44043E9-40D3-1594-8017-0B3B9868B705}"/>
                </a:ext>
              </a:extLst>
            </p:cNvPr>
            <p:cNvSpPr/>
            <p:nvPr/>
          </p:nvSpPr>
          <p:spPr>
            <a:xfrm>
              <a:off x="0" y="0"/>
              <a:ext cx="12192000" cy="17465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E50C8D7-DEE3-8BAC-BF0E-381B02033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6363" y="402717"/>
              <a:ext cx="3143250" cy="96202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161AFBD-61CD-AEC0-C5EA-983A64EAAE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1713" y="397002"/>
              <a:ext cx="3143250" cy="95250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FD8A053-4A69-11D2-89D4-84BE096509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568" y="412242"/>
              <a:ext cx="3143250" cy="952500"/>
            </a:xfrm>
            <a:prstGeom prst="rect">
              <a:avLst/>
            </a:prstGeom>
            <a:noFill/>
            <a:ln>
              <a:noFill/>
            </a:ln>
            <a:extLst>
              <a:ext uri="{909E8E84-426E-40DD-AFC4-6F175D3DCCD1}">
                <a14:hiddenFill xmlns:a14="http://schemas.microsoft.com/office/drawing/2010/main">
                  <a:solidFill>
                    <a:srgbClr val="FFFFFF"/>
                  </a:solidFill>
                </a14:hiddenFill>
              </a:ext>
            </a:extLst>
          </p:spPr>
        </p:pic>
      </p:grpSp>
      <p:pic>
        <p:nvPicPr>
          <p:cNvPr id="10" name="Picture 9">
            <a:extLst>
              <a:ext uri="{FF2B5EF4-FFF2-40B4-BE49-F238E27FC236}">
                <a16:creationId xmlns:a16="http://schemas.microsoft.com/office/drawing/2014/main" id="{31E5423C-6401-8EC7-AFB7-3A3F7BA8D40B}"/>
              </a:ext>
            </a:extLst>
          </p:cNvPr>
          <p:cNvPicPr>
            <a:picLocks noChangeAspect="1"/>
          </p:cNvPicPr>
          <p:nvPr/>
        </p:nvPicPr>
        <p:blipFill>
          <a:blip r:embed="rId6"/>
          <a:stretch>
            <a:fillRect/>
          </a:stretch>
        </p:blipFill>
        <p:spPr>
          <a:xfrm>
            <a:off x="2438400" y="2900591"/>
            <a:ext cx="7315200" cy="1628792"/>
          </a:xfrm>
          <a:prstGeom prst="rect">
            <a:avLst/>
          </a:prstGeom>
        </p:spPr>
      </p:pic>
      <p:sp>
        <p:nvSpPr>
          <p:cNvPr id="11" name="Content Placeholder 2">
            <a:extLst>
              <a:ext uri="{FF2B5EF4-FFF2-40B4-BE49-F238E27FC236}">
                <a16:creationId xmlns:a16="http://schemas.microsoft.com/office/drawing/2014/main" id="{FA6352EA-8B9F-8633-3CEE-ADE54CB93BE5}"/>
              </a:ext>
            </a:extLst>
          </p:cNvPr>
          <p:cNvSpPr txBox="1">
            <a:spLocks/>
          </p:cNvSpPr>
          <p:nvPr/>
        </p:nvSpPr>
        <p:spPr>
          <a:xfrm>
            <a:off x="86543" y="4091"/>
            <a:ext cx="11872610" cy="2462116"/>
          </a:xfrm>
          <a:prstGeom prst="rect">
            <a:avLst/>
          </a:prstGeom>
        </p:spPr>
        <p:txBody>
          <a:bodyPr vert="horz" lIns="0" tIns="0" rIns="0" bIns="0" rtlCol="0" anchor="t">
            <a:normAutofit/>
          </a:bodyPr>
          <a:lstStyle>
            <a:lvl1pPr marL="0" indent="0" algn="l" defTabSz="609608" rtl="0" eaLnBrk="1" latinLnBrk="0" hangingPunct="1">
              <a:spcBef>
                <a:spcPct val="20000"/>
              </a:spcBef>
              <a:buFont typeface="Wingdings" charset="2"/>
              <a:buNone/>
              <a:defRPr sz="3810" kern="1200">
                <a:solidFill>
                  <a:schemeClr val="tx2"/>
                </a:solidFill>
                <a:latin typeface="+mn-lt"/>
                <a:ea typeface="+mn-ea"/>
                <a:cs typeface="+mn-cs"/>
              </a:defRPr>
            </a:lvl1pPr>
            <a:lvl2pPr marL="609609" indent="0" algn="l" defTabSz="609608" rtl="0" eaLnBrk="1" latinLnBrk="0" hangingPunct="1">
              <a:spcBef>
                <a:spcPct val="20000"/>
              </a:spcBef>
              <a:buFont typeface="Wingdings" charset="2"/>
              <a:buNone/>
              <a:defRPr sz="3387" kern="1200">
                <a:solidFill>
                  <a:srgbClr val="474947"/>
                </a:solidFill>
                <a:latin typeface="+mn-lt"/>
                <a:ea typeface="+mn-ea"/>
                <a:cs typeface="+mn-cs"/>
              </a:defRPr>
            </a:lvl2pPr>
            <a:lvl3pPr marL="1219218" indent="0" algn="l" defTabSz="609608" rtl="0" eaLnBrk="1" latinLnBrk="0" hangingPunct="1">
              <a:spcBef>
                <a:spcPct val="20000"/>
              </a:spcBef>
              <a:buFont typeface="Wingdings" charset="2"/>
              <a:buNone/>
              <a:defRPr sz="2540" kern="1200">
                <a:solidFill>
                  <a:srgbClr val="474947"/>
                </a:solidFill>
                <a:latin typeface="+mn-lt"/>
                <a:ea typeface="+mn-ea"/>
                <a:cs typeface="+mn-cs"/>
              </a:defRPr>
            </a:lvl3pPr>
            <a:lvl4pPr marL="1828826" indent="0" algn="l" defTabSz="609608" rtl="0" eaLnBrk="1" latinLnBrk="0" hangingPunct="1">
              <a:spcBef>
                <a:spcPct val="20000"/>
              </a:spcBef>
              <a:buFont typeface="Wingdings" charset="2"/>
              <a:buNone/>
              <a:defRPr sz="2540" kern="1200">
                <a:solidFill>
                  <a:srgbClr val="474947"/>
                </a:solidFill>
                <a:latin typeface="+mn-lt"/>
                <a:ea typeface="+mn-ea"/>
                <a:cs typeface="+mn-cs"/>
              </a:defRPr>
            </a:lvl4pPr>
            <a:lvl5pPr marL="2438434" indent="0" algn="l" defTabSz="609608" rtl="0" eaLnBrk="1" latinLnBrk="0" hangingPunct="1">
              <a:spcBef>
                <a:spcPct val="20000"/>
              </a:spcBef>
              <a:buFont typeface="Wingdings" charset="2"/>
              <a:buNone/>
              <a:defRPr sz="2117" kern="1200">
                <a:solidFill>
                  <a:srgbClr val="474947"/>
                </a:solidFill>
                <a:latin typeface="+mn-lt"/>
                <a:ea typeface="+mn-ea"/>
                <a:cs typeface="+mn-cs"/>
              </a:defRPr>
            </a:lvl5pPr>
            <a:lvl6pPr marL="3352848" indent="-304804" algn="l" defTabSz="609608" rtl="0" eaLnBrk="1" latinLnBrk="0" hangingPunct="1">
              <a:spcBef>
                <a:spcPct val="20000"/>
              </a:spcBef>
              <a:buFont typeface="Arial"/>
              <a:buChar char="•"/>
              <a:defRPr sz="2667" kern="1200">
                <a:solidFill>
                  <a:schemeClr val="tx1"/>
                </a:solidFill>
                <a:latin typeface="+mn-lt"/>
                <a:ea typeface="+mn-ea"/>
                <a:cs typeface="+mn-cs"/>
              </a:defRPr>
            </a:lvl6pPr>
            <a:lvl7pPr marL="3962456" indent="-304804" algn="l" defTabSz="609608" rtl="0" eaLnBrk="1" latinLnBrk="0" hangingPunct="1">
              <a:spcBef>
                <a:spcPct val="20000"/>
              </a:spcBef>
              <a:buFont typeface="Arial"/>
              <a:buChar char="•"/>
              <a:defRPr sz="2667" kern="1200">
                <a:solidFill>
                  <a:schemeClr val="tx1"/>
                </a:solidFill>
                <a:latin typeface="+mn-lt"/>
                <a:ea typeface="+mn-ea"/>
                <a:cs typeface="+mn-cs"/>
              </a:defRPr>
            </a:lvl7pPr>
            <a:lvl8pPr marL="4572064" indent="-304804" algn="l" defTabSz="609608" rtl="0" eaLnBrk="1" latinLnBrk="0" hangingPunct="1">
              <a:spcBef>
                <a:spcPct val="20000"/>
              </a:spcBef>
              <a:buFont typeface="Arial"/>
              <a:buChar char="•"/>
              <a:defRPr sz="2667" kern="1200">
                <a:solidFill>
                  <a:schemeClr val="tx1"/>
                </a:solidFill>
                <a:latin typeface="+mn-lt"/>
                <a:ea typeface="+mn-ea"/>
                <a:cs typeface="+mn-cs"/>
              </a:defRPr>
            </a:lvl8pPr>
            <a:lvl9pPr marL="5181673" indent="-304804" algn="l" defTabSz="609608" rtl="0" eaLnBrk="1" latinLnBrk="0" hangingPunct="1">
              <a:spcBef>
                <a:spcPct val="20000"/>
              </a:spcBef>
              <a:buFont typeface="Arial"/>
              <a:buChar char="•"/>
              <a:defRPr sz="2667" kern="1200">
                <a:solidFill>
                  <a:schemeClr val="tx1"/>
                </a:solidFill>
                <a:latin typeface="+mn-lt"/>
                <a:ea typeface="+mn-ea"/>
                <a:cs typeface="+mn-cs"/>
              </a:defRPr>
            </a:lvl9pPr>
          </a:lstStyle>
          <a:p>
            <a:pPr marL="0" marR="0" lvl="0" indent="0" algn="ctr" defTabSz="609608" rtl="0" eaLnBrk="1" fontAlgn="auto" latinLnBrk="0" hangingPunct="1">
              <a:lnSpc>
                <a:spcPct val="100000"/>
              </a:lnSpc>
              <a:spcBef>
                <a:spcPct val="20000"/>
              </a:spcBef>
              <a:spcAft>
                <a:spcPts val="0"/>
              </a:spcAft>
              <a:buClrTx/>
              <a:buSzTx/>
              <a:buFont typeface="Wingdings" charset="2"/>
              <a:buNone/>
              <a:tabLst/>
              <a:defRPr/>
            </a:pPr>
            <a:endParaRPr kumimoji="0" lang="en-US" sz="3200" b="0" i="0" u="none" strike="noStrike" kern="1200" cap="none" spc="0" normalizeH="0" baseline="0" noProof="0" dirty="0">
              <a:ln>
                <a:noFill/>
              </a:ln>
              <a:solidFill>
                <a:schemeClr val="tx1"/>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28756045-83A3-DCBC-EDEA-FF570D3446F5}"/>
              </a:ext>
            </a:extLst>
          </p:cNvPr>
          <p:cNvSpPr txBox="1"/>
          <p:nvPr/>
        </p:nvSpPr>
        <p:spPr>
          <a:xfrm>
            <a:off x="0" y="5597213"/>
            <a:ext cx="12192000" cy="831019"/>
          </a:xfrm>
          <a:prstGeom prst="rect">
            <a:avLst/>
          </a:prstGeom>
          <a:noFill/>
        </p:spPr>
        <p:txBody>
          <a:bodyPr wrap="square">
            <a:spAutoFit/>
          </a:bodyPr>
          <a:lstStyle/>
          <a:p>
            <a:pPr marL="0" marR="0" lvl="0" indent="0" algn="ctr" defTabSz="609608" rtl="0" eaLnBrk="1" fontAlgn="auto" latinLnBrk="0" hangingPunct="1">
              <a:lnSpc>
                <a:spcPct val="100000"/>
              </a:lnSpc>
              <a:spcBef>
                <a:spcPct val="20000"/>
              </a:spcBef>
              <a:spcAft>
                <a:spcPts val="0"/>
              </a:spcAft>
              <a:buClrTx/>
              <a:buSzTx/>
              <a:buFont typeface="Wingdings" charset="2"/>
              <a:buNone/>
              <a:tabLst/>
              <a:defRPr/>
            </a:pPr>
            <a:r>
              <a:rPr kumimoji="0" lang="en-US" sz="4800" b="0" i="0" u="none" strike="noStrike" kern="1200" cap="none" spc="0" normalizeH="0" baseline="0" noProof="0" dirty="0">
                <a:ln>
                  <a:noFill/>
                </a:ln>
                <a:solidFill>
                  <a:srgbClr val="414A54"/>
                </a:solidFill>
                <a:effectLst/>
                <a:uLnTx/>
                <a:uFillTx/>
                <a:latin typeface="Segoe UI"/>
                <a:ea typeface="+mn-ea"/>
                <a:cs typeface="+mn-cs"/>
                <a:hlinkClick r:id="rId7"/>
              </a:rPr>
              <a:t>https://passdatacommunitysummit.com/</a:t>
            </a:r>
            <a:endParaRPr kumimoji="0" lang="en-US" sz="4800" b="0" i="0" u="none" strike="noStrike" kern="1200" cap="none" spc="0" normalizeH="0" baseline="0" noProof="0" dirty="0">
              <a:ln>
                <a:noFill/>
              </a:ln>
              <a:solidFill>
                <a:srgbClr val="414A54"/>
              </a:solidFill>
              <a:effectLst/>
              <a:uLnTx/>
              <a:uFillTx/>
              <a:latin typeface="Segoe UI"/>
              <a:ea typeface="+mn-ea"/>
              <a:cs typeface="+mn-cs"/>
            </a:endParaRPr>
          </a:p>
        </p:txBody>
      </p:sp>
      <p:sp>
        <p:nvSpPr>
          <p:cNvPr id="3" name="TextBox 2">
            <a:extLst>
              <a:ext uri="{FF2B5EF4-FFF2-40B4-BE49-F238E27FC236}">
                <a16:creationId xmlns:a16="http://schemas.microsoft.com/office/drawing/2014/main" id="{3A8DD28E-F160-2B1E-5D44-F7075C719214}"/>
              </a:ext>
            </a:extLst>
          </p:cNvPr>
          <p:cNvSpPr txBox="1"/>
          <p:nvPr/>
        </p:nvSpPr>
        <p:spPr>
          <a:xfrm>
            <a:off x="1085088" y="1858315"/>
            <a:ext cx="2157984" cy="369332"/>
          </a:xfrm>
          <a:prstGeom prst="rect">
            <a:avLst/>
          </a:prstGeom>
          <a:noFill/>
        </p:spPr>
        <p:txBody>
          <a:bodyPr wrap="square" rtlCol="0">
            <a:spAutoFit/>
          </a:bodyPr>
          <a:lstStyle/>
          <a:p>
            <a:pPr algn="ctr"/>
            <a:r>
              <a:rPr lang="en-US" b="1" dirty="0"/>
              <a:t>August 18-19 2025</a:t>
            </a:r>
          </a:p>
        </p:txBody>
      </p:sp>
      <p:sp>
        <p:nvSpPr>
          <p:cNvPr id="4" name="TextBox 3">
            <a:extLst>
              <a:ext uri="{FF2B5EF4-FFF2-40B4-BE49-F238E27FC236}">
                <a16:creationId xmlns:a16="http://schemas.microsoft.com/office/drawing/2014/main" id="{6B2DDE50-B34F-5D0B-7750-3A6A2E704D36}"/>
              </a:ext>
            </a:extLst>
          </p:cNvPr>
          <p:cNvSpPr txBox="1"/>
          <p:nvPr/>
        </p:nvSpPr>
        <p:spPr>
          <a:xfrm>
            <a:off x="4852416" y="1850294"/>
            <a:ext cx="2414016" cy="369332"/>
          </a:xfrm>
          <a:prstGeom prst="rect">
            <a:avLst/>
          </a:prstGeom>
          <a:noFill/>
        </p:spPr>
        <p:txBody>
          <a:bodyPr wrap="square" rtlCol="0">
            <a:spAutoFit/>
          </a:bodyPr>
          <a:lstStyle/>
          <a:p>
            <a:pPr algn="ctr"/>
            <a:r>
              <a:rPr lang="en-US" b="1" dirty="0"/>
              <a:t>September 15-16 2025</a:t>
            </a:r>
          </a:p>
        </p:txBody>
      </p:sp>
      <p:sp>
        <p:nvSpPr>
          <p:cNvPr id="5" name="TextBox 4">
            <a:extLst>
              <a:ext uri="{FF2B5EF4-FFF2-40B4-BE49-F238E27FC236}">
                <a16:creationId xmlns:a16="http://schemas.microsoft.com/office/drawing/2014/main" id="{25432CA9-C5EF-FECD-5E8F-178C5A3F7044}"/>
              </a:ext>
            </a:extLst>
          </p:cNvPr>
          <p:cNvSpPr txBox="1"/>
          <p:nvPr/>
        </p:nvSpPr>
        <p:spPr>
          <a:xfrm>
            <a:off x="9295597" y="1842674"/>
            <a:ext cx="2414016" cy="369332"/>
          </a:xfrm>
          <a:prstGeom prst="rect">
            <a:avLst/>
          </a:prstGeom>
          <a:noFill/>
        </p:spPr>
        <p:txBody>
          <a:bodyPr wrap="square" rtlCol="0">
            <a:spAutoFit/>
          </a:bodyPr>
          <a:lstStyle/>
          <a:p>
            <a:pPr algn="ctr"/>
            <a:r>
              <a:rPr lang="en-US" b="1" dirty="0"/>
              <a:t>October 1-2 2025</a:t>
            </a:r>
          </a:p>
        </p:txBody>
      </p:sp>
    </p:spTree>
    <p:extLst>
      <p:ext uri="{BB962C8B-B14F-4D97-AF65-F5344CB8AC3E}">
        <p14:creationId xmlns:p14="http://schemas.microsoft.com/office/powerpoint/2010/main" val="4172491638"/>
      </p:ext>
    </p:extLst>
  </p:cSld>
  <p:clrMapOvr>
    <a:masterClrMapping/>
  </p:clrMapOvr>
  <mc:AlternateContent xmlns:mc="http://schemas.openxmlformats.org/markup-compatibility/2006" xmlns:p14="http://schemas.microsoft.com/office/powerpoint/2010/main">
    <mc:Choice Requires="p14">
      <p:transition p14:dur="20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F002A-662E-A2DE-07E9-369B0C195A5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8A6758-E46B-8254-25FA-3C410C93EC64}"/>
              </a:ext>
            </a:extLst>
          </p:cNvPr>
          <p:cNvSpPr>
            <a:spLocks noGrp="1"/>
          </p:cNvSpPr>
          <p:nvPr>
            <p:ph idx="1"/>
          </p:nvPr>
        </p:nvSpPr>
        <p:spPr/>
        <p:txBody>
          <a:bodyPr/>
          <a:lstStyle/>
          <a:p>
            <a:r>
              <a:rPr lang="en-US" dirty="0"/>
              <a:t>Demo</a:t>
            </a:r>
          </a:p>
        </p:txBody>
      </p:sp>
      <p:sp>
        <p:nvSpPr>
          <p:cNvPr id="3" name="Title 2">
            <a:extLst>
              <a:ext uri="{FF2B5EF4-FFF2-40B4-BE49-F238E27FC236}">
                <a16:creationId xmlns:a16="http://schemas.microsoft.com/office/drawing/2014/main" id="{05BC4217-B309-1B05-F6DB-63EAF0379FCE}"/>
              </a:ext>
            </a:extLst>
          </p:cNvPr>
          <p:cNvSpPr>
            <a:spLocks noGrp="1"/>
          </p:cNvSpPr>
          <p:nvPr>
            <p:ph type="title"/>
          </p:nvPr>
        </p:nvSpPr>
        <p:spPr/>
        <p:txBody>
          <a:bodyPr/>
          <a:lstStyle/>
          <a:p>
            <a:r>
              <a:rPr lang="en-US" dirty="0" err="1"/>
              <a:t>SQLXL_Index</a:t>
            </a:r>
            <a:r>
              <a:rPr lang="en-US" dirty="0"/>
              <a:t> – Priority Tables</a:t>
            </a:r>
          </a:p>
        </p:txBody>
      </p:sp>
      <p:pic>
        <p:nvPicPr>
          <p:cNvPr id="4" name="Picture 2" descr="SQL Saturday South Florida 2025">
            <a:extLst>
              <a:ext uri="{FF2B5EF4-FFF2-40B4-BE49-F238E27FC236}">
                <a16:creationId xmlns:a16="http://schemas.microsoft.com/office/drawing/2014/main" id="{ACBF3671-ED0F-824E-D558-F54D4FD80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499" y="2000250"/>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552420"/>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A34C07-A203-1629-E434-31688FE12B72}"/>
              </a:ext>
            </a:extLst>
          </p:cNvPr>
          <p:cNvSpPr>
            <a:spLocks noGrp="1"/>
          </p:cNvSpPr>
          <p:nvPr>
            <p:ph type="title"/>
          </p:nvPr>
        </p:nvSpPr>
        <p:spPr>
          <a:solidFill>
            <a:srgbClr val="FFC000"/>
          </a:solidFill>
        </p:spPr>
        <p:txBody>
          <a:bodyPr/>
          <a:lstStyle/>
          <a:p>
            <a:r>
              <a:rPr lang="en-US" dirty="0"/>
              <a:t>Client Story – What do we do?</a:t>
            </a:r>
          </a:p>
        </p:txBody>
      </p:sp>
      <p:pic>
        <p:nvPicPr>
          <p:cNvPr id="1026" name="Picture 2" descr="stairway to heaven - stairs to success stock pictures, royalty-free photos &amp; images">
            <a:extLst>
              <a:ext uri="{FF2B5EF4-FFF2-40B4-BE49-F238E27FC236}">
                <a16:creationId xmlns:a16="http://schemas.microsoft.com/office/drawing/2014/main" id="{0D5153F6-9C9A-51BB-CE12-1C4C3772B8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768" y="539496"/>
            <a:ext cx="4416933" cy="6242871"/>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523426C0-9AB2-8441-4F21-6EF7D1971A30}"/>
              </a:ext>
            </a:extLst>
          </p:cNvPr>
          <p:cNvGraphicFramePr>
            <a:graphicFrameLocks noGrp="1"/>
          </p:cNvGraphicFramePr>
          <p:nvPr>
            <p:extLst>
              <p:ext uri="{D42A27DB-BD31-4B8C-83A1-F6EECF244321}">
                <p14:modId xmlns:p14="http://schemas.microsoft.com/office/powerpoint/2010/main" val="4040286511"/>
              </p:ext>
            </p:extLst>
          </p:nvPr>
        </p:nvGraphicFramePr>
        <p:xfrm>
          <a:off x="0" y="666271"/>
          <a:ext cx="7668768" cy="5989320"/>
        </p:xfrm>
        <a:graphic>
          <a:graphicData uri="http://schemas.openxmlformats.org/drawingml/2006/table">
            <a:tbl>
              <a:tblPr firstRow="1" bandRow="1">
                <a:tableStyleId>{5C22544A-7EE6-4342-B048-85BDC9FD1C3A}</a:tableStyleId>
              </a:tblPr>
              <a:tblGrid>
                <a:gridCol w="3683424">
                  <a:extLst>
                    <a:ext uri="{9D8B030D-6E8A-4147-A177-3AD203B41FA5}">
                      <a16:colId xmlns:a16="http://schemas.microsoft.com/office/drawing/2014/main" val="936196711"/>
                    </a:ext>
                  </a:extLst>
                </a:gridCol>
                <a:gridCol w="3985344">
                  <a:extLst>
                    <a:ext uri="{9D8B030D-6E8A-4147-A177-3AD203B41FA5}">
                      <a16:colId xmlns:a16="http://schemas.microsoft.com/office/drawing/2014/main" val="1577337839"/>
                    </a:ext>
                  </a:extLst>
                </a:gridCol>
              </a:tblGrid>
              <a:tr h="5989320">
                <a:tc>
                  <a:txBody>
                    <a:bodyPr/>
                    <a:lstStyle/>
                    <a:p>
                      <a:pPr lvl="1" algn="ctr">
                        <a:spcBef>
                          <a:spcPts val="3000"/>
                        </a:spcBef>
                        <a:tabLst>
                          <a:tab pos="1554480" algn="l"/>
                          <a:tab pos="1655064" algn="l"/>
                        </a:tabLst>
                      </a:pPr>
                      <a:r>
                        <a:rPr lang="en-US" sz="6600" dirty="0">
                          <a:solidFill>
                            <a:srgbClr val="1B9D43"/>
                          </a:solidFill>
                        </a:rPr>
                        <a:t>Retain</a:t>
                      </a:r>
                    </a:p>
                    <a:p>
                      <a:pPr lvl="1" algn="ctr">
                        <a:spcBef>
                          <a:spcPts val="3000"/>
                        </a:spcBef>
                        <a:tabLst>
                          <a:tab pos="1554480" algn="l"/>
                          <a:tab pos="1655064" algn="l"/>
                        </a:tabLst>
                      </a:pPr>
                      <a:r>
                        <a:rPr lang="en-US" sz="6600" dirty="0">
                          <a:solidFill>
                            <a:srgbClr val="1B9D43"/>
                          </a:solidFill>
                        </a:rPr>
                        <a:t>Replace</a:t>
                      </a:r>
                    </a:p>
                    <a:p>
                      <a:pPr lvl="1" algn="ctr">
                        <a:spcBef>
                          <a:spcPts val="3000"/>
                        </a:spcBef>
                        <a:tabLst>
                          <a:tab pos="1554480" algn="l"/>
                          <a:tab pos="1655064" algn="l"/>
                        </a:tabLst>
                      </a:pPr>
                      <a:r>
                        <a:rPr lang="en-US" sz="6600" dirty="0">
                          <a:solidFill>
                            <a:srgbClr val="1B9D43"/>
                          </a:solidFill>
                        </a:rPr>
                        <a:t>Request</a:t>
                      </a:r>
                    </a:p>
                    <a:p>
                      <a:pPr lvl="1" algn="ctr">
                        <a:spcBef>
                          <a:spcPts val="3000"/>
                        </a:spcBef>
                        <a:tabLst>
                          <a:tab pos="1554480" algn="l"/>
                          <a:tab pos="1655064" algn="l"/>
                        </a:tabLst>
                      </a:pPr>
                      <a:r>
                        <a:rPr lang="en-US" sz="6600" dirty="0">
                          <a:solidFill>
                            <a:srgbClr val="1B9D43"/>
                          </a:solidFill>
                        </a:rPr>
                        <a:t>Reject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lvl="1" algn="ctr">
                        <a:spcBef>
                          <a:spcPts val="3000"/>
                        </a:spcBef>
                        <a:tabLst>
                          <a:tab pos="1554480" algn="l"/>
                          <a:tab pos="1655064" algn="l"/>
                        </a:tabLst>
                      </a:pPr>
                      <a:r>
                        <a:rPr lang="en-US" sz="6600" dirty="0">
                          <a:solidFill>
                            <a:srgbClr val="1B9D43"/>
                          </a:solidFill>
                        </a:rPr>
                        <a:t>Remove</a:t>
                      </a:r>
                    </a:p>
                    <a:p>
                      <a:pPr lvl="1" algn="ctr">
                        <a:spcBef>
                          <a:spcPts val="3000"/>
                        </a:spcBef>
                        <a:tabLst>
                          <a:tab pos="1554480" algn="l"/>
                          <a:tab pos="1655064" algn="l"/>
                        </a:tabLst>
                      </a:pPr>
                      <a:r>
                        <a:rPr lang="en-US" sz="6600" dirty="0">
                          <a:solidFill>
                            <a:srgbClr val="1B9D43"/>
                          </a:solidFill>
                        </a:rPr>
                        <a:t>Review</a:t>
                      </a:r>
                    </a:p>
                    <a:p>
                      <a:pPr lvl="1" algn="ctr">
                        <a:spcBef>
                          <a:spcPts val="3000"/>
                        </a:spcBef>
                        <a:tabLst>
                          <a:tab pos="1554480" algn="l"/>
                          <a:tab pos="1655064" algn="l"/>
                        </a:tabLst>
                      </a:pPr>
                      <a:r>
                        <a:rPr lang="en-US" sz="6600" dirty="0">
                          <a:solidFill>
                            <a:srgbClr val="1B9D43"/>
                          </a:solidFill>
                        </a:rPr>
                        <a:t>Refresh</a:t>
                      </a:r>
                    </a:p>
                    <a:p>
                      <a:pPr lvl="1" algn="ctr">
                        <a:spcBef>
                          <a:spcPts val="3000"/>
                        </a:spcBef>
                        <a:tabLst>
                          <a:tab pos="1554480" algn="l"/>
                          <a:tab pos="1655064" algn="l"/>
                        </a:tabLst>
                      </a:pPr>
                      <a:r>
                        <a:rPr lang="en-US" sz="6600" dirty="0">
                          <a:solidFill>
                            <a:srgbClr val="1B9D43"/>
                          </a:solidFill>
                        </a:rPr>
                        <a:t>Refactor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14176281"/>
                  </a:ext>
                </a:extLst>
              </a:tr>
            </a:tbl>
          </a:graphicData>
        </a:graphic>
      </p:graphicFrame>
    </p:spTree>
    <p:extLst>
      <p:ext uri="{BB962C8B-B14F-4D97-AF65-F5344CB8AC3E}">
        <p14:creationId xmlns:p14="http://schemas.microsoft.com/office/powerpoint/2010/main" val="812982298"/>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06CFA9-A634-F186-3937-996D11CB379D}"/>
              </a:ext>
            </a:extLst>
          </p:cNvPr>
          <p:cNvSpPr>
            <a:spLocks noGrp="1"/>
          </p:cNvSpPr>
          <p:nvPr>
            <p:ph type="title"/>
          </p:nvPr>
        </p:nvSpPr>
        <p:spPr>
          <a:xfrm>
            <a:off x="0" y="1"/>
            <a:ext cx="12192000" cy="447039"/>
          </a:xfrm>
        </p:spPr>
        <p:txBody>
          <a:bodyPr/>
          <a:lstStyle/>
          <a:p>
            <a:r>
              <a:rPr lang="en-US" dirty="0"/>
              <a:t>Recommendation Categories</a:t>
            </a:r>
          </a:p>
        </p:txBody>
      </p:sp>
      <p:sp>
        <p:nvSpPr>
          <p:cNvPr id="7" name="Content Placeholder 6">
            <a:extLst>
              <a:ext uri="{FF2B5EF4-FFF2-40B4-BE49-F238E27FC236}">
                <a16:creationId xmlns:a16="http://schemas.microsoft.com/office/drawing/2014/main" id="{0BCF95C9-A543-7697-A00A-8D85DE81C231}"/>
              </a:ext>
            </a:extLst>
          </p:cNvPr>
          <p:cNvSpPr>
            <a:spLocks noGrp="1"/>
          </p:cNvSpPr>
          <p:nvPr>
            <p:ph idx="1"/>
          </p:nvPr>
        </p:nvSpPr>
        <p:spPr>
          <a:xfrm>
            <a:off x="2474976" y="447040"/>
            <a:ext cx="9717024" cy="6410958"/>
          </a:xfrm>
        </p:spPr>
        <p:txBody>
          <a:bodyPr/>
          <a:lstStyle/>
          <a:p>
            <a:r>
              <a:rPr lang="en-US" dirty="0"/>
              <a:t>Keep existing indexes “As Architected &amp; Designed”</a:t>
            </a:r>
          </a:p>
          <a:p>
            <a:pPr lvl="1"/>
            <a:r>
              <a:rPr lang="en-US" dirty="0"/>
              <a:t>Clustered</a:t>
            </a:r>
          </a:p>
          <a:p>
            <a:pPr lvl="1"/>
            <a:r>
              <a:rPr lang="en-US" dirty="0"/>
              <a:t>Constraints - primary key, unique, foreign key</a:t>
            </a:r>
          </a:p>
          <a:p>
            <a:pPr lvl="1"/>
            <a:r>
              <a:rPr lang="en-US" dirty="0"/>
              <a:t>Specials - full-text, spatial, XML, JSON, columnstore, hash</a:t>
            </a:r>
          </a:p>
          <a:p>
            <a:pPr lvl="1"/>
            <a:r>
              <a:rPr lang="en-US" dirty="0"/>
              <a:t>History - Change Data Capture, System Versioned, Ledger</a:t>
            </a:r>
          </a:p>
          <a:p>
            <a:pPr lvl="1"/>
            <a:r>
              <a:rPr lang="en-US" dirty="0"/>
              <a:t>Internal Tables</a:t>
            </a:r>
          </a:p>
          <a:p>
            <a:pPr lvl="1"/>
            <a:r>
              <a:rPr lang="en-US" dirty="0"/>
              <a:t>Required by others</a:t>
            </a:r>
          </a:p>
          <a:p>
            <a:pPr lvl="2"/>
            <a:r>
              <a:rPr lang="en-US" dirty="0"/>
              <a:t>Examples:</a:t>
            </a:r>
          </a:p>
          <a:p>
            <a:pPr lvl="3"/>
            <a:r>
              <a:rPr lang="en-US" dirty="0"/>
              <a:t>unique index supporting a </a:t>
            </a:r>
            <a:br>
              <a:rPr lang="en-US" dirty="0"/>
            </a:br>
            <a:r>
              <a:rPr lang="en-US" dirty="0"/>
              <a:t>full-text index</a:t>
            </a:r>
          </a:p>
          <a:p>
            <a:pPr lvl="3"/>
            <a:r>
              <a:rPr lang="en-US" dirty="0"/>
              <a:t>Index covering foreign key </a:t>
            </a:r>
            <a:br>
              <a:rPr lang="en-US" dirty="0"/>
            </a:br>
            <a:r>
              <a:rPr lang="en-US" dirty="0"/>
              <a:t>constraint</a:t>
            </a:r>
          </a:p>
        </p:txBody>
      </p:sp>
      <p:sp>
        <p:nvSpPr>
          <p:cNvPr id="5" name="Text Placeholder 4">
            <a:extLst>
              <a:ext uri="{FF2B5EF4-FFF2-40B4-BE49-F238E27FC236}">
                <a16:creationId xmlns:a16="http://schemas.microsoft.com/office/drawing/2014/main" id="{E1D60C4E-F28C-49B3-90F7-A08BC2426C21}"/>
              </a:ext>
            </a:extLst>
          </p:cNvPr>
          <p:cNvSpPr>
            <a:spLocks noGrp="1"/>
          </p:cNvSpPr>
          <p:nvPr>
            <p:ph type="body" sz="quarter" idx="10"/>
          </p:nvPr>
        </p:nvSpPr>
        <p:spPr/>
        <p:txBody>
          <a:bodyPr/>
          <a:lstStyle/>
          <a:p>
            <a:pPr>
              <a:tabLst>
                <a:tab pos="1554480" algn="l"/>
                <a:tab pos="1655064" algn="l"/>
              </a:tabLst>
            </a:pPr>
            <a:r>
              <a:rPr lang="en-US" sz="3600" b="1" dirty="0">
                <a:solidFill>
                  <a:srgbClr val="1B9D43"/>
                </a:solidFill>
              </a:rPr>
              <a:t>Retain</a:t>
            </a:r>
          </a:p>
          <a:p>
            <a:pPr>
              <a:tabLst>
                <a:tab pos="1554480" algn="l"/>
                <a:tab pos="1655064" algn="l"/>
              </a:tabLst>
            </a:pPr>
            <a:r>
              <a:rPr lang="en-US" sz="2800" dirty="0"/>
              <a:t>Replace</a:t>
            </a:r>
          </a:p>
          <a:p>
            <a:pPr>
              <a:tabLst>
                <a:tab pos="1554480" algn="l"/>
                <a:tab pos="1655064" algn="l"/>
              </a:tabLst>
            </a:pPr>
            <a:r>
              <a:rPr lang="en-US" sz="2800" dirty="0"/>
              <a:t>Request</a:t>
            </a:r>
          </a:p>
          <a:p>
            <a:pPr>
              <a:tabLst>
                <a:tab pos="1554480" algn="l"/>
                <a:tab pos="1655064" algn="l"/>
              </a:tabLst>
            </a:pPr>
            <a:r>
              <a:rPr lang="en-US" sz="2800" dirty="0"/>
              <a:t>Reject</a:t>
            </a:r>
          </a:p>
          <a:p>
            <a:pPr>
              <a:tabLst>
                <a:tab pos="1554480" algn="l"/>
                <a:tab pos="1655064" algn="l"/>
              </a:tabLst>
            </a:pPr>
            <a:r>
              <a:rPr lang="en-US" sz="2800" dirty="0"/>
              <a:t>Remove</a:t>
            </a:r>
          </a:p>
          <a:p>
            <a:pPr>
              <a:tabLst>
                <a:tab pos="1554480" algn="l"/>
                <a:tab pos="1655064" algn="l"/>
              </a:tabLst>
            </a:pPr>
            <a:r>
              <a:rPr lang="en-US" sz="2800" dirty="0"/>
              <a:t>Review</a:t>
            </a:r>
          </a:p>
          <a:p>
            <a:pPr>
              <a:tabLst>
                <a:tab pos="1554480" algn="l"/>
                <a:tab pos="1655064" algn="l"/>
              </a:tabLst>
            </a:pPr>
            <a:r>
              <a:rPr lang="en-US" sz="2800" dirty="0"/>
              <a:t>Refresh</a:t>
            </a:r>
          </a:p>
          <a:p>
            <a:pPr>
              <a:tabLst>
                <a:tab pos="1554480" algn="l"/>
                <a:tab pos="1655064" algn="l"/>
              </a:tabLst>
            </a:pPr>
            <a:r>
              <a:rPr lang="en-US" sz="2800" dirty="0"/>
              <a:t>Refactor</a:t>
            </a:r>
            <a:endParaRPr lang="en-US" dirty="0"/>
          </a:p>
        </p:txBody>
      </p:sp>
      <p:pic>
        <p:nvPicPr>
          <p:cNvPr id="19458" name="Picture 2" descr="Entity Relationship Diagram (ERD)">
            <a:extLst>
              <a:ext uri="{FF2B5EF4-FFF2-40B4-BE49-F238E27FC236}">
                <a16:creationId xmlns:a16="http://schemas.microsoft.com/office/drawing/2014/main" id="{6DF0D2F7-4DB0-EB3D-2E0F-1F95F0ED29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2464" y="3246120"/>
            <a:ext cx="4546515" cy="3481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471342"/>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4DB9C-D859-DDF1-4999-C4F96F629FCD}"/>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8842224-E5A9-E2FB-375F-2A522DD87B2F}"/>
              </a:ext>
            </a:extLst>
          </p:cNvPr>
          <p:cNvSpPr>
            <a:spLocks noGrp="1"/>
          </p:cNvSpPr>
          <p:nvPr>
            <p:ph type="title"/>
          </p:nvPr>
        </p:nvSpPr>
        <p:spPr>
          <a:xfrm>
            <a:off x="0" y="1"/>
            <a:ext cx="12192000" cy="447039"/>
          </a:xfrm>
        </p:spPr>
        <p:txBody>
          <a:bodyPr/>
          <a:lstStyle/>
          <a:p>
            <a:r>
              <a:rPr lang="en-US" dirty="0"/>
              <a:t>Recommendation Categories</a:t>
            </a:r>
          </a:p>
        </p:txBody>
      </p:sp>
      <p:sp>
        <p:nvSpPr>
          <p:cNvPr id="7" name="Content Placeholder 6">
            <a:extLst>
              <a:ext uri="{FF2B5EF4-FFF2-40B4-BE49-F238E27FC236}">
                <a16:creationId xmlns:a16="http://schemas.microsoft.com/office/drawing/2014/main" id="{9242B0DA-B665-535E-3D8F-0E8113E67515}"/>
              </a:ext>
            </a:extLst>
          </p:cNvPr>
          <p:cNvSpPr>
            <a:spLocks noGrp="1"/>
          </p:cNvSpPr>
          <p:nvPr>
            <p:ph idx="1"/>
          </p:nvPr>
        </p:nvSpPr>
        <p:spPr/>
        <p:txBody>
          <a:bodyPr/>
          <a:lstStyle/>
          <a:p>
            <a:r>
              <a:rPr lang="en-US" dirty="0"/>
              <a:t>New in SQL 2016+ Enterprise:</a:t>
            </a:r>
            <a:br>
              <a:rPr lang="en-US" dirty="0"/>
            </a:br>
            <a:r>
              <a:rPr lang="en-US" dirty="0"/>
              <a:t>updatable nonclustered columnstore</a:t>
            </a:r>
          </a:p>
          <a:p>
            <a:r>
              <a:rPr lang="en-US" dirty="0"/>
              <a:t>Replace existing nonclustered </a:t>
            </a:r>
            <a:br>
              <a:rPr lang="en-US" dirty="0"/>
            </a:br>
            <a:r>
              <a:rPr lang="en-US" dirty="0"/>
              <a:t>rowstore indexes</a:t>
            </a:r>
          </a:p>
          <a:p>
            <a:pPr lvl="1"/>
            <a:r>
              <a:rPr lang="en-US" dirty="0"/>
              <a:t>Low usage</a:t>
            </a:r>
          </a:p>
          <a:p>
            <a:pPr lvl="1"/>
            <a:r>
              <a:rPr lang="en-US" dirty="0"/>
              <a:t>Low read/write ratio</a:t>
            </a:r>
          </a:p>
          <a:p>
            <a:pPr lvl="1"/>
            <a:r>
              <a:rPr lang="en-US" dirty="0"/>
              <a:t>Low value Missing indexes</a:t>
            </a:r>
          </a:p>
        </p:txBody>
      </p:sp>
      <p:sp>
        <p:nvSpPr>
          <p:cNvPr id="5" name="Text Placeholder 4">
            <a:extLst>
              <a:ext uri="{FF2B5EF4-FFF2-40B4-BE49-F238E27FC236}">
                <a16:creationId xmlns:a16="http://schemas.microsoft.com/office/drawing/2014/main" id="{6C6222EB-D006-ED11-96FC-A8EB7040B32B}"/>
              </a:ext>
            </a:extLst>
          </p:cNvPr>
          <p:cNvSpPr>
            <a:spLocks noGrp="1"/>
          </p:cNvSpPr>
          <p:nvPr>
            <p:ph type="body" sz="quarter" idx="10"/>
          </p:nvPr>
        </p:nvSpPr>
        <p:spPr/>
        <p:txBody>
          <a:bodyPr/>
          <a:lstStyle/>
          <a:p>
            <a:pPr>
              <a:tabLst>
                <a:tab pos="1554480" algn="l"/>
                <a:tab pos="1655064" algn="l"/>
              </a:tabLst>
            </a:pPr>
            <a:r>
              <a:rPr lang="en-US" dirty="0"/>
              <a:t>Retain</a:t>
            </a:r>
          </a:p>
          <a:p>
            <a:pPr>
              <a:tabLst>
                <a:tab pos="1554480" algn="l"/>
                <a:tab pos="1655064" algn="l"/>
              </a:tabLst>
            </a:pPr>
            <a:r>
              <a:rPr lang="en-US" sz="3600" b="1" dirty="0">
                <a:solidFill>
                  <a:srgbClr val="1B9D43"/>
                </a:solidFill>
              </a:rPr>
              <a:t>Replace</a:t>
            </a:r>
          </a:p>
          <a:p>
            <a:pPr>
              <a:tabLst>
                <a:tab pos="1554480" algn="l"/>
                <a:tab pos="1655064" algn="l"/>
              </a:tabLst>
            </a:pPr>
            <a:r>
              <a:rPr lang="en-US" sz="2800" dirty="0"/>
              <a:t>Request</a:t>
            </a:r>
          </a:p>
          <a:p>
            <a:pPr>
              <a:tabLst>
                <a:tab pos="1554480" algn="l"/>
                <a:tab pos="1655064" algn="l"/>
              </a:tabLst>
            </a:pPr>
            <a:r>
              <a:rPr lang="en-US" sz="2800" dirty="0"/>
              <a:t>Reject</a:t>
            </a:r>
          </a:p>
          <a:p>
            <a:pPr>
              <a:tabLst>
                <a:tab pos="1554480" algn="l"/>
                <a:tab pos="1655064" algn="l"/>
              </a:tabLst>
            </a:pPr>
            <a:r>
              <a:rPr lang="en-US" sz="2800" dirty="0"/>
              <a:t>Remove</a:t>
            </a:r>
          </a:p>
          <a:p>
            <a:pPr>
              <a:tabLst>
                <a:tab pos="1554480" algn="l"/>
                <a:tab pos="1655064" algn="l"/>
              </a:tabLst>
            </a:pPr>
            <a:r>
              <a:rPr lang="en-US" sz="2800" dirty="0"/>
              <a:t>Review</a:t>
            </a:r>
          </a:p>
          <a:p>
            <a:pPr>
              <a:tabLst>
                <a:tab pos="1554480" algn="l"/>
                <a:tab pos="1655064" algn="l"/>
              </a:tabLst>
            </a:pPr>
            <a:r>
              <a:rPr lang="en-US" sz="2800" dirty="0"/>
              <a:t>Refresh</a:t>
            </a:r>
          </a:p>
          <a:p>
            <a:pPr>
              <a:tabLst>
                <a:tab pos="1554480" algn="l"/>
                <a:tab pos="1655064" algn="l"/>
              </a:tabLst>
            </a:pPr>
            <a:r>
              <a:rPr lang="en-US" sz="2800" dirty="0"/>
              <a:t>Refactor</a:t>
            </a:r>
            <a:endParaRPr lang="en-US" dirty="0"/>
          </a:p>
        </p:txBody>
      </p:sp>
      <p:pic>
        <p:nvPicPr>
          <p:cNvPr id="8194" name="Picture 2" descr="Football referee shows the number display Football referee hole substitution board. The referee shows the number display. Vector illustration. soccer substitute stock illustrations">
            <a:extLst>
              <a:ext uri="{FF2B5EF4-FFF2-40B4-BE49-F238E27FC236}">
                <a16:creationId xmlns:a16="http://schemas.microsoft.com/office/drawing/2014/main" id="{717B86EB-313B-0E68-E0FB-043C991378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288" y="1490472"/>
            <a:ext cx="3710032" cy="5292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024388"/>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B0B65-27E1-5A85-D0A2-657CA31D3658}"/>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C3D69F3-6050-C759-0D95-8624726390CF}"/>
              </a:ext>
            </a:extLst>
          </p:cNvPr>
          <p:cNvSpPr>
            <a:spLocks noGrp="1"/>
          </p:cNvSpPr>
          <p:nvPr>
            <p:ph type="title"/>
          </p:nvPr>
        </p:nvSpPr>
        <p:spPr>
          <a:xfrm>
            <a:off x="0" y="1"/>
            <a:ext cx="12192000" cy="447039"/>
          </a:xfrm>
        </p:spPr>
        <p:txBody>
          <a:bodyPr/>
          <a:lstStyle/>
          <a:p>
            <a:r>
              <a:rPr lang="en-US" dirty="0"/>
              <a:t>Recommendation Categories</a:t>
            </a:r>
          </a:p>
        </p:txBody>
      </p:sp>
      <p:sp>
        <p:nvSpPr>
          <p:cNvPr id="7" name="Content Placeholder 6">
            <a:extLst>
              <a:ext uri="{FF2B5EF4-FFF2-40B4-BE49-F238E27FC236}">
                <a16:creationId xmlns:a16="http://schemas.microsoft.com/office/drawing/2014/main" id="{FCD23A57-317C-8408-B86F-C7E0ED4F1817}"/>
              </a:ext>
            </a:extLst>
          </p:cNvPr>
          <p:cNvSpPr>
            <a:spLocks noGrp="1"/>
          </p:cNvSpPr>
          <p:nvPr>
            <p:ph idx="1"/>
          </p:nvPr>
        </p:nvSpPr>
        <p:spPr/>
        <p:txBody>
          <a:bodyPr/>
          <a:lstStyle/>
          <a:p>
            <a:r>
              <a:rPr lang="en-US" dirty="0"/>
              <a:t>Create New Index</a:t>
            </a:r>
          </a:p>
          <a:p>
            <a:pPr lvl="1"/>
            <a:r>
              <a:rPr lang="en-US" dirty="0"/>
              <a:t>Clustered indexes on active heaps</a:t>
            </a:r>
          </a:p>
          <a:p>
            <a:pPr lvl="1"/>
            <a:r>
              <a:rPr lang="en-US" dirty="0"/>
              <a:t>Valuable missing indexes</a:t>
            </a:r>
          </a:p>
          <a:p>
            <a:pPr lvl="1"/>
            <a:r>
              <a:rPr lang="en-US" dirty="0"/>
              <a:t>Foreign key covers </a:t>
            </a:r>
          </a:p>
          <a:p>
            <a:pPr lvl="1"/>
            <a:r>
              <a:rPr lang="en-US" dirty="0"/>
              <a:t>Updatable nonclustered </a:t>
            </a:r>
            <a:r>
              <a:rPr lang="en-US" dirty="0" err="1"/>
              <a:t>columnstores</a:t>
            </a:r>
            <a:br>
              <a:rPr lang="en-US" dirty="0"/>
            </a:br>
            <a:r>
              <a:rPr lang="en-US" dirty="0"/>
              <a:t>(SQL 2016E+)</a:t>
            </a:r>
          </a:p>
        </p:txBody>
      </p:sp>
      <p:sp>
        <p:nvSpPr>
          <p:cNvPr id="5" name="Text Placeholder 4">
            <a:extLst>
              <a:ext uri="{FF2B5EF4-FFF2-40B4-BE49-F238E27FC236}">
                <a16:creationId xmlns:a16="http://schemas.microsoft.com/office/drawing/2014/main" id="{3541DB47-6877-1115-F1B8-D4479FD342A6}"/>
              </a:ext>
            </a:extLst>
          </p:cNvPr>
          <p:cNvSpPr>
            <a:spLocks noGrp="1"/>
          </p:cNvSpPr>
          <p:nvPr>
            <p:ph type="body" sz="quarter" idx="10"/>
          </p:nvPr>
        </p:nvSpPr>
        <p:spPr/>
        <p:txBody>
          <a:bodyPr/>
          <a:lstStyle/>
          <a:p>
            <a:pPr>
              <a:tabLst>
                <a:tab pos="1554480" algn="l"/>
                <a:tab pos="1655064" algn="l"/>
              </a:tabLst>
            </a:pPr>
            <a:r>
              <a:rPr lang="en-US" dirty="0"/>
              <a:t>Retain</a:t>
            </a:r>
          </a:p>
          <a:p>
            <a:pPr>
              <a:tabLst>
                <a:tab pos="1554480" algn="l"/>
                <a:tab pos="1655064" algn="l"/>
              </a:tabLst>
            </a:pPr>
            <a:r>
              <a:rPr lang="en-US" sz="2800" dirty="0"/>
              <a:t>Replace</a:t>
            </a:r>
          </a:p>
          <a:p>
            <a:pPr>
              <a:tabLst>
                <a:tab pos="1554480" algn="l"/>
                <a:tab pos="1655064" algn="l"/>
              </a:tabLst>
            </a:pPr>
            <a:r>
              <a:rPr lang="en-US" sz="3600" b="1" dirty="0">
                <a:solidFill>
                  <a:srgbClr val="1B9D43"/>
                </a:solidFill>
              </a:rPr>
              <a:t>Request</a:t>
            </a:r>
          </a:p>
          <a:p>
            <a:pPr>
              <a:tabLst>
                <a:tab pos="1554480" algn="l"/>
                <a:tab pos="1655064" algn="l"/>
              </a:tabLst>
            </a:pPr>
            <a:r>
              <a:rPr lang="en-US" sz="2800" dirty="0"/>
              <a:t>Reject</a:t>
            </a:r>
          </a:p>
          <a:p>
            <a:pPr>
              <a:tabLst>
                <a:tab pos="1554480" algn="l"/>
                <a:tab pos="1655064" algn="l"/>
              </a:tabLst>
            </a:pPr>
            <a:r>
              <a:rPr lang="en-US" sz="2800" dirty="0"/>
              <a:t>Remove</a:t>
            </a:r>
          </a:p>
          <a:p>
            <a:pPr>
              <a:tabLst>
                <a:tab pos="1554480" algn="l"/>
                <a:tab pos="1655064" algn="l"/>
              </a:tabLst>
            </a:pPr>
            <a:r>
              <a:rPr lang="en-US" sz="2800" dirty="0"/>
              <a:t>Review</a:t>
            </a:r>
          </a:p>
          <a:p>
            <a:pPr>
              <a:tabLst>
                <a:tab pos="1554480" algn="l"/>
                <a:tab pos="1655064" algn="l"/>
              </a:tabLst>
            </a:pPr>
            <a:r>
              <a:rPr lang="en-US" sz="2800" dirty="0"/>
              <a:t>Refresh</a:t>
            </a:r>
          </a:p>
          <a:p>
            <a:pPr>
              <a:tabLst>
                <a:tab pos="1554480" algn="l"/>
                <a:tab pos="1655064" algn="l"/>
              </a:tabLst>
            </a:pPr>
            <a:r>
              <a:rPr lang="en-US" sz="2800" dirty="0"/>
              <a:t>Refactor</a:t>
            </a:r>
            <a:endParaRPr lang="en-US" dirty="0"/>
          </a:p>
        </p:txBody>
      </p:sp>
      <p:pic>
        <p:nvPicPr>
          <p:cNvPr id="5122" name="Picture 2" descr="Please, Sir, May I Have Some More? - Leadership Coaching Network">
            <a:extLst>
              <a:ext uri="{FF2B5EF4-FFF2-40B4-BE49-F238E27FC236}">
                <a16:creationId xmlns:a16="http://schemas.microsoft.com/office/drawing/2014/main" id="{605859F2-0E04-ED0F-8329-D63B549BC1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7792" y="3586554"/>
            <a:ext cx="5342040" cy="3123662"/>
          </a:xfrm>
          <a:prstGeom prst="rect">
            <a:avLst/>
          </a:prstGeom>
          <a:noFill/>
          <a:effectLst>
            <a:outerShdw blurRad="50800" dist="127000" dir="3000000" algn="t" rotWithShape="0">
              <a:prstClr val="black">
                <a:alpha val="40000"/>
              </a:prstClr>
            </a:outerShdw>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993376"/>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9A92A5-97DF-BDC2-D4F6-EE17D04F74B7}"/>
              </a:ext>
            </a:extLst>
          </p:cNvPr>
          <p:cNvSpPr>
            <a:spLocks noGrp="1"/>
          </p:cNvSpPr>
          <p:nvPr>
            <p:ph idx="1"/>
          </p:nvPr>
        </p:nvSpPr>
        <p:spPr/>
        <p:txBody>
          <a:bodyPr/>
          <a:lstStyle/>
          <a:p>
            <a:r>
              <a:rPr lang="en-US" b="1" u="sng" dirty="0">
                <a:solidFill>
                  <a:srgbClr val="C00000"/>
                </a:solidFill>
              </a:rPr>
              <a:t>Only</a:t>
            </a:r>
            <a:r>
              <a:rPr lang="en-US" dirty="0"/>
              <a:t> recommends nonclustered, rowstore, disk-based indexes</a:t>
            </a:r>
          </a:p>
          <a:p>
            <a:pPr lvl="1"/>
            <a:r>
              <a:rPr lang="en-US" sz="2400" b="1" u="sng" dirty="0">
                <a:solidFill>
                  <a:srgbClr val="C00000"/>
                </a:solidFill>
              </a:rPr>
              <a:t>No</a:t>
            </a:r>
            <a:r>
              <a:rPr lang="en-US" sz="2400" dirty="0"/>
              <a:t> clustered, columnstore, in-memory, partitioned, compressed, XML, JSON, spatial,</a:t>
            </a:r>
            <a:br>
              <a:rPr lang="en-US" sz="2400" dirty="0"/>
            </a:br>
            <a:r>
              <a:rPr lang="en-US" sz="2400" dirty="0"/>
              <a:t>full-text, hash, unique, filtered, materialized views …</a:t>
            </a:r>
          </a:p>
          <a:p>
            <a:r>
              <a:rPr lang="en-US" b="1" u="sng" dirty="0">
                <a:solidFill>
                  <a:srgbClr val="C00000"/>
                </a:solidFill>
              </a:rPr>
              <a:t>Only</a:t>
            </a:r>
            <a:r>
              <a:rPr lang="en-US" b="1" dirty="0">
                <a:solidFill>
                  <a:srgbClr val="C00000"/>
                </a:solidFill>
              </a:rPr>
              <a:t> </a:t>
            </a:r>
            <a:r>
              <a:rPr lang="en-US" dirty="0"/>
              <a:t>creates estimates from a single query optimization</a:t>
            </a:r>
          </a:p>
          <a:p>
            <a:pPr>
              <a:lnSpc>
                <a:spcPts val="1700"/>
              </a:lnSpc>
            </a:pPr>
            <a:r>
              <a:rPr lang="en-US" sz="1700" u="sng" dirty="0"/>
              <a:t>Not</a:t>
            </a:r>
            <a:r>
              <a:rPr lang="en-US" sz="1700" dirty="0"/>
              <a:t> weighted based on total number of times table was accessed</a:t>
            </a:r>
          </a:p>
          <a:p>
            <a:pPr>
              <a:lnSpc>
                <a:spcPts val="1700"/>
              </a:lnSpc>
            </a:pPr>
            <a:r>
              <a:rPr lang="en-US" sz="1700" u="sng" dirty="0"/>
              <a:t>Cleared</a:t>
            </a:r>
            <a:r>
              <a:rPr lang="en-US" sz="1700" dirty="0"/>
              <a:t> for a table on DDL change or index add/change/delete/rebuild</a:t>
            </a:r>
          </a:p>
          <a:p>
            <a:pPr>
              <a:lnSpc>
                <a:spcPts val="1700"/>
              </a:lnSpc>
              <a:spcBef>
                <a:spcPts val="600"/>
              </a:spcBef>
            </a:pPr>
            <a:r>
              <a:rPr lang="en-US" sz="1700" u="sng" dirty="0"/>
              <a:t>Only</a:t>
            </a:r>
            <a:r>
              <a:rPr lang="en-US" sz="1700" dirty="0"/>
              <a:t> first 600 captured, additional estimates not stored</a:t>
            </a:r>
          </a:p>
          <a:p>
            <a:pPr>
              <a:lnSpc>
                <a:spcPts val="1700"/>
              </a:lnSpc>
              <a:spcBef>
                <a:spcPts val="600"/>
              </a:spcBef>
            </a:pPr>
            <a:r>
              <a:rPr lang="en-US" sz="1700" u="sng" dirty="0"/>
              <a:t>Ignores</a:t>
            </a:r>
            <a:r>
              <a:rPr lang="en-US" sz="1700" dirty="0"/>
              <a:t> key column selectivity, keys listed instead by table column creation order</a:t>
            </a:r>
          </a:p>
          <a:p>
            <a:pPr>
              <a:lnSpc>
                <a:spcPts val="1700"/>
              </a:lnSpc>
              <a:spcBef>
                <a:spcPts val="600"/>
              </a:spcBef>
            </a:pPr>
            <a:r>
              <a:rPr lang="en-US" sz="1700" u="sng" dirty="0"/>
              <a:t>Does not </a:t>
            </a:r>
            <a:r>
              <a:rPr lang="en-US" sz="1700" dirty="0"/>
              <a:t>consider existing nonclustered columnstore in deciding on a “missing” index </a:t>
            </a:r>
          </a:p>
          <a:p>
            <a:pPr>
              <a:lnSpc>
                <a:spcPts val="1700"/>
              </a:lnSpc>
              <a:spcBef>
                <a:spcPts val="600"/>
              </a:spcBef>
            </a:pPr>
            <a:r>
              <a:rPr lang="en-US" sz="1700" u="sng" dirty="0"/>
              <a:t>No</a:t>
            </a:r>
            <a:r>
              <a:rPr lang="en-US" sz="1700" dirty="0"/>
              <a:t> consideration for key column parameter sniffing</a:t>
            </a:r>
          </a:p>
          <a:p>
            <a:pPr>
              <a:lnSpc>
                <a:spcPts val="1700"/>
              </a:lnSpc>
              <a:spcBef>
                <a:spcPts val="600"/>
              </a:spcBef>
            </a:pPr>
            <a:r>
              <a:rPr lang="en-US" sz="1700" u="sng" dirty="0"/>
              <a:t>Does not </a:t>
            </a:r>
            <a:r>
              <a:rPr lang="en-US" sz="1700" dirty="0"/>
              <a:t>update query metrics after actual execution(s)</a:t>
            </a:r>
          </a:p>
          <a:p>
            <a:pPr>
              <a:lnSpc>
                <a:spcPts val="1700"/>
              </a:lnSpc>
              <a:spcBef>
                <a:spcPts val="600"/>
              </a:spcBef>
            </a:pPr>
            <a:r>
              <a:rPr lang="en-US" sz="1700" u="sng" dirty="0"/>
              <a:t>Does not </a:t>
            </a:r>
            <a:r>
              <a:rPr lang="en-US" sz="1700" dirty="0"/>
              <a:t>consider cost / benefit ratio when suggesting included columns to cover query</a:t>
            </a:r>
          </a:p>
          <a:p>
            <a:pPr>
              <a:lnSpc>
                <a:spcPts val="1700"/>
              </a:lnSpc>
              <a:spcBef>
                <a:spcPts val="600"/>
              </a:spcBef>
            </a:pPr>
            <a:r>
              <a:rPr lang="en-US" sz="1700" u="sng" dirty="0"/>
              <a:t>No</a:t>
            </a:r>
            <a:r>
              <a:rPr lang="en-US" sz="1700" dirty="0"/>
              <a:t> knowledge of existing indexes or other recommendations - creates overlaps!</a:t>
            </a:r>
          </a:p>
          <a:p>
            <a:pPr>
              <a:lnSpc>
                <a:spcPts val="1700"/>
              </a:lnSpc>
              <a:spcBef>
                <a:spcPts val="600"/>
              </a:spcBef>
            </a:pPr>
            <a:r>
              <a:rPr lang="en-US" sz="1700" u="sng" dirty="0"/>
              <a:t>No</a:t>
            </a:r>
            <a:r>
              <a:rPr lang="en-US" sz="1700" dirty="0"/>
              <a:t> suggestions for trivial (“simple”) query plans</a:t>
            </a:r>
          </a:p>
          <a:p>
            <a:pPr>
              <a:lnSpc>
                <a:spcPts val="1700"/>
              </a:lnSpc>
              <a:spcBef>
                <a:spcPts val="600"/>
              </a:spcBef>
            </a:pPr>
            <a:r>
              <a:rPr lang="en-US" sz="1700" dirty="0"/>
              <a:t>Suggests missing indexes for imprecise and non-persisted </a:t>
            </a:r>
            <a:r>
              <a:rPr lang="en-US" sz="1700" u="sng" dirty="0"/>
              <a:t>computed columns</a:t>
            </a:r>
          </a:p>
          <a:p>
            <a:pPr>
              <a:lnSpc>
                <a:spcPts val="1700"/>
              </a:lnSpc>
              <a:spcBef>
                <a:spcPts val="600"/>
              </a:spcBef>
            </a:pPr>
            <a:r>
              <a:rPr lang="en-US" sz="1700" u="sng" dirty="0"/>
              <a:t>Only one </a:t>
            </a:r>
            <a:r>
              <a:rPr lang="en-US" sz="1700" dirty="0"/>
              <a:t>returned from each query, even if many were suggested in plan XML</a:t>
            </a:r>
          </a:p>
          <a:p>
            <a:pPr>
              <a:lnSpc>
                <a:spcPts val="1700"/>
              </a:lnSpc>
              <a:spcBef>
                <a:spcPts val="600"/>
              </a:spcBef>
            </a:pPr>
            <a:r>
              <a:rPr lang="en-US" sz="1700" dirty="0"/>
              <a:t>Queries with only inequality predicates have </a:t>
            </a:r>
            <a:r>
              <a:rPr lang="en-US" sz="1700" u="sng" dirty="0"/>
              <a:t>less accurate </a:t>
            </a:r>
            <a:r>
              <a:rPr lang="en-US" sz="1700" dirty="0"/>
              <a:t>query cost</a:t>
            </a:r>
          </a:p>
          <a:p>
            <a:pPr lvl="0">
              <a:lnSpc>
                <a:spcPts val="1700"/>
              </a:lnSpc>
              <a:spcBef>
                <a:spcPts val="600"/>
              </a:spcBef>
            </a:pPr>
            <a:r>
              <a:rPr lang="en-US" sz="1700" u="sng" dirty="0">
                <a:solidFill>
                  <a:prstClr val="black"/>
                </a:solidFill>
              </a:rPr>
              <a:t>Ignores</a:t>
            </a:r>
            <a:r>
              <a:rPr lang="en-US" sz="1700" dirty="0">
                <a:solidFill>
                  <a:prstClr val="black"/>
                </a:solidFill>
              </a:rPr>
              <a:t> internal tables (e.g. supporting full text, XML,  &amp; spatial indexes)</a:t>
            </a:r>
          </a:p>
          <a:p>
            <a:pPr lvl="0">
              <a:lnSpc>
                <a:spcPts val="1700"/>
              </a:lnSpc>
              <a:spcBef>
                <a:spcPts val="600"/>
              </a:spcBef>
            </a:pPr>
            <a:r>
              <a:rPr lang="en-US" sz="1700" u="sng" dirty="0">
                <a:solidFill>
                  <a:prstClr val="black"/>
                </a:solidFill>
              </a:rPr>
              <a:t>Ignores</a:t>
            </a:r>
            <a:r>
              <a:rPr lang="en-US" sz="1700" dirty="0">
                <a:solidFill>
                  <a:prstClr val="black"/>
                </a:solidFill>
              </a:rPr>
              <a:t> history tables (CDC, SVN, LDG)</a:t>
            </a:r>
          </a:p>
        </p:txBody>
      </p:sp>
      <p:sp>
        <p:nvSpPr>
          <p:cNvPr id="3" name="Title 2">
            <a:extLst>
              <a:ext uri="{FF2B5EF4-FFF2-40B4-BE49-F238E27FC236}">
                <a16:creationId xmlns:a16="http://schemas.microsoft.com/office/drawing/2014/main" id="{85D83464-EB7B-A26D-7447-2305C7528CBE}"/>
              </a:ext>
            </a:extLst>
          </p:cNvPr>
          <p:cNvSpPr>
            <a:spLocks noGrp="1"/>
          </p:cNvSpPr>
          <p:nvPr>
            <p:ph type="title"/>
          </p:nvPr>
        </p:nvSpPr>
        <p:spPr/>
        <p:txBody>
          <a:bodyPr/>
          <a:lstStyle/>
          <a:p>
            <a:r>
              <a:rPr lang="en-US" dirty="0"/>
              <a:t>“Fine Print” on </a:t>
            </a:r>
            <a:r>
              <a:rPr lang="en-US" dirty="0">
                <a:solidFill>
                  <a:srgbClr val="CCECFF"/>
                </a:solidFill>
                <a:hlinkClick r:id="rId3">
                  <a:extLst>
                    <a:ext uri="{A12FA001-AC4F-418D-AE19-62706E023703}">
                      <ahyp:hlinkClr xmlns:ahyp="http://schemas.microsoft.com/office/drawing/2018/hyperlinkcolor" val="tx"/>
                    </a:ext>
                  </a:extLst>
                </a:hlinkClick>
              </a:rPr>
              <a:t>Missing Index Limitations</a:t>
            </a:r>
            <a:r>
              <a:rPr lang="en-US" dirty="0">
                <a:solidFill>
                  <a:srgbClr val="CCECFF"/>
                </a:solidFill>
              </a:rPr>
              <a:t> </a:t>
            </a:r>
            <a:r>
              <a:rPr lang="en-US" dirty="0"/>
              <a:t>(from Microsoft)</a:t>
            </a:r>
          </a:p>
        </p:txBody>
      </p:sp>
      <p:pic>
        <p:nvPicPr>
          <p:cNvPr id="3074" name="Picture 2" descr="man reading document with magnifying glass - fine print stock pictures, royalty-free photos &amp; images">
            <a:extLst>
              <a:ext uri="{FF2B5EF4-FFF2-40B4-BE49-F238E27FC236}">
                <a16:creationId xmlns:a16="http://schemas.microsoft.com/office/drawing/2014/main" id="{EE6934E8-6E89-FA84-6E03-F6057D6B41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0016" y="1380744"/>
            <a:ext cx="3608832" cy="5413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47355"/>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6" end="1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6A4C-ED7F-F829-6D18-C8E94CBA104D}"/>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CB65FB7-C3B2-DD59-2991-EB41CD2D7797}"/>
              </a:ext>
            </a:extLst>
          </p:cNvPr>
          <p:cNvSpPr>
            <a:spLocks noGrp="1"/>
          </p:cNvSpPr>
          <p:nvPr>
            <p:ph type="title"/>
          </p:nvPr>
        </p:nvSpPr>
        <p:spPr>
          <a:xfrm>
            <a:off x="0" y="1"/>
            <a:ext cx="12192000" cy="447039"/>
          </a:xfrm>
        </p:spPr>
        <p:txBody>
          <a:bodyPr/>
          <a:lstStyle/>
          <a:p>
            <a:r>
              <a:rPr lang="en-US" dirty="0"/>
              <a:t>Recommendation Categories</a:t>
            </a:r>
          </a:p>
        </p:txBody>
      </p:sp>
      <p:sp>
        <p:nvSpPr>
          <p:cNvPr id="7" name="Content Placeholder 6">
            <a:extLst>
              <a:ext uri="{FF2B5EF4-FFF2-40B4-BE49-F238E27FC236}">
                <a16:creationId xmlns:a16="http://schemas.microsoft.com/office/drawing/2014/main" id="{EB34A366-15A7-B0ED-39A2-219A1AED99E8}"/>
              </a:ext>
            </a:extLst>
          </p:cNvPr>
          <p:cNvSpPr>
            <a:spLocks noGrp="1"/>
          </p:cNvSpPr>
          <p:nvPr>
            <p:ph idx="1"/>
          </p:nvPr>
        </p:nvSpPr>
        <p:spPr/>
        <p:txBody>
          <a:bodyPr/>
          <a:lstStyle/>
          <a:p>
            <a:r>
              <a:rPr lang="en-US" dirty="0"/>
              <a:t>Missing index recommendations</a:t>
            </a:r>
          </a:p>
          <a:p>
            <a:pPr lvl="1"/>
            <a:r>
              <a:rPr lang="en-US" dirty="0"/>
              <a:t>That don’t add significant value</a:t>
            </a:r>
          </a:p>
          <a:p>
            <a:pPr lvl="1"/>
            <a:r>
              <a:rPr lang="en-US" dirty="0"/>
              <a:t>Covered by (existing/future) nonclustered columnstore</a:t>
            </a:r>
          </a:p>
        </p:txBody>
      </p:sp>
      <p:sp>
        <p:nvSpPr>
          <p:cNvPr id="5" name="Text Placeholder 4">
            <a:extLst>
              <a:ext uri="{FF2B5EF4-FFF2-40B4-BE49-F238E27FC236}">
                <a16:creationId xmlns:a16="http://schemas.microsoft.com/office/drawing/2014/main" id="{F7C8C948-7B14-389A-1D70-7FA19475FEB7}"/>
              </a:ext>
            </a:extLst>
          </p:cNvPr>
          <p:cNvSpPr>
            <a:spLocks noGrp="1"/>
          </p:cNvSpPr>
          <p:nvPr>
            <p:ph type="body" sz="quarter" idx="10"/>
          </p:nvPr>
        </p:nvSpPr>
        <p:spPr/>
        <p:txBody>
          <a:bodyPr/>
          <a:lstStyle/>
          <a:p>
            <a:pPr>
              <a:tabLst>
                <a:tab pos="1554480" algn="l"/>
                <a:tab pos="1655064" algn="l"/>
              </a:tabLst>
            </a:pPr>
            <a:r>
              <a:rPr lang="en-US" dirty="0"/>
              <a:t>Retain</a:t>
            </a:r>
          </a:p>
          <a:p>
            <a:pPr>
              <a:tabLst>
                <a:tab pos="1554480" algn="l"/>
                <a:tab pos="1655064" algn="l"/>
              </a:tabLst>
            </a:pPr>
            <a:r>
              <a:rPr lang="en-US" sz="2800" dirty="0"/>
              <a:t>Replace</a:t>
            </a:r>
          </a:p>
          <a:p>
            <a:pPr>
              <a:tabLst>
                <a:tab pos="1554480" algn="l"/>
                <a:tab pos="1655064" algn="l"/>
              </a:tabLst>
            </a:pPr>
            <a:r>
              <a:rPr lang="en-US" sz="2800" dirty="0"/>
              <a:t>Request</a:t>
            </a:r>
          </a:p>
          <a:p>
            <a:pPr>
              <a:tabLst>
                <a:tab pos="1554480" algn="l"/>
                <a:tab pos="1655064" algn="l"/>
              </a:tabLst>
            </a:pPr>
            <a:r>
              <a:rPr lang="en-US" sz="3600" b="1" dirty="0">
                <a:solidFill>
                  <a:srgbClr val="1B9D43"/>
                </a:solidFill>
              </a:rPr>
              <a:t>Reject</a:t>
            </a:r>
          </a:p>
          <a:p>
            <a:pPr>
              <a:tabLst>
                <a:tab pos="1554480" algn="l"/>
                <a:tab pos="1655064" algn="l"/>
              </a:tabLst>
            </a:pPr>
            <a:r>
              <a:rPr lang="en-US" sz="2800" dirty="0"/>
              <a:t>Remove</a:t>
            </a:r>
          </a:p>
          <a:p>
            <a:pPr>
              <a:tabLst>
                <a:tab pos="1554480" algn="l"/>
                <a:tab pos="1655064" algn="l"/>
              </a:tabLst>
            </a:pPr>
            <a:r>
              <a:rPr lang="en-US" sz="2800" dirty="0"/>
              <a:t>Review</a:t>
            </a:r>
          </a:p>
          <a:p>
            <a:pPr>
              <a:tabLst>
                <a:tab pos="1554480" algn="l"/>
                <a:tab pos="1655064" algn="l"/>
              </a:tabLst>
            </a:pPr>
            <a:r>
              <a:rPr lang="en-US" sz="2800" dirty="0"/>
              <a:t>Refresh</a:t>
            </a:r>
          </a:p>
          <a:p>
            <a:pPr>
              <a:tabLst>
                <a:tab pos="1554480" algn="l"/>
                <a:tab pos="1655064" algn="l"/>
              </a:tabLst>
            </a:pPr>
            <a:r>
              <a:rPr lang="en-US" sz="2800" dirty="0"/>
              <a:t>Refactor</a:t>
            </a:r>
            <a:endParaRPr lang="en-US" dirty="0"/>
          </a:p>
        </p:txBody>
      </p:sp>
      <p:pic>
        <p:nvPicPr>
          <p:cNvPr id="14338" name="Picture 2" descr="hand sign - rejection stock pictures, royalty-free photos &amp; images">
            <a:extLst>
              <a:ext uri="{FF2B5EF4-FFF2-40B4-BE49-F238E27FC236}">
                <a16:creationId xmlns:a16="http://schemas.microsoft.com/office/drawing/2014/main" id="{31BD99F1-9343-6934-B056-6123A40FF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96904">
            <a:off x="4418839" y="2366688"/>
            <a:ext cx="5829300" cy="3886200"/>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050427430"/>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48AA6-345D-2C36-8060-178F9ACA836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15C688E-2EEB-0EBD-40FB-2A632B3EB349}"/>
              </a:ext>
            </a:extLst>
          </p:cNvPr>
          <p:cNvSpPr>
            <a:spLocks noGrp="1"/>
          </p:cNvSpPr>
          <p:nvPr>
            <p:ph type="title"/>
          </p:nvPr>
        </p:nvSpPr>
        <p:spPr>
          <a:xfrm>
            <a:off x="0" y="1"/>
            <a:ext cx="12192000" cy="447039"/>
          </a:xfrm>
        </p:spPr>
        <p:txBody>
          <a:bodyPr/>
          <a:lstStyle/>
          <a:p>
            <a:r>
              <a:rPr lang="en-US" dirty="0"/>
              <a:t>Recommendation Categories</a:t>
            </a:r>
          </a:p>
        </p:txBody>
      </p:sp>
      <p:sp>
        <p:nvSpPr>
          <p:cNvPr id="7" name="Content Placeholder 6">
            <a:extLst>
              <a:ext uri="{FF2B5EF4-FFF2-40B4-BE49-F238E27FC236}">
                <a16:creationId xmlns:a16="http://schemas.microsoft.com/office/drawing/2014/main" id="{E4CBDB24-0105-30C8-8EE9-0AE4A854B10A}"/>
              </a:ext>
            </a:extLst>
          </p:cNvPr>
          <p:cNvSpPr>
            <a:spLocks noGrp="1"/>
          </p:cNvSpPr>
          <p:nvPr>
            <p:ph idx="1"/>
          </p:nvPr>
        </p:nvSpPr>
        <p:spPr/>
        <p:txBody>
          <a:bodyPr/>
          <a:lstStyle/>
          <a:p>
            <a:r>
              <a:rPr lang="en-US" dirty="0"/>
              <a:t>Drop existing nonclustered rowstore indexes</a:t>
            </a:r>
          </a:p>
          <a:p>
            <a:pPr lvl="1"/>
            <a:r>
              <a:rPr lang="en-US" dirty="0"/>
              <a:t>Cost more than benefit - less than 4 reads per write</a:t>
            </a:r>
          </a:p>
          <a:p>
            <a:pPr lvl="1"/>
            <a:r>
              <a:rPr lang="en-US" dirty="0"/>
              <a:t>Duplicates - Least used</a:t>
            </a:r>
          </a:p>
          <a:p>
            <a:r>
              <a:rPr lang="en-US" dirty="0"/>
              <a:t>Redundant foreign key constraint</a:t>
            </a:r>
          </a:p>
        </p:txBody>
      </p:sp>
      <p:sp>
        <p:nvSpPr>
          <p:cNvPr id="5" name="Text Placeholder 4">
            <a:extLst>
              <a:ext uri="{FF2B5EF4-FFF2-40B4-BE49-F238E27FC236}">
                <a16:creationId xmlns:a16="http://schemas.microsoft.com/office/drawing/2014/main" id="{DAB13932-B4E3-7EC2-7FBA-8E3C20AD7EA2}"/>
              </a:ext>
            </a:extLst>
          </p:cNvPr>
          <p:cNvSpPr>
            <a:spLocks noGrp="1"/>
          </p:cNvSpPr>
          <p:nvPr>
            <p:ph type="body" sz="quarter" idx="10"/>
          </p:nvPr>
        </p:nvSpPr>
        <p:spPr/>
        <p:txBody>
          <a:bodyPr/>
          <a:lstStyle/>
          <a:p>
            <a:pPr>
              <a:tabLst>
                <a:tab pos="1554480" algn="l"/>
                <a:tab pos="1655064" algn="l"/>
              </a:tabLst>
            </a:pPr>
            <a:r>
              <a:rPr lang="en-US" dirty="0"/>
              <a:t>Retain</a:t>
            </a:r>
          </a:p>
          <a:p>
            <a:pPr>
              <a:tabLst>
                <a:tab pos="1554480" algn="l"/>
                <a:tab pos="1655064" algn="l"/>
              </a:tabLst>
            </a:pPr>
            <a:r>
              <a:rPr lang="en-US" sz="2800" dirty="0"/>
              <a:t>Replace</a:t>
            </a:r>
          </a:p>
          <a:p>
            <a:pPr>
              <a:tabLst>
                <a:tab pos="1554480" algn="l"/>
                <a:tab pos="1655064" algn="l"/>
              </a:tabLst>
            </a:pPr>
            <a:r>
              <a:rPr lang="en-US" sz="2800" dirty="0"/>
              <a:t>Request</a:t>
            </a:r>
          </a:p>
          <a:p>
            <a:pPr>
              <a:tabLst>
                <a:tab pos="1554480" algn="l"/>
                <a:tab pos="1655064" algn="l"/>
              </a:tabLst>
            </a:pPr>
            <a:r>
              <a:rPr lang="en-US" sz="2800" dirty="0"/>
              <a:t>Reject</a:t>
            </a:r>
          </a:p>
          <a:p>
            <a:pPr>
              <a:tabLst>
                <a:tab pos="1554480" algn="l"/>
                <a:tab pos="1655064" algn="l"/>
              </a:tabLst>
            </a:pPr>
            <a:r>
              <a:rPr lang="en-US" sz="3600" b="1" dirty="0">
                <a:solidFill>
                  <a:srgbClr val="1B9D43"/>
                </a:solidFill>
              </a:rPr>
              <a:t>Remove</a:t>
            </a:r>
          </a:p>
          <a:p>
            <a:pPr>
              <a:tabLst>
                <a:tab pos="1554480" algn="l"/>
                <a:tab pos="1655064" algn="l"/>
              </a:tabLst>
            </a:pPr>
            <a:r>
              <a:rPr lang="en-US" sz="2800" dirty="0"/>
              <a:t>Review</a:t>
            </a:r>
          </a:p>
          <a:p>
            <a:pPr>
              <a:tabLst>
                <a:tab pos="1554480" algn="l"/>
                <a:tab pos="1655064" algn="l"/>
              </a:tabLst>
            </a:pPr>
            <a:r>
              <a:rPr lang="en-US" sz="2800" dirty="0"/>
              <a:t>Refresh</a:t>
            </a:r>
          </a:p>
          <a:p>
            <a:pPr>
              <a:tabLst>
                <a:tab pos="1554480" algn="l"/>
                <a:tab pos="1655064" algn="l"/>
              </a:tabLst>
            </a:pPr>
            <a:r>
              <a:rPr lang="en-US" sz="2800" dirty="0"/>
              <a:t>Refactor</a:t>
            </a:r>
            <a:endParaRPr lang="en-US" dirty="0"/>
          </a:p>
        </p:txBody>
      </p:sp>
      <p:pic>
        <p:nvPicPr>
          <p:cNvPr id="21512" name="Picture 8" descr="boy taking out trash - taking out the trash stock pictures, royalty-free photos &amp; images">
            <a:extLst>
              <a:ext uri="{FF2B5EF4-FFF2-40B4-BE49-F238E27FC236}">
                <a16:creationId xmlns:a16="http://schemas.microsoft.com/office/drawing/2014/main" id="{03A6F9B0-57C2-9229-080C-0A00DF126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728" y="2819849"/>
            <a:ext cx="5609844" cy="3739896"/>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417364562"/>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D6E18-6E41-CFF6-0A77-24F7C1494C9A}"/>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2695CFA-A614-F715-F3B4-F5C952BA0D08}"/>
              </a:ext>
            </a:extLst>
          </p:cNvPr>
          <p:cNvSpPr>
            <a:spLocks noGrp="1"/>
          </p:cNvSpPr>
          <p:nvPr>
            <p:ph type="title"/>
          </p:nvPr>
        </p:nvSpPr>
        <p:spPr>
          <a:xfrm>
            <a:off x="0" y="1"/>
            <a:ext cx="12192000" cy="447039"/>
          </a:xfrm>
        </p:spPr>
        <p:txBody>
          <a:bodyPr/>
          <a:lstStyle/>
          <a:p>
            <a:r>
              <a:rPr lang="en-US" dirty="0"/>
              <a:t>Recommendation Categories</a:t>
            </a:r>
          </a:p>
        </p:txBody>
      </p:sp>
      <p:sp>
        <p:nvSpPr>
          <p:cNvPr id="7" name="Content Placeholder 6">
            <a:extLst>
              <a:ext uri="{FF2B5EF4-FFF2-40B4-BE49-F238E27FC236}">
                <a16:creationId xmlns:a16="http://schemas.microsoft.com/office/drawing/2014/main" id="{53BA6349-264F-1F21-48D9-A33A77393D33}"/>
              </a:ext>
            </a:extLst>
          </p:cNvPr>
          <p:cNvSpPr>
            <a:spLocks noGrp="1"/>
          </p:cNvSpPr>
          <p:nvPr>
            <p:ph idx="1"/>
          </p:nvPr>
        </p:nvSpPr>
        <p:spPr/>
        <p:txBody>
          <a:bodyPr/>
          <a:lstStyle/>
          <a:p>
            <a:r>
              <a:rPr lang="en-US" dirty="0"/>
              <a:t>“It Depends” for indexes tagged previously - like:</a:t>
            </a:r>
          </a:p>
          <a:p>
            <a:pPr lvl="1"/>
            <a:r>
              <a:rPr lang="en-US" dirty="0"/>
              <a:t>Potential filtered index - wide range of rows per lead index key</a:t>
            </a:r>
          </a:p>
          <a:p>
            <a:pPr lvl="1"/>
            <a:r>
              <a:rPr lang="en-US" dirty="0"/>
              <a:t>Synergies &amp; overlaps (with included columns)</a:t>
            </a:r>
          </a:p>
          <a:p>
            <a:pPr lvl="1"/>
            <a:r>
              <a:rPr lang="en-US" dirty="0"/>
              <a:t>Non-persisted computed column in index</a:t>
            </a:r>
          </a:p>
          <a:p>
            <a:pPr lvl="1"/>
            <a:r>
              <a:rPr lang="en-US" dirty="0"/>
              <a:t>Potential temporary based on name</a:t>
            </a:r>
          </a:p>
          <a:p>
            <a:pPr lvl="1"/>
            <a:r>
              <a:rPr lang="en-US" dirty="0"/>
              <a:t>High page compression failures</a:t>
            </a:r>
          </a:p>
          <a:p>
            <a:pPr lvl="1"/>
            <a:r>
              <a:rPr lang="en-US" dirty="0"/>
              <a:t>Disabled / Not trusted</a:t>
            </a:r>
          </a:p>
          <a:p>
            <a:pPr lvl="1"/>
            <a:endParaRPr lang="en-US" dirty="0"/>
          </a:p>
        </p:txBody>
      </p:sp>
      <p:sp>
        <p:nvSpPr>
          <p:cNvPr id="5" name="Text Placeholder 4">
            <a:extLst>
              <a:ext uri="{FF2B5EF4-FFF2-40B4-BE49-F238E27FC236}">
                <a16:creationId xmlns:a16="http://schemas.microsoft.com/office/drawing/2014/main" id="{4339D280-856C-C2D8-ED9D-BE6659688AB6}"/>
              </a:ext>
            </a:extLst>
          </p:cNvPr>
          <p:cNvSpPr>
            <a:spLocks noGrp="1"/>
          </p:cNvSpPr>
          <p:nvPr>
            <p:ph type="body" sz="quarter" idx="10"/>
          </p:nvPr>
        </p:nvSpPr>
        <p:spPr/>
        <p:txBody>
          <a:bodyPr/>
          <a:lstStyle/>
          <a:p>
            <a:pPr>
              <a:tabLst>
                <a:tab pos="1554480" algn="l"/>
                <a:tab pos="1655064" algn="l"/>
              </a:tabLst>
            </a:pPr>
            <a:r>
              <a:rPr lang="en-US" dirty="0"/>
              <a:t>Retain</a:t>
            </a:r>
          </a:p>
          <a:p>
            <a:pPr>
              <a:tabLst>
                <a:tab pos="1554480" algn="l"/>
                <a:tab pos="1655064" algn="l"/>
              </a:tabLst>
            </a:pPr>
            <a:r>
              <a:rPr lang="en-US" sz="2800" dirty="0"/>
              <a:t>Replace</a:t>
            </a:r>
          </a:p>
          <a:p>
            <a:pPr>
              <a:tabLst>
                <a:tab pos="1554480" algn="l"/>
                <a:tab pos="1655064" algn="l"/>
              </a:tabLst>
            </a:pPr>
            <a:r>
              <a:rPr lang="en-US" sz="2800" dirty="0"/>
              <a:t>Request</a:t>
            </a:r>
          </a:p>
          <a:p>
            <a:pPr>
              <a:tabLst>
                <a:tab pos="1554480" algn="l"/>
                <a:tab pos="1655064" algn="l"/>
              </a:tabLst>
            </a:pPr>
            <a:r>
              <a:rPr lang="en-US" sz="2800" dirty="0"/>
              <a:t>Reject</a:t>
            </a:r>
          </a:p>
          <a:p>
            <a:pPr>
              <a:tabLst>
                <a:tab pos="1554480" algn="l"/>
                <a:tab pos="1655064" algn="l"/>
              </a:tabLst>
            </a:pPr>
            <a:r>
              <a:rPr lang="en-US" sz="2800" dirty="0"/>
              <a:t>Remove</a:t>
            </a:r>
          </a:p>
          <a:p>
            <a:pPr>
              <a:tabLst>
                <a:tab pos="1554480" algn="l"/>
                <a:tab pos="1655064" algn="l"/>
              </a:tabLst>
            </a:pPr>
            <a:r>
              <a:rPr lang="en-US" sz="3600" b="1" dirty="0">
                <a:solidFill>
                  <a:srgbClr val="1B9D43"/>
                </a:solidFill>
              </a:rPr>
              <a:t>Review</a:t>
            </a:r>
          </a:p>
          <a:p>
            <a:pPr>
              <a:tabLst>
                <a:tab pos="1554480" algn="l"/>
                <a:tab pos="1655064" algn="l"/>
              </a:tabLst>
            </a:pPr>
            <a:r>
              <a:rPr lang="en-US" sz="2800" dirty="0"/>
              <a:t>Refresh</a:t>
            </a:r>
          </a:p>
          <a:p>
            <a:pPr>
              <a:tabLst>
                <a:tab pos="1554480" algn="l"/>
                <a:tab pos="1655064" algn="l"/>
              </a:tabLst>
            </a:pPr>
            <a:r>
              <a:rPr lang="en-US" sz="2800" dirty="0"/>
              <a:t>Refactor</a:t>
            </a:r>
            <a:endParaRPr lang="en-US" dirty="0"/>
          </a:p>
        </p:txBody>
      </p:sp>
      <p:pic>
        <p:nvPicPr>
          <p:cNvPr id="15364" name="Picture 4" descr="Free Brown Monkey Photo Stock Photo">
            <a:extLst>
              <a:ext uri="{FF2B5EF4-FFF2-40B4-BE49-F238E27FC236}">
                <a16:creationId xmlns:a16="http://schemas.microsoft.com/office/drawing/2014/main" id="{D011191A-0ECB-0FD1-3E8E-C2FB8E681F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9217" y="3136392"/>
            <a:ext cx="5514772" cy="36728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590589"/>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B7F27-7CC5-89CC-F79D-FD89970B4AC3}"/>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2BA3084-D1BD-DA79-6C5F-DC37281B27F1}"/>
              </a:ext>
            </a:extLst>
          </p:cNvPr>
          <p:cNvSpPr>
            <a:spLocks noGrp="1"/>
          </p:cNvSpPr>
          <p:nvPr>
            <p:ph type="title"/>
          </p:nvPr>
        </p:nvSpPr>
        <p:spPr>
          <a:xfrm>
            <a:off x="0" y="1"/>
            <a:ext cx="12192000" cy="447039"/>
          </a:xfrm>
        </p:spPr>
        <p:txBody>
          <a:bodyPr/>
          <a:lstStyle/>
          <a:p>
            <a:r>
              <a:rPr lang="en-US" dirty="0"/>
              <a:t>Recommendation Categories</a:t>
            </a:r>
          </a:p>
        </p:txBody>
      </p:sp>
      <p:sp>
        <p:nvSpPr>
          <p:cNvPr id="7" name="Content Placeholder 6">
            <a:extLst>
              <a:ext uri="{FF2B5EF4-FFF2-40B4-BE49-F238E27FC236}">
                <a16:creationId xmlns:a16="http://schemas.microsoft.com/office/drawing/2014/main" id="{89274EA3-D9FF-7AE8-7A61-33AC5FE31E35}"/>
              </a:ext>
            </a:extLst>
          </p:cNvPr>
          <p:cNvSpPr>
            <a:spLocks noGrp="1"/>
          </p:cNvSpPr>
          <p:nvPr>
            <p:ph idx="1"/>
          </p:nvPr>
        </p:nvSpPr>
        <p:spPr/>
        <p:txBody>
          <a:bodyPr/>
          <a:lstStyle/>
          <a:p>
            <a:r>
              <a:rPr lang="en-US" dirty="0"/>
              <a:t>Refresh index statistics with</a:t>
            </a:r>
          </a:p>
          <a:p>
            <a:pPr lvl="1"/>
            <a:r>
              <a:rPr lang="en-US" dirty="0"/>
              <a:t>row modification counts </a:t>
            </a:r>
          </a:p>
          <a:p>
            <a:pPr lvl="1"/>
            <a:r>
              <a:rPr lang="en-US" dirty="0"/>
              <a:t>row count not matching table row count</a:t>
            </a:r>
          </a:p>
          <a:p>
            <a:r>
              <a:rPr lang="en-US" dirty="0"/>
              <a:t>Rebuild / reorganize </a:t>
            </a:r>
            <a:r>
              <a:rPr lang="en-US" dirty="0" err="1"/>
              <a:t>columnstores</a:t>
            </a:r>
            <a:r>
              <a:rPr lang="en-US" dirty="0"/>
              <a:t> with </a:t>
            </a:r>
          </a:p>
          <a:p>
            <a:pPr lvl="1"/>
            <a:r>
              <a:rPr lang="en-US" dirty="0"/>
              <a:t>delta stores (insert/update, delete)</a:t>
            </a:r>
          </a:p>
          <a:p>
            <a:pPr lvl="1"/>
            <a:r>
              <a:rPr lang="en-US" dirty="0"/>
              <a:t>multiple undersized </a:t>
            </a:r>
            <a:r>
              <a:rPr lang="en-US" dirty="0" err="1"/>
              <a:t>rowgroups</a:t>
            </a:r>
            <a:endParaRPr lang="en-US" dirty="0"/>
          </a:p>
        </p:txBody>
      </p:sp>
      <p:sp>
        <p:nvSpPr>
          <p:cNvPr id="8" name="Text Placeholder 7">
            <a:extLst>
              <a:ext uri="{FF2B5EF4-FFF2-40B4-BE49-F238E27FC236}">
                <a16:creationId xmlns:a16="http://schemas.microsoft.com/office/drawing/2014/main" id="{C91C7BC1-58A4-8E8C-950A-FDE776938DEE}"/>
              </a:ext>
            </a:extLst>
          </p:cNvPr>
          <p:cNvSpPr>
            <a:spLocks noGrp="1"/>
          </p:cNvSpPr>
          <p:nvPr>
            <p:ph type="body" sz="quarter" idx="10"/>
          </p:nvPr>
        </p:nvSpPr>
        <p:spPr/>
        <p:txBody>
          <a:bodyPr/>
          <a:lstStyle/>
          <a:p>
            <a:pPr>
              <a:tabLst>
                <a:tab pos="1554480" algn="l"/>
                <a:tab pos="1655064" algn="l"/>
              </a:tabLst>
            </a:pPr>
            <a:r>
              <a:rPr lang="en-US" dirty="0"/>
              <a:t>Retain</a:t>
            </a:r>
          </a:p>
          <a:p>
            <a:pPr>
              <a:tabLst>
                <a:tab pos="1554480" algn="l"/>
                <a:tab pos="1655064" algn="l"/>
              </a:tabLst>
            </a:pPr>
            <a:r>
              <a:rPr lang="en-US" sz="2800" dirty="0"/>
              <a:t>Replace</a:t>
            </a:r>
          </a:p>
          <a:p>
            <a:pPr>
              <a:tabLst>
                <a:tab pos="1554480" algn="l"/>
                <a:tab pos="1655064" algn="l"/>
              </a:tabLst>
            </a:pPr>
            <a:r>
              <a:rPr lang="en-US" sz="2800" dirty="0"/>
              <a:t>Request</a:t>
            </a:r>
          </a:p>
          <a:p>
            <a:pPr>
              <a:tabLst>
                <a:tab pos="1554480" algn="l"/>
                <a:tab pos="1655064" algn="l"/>
              </a:tabLst>
            </a:pPr>
            <a:r>
              <a:rPr lang="en-US" sz="2800" dirty="0"/>
              <a:t>Reject</a:t>
            </a:r>
          </a:p>
          <a:p>
            <a:pPr>
              <a:tabLst>
                <a:tab pos="1554480" algn="l"/>
                <a:tab pos="1655064" algn="l"/>
              </a:tabLst>
            </a:pPr>
            <a:r>
              <a:rPr lang="en-US" sz="2800" dirty="0"/>
              <a:t>Remove</a:t>
            </a:r>
          </a:p>
          <a:p>
            <a:pPr>
              <a:tabLst>
                <a:tab pos="1554480" algn="l"/>
                <a:tab pos="1655064" algn="l"/>
              </a:tabLst>
            </a:pPr>
            <a:r>
              <a:rPr lang="en-US" sz="2800" dirty="0"/>
              <a:t>Review</a:t>
            </a:r>
          </a:p>
          <a:p>
            <a:pPr>
              <a:tabLst>
                <a:tab pos="1554480" algn="l"/>
                <a:tab pos="1655064" algn="l"/>
              </a:tabLst>
            </a:pPr>
            <a:r>
              <a:rPr lang="en-US" sz="3600" b="1" dirty="0">
                <a:solidFill>
                  <a:srgbClr val="1B9D43"/>
                </a:solidFill>
              </a:rPr>
              <a:t>Refresh</a:t>
            </a:r>
          </a:p>
          <a:p>
            <a:pPr>
              <a:tabLst>
                <a:tab pos="1554480" algn="l"/>
                <a:tab pos="1655064" algn="l"/>
              </a:tabLst>
            </a:pPr>
            <a:r>
              <a:rPr lang="en-US" sz="2800" dirty="0"/>
              <a:t>Refactor</a:t>
            </a:r>
            <a:endParaRPr lang="en-US" dirty="0"/>
          </a:p>
        </p:txBody>
      </p:sp>
      <p:pic>
        <p:nvPicPr>
          <p:cNvPr id="2" name="Picture 1" descr="A sign on a brick building&#10;&#10;Description automatically generated">
            <a:extLst>
              <a:ext uri="{FF2B5EF4-FFF2-40B4-BE49-F238E27FC236}">
                <a16:creationId xmlns:a16="http://schemas.microsoft.com/office/drawing/2014/main" id="{C1955970-ED93-8182-A4E2-14BDDFB512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5456" y="3282696"/>
            <a:ext cx="6389556" cy="3493296"/>
          </a:xfrm>
          <a:prstGeom prst="roundRect">
            <a:avLst>
              <a:gd name="adj" fmla="val 8594"/>
            </a:avLst>
          </a:prstGeom>
          <a:solidFill>
            <a:srgbClr val="FFFFFF">
              <a:shade val="85000"/>
            </a:srgbClr>
          </a:solidFill>
          <a:ln>
            <a:noFill/>
          </a:ln>
          <a:effectLst/>
          <a:scene3d>
            <a:camera prst="perspectiveLeft"/>
            <a:lightRig rig="threePt" dir="t"/>
          </a:scene3d>
        </p:spPr>
      </p:pic>
    </p:spTree>
    <p:extLst>
      <p:ext uri="{BB962C8B-B14F-4D97-AF65-F5344CB8AC3E}">
        <p14:creationId xmlns:p14="http://schemas.microsoft.com/office/powerpoint/2010/main" val="3444207508"/>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4665-F5DE-A7CA-C4F9-875341DF9AEB}"/>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48E1BCFE-7F87-EE0C-F0D4-BCC43ECF2479}"/>
              </a:ext>
            </a:extLst>
          </p:cNvPr>
          <p:cNvSpPr>
            <a:spLocks noGrp="1"/>
          </p:cNvSpPr>
          <p:nvPr>
            <p:ph idx="1"/>
          </p:nvPr>
        </p:nvSpPr>
        <p:spPr/>
        <p:txBody>
          <a:bodyPr/>
          <a:lstStyle/>
          <a:p>
            <a:pPr lvl="0"/>
            <a:r>
              <a:rPr lang="en-US" dirty="0"/>
              <a:t>Bill </a:t>
            </a:r>
            <a:r>
              <a:rPr lang="en-US" dirty="0" err="1"/>
              <a:t>Sanscrainte</a:t>
            </a:r>
            <a:r>
              <a:rPr lang="en-US" dirty="0"/>
              <a:t>	</a:t>
            </a:r>
            <a:r>
              <a:rPr lang="en-US" sz="3600" dirty="0">
                <a:hlinkClick r:id="rId3" action="ppaction://hlinkfile"/>
              </a:rPr>
              <a:t>linkedin.com/in/</a:t>
            </a:r>
            <a:r>
              <a:rPr lang="en-US" sz="3600" dirty="0" err="1">
                <a:hlinkClick r:id="rId3" action="ppaction://hlinkfile"/>
              </a:rPr>
              <a:t>billsanscrainte</a:t>
            </a:r>
            <a:br>
              <a:rPr lang="en-US" sz="3600" dirty="0"/>
            </a:br>
            <a:r>
              <a:rPr lang="en-US" sz="3600" dirty="0"/>
              <a:t>			</a:t>
            </a:r>
            <a:r>
              <a:rPr lang="en-US" sz="3600" dirty="0">
                <a:hlinkClick r:id="rId4"/>
              </a:rPr>
              <a:t>Bill@Sanscrainte.com</a:t>
            </a:r>
            <a:endParaRPr lang="en-US" sz="3600" dirty="0"/>
          </a:p>
          <a:p>
            <a:r>
              <a:rPr lang="en-US" dirty="0"/>
              <a:t>SQL Server since 6.5</a:t>
            </a:r>
          </a:p>
          <a:p>
            <a:r>
              <a:rPr lang="en-US" dirty="0"/>
              <a:t>1984 - First SQL statement</a:t>
            </a:r>
          </a:p>
          <a:p>
            <a:pPr>
              <a:tabLst>
                <a:tab pos="1255713" algn="l"/>
              </a:tabLst>
            </a:pPr>
            <a:r>
              <a:rPr lang="en-US" dirty="0"/>
              <a:t>1994 - Started Data Consulting practice</a:t>
            </a:r>
          </a:p>
          <a:p>
            <a:r>
              <a:rPr lang="en-US" dirty="0"/>
              <a:t>2001 - Began version 1 of SQLXL tools</a:t>
            </a:r>
          </a:p>
          <a:p>
            <a:r>
              <a:rPr lang="en-US" dirty="0"/>
              <a:t>2020 - Retired to pursue SQL Server passion projects</a:t>
            </a:r>
          </a:p>
          <a:p>
            <a:r>
              <a:rPr lang="en-US" dirty="0"/>
              <a:t>Record holder for most SQL Cruises as a student</a:t>
            </a:r>
            <a:br>
              <a:rPr lang="en-US" dirty="0"/>
            </a:br>
            <a:r>
              <a:rPr lang="en-US" dirty="0"/>
              <a:t>SQL Server 10</a:t>
            </a:r>
            <a:br>
              <a:rPr lang="en-US" dirty="0"/>
            </a:br>
            <a:r>
              <a:rPr lang="en-US" dirty="0"/>
              <a:t>Oracle 2</a:t>
            </a:r>
          </a:p>
          <a:p>
            <a:pPr marL="0" indent="0" algn="ctr">
              <a:buNone/>
            </a:pPr>
            <a:endParaRPr lang="en-US" dirty="0"/>
          </a:p>
          <a:p>
            <a:pPr marL="1377950" indent="0">
              <a:buNone/>
            </a:pPr>
            <a:r>
              <a:rPr lang="en-US" sz="3200" b="1" dirty="0">
                <a:solidFill>
                  <a:srgbClr val="1B9D43"/>
                </a:solidFill>
              </a:rPr>
              <a:t>* Ask questions at any time! *</a:t>
            </a:r>
          </a:p>
        </p:txBody>
      </p:sp>
      <p:pic>
        <p:nvPicPr>
          <p:cNvPr id="4" name="Picture 3">
            <a:extLst>
              <a:ext uri="{FF2B5EF4-FFF2-40B4-BE49-F238E27FC236}">
                <a16:creationId xmlns:a16="http://schemas.microsoft.com/office/drawing/2014/main" id="{1A7EBF78-D9E5-55A4-8411-119FECBE31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0560" y="772286"/>
            <a:ext cx="3821455" cy="57488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18113638"/>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EAA6A-4986-55CD-7DA7-79812E2851B7}"/>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EFD889B-AD74-670D-104B-D9B3D2BD4D96}"/>
              </a:ext>
            </a:extLst>
          </p:cNvPr>
          <p:cNvSpPr>
            <a:spLocks noGrp="1"/>
          </p:cNvSpPr>
          <p:nvPr>
            <p:ph type="title"/>
          </p:nvPr>
        </p:nvSpPr>
        <p:spPr>
          <a:xfrm>
            <a:off x="0" y="1"/>
            <a:ext cx="12192000" cy="447039"/>
          </a:xfrm>
        </p:spPr>
        <p:txBody>
          <a:bodyPr/>
          <a:lstStyle/>
          <a:p>
            <a:r>
              <a:rPr lang="en-US" dirty="0"/>
              <a:t>Recommendation Categories</a:t>
            </a:r>
          </a:p>
        </p:txBody>
      </p:sp>
      <p:sp>
        <p:nvSpPr>
          <p:cNvPr id="7" name="Content Placeholder 6">
            <a:extLst>
              <a:ext uri="{FF2B5EF4-FFF2-40B4-BE49-F238E27FC236}">
                <a16:creationId xmlns:a16="http://schemas.microsoft.com/office/drawing/2014/main" id="{E7EAAE6B-841E-B433-DE92-98C596949775}"/>
              </a:ext>
            </a:extLst>
          </p:cNvPr>
          <p:cNvSpPr>
            <a:spLocks noGrp="1"/>
          </p:cNvSpPr>
          <p:nvPr>
            <p:ph idx="1"/>
          </p:nvPr>
        </p:nvSpPr>
        <p:spPr/>
        <p:txBody>
          <a:bodyPr/>
          <a:lstStyle/>
          <a:p>
            <a:r>
              <a:rPr lang="en-US" dirty="0"/>
              <a:t>Retained indexes benefiting from structural changes:</a:t>
            </a:r>
          </a:p>
          <a:p>
            <a:pPr lvl="1"/>
            <a:r>
              <a:rPr lang="en-US" dirty="0"/>
              <a:t>Rowstore - more key(s) don’t improve selectivity</a:t>
            </a:r>
          </a:p>
          <a:p>
            <a:pPr lvl="1"/>
            <a:r>
              <a:rPr lang="en-US" dirty="0"/>
              <a:t>FILL FACTOR = 100% with hi page splits (and opposite)</a:t>
            </a:r>
          </a:p>
          <a:p>
            <a:pPr lvl="1"/>
            <a:r>
              <a:rPr lang="en-US" dirty="0"/>
              <a:t>Index partition not match table partition</a:t>
            </a:r>
          </a:p>
          <a:p>
            <a:pPr lvl="1"/>
            <a:r>
              <a:rPr lang="en-US" dirty="0"/>
              <a:t>Collation mismatch</a:t>
            </a:r>
          </a:p>
          <a:p>
            <a:pPr lvl="1"/>
            <a:r>
              <a:rPr lang="en-US" dirty="0"/>
              <a:t>Page / row locking not enabled</a:t>
            </a:r>
          </a:p>
          <a:p>
            <a:pPr lvl="1"/>
            <a:r>
              <a:rPr lang="en-US" dirty="0"/>
              <a:t>Clustered rowstore index not “NUSE”</a:t>
            </a:r>
          </a:p>
          <a:p>
            <a:pPr lvl="2"/>
            <a:r>
              <a:rPr lang="en-US" b="1" u="sng" dirty="0"/>
              <a:t>N</a:t>
            </a:r>
            <a:r>
              <a:rPr lang="en-US" dirty="0"/>
              <a:t>arrow</a:t>
            </a:r>
          </a:p>
          <a:p>
            <a:pPr lvl="2"/>
            <a:r>
              <a:rPr lang="en-US" b="1" u="sng" dirty="0"/>
              <a:t>U</a:t>
            </a:r>
            <a:r>
              <a:rPr lang="en-US" dirty="0"/>
              <a:t>nique</a:t>
            </a:r>
          </a:p>
          <a:p>
            <a:pPr lvl="2"/>
            <a:r>
              <a:rPr lang="en-US" b="1" u="sng" dirty="0"/>
              <a:t>S</a:t>
            </a:r>
            <a:r>
              <a:rPr lang="en-US" dirty="0"/>
              <a:t>tatic</a:t>
            </a:r>
          </a:p>
          <a:p>
            <a:pPr lvl="2"/>
            <a:r>
              <a:rPr lang="en-US" b="1" u="sng" dirty="0"/>
              <a:t>E</a:t>
            </a:r>
            <a:r>
              <a:rPr lang="en-US" dirty="0"/>
              <a:t>ver increasing</a:t>
            </a:r>
          </a:p>
          <a:p>
            <a:pPr lvl="1"/>
            <a:endParaRPr lang="en-US" dirty="0"/>
          </a:p>
        </p:txBody>
      </p:sp>
      <p:sp>
        <p:nvSpPr>
          <p:cNvPr id="5" name="Text Placeholder 4">
            <a:extLst>
              <a:ext uri="{FF2B5EF4-FFF2-40B4-BE49-F238E27FC236}">
                <a16:creationId xmlns:a16="http://schemas.microsoft.com/office/drawing/2014/main" id="{0F854104-9EDE-69A4-96A6-72B791AFA101}"/>
              </a:ext>
            </a:extLst>
          </p:cNvPr>
          <p:cNvSpPr>
            <a:spLocks noGrp="1"/>
          </p:cNvSpPr>
          <p:nvPr>
            <p:ph type="body" sz="quarter" idx="10"/>
          </p:nvPr>
        </p:nvSpPr>
        <p:spPr/>
        <p:txBody>
          <a:bodyPr/>
          <a:lstStyle/>
          <a:p>
            <a:pPr>
              <a:tabLst>
                <a:tab pos="1554480" algn="l"/>
                <a:tab pos="1655064" algn="l"/>
              </a:tabLst>
            </a:pPr>
            <a:r>
              <a:rPr lang="en-US" dirty="0"/>
              <a:t>Retain</a:t>
            </a:r>
          </a:p>
          <a:p>
            <a:pPr>
              <a:tabLst>
                <a:tab pos="1554480" algn="l"/>
                <a:tab pos="1655064" algn="l"/>
              </a:tabLst>
            </a:pPr>
            <a:r>
              <a:rPr lang="en-US" sz="2800" dirty="0"/>
              <a:t>Replace</a:t>
            </a:r>
          </a:p>
          <a:p>
            <a:pPr>
              <a:tabLst>
                <a:tab pos="1554480" algn="l"/>
                <a:tab pos="1655064" algn="l"/>
              </a:tabLst>
            </a:pPr>
            <a:r>
              <a:rPr lang="en-US" sz="2800" dirty="0"/>
              <a:t>Request</a:t>
            </a:r>
          </a:p>
          <a:p>
            <a:pPr>
              <a:tabLst>
                <a:tab pos="1554480" algn="l"/>
                <a:tab pos="1655064" algn="l"/>
              </a:tabLst>
            </a:pPr>
            <a:r>
              <a:rPr lang="en-US" sz="2800" dirty="0"/>
              <a:t>Reject</a:t>
            </a:r>
          </a:p>
          <a:p>
            <a:pPr>
              <a:tabLst>
                <a:tab pos="1554480" algn="l"/>
                <a:tab pos="1655064" algn="l"/>
              </a:tabLst>
            </a:pPr>
            <a:r>
              <a:rPr lang="en-US" sz="2800" dirty="0"/>
              <a:t>Remove</a:t>
            </a:r>
          </a:p>
          <a:p>
            <a:pPr>
              <a:tabLst>
                <a:tab pos="1554480" algn="l"/>
                <a:tab pos="1655064" algn="l"/>
              </a:tabLst>
            </a:pPr>
            <a:r>
              <a:rPr lang="en-US" sz="2800" dirty="0"/>
              <a:t>Review</a:t>
            </a:r>
          </a:p>
          <a:p>
            <a:pPr>
              <a:tabLst>
                <a:tab pos="1554480" algn="l"/>
                <a:tab pos="1655064" algn="l"/>
              </a:tabLst>
            </a:pPr>
            <a:r>
              <a:rPr lang="en-US" sz="2800" dirty="0"/>
              <a:t>Refresh</a:t>
            </a:r>
          </a:p>
          <a:p>
            <a:pPr>
              <a:tabLst>
                <a:tab pos="1554480" algn="l"/>
                <a:tab pos="1655064" algn="l"/>
              </a:tabLst>
            </a:pPr>
            <a:r>
              <a:rPr lang="en-US" sz="3600" b="1" dirty="0">
                <a:solidFill>
                  <a:srgbClr val="1B9D43"/>
                </a:solidFill>
              </a:rPr>
              <a:t>Refactor</a:t>
            </a:r>
            <a:endParaRPr lang="en-US" dirty="0"/>
          </a:p>
        </p:txBody>
      </p:sp>
      <p:pic>
        <p:nvPicPr>
          <p:cNvPr id="13324" name="Picture 12" descr="Free Crane Silhouette vector and picture">
            <a:extLst>
              <a:ext uri="{FF2B5EF4-FFF2-40B4-BE49-F238E27FC236}">
                <a16:creationId xmlns:a16="http://schemas.microsoft.com/office/drawing/2014/main" id="{B9F0169E-648E-E796-7DDA-F79E2E7BF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939" y="2804193"/>
            <a:ext cx="5530061" cy="4043857"/>
          </a:xfrm>
          <a:prstGeom prst="rect">
            <a:avLst/>
          </a:prstGeom>
          <a:noFill/>
          <a:scene3d>
            <a:camera prst="orthographicFront">
              <a:rot lat="0" lon="11099999" rev="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750372"/>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F4FC8-0B49-4234-9674-46F0A77AE0B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2D0408-0FF4-B4EB-9E60-BC32F8B79DFE}"/>
              </a:ext>
            </a:extLst>
          </p:cNvPr>
          <p:cNvSpPr>
            <a:spLocks noGrp="1"/>
          </p:cNvSpPr>
          <p:nvPr>
            <p:ph idx="1"/>
          </p:nvPr>
        </p:nvSpPr>
        <p:spPr/>
        <p:txBody>
          <a:bodyPr/>
          <a:lstStyle/>
          <a:p>
            <a:r>
              <a:rPr lang="en-US" dirty="0"/>
              <a:t>Demo</a:t>
            </a:r>
          </a:p>
        </p:txBody>
      </p:sp>
      <p:sp>
        <p:nvSpPr>
          <p:cNvPr id="3" name="Title 2">
            <a:extLst>
              <a:ext uri="{FF2B5EF4-FFF2-40B4-BE49-F238E27FC236}">
                <a16:creationId xmlns:a16="http://schemas.microsoft.com/office/drawing/2014/main" id="{4A085BF4-EF73-61C2-2DAF-60D8CD5C4605}"/>
              </a:ext>
            </a:extLst>
          </p:cNvPr>
          <p:cNvSpPr>
            <a:spLocks noGrp="1"/>
          </p:cNvSpPr>
          <p:nvPr>
            <p:ph type="title"/>
          </p:nvPr>
        </p:nvSpPr>
        <p:spPr/>
        <p:txBody>
          <a:bodyPr/>
          <a:lstStyle/>
          <a:p>
            <a:r>
              <a:rPr lang="en-US" dirty="0" err="1"/>
              <a:t>SQLXL_Index</a:t>
            </a:r>
            <a:r>
              <a:rPr lang="en-US" dirty="0"/>
              <a:t> - Recommendations</a:t>
            </a:r>
          </a:p>
        </p:txBody>
      </p:sp>
      <p:pic>
        <p:nvPicPr>
          <p:cNvPr id="1026" name="Picture 2" descr="SQL Saturday South Florida 2025">
            <a:extLst>
              <a:ext uri="{FF2B5EF4-FFF2-40B4-BE49-F238E27FC236}">
                <a16:creationId xmlns:a16="http://schemas.microsoft.com/office/drawing/2014/main" id="{2B3FF256-733E-6C1A-F5B4-0AC029473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499" y="2000250"/>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719671"/>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3F1FDC-2EAB-3E5B-A9EA-D1BA2DC03EF6}"/>
              </a:ext>
            </a:extLst>
          </p:cNvPr>
          <p:cNvSpPr>
            <a:spLocks noGrp="1"/>
          </p:cNvSpPr>
          <p:nvPr>
            <p:ph idx="1"/>
          </p:nvPr>
        </p:nvSpPr>
        <p:spPr/>
        <p:txBody>
          <a:bodyPr/>
          <a:lstStyle/>
          <a:p>
            <a:r>
              <a:rPr lang="en-US" dirty="0"/>
              <a:t>Disable index maintenance jobs – resets </a:t>
            </a:r>
            <a:r>
              <a:rPr lang="en-US" dirty="0">
                <a:solidFill>
                  <a:prstClr val="black"/>
                </a:solidFill>
              </a:rPr>
              <a:t>operational metrics</a:t>
            </a:r>
          </a:p>
          <a:p>
            <a:r>
              <a:rPr lang="en-US" dirty="0"/>
              <a:t>Weekly server maintenance restart &amp; run business</a:t>
            </a:r>
          </a:p>
          <a:p>
            <a:r>
              <a:rPr lang="en-US" sz="2800" dirty="0"/>
              <a:t>At end of week build “before” baseline</a:t>
            </a:r>
          </a:p>
          <a:p>
            <a:r>
              <a:rPr lang="en-US" dirty="0"/>
              <a:t>Apply recommendations to 4% (21) of tables</a:t>
            </a:r>
          </a:p>
          <a:p>
            <a:r>
              <a:rPr lang="en-US" sz="2800" dirty="0"/>
              <a:t>Weekly </a:t>
            </a:r>
            <a:r>
              <a:rPr lang="en-US" dirty="0"/>
              <a:t>server </a:t>
            </a:r>
            <a:r>
              <a:rPr lang="en-US" sz="2800" dirty="0"/>
              <a:t>maintenance restart &amp; r</a:t>
            </a:r>
            <a:r>
              <a:rPr lang="en-US" dirty="0"/>
              <a:t>un business</a:t>
            </a:r>
          </a:p>
          <a:p>
            <a:r>
              <a:rPr lang="en-US" dirty="0"/>
              <a:t>End of week capture “after” statistics</a:t>
            </a:r>
            <a:endParaRPr lang="en-US" sz="2800" dirty="0"/>
          </a:p>
          <a:p>
            <a:r>
              <a:rPr lang="en-US" sz="2800" dirty="0"/>
              <a:t>Compare “after” to “before”</a:t>
            </a:r>
            <a:endParaRPr lang="en-US" dirty="0"/>
          </a:p>
          <a:p>
            <a:endParaRPr lang="en-US" dirty="0"/>
          </a:p>
          <a:p>
            <a:r>
              <a:rPr lang="en-US" dirty="0"/>
              <a:t>Note: “mostly similar” non-peak workloads</a:t>
            </a:r>
          </a:p>
        </p:txBody>
      </p:sp>
      <p:sp>
        <p:nvSpPr>
          <p:cNvPr id="3" name="Title 2">
            <a:extLst>
              <a:ext uri="{FF2B5EF4-FFF2-40B4-BE49-F238E27FC236}">
                <a16:creationId xmlns:a16="http://schemas.microsoft.com/office/drawing/2014/main" id="{5197A6FC-6B2A-E8F7-10D7-982450928685}"/>
              </a:ext>
            </a:extLst>
          </p:cNvPr>
          <p:cNvSpPr>
            <a:spLocks noGrp="1"/>
          </p:cNvSpPr>
          <p:nvPr>
            <p:ph type="title"/>
          </p:nvPr>
        </p:nvSpPr>
        <p:spPr>
          <a:solidFill>
            <a:srgbClr val="FFC000"/>
          </a:solidFill>
        </p:spPr>
        <p:txBody>
          <a:bodyPr/>
          <a:lstStyle/>
          <a:p>
            <a:r>
              <a:rPr lang="en-US" dirty="0"/>
              <a:t>Client Story – Implementing Recommendations</a:t>
            </a:r>
          </a:p>
        </p:txBody>
      </p:sp>
      <p:pic>
        <p:nvPicPr>
          <p:cNvPr id="2052" name="Picture 4" descr="Measurement Photos, Download The BEST Free Measurement Stock Photos &amp; HD  Images">
            <a:extLst>
              <a:ext uri="{FF2B5EF4-FFF2-40B4-BE49-F238E27FC236}">
                <a16:creationId xmlns:a16="http://schemas.microsoft.com/office/drawing/2014/main" id="{0470FD86-E677-0AED-409D-0E9EBCCE1C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381" r="-55"/>
          <a:stretch/>
        </p:blipFill>
        <p:spPr bwMode="auto">
          <a:xfrm>
            <a:off x="7705344" y="832104"/>
            <a:ext cx="4486656" cy="5921756"/>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606147"/>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AF5C80-94B9-32A6-C443-15D28902B6A7}"/>
              </a:ext>
            </a:extLst>
          </p:cNvPr>
          <p:cNvSpPr>
            <a:spLocks noGrp="1"/>
          </p:cNvSpPr>
          <p:nvPr>
            <p:ph idx="1"/>
          </p:nvPr>
        </p:nvSpPr>
        <p:spPr/>
        <p:txBody>
          <a:bodyPr/>
          <a:lstStyle/>
          <a:p>
            <a:pPr marL="0" indent="0">
              <a:spcBef>
                <a:spcPts val="600"/>
              </a:spcBef>
              <a:buNone/>
              <a:tabLst>
                <a:tab pos="4230688" algn="l"/>
              </a:tabLst>
            </a:pPr>
            <a:r>
              <a:rPr lang="en-US" b="1" u="sng" dirty="0"/>
              <a:t>System Waits</a:t>
            </a:r>
          </a:p>
          <a:p>
            <a:pPr>
              <a:spcBef>
                <a:spcPts val="600"/>
              </a:spcBef>
              <a:tabLst>
                <a:tab pos="4230688" algn="l"/>
              </a:tabLst>
            </a:pPr>
            <a:r>
              <a:rPr lang="en-US" b="1" dirty="0">
                <a:solidFill>
                  <a:srgbClr val="FF0000"/>
                </a:solidFill>
              </a:rPr>
              <a:t>RESOURCE_SEMAPHORE		</a:t>
            </a:r>
            <a:r>
              <a:rPr lang="en-US" b="1" dirty="0">
                <a:solidFill>
                  <a:srgbClr val="00B050"/>
                </a:solidFill>
              </a:rPr>
              <a:t>-71%</a:t>
            </a:r>
            <a:endParaRPr lang="en-US" dirty="0">
              <a:solidFill>
                <a:srgbClr val="00B050"/>
              </a:solidFill>
            </a:endParaRPr>
          </a:p>
          <a:p>
            <a:pPr>
              <a:spcBef>
                <a:spcPts val="600"/>
              </a:spcBef>
              <a:tabLst>
                <a:tab pos="4230688" algn="l"/>
              </a:tabLst>
            </a:pPr>
            <a:r>
              <a:rPr lang="en-US" b="1" dirty="0">
                <a:solidFill>
                  <a:srgbClr val="FF0000"/>
                </a:solidFill>
              </a:rPr>
              <a:t>THREADPOOL		</a:t>
            </a:r>
            <a:r>
              <a:rPr lang="en-US" b="1" dirty="0">
                <a:solidFill>
                  <a:srgbClr val="00B050"/>
                </a:solidFill>
              </a:rPr>
              <a:t>-67%</a:t>
            </a:r>
            <a:endParaRPr lang="en-US" dirty="0">
              <a:solidFill>
                <a:srgbClr val="00B050"/>
              </a:solidFill>
            </a:endParaRPr>
          </a:p>
          <a:p>
            <a:pPr>
              <a:spcBef>
                <a:spcPts val="600"/>
              </a:spcBef>
              <a:tabLst>
                <a:tab pos="4230688" algn="l"/>
              </a:tabLst>
            </a:pPr>
            <a:r>
              <a:rPr lang="en-US" dirty="0"/>
              <a:t>SOS_SCHEDULER_YIELD		</a:t>
            </a:r>
            <a:r>
              <a:rPr lang="en-US" b="1" dirty="0">
                <a:solidFill>
                  <a:srgbClr val="00B050"/>
                </a:solidFill>
              </a:rPr>
              <a:t>-63%</a:t>
            </a:r>
            <a:endParaRPr lang="en-US" dirty="0">
              <a:solidFill>
                <a:srgbClr val="00B050"/>
              </a:solidFill>
            </a:endParaRPr>
          </a:p>
          <a:p>
            <a:pPr>
              <a:spcBef>
                <a:spcPts val="600"/>
              </a:spcBef>
              <a:tabLst>
                <a:tab pos="4230688" algn="l"/>
              </a:tabLst>
            </a:pPr>
            <a:r>
              <a:rPr lang="en-US" dirty="0"/>
              <a:t>LCK_* &amp; PAGELATCH_*		</a:t>
            </a:r>
            <a:r>
              <a:rPr lang="en-US" b="1" dirty="0">
                <a:solidFill>
                  <a:srgbClr val="00B050"/>
                </a:solidFill>
              </a:rPr>
              <a:t>-52%</a:t>
            </a:r>
          </a:p>
          <a:p>
            <a:pPr marL="0" lvl="0" indent="0">
              <a:spcBef>
                <a:spcPts val="600"/>
              </a:spcBef>
              <a:buNone/>
              <a:tabLst>
                <a:tab pos="4230688" algn="l"/>
              </a:tabLst>
            </a:pPr>
            <a:r>
              <a:rPr lang="en-US" b="1" u="sng" dirty="0">
                <a:solidFill>
                  <a:prstClr val="black"/>
                </a:solidFill>
              </a:rPr>
              <a:t>Index Hurts</a:t>
            </a:r>
          </a:p>
          <a:p>
            <a:pPr>
              <a:spcBef>
                <a:spcPts val="600"/>
              </a:spcBef>
              <a:tabLst>
                <a:tab pos="4230688" algn="l"/>
              </a:tabLst>
            </a:pPr>
            <a:r>
              <a:rPr lang="en-US" dirty="0"/>
              <a:t>Waits - times &amp; counts		</a:t>
            </a:r>
            <a:r>
              <a:rPr lang="en-US" b="1" dirty="0">
                <a:solidFill>
                  <a:srgbClr val="00B050"/>
                </a:solidFill>
              </a:rPr>
              <a:t>-77%</a:t>
            </a:r>
            <a:endParaRPr lang="en-US" dirty="0">
              <a:solidFill>
                <a:srgbClr val="00B050"/>
              </a:solidFill>
            </a:endParaRPr>
          </a:p>
          <a:p>
            <a:pPr>
              <a:spcBef>
                <a:spcPts val="600"/>
              </a:spcBef>
              <a:tabLst>
                <a:tab pos="4230688" algn="l"/>
              </a:tabLst>
            </a:pPr>
            <a:r>
              <a:rPr lang="en-US" dirty="0"/>
              <a:t>Locks - count, promotions		</a:t>
            </a:r>
            <a:r>
              <a:rPr lang="en-US" b="1" dirty="0">
                <a:solidFill>
                  <a:srgbClr val="00B050"/>
                </a:solidFill>
              </a:rPr>
              <a:t>-62%</a:t>
            </a:r>
            <a:endParaRPr lang="en-US" dirty="0">
              <a:solidFill>
                <a:srgbClr val="00B050"/>
              </a:solidFill>
            </a:endParaRPr>
          </a:p>
          <a:p>
            <a:pPr>
              <a:spcBef>
                <a:spcPts val="600"/>
              </a:spcBef>
              <a:tabLst>
                <a:tab pos="4230688" algn="l"/>
              </a:tabLst>
            </a:pPr>
            <a:r>
              <a:rPr lang="en-US" dirty="0"/>
              <a:t>Scans &amp; lookups		</a:t>
            </a:r>
            <a:r>
              <a:rPr lang="en-US" b="1" dirty="0">
                <a:solidFill>
                  <a:srgbClr val="00B050"/>
                </a:solidFill>
              </a:rPr>
              <a:t>-58%</a:t>
            </a:r>
            <a:endParaRPr lang="en-US" dirty="0">
              <a:solidFill>
                <a:srgbClr val="00B050"/>
              </a:solidFill>
            </a:endParaRPr>
          </a:p>
          <a:p>
            <a:pPr>
              <a:spcBef>
                <a:spcPts val="600"/>
              </a:spcBef>
              <a:tabLst>
                <a:tab pos="4230688" algn="l"/>
              </a:tabLst>
            </a:pPr>
            <a:r>
              <a:rPr lang="en-US" dirty="0"/>
              <a:t>Read / Write ratio		</a:t>
            </a:r>
            <a:r>
              <a:rPr lang="en-US" b="1" dirty="0">
                <a:solidFill>
                  <a:srgbClr val="00B050"/>
                </a:solidFill>
              </a:rPr>
              <a:t>-47%</a:t>
            </a:r>
            <a:endParaRPr lang="en-US" dirty="0">
              <a:solidFill>
                <a:srgbClr val="00B050"/>
              </a:solidFill>
            </a:endParaRPr>
          </a:p>
          <a:p>
            <a:pPr>
              <a:spcBef>
                <a:spcPts val="600"/>
              </a:spcBef>
              <a:tabLst>
                <a:tab pos="4230688" algn="l"/>
              </a:tabLst>
            </a:pPr>
            <a:r>
              <a:rPr lang="en-US" dirty="0"/>
              <a:t>Writes		</a:t>
            </a:r>
            <a:r>
              <a:rPr lang="en-US" b="1" dirty="0">
                <a:solidFill>
                  <a:srgbClr val="00B050"/>
                </a:solidFill>
              </a:rPr>
              <a:t>-43%</a:t>
            </a:r>
            <a:endParaRPr lang="en-US" dirty="0">
              <a:solidFill>
                <a:srgbClr val="00B050"/>
              </a:solidFill>
            </a:endParaRPr>
          </a:p>
          <a:p>
            <a:pPr>
              <a:spcBef>
                <a:spcPts val="600"/>
              </a:spcBef>
              <a:tabLst>
                <a:tab pos="4230688" algn="l"/>
              </a:tabLst>
            </a:pPr>
            <a:r>
              <a:rPr lang="en-US" dirty="0"/>
              <a:t>Splits, merges, LOB		</a:t>
            </a:r>
            <a:r>
              <a:rPr lang="en-US" b="1" dirty="0">
                <a:solidFill>
                  <a:srgbClr val="00B050"/>
                </a:solidFill>
              </a:rPr>
              <a:t>-39%</a:t>
            </a:r>
            <a:endParaRPr lang="en-US" dirty="0">
              <a:solidFill>
                <a:srgbClr val="00B050"/>
              </a:solidFill>
            </a:endParaRPr>
          </a:p>
          <a:p>
            <a:pPr marL="0" indent="0">
              <a:spcBef>
                <a:spcPts val="600"/>
              </a:spcBef>
              <a:buNone/>
              <a:tabLst>
                <a:tab pos="5257800" algn="r"/>
              </a:tabLst>
            </a:pPr>
            <a:r>
              <a:rPr lang="en-US" sz="800" u="sng" dirty="0"/>
              <a:t>	</a:t>
            </a:r>
            <a:endParaRPr lang="en-US" sz="800" dirty="0"/>
          </a:p>
          <a:p>
            <a:pPr>
              <a:spcBef>
                <a:spcPts val="600"/>
              </a:spcBef>
              <a:tabLst>
                <a:tab pos="4230688" algn="l"/>
              </a:tabLst>
            </a:pPr>
            <a:r>
              <a:rPr lang="en-US" dirty="0"/>
              <a:t>Buffer cache usage		</a:t>
            </a:r>
            <a:r>
              <a:rPr lang="en-US" b="1" dirty="0">
                <a:solidFill>
                  <a:srgbClr val="00B050"/>
                </a:solidFill>
              </a:rPr>
              <a:t>-</a:t>
            </a:r>
            <a:r>
              <a:rPr lang="en-US" dirty="0">
                <a:solidFill>
                  <a:srgbClr val="00B050"/>
                </a:solidFill>
              </a:rPr>
              <a:t>  </a:t>
            </a:r>
            <a:r>
              <a:rPr lang="en-US" b="1" dirty="0">
                <a:solidFill>
                  <a:srgbClr val="00B050"/>
                </a:solidFill>
              </a:rPr>
              <a:t>0%</a:t>
            </a:r>
            <a:endParaRPr lang="en-US" sz="2000" dirty="0">
              <a:solidFill>
                <a:srgbClr val="00B050"/>
              </a:solidFill>
            </a:endParaRPr>
          </a:p>
        </p:txBody>
      </p:sp>
      <p:sp>
        <p:nvSpPr>
          <p:cNvPr id="3" name="Title 2">
            <a:extLst>
              <a:ext uri="{FF2B5EF4-FFF2-40B4-BE49-F238E27FC236}">
                <a16:creationId xmlns:a16="http://schemas.microsoft.com/office/drawing/2014/main" id="{FF1FD113-2425-D0E4-2E4D-2AED4EE78E7F}"/>
              </a:ext>
            </a:extLst>
          </p:cNvPr>
          <p:cNvSpPr>
            <a:spLocks noGrp="1"/>
          </p:cNvSpPr>
          <p:nvPr>
            <p:ph type="title"/>
          </p:nvPr>
        </p:nvSpPr>
        <p:spPr>
          <a:solidFill>
            <a:srgbClr val="FFC000"/>
          </a:solidFill>
        </p:spPr>
        <p:txBody>
          <a:bodyPr/>
          <a:lstStyle/>
          <a:p>
            <a:r>
              <a:rPr lang="en-US" dirty="0"/>
              <a:t>Client Story - SQL Wait Improvements versus Previous Week</a:t>
            </a:r>
          </a:p>
        </p:txBody>
      </p:sp>
      <p:pic>
        <p:nvPicPr>
          <p:cNvPr id="4" name="Picture 2" descr="eurasian businesswoman on laptop celebrating in office - victory celebration office stock pictures, royalty-free photos &amp; images">
            <a:extLst>
              <a:ext uri="{FF2B5EF4-FFF2-40B4-BE49-F238E27FC236}">
                <a16:creationId xmlns:a16="http://schemas.microsoft.com/office/drawing/2014/main" id="{DE12250A-A46C-02AB-FA02-85B877657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2736" y="447040"/>
            <a:ext cx="4779264" cy="7168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443429"/>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A8D942-20E0-6638-DBF9-841EA7CA6F19}"/>
              </a:ext>
            </a:extLst>
          </p:cNvPr>
          <p:cNvSpPr>
            <a:spLocks noGrp="1"/>
          </p:cNvSpPr>
          <p:nvPr>
            <p:ph idx="1"/>
          </p:nvPr>
        </p:nvSpPr>
        <p:spPr>
          <a:xfrm>
            <a:off x="1" y="437895"/>
            <a:ext cx="12191999" cy="6410960"/>
          </a:xfrm>
        </p:spPr>
        <p:txBody>
          <a:bodyPr/>
          <a:lstStyle/>
          <a:p>
            <a:r>
              <a:rPr lang="en-US" dirty="0"/>
              <a:t>Performance metrics, Missing Indexes, Statistics can get reset or dropped on:</a:t>
            </a:r>
          </a:p>
          <a:p>
            <a:pPr lvl="1"/>
            <a:r>
              <a:rPr lang="en-US" dirty="0"/>
              <a:t>Instance start/restart</a:t>
            </a:r>
          </a:p>
          <a:p>
            <a:pPr lvl="1"/>
            <a:r>
              <a:rPr lang="en-US" dirty="0"/>
              <a:t>Database Offline/Online (beware AUTO_CLOSE = ON)</a:t>
            </a:r>
          </a:p>
          <a:p>
            <a:pPr lvl="1"/>
            <a:r>
              <a:rPr lang="en-US" dirty="0"/>
              <a:t>Database Detach/Attach</a:t>
            </a:r>
          </a:p>
          <a:p>
            <a:pPr lvl="1"/>
            <a:r>
              <a:rPr lang="en-US" sz="2800" dirty="0">
                <a:solidFill>
                  <a:schemeClr val="tx1"/>
                </a:solidFill>
                <a:effectLst/>
              </a:rPr>
              <a:t>Memory pressure / metadata cache clearance</a:t>
            </a:r>
          </a:p>
          <a:p>
            <a:pPr lvl="1">
              <a:tabLst>
                <a:tab pos="2687638" algn="l"/>
              </a:tabLst>
            </a:pPr>
            <a:r>
              <a:rPr lang="en-US" dirty="0"/>
              <a:t>Index rebuilds:	</a:t>
            </a:r>
          </a:p>
          <a:p>
            <a:pPr lvl="2">
              <a:tabLst>
                <a:tab pos="1716088" algn="l"/>
              </a:tabLst>
            </a:pPr>
            <a:r>
              <a:rPr lang="en-US" dirty="0"/>
              <a:t>Operational Metrics</a:t>
            </a:r>
          </a:p>
          <a:p>
            <a:pPr lvl="2">
              <a:tabLst>
                <a:tab pos="2913063" algn="l"/>
              </a:tabLst>
            </a:pPr>
            <a:r>
              <a:rPr lang="en-US" dirty="0"/>
              <a:t>Usage Metrics 	&lt; 2012 SP2-CU12 or SP3+</a:t>
            </a:r>
            <a:br>
              <a:rPr lang="en-US" dirty="0"/>
            </a:br>
            <a:r>
              <a:rPr lang="en-US" dirty="0"/>
              <a:t>	&lt; 2014 SP2</a:t>
            </a:r>
          </a:p>
          <a:p>
            <a:pPr lvl="1"/>
            <a:r>
              <a:rPr lang="en-US" dirty="0"/>
              <a:t>Index metadata changes (create/change/drop)</a:t>
            </a:r>
          </a:p>
          <a:p>
            <a:pPr lvl="1"/>
            <a:r>
              <a:rPr lang="en-US" dirty="0"/>
              <a:t>Index disable/enable</a:t>
            </a:r>
          </a:p>
          <a:p>
            <a:pPr lvl="1"/>
            <a:r>
              <a:rPr lang="en-US" dirty="0"/>
              <a:t>AUTO_UPDATE_STATISTICS</a:t>
            </a:r>
          </a:p>
        </p:txBody>
      </p:sp>
      <p:sp>
        <p:nvSpPr>
          <p:cNvPr id="3" name="Title 2">
            <a:extLst>
              <a:ext uri="{FF2B5EF4-FFF2-40B4-BE49-F238E27FC236}">
                <a16:creationId xmlns:a16="http://schemas.microsoft.com/office/drawing/2014/main" id="{6E6D8AAF-3FAA-17CA-3C7E-5396FCE12257}"/>
              </a:ext>
            </a:extLst>
          </p:cNvPr>
          <p:cNvSpPr>
            <a:spLocks noGrp="1"/>
          </p:cNvSpPr>
          <p:nvPr>
            <p:ph type="title"/>
          </p:nvPr>
        </p:nvSpPr>
        <p:spPr/>
        <p:txBody>
          <a:bodyPr/>
          <a:lstStyle/>
          <a:p>
            <a:r>
              <a:rPr lang="en-US" dirty="0"/>
              <a:t>… But it’s not all Rainbows &amp; Unicorns</a:t>
            </a:r>
          </a:p>
        </p:txBody>
      </p:sp>
      <p:pic>
        <p:nvPicPr>
          <p:cNvPr id="1026" name="Picture 2" descr="jumping unicorn with a rainbow in the background illustration - vector - rainbows and unicorns stock illustrations">
            <a:extLst>
              <a:ext uri="{FF2B5EF4-FFF2-40B4-BE49-F238E27FC236}">
                <a16:creationId xmlns:a16="http://schemas.microsoft.com/office/drawing/2014/main" id="{FBC70485-108B-E694-E9AE-080B05DE1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648" y="2514600"/>
            <a:ext cx="4242816" cy="424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115173"/>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AE6C5E-81C7-4B6F-816C-E95907915DA1}"/>
              </a:ext>
            </a:extLst>
          </p:cNvPr>
          <p:cNvSpPr>
            <a:spLocks noGrp="1"/>
          </p:cNvSpPr>
          <p:nvPr>
            <p:ph idx="1"/>
          </p:nvPr>
        </p:nvSpPr>
        <p:spPr/>
        <p:txBody>
          <a:bodyPr/>
          <a:lstStyle/>
          <a:p>
            <a:r>
              <a:rPr lang="en-US" dirty="0"/>
              <a:t>“Good to know”- like</a:t>
            </a:r>
          </a:p>
          <a:p>
            <a:pPr lvl="1"/>
            <a:r>
              <a:rPr lang="en-US" dirty="0"/>
              <a:t>Dates: Last read / written / modified / created / statistics updated …</a:t>
            </a:r>
          </a:p>
          <a:p>
            <a:pPr lvl="1"/>
            <a:r>
              <a:rPr lang="en-US" dirty="0"/>
              <a:t>“Key” configuration properties</a:t>
            </a:r>
          </a:p>
          <a:p>
            <a:pPr lvl="2"/>
            <a:r>
              <a:rPr lang="en-US" dirty="0"/>
              <a:t>server, instance, database, query store …</a:t>
            </a:r>
          </a:p>
          <a:p>
            <a:r>
              <a:rPr lang="en-US" dirty="0"/>
              <a:t>Items that “stand out” - like</a:t>
            </a:r>
          </a:p>
          <a:p>
            <a:pPr lvl="1"/>
            <a:r>
              <a:rPr lang="en-US" dirty="0"/>
              <a:t>Non-default properties, settings, parameters</a:t>
            </a:r>
          </a:p>
          <a:p>
            <a:pPr lvl="1"/>
            <a:r>
              <a:rPr lang="en-US" dirty="0"/>
              <a:t>High proportion of a hurt or other metric</a:t>
            </a:r>
          </a:p>
          <a:p>
            <a:pPr lvl="2"/>
            <a:r>
              <a:rPr lang="en-US" dirty="0"/>
              <a:t>e.g. waits, locks, splits, merges</a:t>
            </a:r>
          </a:p>
          <a:p>
            <a:r>
              <a:rPr lang="en-US" dirty="0"/>
              <a:t>Anti-Patterns - like</a:t>
            </a:r>
          </a:p>
          <a:p>
            <a:pPr lvl="1"/>
            <a:r>
              <a:rPr lang="en-US" dirty="0"/>
              <a:t>Big included columns</a:t>
            </a:r>
          </a:p>
          <a:p>
            <a:pPr lvl="1"/>
            <a:r>
              <a:rPr lang="en-US" dirty="0"/>
              <a:t>Uncovered foreign keys with missing indexes</a:t>
            </a:r>
          </a:p>
          <a:p>
            <a:r>
              <a:rPr lang="en-US" dirty="0"/>
              <a:t>Link to Brent Ozar’s 58 </a:t>
            </a:r>
            <a:r>
              <a:rPr lang="en-US" dirty="0" err="1"/>
              <a:t>sp_BlitzIndex</a:t>
            </a:r>
            <a:r>
              <a:rPr lang="en-US" dirty="0"/>
              <a:t> “Checks”</a:t>
            </a:r>
          </a:p>
          <a:p>
            <a:r>
              <a:rPr lang="en-US" dirty="0"/>
              <a:t>&lt;Soon&gt; reference Erik Darling’s </a:t>
            </a:r>
            <a:r>
              <a:rPr lang="en-US" dirty="0" err="1"/>
              <a:t>sp_IndexCleanup</a:t>
            </a:r>
            <a:endParaRPr lang="en-US" dirty="0"/>
          </a:p>
        </p:txBody>
      </p:sp>
      <p:sp>
        <p:nvSpPr>
          <p:cNvPr id="3" name="Title 2">
            <a:extLst>
              <a:ext uri="{FF2B5EF4-FFF2-40B4-BE49-F238E27FC236}">
                <a16:creationId xmlns:a16="http://schemas.microsoft.com/office/drawing/2014/main" id="{8C18EA55-9134-BD7A-3455-91BC649CED33}"/>
              </a:ext>
            </a:extLst>
          </p:cNvPr>
          <p:cNvSpPr>
            <a:spLocks noGrp="1"/>
          </p:cNvSpPr>
          <p:nvPr>
            <p:ph type="title"/>
          </p:nvPr>
        </p:nvSpPr>
        <p:spPr>
          <a:xfrm>
            <a:off x="0" y="1"/>
            <a:ext cx="12192000" cy="447039"/>
          </a:xfrm>
          <a:prstGeom prst="rect">
            <a:avLst/>
          </a:prstGeom>
        </p:spPr>
        <p:txBody>
          <a:bodyPr/>
          <a:lstStyle/>
          <a:p>
            <a:r>
              <a:rPr lang="en-US" dirty="0"/>
              <a:t>Why Do It? – 575+ Diagnostics (SQL version aware)</a:t>
            </a:r>
          </a:p>
        </p:txBody>
      </p:sp>
      <p:pic>
        <p:nvPicPr>
          <p:cNvPr id="4098" name="Picture 2" descr="stethoscope with computer mouse. - diagnostics stock pictures, royalty-free photos &amp; images">
            <a:extLst>
              <a:ext uri="{FF2B5EF4-FFF2-40B4-BE49-F238E27FC236}">
                <a16:creationId xmlns:a16="http://schemas.microsoft.com/office/drawing/2014/main" id="{7890A551-EC55-98E8-0815-BA95E51846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073" t="30667" r="-2008" b="5024"/>
          <a:stretch/>
        </p:blipFill>
        <p:spPr bwMode="auto">
          <a:xfrm>
            <a:off x="7568692" y="2112264"/>
            <a:ext cx="4623308" cy="4623308"/>
          </a:xfrm>
          <a:prstGeom prst="rect">
            <a:avLst/>
          </a:prstGeom>
          <a:noFill/>
          <a:scene3d>
            <a:camera prst="orthographicFront"/>
            <a:lightRig rig="soft" dir="t"/>
          </a:scene3d>
          <a:sp3d>
            <a:bevelT w="101600" prst="riblet"/>
            <a:bevelB w="152400" h="50800" prst="softRound"/>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548302"/>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FCC9C2-393D-4B2C-1C2F-08A1C8DD979E}"/>
              </a:ext>
            </a:extLst>
          </p:cNvPr>
          <p:cNvSpPr>
            <a:spLocks noGrp="1"/>
          </p:cNvSpPr>
          <p:nvPr>
            <p:ph idx="1"/>
          </p:nvPr>
        </p:nvSpPr>
        <p:spPr/>
        <p:txBody>
          <a:bodyPr/>
          <a:lstStyle/>
          <a:p>
            <a:r>
              <a:rPr lang="en-US" dirty="0"/>
              <a:t>Demo</a:t>
            </a:r>
          </a:p>
          <a:p>
            <a:pPr marL="0" indent="0">
              <a:buNone/>
            </a:pPr>
            <a:endParaRPr lang="en-US" dirty="0"/>
          </a:p>
        </p:txBody>
      </p:sp>
      <p:sp>
        <p:nvSpPr>
          <p:cNvPr id="3" name="Title 2">
            <a:extLst>
              <a:ext uri="{FF2B5EF4-FFF2-40B4-BE49-F238E27FC236}">
                <a16:creationId xmlns:a16="http://schemas.microsoft.com/office/drawing/2014/main" id="{E3BE7775-8672-D5DA-2AC1-A95E904B64ED}"/>
              </a:ext>
            </a:extLst>
          </p:cNvPr>
          <p:cNvSpPr>
            <a:spLocks noGrp="1"/>
          </p:cNvSpPr>
          <p:nvPr>
            <p:ph type="title"/>
          </p:nvPr>
        </p:nvSpPr>
        <p:spPr/>
        <p:txBody>
          <a:bodyPr/>
          <a:lstStyle/>
          <a:p>
            <a:r>
              <a:rPr lang="en-US" dirty="0" err="1"/>
              <a:t>SQLXL_Index</a:t>
            </a:r>
            <a:r>
              <a:rPr lang="en-US" dirty="0"/>
              <a:t> – Detailed Diagnostics</a:t>
            </a:r>
          </a:p>
        </p:txBody>
      </p:sp>
      <p:pic>
        <p:nvPicPr>
          <p:cNvPr id="4" name="Picture 2" descr="SQL Saturday South Florida 2025">
            <a:extLst>
              <a:ext uri="{FF2B5EF4-FFF2-40B4-BE49-F238E27FC236}">
                <a16:creationId xmlns:a16="http://schemas.microsoft.com/office/drawing/2014/main" id="{52A3F559-EEE9-62E4-803A-6FC352E0B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499" y="2000250"/>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3141298"/>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7DBB-2976-A329-3238-C780CDC17283}"/>
              </a:ext>
            </a:extLst>
          </p:cNvPr>
          <p:cNvSpPr>
            <a:spLocks noGrp="1"/>
          </p:cNvSpPr>
          <p:nvPr>
            <p:ph type="title"/>
          </p:nvPr>
        </p:nvSpPr>
        <p:spPr/>
        <p:txBody>
          <a:bodyPr/>
          <a:lstStyle/>
          <a:p>
            <a:r>
              <a:rPr lang="en-US" dirty="0"/>
              <a:t>Metadata &amp; Metrics?</a:t>
            </a:r>
          </a:p>
        </p:txBody>
      </p:sp>
      <p:sp>
        <p:nvSpPr>
          <p:cNvPr id="3" name="Content Placeholder 2">
            <a:extLst>
              <a:ext uri="{FF2B5EF4-FFF2-40B4-BE49-F238E27FC236}">
                <a16:creationId xmlns:a16="http://schemas.microsoft.com/office/drawing/2014/main" id="{C1692F3A-9C29-E2A1-A84F-1766569477BE}"/>
              </a:ext>
            </a:extLst>
          </p:cNvPr>
          <p:cNvSpPr>
            <a:spLocks noGrp="1"/>
          </p:cNvSpPr>
          <p:nvPr>
            <p:ph idx="1"/>
          </p:nvPr>
        </p:nvSpPr>
        <p:spPr/>
        <p:txBody>
          <a:bodyPr/>
          <a:lstStyle/>
          <a:p>
            <a:r>
              <a:rPr lang="en-US" dirty="0"/>
              <a:t>Hundreds of columns - details on</a:t>
            </a:r>
          </a:p>
          <a:p>
            <a:pPr lvl="1"/>
            <a:r>
              <a:rPr lang="en-US" dirty="0"/>
              <a:t>Index keys &amp; included columns</a:t>
            </a:r>
          </a:p>
          <a:p>
            <a:pPr lvl="1"/>
            <a:r>
              <a:rPr lang="en-US" dirty="0"/>
              <a:t>Foreign key constraints</a:t>
            </a:r>
          </a:p>
          <a:p>
            <a:pPr lvl="1"/>
            <a:r>
              <a:rPr lang="en-US" dirty="0"/>
              <a:t>Table &amp; column constraints</a:t>
            </a:r>
          </a:p>
          <a:p>
            <a:pPr lvl="1"/>
            <a:r>
              <a:rPr lang="en-US" dirty="0"/>
              <a:t>Statistics names and filter definitions</a:t>
            </a:r>
          </a:p>
          <a:p>
            <a:pPr lvl="1"/>
            <a:r>
              <a:rPr lang="en-US" dirty="0"/>
              <a:t>Extended properties</a:t>
            </a:r>
          </a:p>
          <a:p>
            <a:pPr lvl="1"/>
            <a:r>
              <a:rPr lang="en-US" dirty="0"/>
              <a:t>All Usage &amp; Operational metrics</a:t>
            </a:r>
          </a:p>
          <a:p>
            <a:pPr lvl="1"/>
            <a:r>
              <a:rPr lang="en-US" dirty="0"/>
              <a:t>Metadata - index, table, database, instance</a:t>
            </a:r>
          </a:p>
        </p:txBody>
      </p:sp>
      <p:pic>
        <p:nvPicPr>
          <p:cNvPr id="4098" name="Picture 2" descr="full frame of piles of documents and papers on the work table. - jumbled data stock pictures, royalty-free photos &amp; images">
            <a:extLst>
              <a:ext uri="{FF2B5EF4-FFF2-40B4-BE49-F238E27FC236}">
                <a16:creationId xmlns:a16="http://schemas.microsoft.com/office/drawing/2014/main" id="{F653BB7D-33CA-5E3B-A283-6F1786E3A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3781" y="447040"/>
            <a:ext cx="4808220" cy="6410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893249"/>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D731A-F028-9674-7302-8C1D909732E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B96C7E-0D4F-1F4A-60CD-6A570D32F7A1}"/>
              </a:ext>
            </a:extLst>
          </p:cNvPr>
          <p:cNvSpPr>
            <a:spLocks noGrp="1"/>
          </p:cNvSpPr>
          <p:nvPr>
            <p:ph idx="1"/>
          </p:nvPr>
        </p:nvSpPr>
        <p:spPr/>
        <p:txBody>
          <a:bodyPr/>
          <a:lstStyle/>
          <a:p>
            <a:r>
              <a:rPr lang="en-US" dirty="0"/>
              <a:t>Demo</a:t>
            </a:r>
          </a:p>
        </p:txBody>
      </p:sp>
      <p:sp>
        <p:nvSpPr>
          <p:cNvPr id="3" name="Title 2">
            <a:extLst>
              <a:ext uri="{FF2B5EF4-FFF2-40B4-BE49-F238E27FC236}">
                <a16:creationId xmlns:a16="http://schemas.microsoft.com/office/drawing/2014/main" id="{B0DDB205-708B-8453-D93C-B14A91B39A6A}"/>
              </a:ext>
            </a:extLst>
          </p:cNvPr>
          <p:cNvSpPr>
            <a:spLocks noGrp="1"/>
          </p:cNvSpPr>
          <p:nvPr>
            <p:ph type="title"/>
          </p:nvPr>
        </p:nvSpPr>
        <p:spPr/>
        <p:txBody>
          <a:bodyPr/>
          <a:lstStyle/>
          <a:p>
            <a:r>
              <a:rPr lang="en-US" dirty="0" err="1"/>
              <a:t>SQLXL_Index</a:t>
            </a:r>
            <a:r>
              <a:rPr lang="en-US" dirty="0"/>
              <a:t> - Metadata</a:t>
            </a:r>
          </a:p>
        </p:txBody>
      </p:sp>
      <p:pic>
        <p:nvPicPr>
          <p:cNvPr id="4" name="Picture 2" descr="SQL Saturday South Florida 2025">
            <a:extLst>
              <a:ext uri="{FF2B5EF4-FFF2-40B4-BE49-F238E27FC236}">
                <a16:creationId xmlns:a16="http://schemas.microsoft.com/office/drawing/2014/main" id="{30929414-EF0F-1D69-6DFA-A7F300E87F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499" y="2000250"/>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325589"/>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6406DF-A2EE-C5C9-7FD2-B16BB4544F55}"/>
              </a:ext>
            </a:extLst>
          </p:cNvPr>
          <p:cNvSpPr>
            <a:spLocks noGrp="1"/>
          </p:cNvSpPr>
          <p:nvPr>
            <p:ph idx="1"/>
          </p:nvPr>
        </p:nvSpPr>
        <p:spPr/>
        <p:txBody>
          <a:bodyPr/>
          <a:lstStyle/>
          <a:p>
            <a:r>
              <a:rPr lang="en-US" dirty="0"/>
              <a:t>Create 2 clones of database structure (1 for current state, 1 to make changes to)</a:t>
            </a:r>
          </a:p>
          <a:p>
            <a:r>
              <a:rPr lang="en-US" dirty="0"/>
              <a:t>Apply changes to clone &amp; create delta scripts using DDL comparison tool</a:t>
            </a:r>
          </a:p>
          <a:p>
            <a:r>
              <a:rPr lang="en-US" dirty="0"/>
              <a:t>Plan for tons of log file</a:t>
            </a:r>
          </a:p>
          <a:p>
            <a:r>
              <a:rPr lang="en-US" dirty="0"/>
              <a:t>Incrementalism - batch changes by table</a:t>
            </a:r>
          </a:p>
          <a:p>
            <a:pPr lvl="2"/>
            <a:r>
              <a:rPr lang="en-US" dirty="0"/>
              <a:t>Expedites (inevitable) rollbacks </a:t>
            </a:r>
          </a:p>
          <a:p>
            <a:r>
              <a:rPr lang="en-US" dirty="0"/>
              <a:t>Consider DISABLE before dropping</a:t>
            </a:r>
          </a:p>
          <a:p>
            <a:r>
              <a:rPr lang="en-US" dirty="0"/>
              <a:t>Check secondary before dropping!</a:t>
            </a:r>
          </a:p>
          <a:p>
            <a:r>
              <a:rPr lang="en-US" dirty="0"/>
              <a:t>Apply delta scripts to target database</a:t>
            </a:r>
          </a:p>
          <a:p>
            <a:r>
              <a:rPr lang="en-US" dirty="0"/>
              <a:t>Re-compare “end state” to target database</a:t>
            </a:r>
          </a:p>
          <a:p>
            <a:pPr lvl="1"/>
            <a:r>
              <a:rPr lang="en-US" dirty="0"/>
              <a:t>Address any discrepancies</a:t>
            </a:r>
          </a:p>
          <a:p>
            <a:r>
              <a:rPr lang="en-US" dirty="0"/>
              <a:t>Create “rollback” from clone if SHTF</a:t>
            </a:r>
          </a:p>
          <a:p>
            <a:endParaRPr lang="en-US" dirty="0"/>
          </a:p>
        </p:txBody>
      </p:sp>
      <p:sp>
        <p:nvSpPr>
          <p:cNvPr id="3" name="Title 2">
            <a:extLst>
              <a:ext uri="{FF2B5EF4-FFF2-40B4-BE49-F238E27FC236}">
                <a16:creationId xmlns:a16="http://schemas.microsoft.com/office/drawing/2014/main" id="{7F05FEB7-CC2D-F723-1946-FAF7D3EDA2AA}"/>
              </a:ext>
            </a:extLst>
          </p:cNvPr>
          <p:cNvSpPr>
            <a:spLocks noGrp="1"/>
          </p:cNvSpPr>
          <p:nvPr>
            <p:ph type="title"/>
          </p:nvPr>
        </p:nvSpPr>
        <p:spPr/>
        <p:txBody>
          <a:bodyPr/>
          <a:lstStyle/>
          <a:p>
            <a:r>
              <a:rPr lang="en-US" dirty="0"/>
              <a:t>Applying Index Fixes</a:t>
            </a:r>
          </a:p>
        </p:txBody>
      </p:sp>
      <p:pic>
        <p:nvPicPr>
          <p:cNvPr id="19458" name="Picture 2" descr="man holding brown rolling pin">
            <a:extLst>
              <a:ext uri="{FF2B5EF4-FFF2-40B4-BE49-F238E27FC236}">
                <a16:creationId xmlns:a16="http://schemas.microsoft.com/office/drawing/2014/main" id="{CF930B3C-0926-7103-A450-70C872A12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1488" y="3099816"/>
            <a:ext cx="5567172" cy="3696602"/>
          </a:xfrm>
          <a:prstGeom prst="roundRect">
            <a:avLst>
              <a:gd name="adj" fmla="val 11111"/>
            </a:avLst>
          </a:prstGeom>
          <a:ln w="190500" cap="rnd">
            <a:solidFill>
              <a:srgbClr val="C8C6BD"/>
            </a:solidFill>
            <a:prstDash val="solid"/>
          </a:ln>
          <a:effectLst>
            <a:outerShdw blurRad="50800" dist="38100" algn="l" rotWithShape="0">
              <a:prstClr val="black">
                <a:alpha val="40000"/>
              </a:prstClr>
            </a:outerShdw>
          </a:effectLst>
          <a:scene3d>
            <a:camera prst="perspectiveFront" fov="5400000"/>
            <a:lightRig rig="threePt" dir="t">
              <a:rot lat="0" lon="0" rev="19200000"/>
            </a:lightRig>
          </a:scene3d>
          <a:sp3d extrusionH="25400">
            <a:bevelT w="304800" h="152400" prst="hardEdge"/>
            <a:extrusionClr>
              <a:srgbClr val="FFFFFF"/>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588037"/>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F59F81-224E-B779-4D35-B0CC752936FF}"/>
              </a:ext>
            </a:extLst>
          </p:cNvPr>
          <p:cNvSpPr>
            <a:spLocks noGrp="1"/>
          </p:cNvSpPr>
          <p:nvPr>
            <p:ph idx="1"/>
          </p:nvPr>
        </p:nvSpPr>
        <p:spPr>
          <a:xfrm>
            <a:off x="409833" y="456276"/>
            <a:ext cx="6015351" cy="6106158"/>
          </a:xfrm>
          <a:noFill/>
        </p:spPr>
        <p:txBody>
          <a:bodyPr wrap="square" anchor="ctr" anchorCtr="0"/>
          <a:lstStyle/>
          <a:p>
            <a:pPr marL="0" indent="0" algn="ctr">
              <a:buNone/>
            </a:pPr>
            <a:r>
              <a:rPr lang="en-US" sz="5400" dirty="0"/>
              <a:t>“Poorly designed indexes and a lack of indexes are primary sources of database application bottlenecks”</a:t>
            </a:r>
          </a:p>
          <a:p>
            <a:pPr marL="0" indent="0" algn="ctr">
              <a:buNone/>
            </a:pPr>
            <a:r>
              <a:rPr lang="en-US" sz="3200" dirty="0">
                <a:hlinkClick r:id="rId3"/>
              </a:rPr>
              <a:t>learn.microsoft.com 5/19/2025</a:t>
            </a:r>
            <a:endParaRPr lang="en-US" sz="3200" dirty="0"/>
          </a:p>
        </p:txBody>
      </p:sp>
      <p:sp>
        <p:nvSpPr>
          <p:cNvPr id="2" name="Title 1">
            <a:extLst>
              <a:ext uri="{FF2B5EF4-FFF2-40B4-BE49-F238E27FC236}">
                <a16:creationId xmlns:a16="http://schemas.microsoft.com/office/drawing/2014/main" id="{06FD6BE4-8227-83DB-E12E-7F19FEB4E580}"/>
              </a:ext>
            </a:extLst>
          </p:cNvPr>
          <p:cNvSpPr>
            <a:spLocks noGrp="1"/>
          </p:cNvSpPr>
          <p:nvPr>
            <p:ph type="title"/>
          </p:nvPr>
        </p:nvSpPr>
        <p:spPr/>
        <p:txBody>
          <a:bodyPr/>
          <a:lstStyle/>
          <a:p>
            <a:pPr lvl="0"/>
            <a:r>
              <a:rPr lang="en-US" dirty="0"/>
              <a:t>Why are we here?</a:t>
            </a:r>
          </a:p>
        </p:txBody>
      </p:sp>
      <p:pic>
        <p:nvPicPr>
          <p:cNvPr id="16390" name="Picture 6" descr="children's age, 8 to 9 year old children in lower grades, facial expression communication concept, elementary school students, mischievous, humor concept, girl woman - wonder amazement stock pictures, royalty-free photos &amp; images">
            <a:extLst>
              <a:ext uri="{FF2B5EF4-FFF2-40B4-BE49-F238E27FC236}">
                <a16:creationId xmlns:a16="http://schemas.microsoft.com/office/drawing/2014/main" id="{6CEE6F93-AE24-E764-1465-2652BB3705A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266432" y="722376"/>
            <a:ext cx="3547872" cy="5321808"/>
          </a:xfrm>
          <a:prstGeom prst="rect">
            <a:avLst/>
          </a:prstGeom>
          <a:solidFill>
            <a:srgbClr val="FFFFFF">
              <a:shade val="85000"/>
            </a:srgbClr>
          </a:solidFill>
          <a:ln w="190500" cap="rnd">
            <a:solidFill>
              <a:srgbClr val="FFFFFF"/>
            </a:solidFill>
          </a:ln>
          <a:effectLst>
            <a:outerShdw blurRad="50800" dist="38100" algn="l" rotWithShape="0">
              <a:prstClr val="black">
                <a:alpha val="40000"/>
              </a:prstClr>
            </a:outerShdw>
          </a:effectLst>
          <a:scene3d>
            <a:camera prst="perspectiveContrastingLeftFacing">
              <a:rot lat="20939999" lon="2100000" rev="20699999"/>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3037773480"/>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F7EC68-AF98-81F7-2FE1-11EDE8F0B06C}"/>
              </a:ext>
            </a:extLst>
          </p:cNvPr>
          <p:cNvSpPr>
            <a:spLocks noGrp="1"/>
          </p:cNvSpPr>
          <p:nvPr>
            <p:ph idx="1"/>
          </p:nvPr>
        </p:nvSpPr>
        <p:spPr/>
        <p:txBody>
          <a:bodyPr/>
          <a:lstStyle/>
          <a:p>
            <a:r>
              <a:rPr lang="en-US" dirty="0"/>
              <a:t>Good News - even bigger event SQL CPU max 32%, no issues reported</a:t>
            </a:r>
          </a:p>
          <a:p>
            <a:pPr lvl="1"/>
            <a:r>
              <a:rPr lang="en-US" dirty="0"/>
              <a:t>Even more better - No performance complaints!</a:t>
            </a:r>
          </a:p>
          <a:p>
            <a:r>
              <a:rPr lang="en-US" dirty="0"/>
              <a:t>Completed most of the remaining index prescriptions, including:</a:t>
            </a:r>
          </a:p>
          <a:p>
            <a:pPr lvl="1"/>
            <a:r>
              <a:rPr lang="en-US" dirty="0"/>
              <a:t>Replaced least-used indexes with nonclustered </a:t>
            </a:r>
            <a:r>
              <a:rPr lang="en-US" dirty="0" err="1"/>
              <a:t>columnstores</a:t>
            </a:r>
            <a:endParaRPr lang="en-US" dirty="0"/>
          </a:p>
          <a:p>
            <a:pPr lvl="1"/>
            <a:r>
              <a:rPr lang="en-US" dirty="0"/>
              <a:t>Removed </a:t>
            </a:r>
          </a:p>
          <a:p>
            <a:pPr lvl="2"/>
            <a:r>
              <a:rPr lang="en-US" dirty="0"/>
              <a:t>indexes not adding value</a:t>
            </a:r>
          </a:p>
          <a:p>
            <a:pPr lvl="2"/>
            <a:r>
              <a:rPr lang="en-US" dirty="0"/>
              <a:t>Redundant/overlap indexes</a:t>
            </a:r>
          </a:p>
          <a:p>
            <a:pPr lvl="1"/>
            <a:r>
              <a:rPr lang="en-US" dirty="0"/>
              <a:t>Requested </a:t>
            </a:r>
          </a:p>
          <a:p>
            <a:pPr lvl="2"/>
            <a:r>
              <a:rPr lang="en-US" dirty="0"/>
              <a:t>high-value missing indexes</a:t>
            </a:r>
          </a:p>
          <a:p>
            <a:pPr lvl="2"/>
            <a:r>
              <a:rPr lang="en-US" dirty="0"/>
              <a:t>clusters on heaps</a:t>
            </a:r>
          </a:p>
          <a:p>
            <a:pPr lvl="2"/>
            <a:r>
              <a:rPr lang="en-US" dirty="0"/>
              <a:t>foreign key covers</a:t>
            </a:r>
          </a:p>
        </p:txBody>
      </p:sp>
      <p:sp>
        <p:nvSpPr>
          <p:cNvPr id="3" name="Title 2">
            <a:extLst>
              <a:ext uri="{FF2B5EF4-FFF2-40B4-BE49-F238E27FC236}">
                <a16:creationId xmlns:a16="http://schemas.microsoft.com/office/drawing/2014/main" id="{F5FCDC90-5B31-C0BF-51B8-228F61C2B551}"/>
              </a:ext>
            </a:extLst>
          </p:cNvPr>
          <p:cNvSpPr>
            <a:spLocks noGrp="1"/>
          </p:cNvSpPr>
          <p:nvPr>
            <p:ph type="title"/>
          </p:nvPr>
        </p:nvSpPr>
        <p:spPr>
          <a:solidFill>
            <a:srgbClr val="FFC000"/>
          </a:solidFill>
        </p:spPr>
        <p:txBody>
          <a:bodyPr/>
          <a:lstStyle/>
          <a:p>
            <a:r>
              <a:rPr lang="en-US" dirty="0"/>
              <a:t>Client Story - They Lived Happily Ever After</a:t>
            </a:r>
          </a:p>
        </p:txBody>
      </p:sp>
      <p:pic>
        <p:nvPicPr>
          <p:cNvPr id="18434" name="Picture 2" descr="yellow smiley emoji on gray textile">
            <a:extLst>
              <a:ext uri="{FF2B5EF4-FFF2-40B4-BE49-F238E27FC236}">
                <a16:creationId xmlns:a16="http://schemas.microsoft.com/office/drawing/2014/main" id="{AC6A758F-4FE7-86D0-0661-B9823ADC11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3936" y="2551176"/>
            <a:ext cx="6315455" cy="4107778"/>
          </a:xfrm>
          <a:prstGeom prst="ellipse">
            <a:avLst/>
          </a:prstGeom>
          <a:ln w="63500" cap="rnd">
            <a:solidFill>
              <a:srgbClr val="333333"/>
            </a:solidFill>
          </a:ln>
          <a:effectLst>
            <a:outerShdw blurRad="63500" dist="139700" sx="102000" sy="102000" algn="ctr"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67247"/>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4618-96F3-DD91-27BC-89F107A1C0F5}"/>
              </a:ext>
            </a:extLst>
          </p:cNvPr>
          <p:cNvSpPr>
            <a:spLocks noGrp="1"/>
          </p:cNvSpPr>
          <p:nvPr>
            <p:ph type="title"/>
          </p:nvPr>
        </p:nvSpPr>
        <p:spPr/>
        <p:txBody>
          <a:bodyPr/>
          <a:lstStyle/>
          <a:p>
            <a:r>
              <a:rPr lang="en-US" dirty="0"/>
              <a:t>Please fill out the Session Evaluation!</a:t>
            </a:r>
          </a:p>
        </p:txBody>
      </p:sp>
      <p:pic>
        <p:nvPicPr>
          <p:cNvPr id="2050" name="Picture 2" descr="your opinion counts street sign - new way of thinking sign stock pictures, royalty-free photos &amp; images">
            <a:extLst>
              <a:ext uri="{FF2B5EF4-FFF2-40B4-BE49-F238E27FC236}">
                <a16:creationId xmlns:a16="http://schemas.microsoft.com/office/drawing/2014/main" id="{720484F3-542E-A46E-E200-429DCF890CD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45108" y="447040"/>
            <a:ext cx="9701784" cy="6410960"/>
          </a:xfrm>
          <a:prstGeom prst="rect">
            <a:avLst/>
          </a:prstGeom>
          <a:noFill/>
          <a:scene3d>
            <a:camera prst="orthographicFront"/>
            <a:lightRig rig="threePt" dir="t"/>
          </a:scene3d>
          <a:sp3d>
            <a:bevelT w="152400" h="50800" prst="softRound"/>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193586"/>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1">
            <a:extLst>
              <a:ext uri="{FF2B5EF4-FFF2-40B4-BE49-F238E27FC236}">
                <a16:creationId xmlns:a16="http://schemas.microsoft.com/office/drawing/2014/main" id="{47F5F667-7849-C6FC-FD5F-FCB092B879D1}"/>
              </a:ext>
            </a:extLst>
          </p:cNvPr>
          <p:cNvSpPr>
            <a:spLocks noGrp="1"/>
          </p:cNvSpPr>
          <p:nvPr>
            <p:ph idx="1"/>
          </p:nvPr>
        </p:nvSpPr>
        <p:spPr/>
        <p:txBody>
          <a:bodyPr/>
          <a:lstStyle/>
          <a:p>
            <a:pPr marL="0" indent="0" algn="ctr">
              <a:buNone/>
            </a:pPr>
            <a:r>
              <a:rPr lang="en-US" sz="4800" dirty="0"/>
              <a:t>Bill Sanscrainte</a:t>
            </a:r>
          </a:p>
          <a:p>
            <a:pPr marL="0" indent="0" algn="ctr">
              <a:spcBef>
                <a:spcPts val="600"/>
              </a:spcBef>
              <a:buNone/>
            </a:pPr>
            <a:r>
              <a:rPr lang="en-US" sz="3600" dirty="0">
                <a:hlinkClick r:id="rId3" action="ppaction://hlinkfile"/>
              </a:rPr>
              <a:t>linkedin.com/in/</a:t>
            </a:r>
            <a:r>
              <a:rPr lang="en-US" sz="3600" dirty="0" err="1">
                <a:hlinkClick r:id="rId3" action="ppaction://hlinkfile"/>
              </a:rPr>
              <a:t>billsanscrainte</a:t>
            </a:r>
            <a:r>
              <a:rPr lang="en-US" sz="3600" dirty="0"/>
              <a:t> &amp; </a:t>
            </a:r>
            <a:r>
              <a:rPr lang="en-US" sz="3600" dirty="0">
                <a:hlinkClick r:id="rId4"/>
              </a:rPr>
              <a:t>Bill@Sanscrainte.com</a:t>
            </a:r>
            <a:endParaRPr lang="en-US" sz="3600" dirty="0"/>
          </a:p>
          <a:p>
            <a:pPr marL="0" indent="0">
              <a:buNone/>
            </a:pPr>
            <a:r>
              <a:rPr lang="en-US" dirty="0"/>
              <a:t>Presentation, spreadsheet, &amp; T-SQL</a:t>
            </a:r>
          </a:p>
          <a:p>
            <a:pPr marL="0" indent="0" algn="ctr">
              <a:spcBef>
                <a:spcPts val="0"/>
              </a:spcBef>
              <a:buNone/>
            </a:pPr>
            <a:r>
              <a:rPr lang="en-US" sz="6700" dirty="0">
                <a:hlinkClick r:id="rId5"/>
              </a:rPr>
              <a:t>https://github.com/SQLXL/SQLXL</a:t>
            </a:r>
            <a:endParaRPr lang="en-US" sz="6700" dirty="0"/>
          </a:p>
          <a:p>
            <a:pPr marL="0" indent="0">
              <a:buNone/>
            </a:pPr>
            <a:endParaRPr lang="en-US" sz="1000" dirty="0"/>
          </a:p>
          <a:p>
            <a:pPr marL="0" indent="0">
              <a:spcBef>
                <a:spcPts val="0"/>
              </a:spcBef>
              <a:buNone/>
            </a:pPr>
            <a:r>
              <a:rPr lang="en-US" sz="2400" u="sng" dirty="0"/>
              <a:t>Also See:</a:t>
            </a:r>
          </a:p>
          <a:p>
            <a:pPr marL="0" indent="0">
              <a:spcBef>
                <a:spcPts val="0"/>
              </a:spcBef>
              <a:buNone/>
            </a:pPr>
            <a:r>
              <a:rPr lang="en-US" sz="2400" dirty="0">
                <a:hlinkClick r:id="rId6"/>
              </a:rPr>
              <a:t>Brent Ozar’s </a:t>
            </a:r>
            <a:r>
              <a:rPr lang="en-US" sz="2400" dirty="0" err="1">
                <a:hlinkClick r:id="rId6"/>
              </a:rPr>
              <a:t>sp_BlitzIndex</a:t>
            </a:r>
            <a:r>
              <a:rPr lang="en-US" sz="2400" dirty="0"/>
              <a:t> &amp; </a:t>
            </a:r>
            <a:r>
              <a:rPr lang="en-US" sz="2400" dirty="0" err="1">
                <a:hlinkClick r:id="rId7"/>
              </a:rPr>
              <a:t>sp_BlitzIndex</a:t>
            </a:r>
            <a:r>
              <a:rPr lang="en-US" sz="2400" dirty="0">
                <a:hlinkClick r:id="rId7"/>
              </a:rPr>
              <a:t> Check documentation</a:t>
            </a:r>
            <a:endParaRPr lang="en-US" sz="2400" dirty="0"/>
          </a:p>
          <a:p>
            <a:pPr marL="0" indent="0">
              <a:spcBef>
                <a:spcPts val="1200"/>
              </a:spcBef>
              <a:buNone/>
            </a:pPr>
            <a:r>
              <a:rPr lang="en-US" sz="2400" dirty="0">
                <a:hlinkClick r:id="rId8"/>
              </a:rPr>
              <a:t>Erik Darling’s </a:t>
            </a:r>
            <a:r>
              <a:rPr lang="en-US" sz="2400" dirty="0" err="1">
                <a:hlinkClick r:id="rId8"/>
              </a:rPr>
              <a:t>sp_IndexCleanup</a:t>
            </a:r>
            <a:endParaRPr lang="en-US" sz="2400" dirty="0"/>
          </a:p>
          <a:p>
            <a:pPr marL="0" indent="0">
              <a:spcBef>
                <a:spcPts val="1200"/>
              </a:spcBef>
              <a:buNone/>
            </a:pPr>
            <a:r>
              <a:rPr lang="en-US" sz="2400" dirty="0">
                <a:solidFill>
                  <a:srgbClr val="0070C0"/>
                </a:solidFill>
                <a:hlinkClick r:id="rId9">
                  <a:extLst>
                    <a:ext uri="{A12FA001-AC4F-418D-AE19-62706E023703}">
                      <ahyp:hlinkClr xmlns:ahyp="http://schemas.microsoft.com/office/drawing/2018/hyperlinkcolor" val="tx"/>
                    </a:ext>
                  </a:extLst>
                </a:hlinkClick>
              </a:rPr>
              <a:t>Glenn Berry’s 89 (2022) Diagnostic Information Queries</a:t>
            </a:r>
            <a:endParaRPr lang="en-US" sz="2400" dirty="0">
              <a:solidFill>
                <a:srgbClr val="0070C0"/>
              </a:solidFill>
            </a:endParaRPr>
          </a:p>
          <a:p>
            <a:pPr marL="0" indent="0">
              <a:spcBef>
                <a:spcPts val="1200"/>
              </a:spcBef>
              <a:buNone/>
            </a:pPr>
            <a:r>
              <a:rPr lang="en-US" sz="2400" dirty="0">
                <a:hlinkClick r:id="rId10"/>
              </a:rPr>
              <a:t>Aaron Bertrand’s 40 table property queries</a:t>
            </a:r>
            <a:endParaRPr lang="en-US" sz="2400" dirty="0"/>
          </a:p>
          <a:p>
            <a:pPr marL="0" indent="0">
              <a:spcBef>
                <a:spcPts val="1200"/>
              </a:spcBef>
              <a:buNone/>
            </a:pPr>
            <a:r>
              <a:rPr lang="en-US" sz="2400" dirty="0">
                <a:hlinkClick r:id="rId11"/>
              </a:rPr>
              <a:t>Book: Expert Performance Indexing in Azure SQL and SQL Server 2022</a:t>
            </a:r>
            <a:endParaRPr lang="en-US" sz="2400" dirty="0"/>
          </a:p>
        </p:txBody>
      </p:sp>
      <p:sp>
        <p:nvSpPr>
          <p:cNvPr id="3" name="Title 2">
            <a:extLst>
              <a:ext uri="{FF2B5EF4-FFF2-40B4-BE49-F238E27FC236}">
                <a16:creationId xmlns:a16="http://schemas.microsoft.com/office/drawing/2014/main" id="{716D938C-20EA-C8B8-A67C-E14B5E59FE69}"/>
              </a:ext>
            </a:extLst>
          </p:cNvPr>
          <p:cNvSpPr>
            <a:spLocks noGrp="1"/>
          </p:cNvSpPr>
          <p:nvPr>
            <p:ph type="title"/>
          </p:nvPr>
        </p:nvSpPr>
        <p:spPr>
          <a:xfrm>
            <a:off x="0" y="1"/>
            <a:ext cx="12192000" cy="447039"/>
          </a:xfrm>
          <a:prstGeom prst="rect">
            <a:avLst/>
          </a:prstGeom>
        </p:spPr>
        <p:txBody>
          <a:bodyPr/>
          <a:lstStyle/>
          <a:p>
            <a:r>
              <a:rPr lang="en-US" dirty="0"/>
              <a:t>Thanks for Attending!</a:t>
            </a:r>
          </a:p>
        </p:txBody>
      </p:sp>
      <p:pic>
        <p:nvPicPr>
          <p:cNvPr id="2" name="Picture 1">
            <a:extLst>
              <a:ext uri="{FF2B5EF4-FFF2-40B4-BE49-F238E27FC236}">
                <a16:creationId xmlns:a16="http://schemas.microsoft.com/office/drawing/2014/main" id="{539DAB69-F710-7923-41E2-AAFE0F57C2DC}"/>
              </a:ext>
            </a:extLst>
          </p:cNvPr>
          <p:cNvPicPr>
            <a:picLocks noChangeAspect="1"/>
          </p:cNvPicPr>
          <p:nvPr/>
        </p:nvPicPr>
        <p:blipFill rotWithShape="1">
          <a:blip r:embed="rId12"/>
          <a:srcRect l="4711" t="3837"/>
          <a:stretch/>
        </p:blipFill>
        <p:spPr>
          <a:xfrm>
            <a:off x="8766049" y="3319272"/>
            <a:ext cx="3425951" cy="3330113"/>
          </a:xfrm>
          <a:prstGeom prst="rect">
            <a:avLst/>
          </a:prstGeom>
        </p:spPr>
      </p:pic>
    </p:spTree>
    <p:extLst>
      <p:ext uri="{BB962C8B-B14F-4D97-AF65-F5344CB8AC3E}">
        <p14:creationId xmlns:p14="http://schemas.microsoft.com/office/powerpoint/2010/main" val="2318531763"/>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5F757B-55B7-3948-4CAD-4303A2F39749}"/>
              </a:ext>
            </a:extLst>
          </p:cNvPr>
          <p:cNvSpPr>
            <a:spLocks noGrp="1"/>
          </p:cNvSpPr>
          <p:nvPr>
            <p:ph type="title" idx="4294967295"/>
          </p:nvPr>
        </p:nvSpPr>
        <p:spPr>
          <a:xfrm>
            <a:off x="0" y="0"/>
            <a:ext cx="12192000" cy="447675"/>
          </a:xfrm>
          <a:prstGeom prst="rect">
            <a:avLst/>
          </a:prstGeom>
        </p:spPr>
        <p:txBody>
          <a:bodyPr>
            <a:normAutofit fontScale="90000"/>
          </a:bodyPr>
          <a:lstStyle/>
          <a:p>
            <a:r>
              <a:rPr lang="en-US" dirty="0"/>
              <a:t> </a:t>
            </a:r>
          </a:p>
        </p:txBody>
      </p:sp>
      <p:pic>
        <p:nvPicPr>
          <p:cNvPr id="2" name="Picture 2" descr="SQL Saturday South Florida 2025">
            <a:extLst>
              <a:ext uri="{FF2B5EF4-FFF2-40B4-BE49-F238E27FC236}">
                <a16:creationId xmlns:a16="http://schemas.microsoft.com/office/drawing/2014/main" id="{A8B146BF-672F-397F-D9E8-A9C972ECC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499" y="2000250"/>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450028"/>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5687AF-776C-048B-4970-446BD91ED3E9}"/>
              </a:ext>
            </a:extLst>
          </p:cNvPr>
          <p:cNvSpPr txBox="1"/>
          <p:nvPr/>
        </p:nvSpPr>
        <p:spPr>
          <a:xfrm>
            <a:off x="4486656" y="105091"/>
            <a:ext cx="6674648" cy="830997"/>
          </a:xfrm>
          <a:prstGeom prst="rect">
            <a:avLst/>
          </a:prstGeom>
          <a:noFill/>
        </p:spPr>
        <p:txBody>
          <a:bodyPr wrap="square">
            <a:spAutoFit/>
          </a:bodyPr>
          <a:lstStyle/>
          <a:p>
            <a:pPr algn="ctr"/>
            <a:r>
              <a:rPr lang="en-US" sz="4800" b="1" dirty="0">
                <a:effectLst/>
                <a:latin typeface="Open Sans" panose="020B0606030504020204" pitchFamily="34" charset="0"/>
              </a:rPr>
              <a:t>SQL Saturday</a:t>
            </a:r>
            <a:endParaRPr lang="en-US" sz="4800" b="1" dirty="0">
              <a:latin typeface="Open Sans" panose="020B0606030504020204" pitchFamily="34" charset="0"/>
            </a:endParaRPr>
          </a:p>
        </p:txBody>
      </p:sp>
      <p:sp>
        <p:nvSpPr>
          <p:cNvPr id="7" name="TextBox 6">
            <a:extLst>
              <a:ext uri="{FF2B5EF4-FFF2-40B4-BE49-F238E27FC236}">
                <a16:creationId xmlns:a16="http://schemas.microsoft.com/office/drawing/2014/main" id="{7002805C-1CA8-2EB1-88A4-B00C58284961}"/>
              </a:ext>
            </a:extLst>
          </p:cNvPr>
          <p:cNvSpPr txBox="1"/>
          <p:nvPr/>
        </p:nvSpPr>
        <p:spPr>
          <a:xfrm>
            <a:off x="5749000" y="723595"/>
            <a:ext cx="6443000" cy="1077218"/>
          </a:xfrm>
          <a:prstGeom prst="rect">
            <a:avLst/>
          </a:prstGeom>
          <a:noFill/>
        </p:spPr>
        <p:txBody>
          <a:bodyPr wrap="square">
            <a:spAutoFit/>
          </a:bodyPr>
          <a:lstStyle/>
          <a:p>
            <a:r>
              <a:rPr lang="en-US" sz="3200" dirty="0">
                <a:hlinkClick r:id="rId2"/>
              </a:rPr>
              <a:t>sqlsaturday.com</a:t>
            </a:r>
            <a:endParaRPr lang="en-US" sz="3200" dirty="0"/>
          </a:p>
          <a:p>
            <a:r>
              <a:rPr lang="en-US" sz="3200" dirty="0">
                <a:hlinkClick r:id="rId3"/>
              </a:rPr>
              <a:t>linkedin.com/company/sqlsaturday</a:t>
            </a:r>
            <a:endParaRPr lang="en-US" sz="3200" dirty="0"/>
          </a:p>
        </p:txBody>
      </p:sp>
      <p:pic>
        <p:nvPicPr>
          <p:cNvPr id="3074" name="Picture 2" descr="Navigation bar avatar">
            <a:extLst>
              <a:ext uri="{FF2B5EF4-FFF2-40B4-BE49-F238E27FC236}">
                <a16:creationId xmlns:a16="http://schemas.microsoft.com/office/drawing/2014/main" id="{E7573FD4-BBD7-AEDC-9AB8-9A1C576B7F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141" y="54138"/>
            <a:ext cx="2789179" cy="161249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ata Saturdays">
            <a:hlinkClick r:id="rId5"/>
            <a:extLst>
              <a:ext uri="{FF2B5EF4-FFF2-40B4-BE49-F238E27FC236}">
                <a16:creationId xmlns:a16="http://schemas.microsoft.com/office/drawing/2014/main" id="{62305018-696B-DE5C-128B-C1A1FED448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965" y="1960265"/>
            <a:ext cx="4267530" cy="158465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01FC5D9-72C3-0DE9-27E9-E583C24BE590}"/>
              </a:ext>
            </a:extLst>
          </p:cNvPr>
          <p:cNvSpPr txBox="1"/>
          <p:nvPr/>
        </p:nvSpPr>
        <p:spPr>
          <a:xfrm>
            <a:off x="5747604" y="2704497"/>
            <a:ext cx="6396182" cy="584775"/>
          </a:xfrm>
          <a:prstGeom prst="rect">
            <a:avLst/>
          </a:prstGeom>
          <a:noFill/>
        </p:spPr>
        <p:txBody>
          <a:bodyPr wrap="square">
            <a:spAutoFit/>
          </a:bodyPr>
          <a:lstStyle/>
          <a:p>
            <a:r>
              <a:rPr lang="en-US" sz="3200" dirty="0">
                <a:hlinkClick r:id="rId5"/>
              </a:rPr>
              <a:t>datasaturdays.com</a:t>
            </a:r>
            <a:endParaRPr lang="en-US" sz="3200" dirty="0"/>
          </a:p>
        </p:txBody>
      </p:sp>
      <p:pic>
        <p:nvPicPr>
          <p:cNvPr id="3078" name="Picture 6" descr="Data Driven Technologies">
            <a:extLst>
              <a:ext uri="{FF2B5EF4-FFF2-40B4-BE49-F238E27FC236}">
                <a16:creationId xmlns:a16="http://schemas.microsoft.com/office/drawing/2014/main" id="{599F39E1-5F41-4290-3255-8A76610C9C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904825"/>
            <a:ext cx="5749000" cy="11565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8C747E8-14B5-8C5B-ECC3-532C230838B4}"/>
              </a:ext>
            </a:extLst>
          </p:cNvPr>
          <p:cNvSpPr txBox="1"/>
          <p:nvPr/>
        </p:nvSpPr>
        <p:spPr>
          <a:xfrm>
            <a:off x="5693664" y="3695283"/>
            <a:ext cx="6673272" cy="830997"/>
          </a:xfrm>
          <a:prstGeom prst="rect">
            <a:avLst/>
          </a:prstGeom>
          <a:noFill/>
        </p:spPr>
        <p:txBody>
          <a:bodyPr wrap="square">
            <a:spAutoFit/>
          </a:bodyPr>
          <a:lstStyle/>
          <a:p>
            <a:r>
              <a:rPr lang="en-US" sz="4800" b="1" dirty="0"/>
              <a:t>Data Driven Technologies</a:t>
            </a:r>
          </a:p>
        </p:txBody>
      </p:sp>
      <p:sp>
        <p:nvSpPr>
          <p:cNvPr id="15" name="TextBox 14">
            <a:extLst>
              <a:ext uri="{FF2B5EF4-FFF2-40B4-BE49-F238E27FC236}">
                <a16:creationId xmlns:a16="http://schemas.microsoft.com/office/drawing/2014/main" id="{42E8F0EC-19DC-15AB-5024-5747941F90AB}"/>
              </a:ext>
            </a:extLst>
          </p:cNvPr>
          <p:cNvSpPr txBox="1"/>
          <p:nvPr/>
        </p:nvSpPr>
        <p:spPr>
          <a:xfrm>
            <a:off x="4812781" y="2085993"/>
            <a:ext cx="6673272" cy="830997"/>
          </a:xfrm>
          <a:prstGeom prst="rect">
            <a:avLst/>
          </a:prstGeom>
          <a:noFill/>
        </p:spPr>
        <p:txBody>
          <a:bodyPr wrap="square">
            <a:spAutoFit/>
          </a:bodyPr>
          <a:lstStyle/>
          <a:p>
            <a:pPr algn="ctr"/>
            <a:r>
              <a:rPr lang="en-US" sz="4800" b="1" dirty="0">
                <a:effectLst/>
                <a:latin typeface="Open Sans" panose="020B0606030504020204" pitchFamily="34" charset="0"/>
              </a:rPr>
              <a:t>Data Saturdays</a:t>
            </a:r>
            <a:endParaRPr lang="en-US" sz="4800" b="1" dirty="0">
              <a:latin typeface="Open Sans" panose="020B0606030504020204" pitchFamily="34" charset="0"/>
            </a:endParaRPr>
          </a:p>
        </p:txBody>
      </p:sp>
      <p:sp>
        <p:nvSpPr>
          <p:cNvPr id="17" name="TextBox 16">
            <a:extLst>
              <a:ext uri="{FF2B5EF4-FFF2-40B4-BE49-F238E27FC236}">
                <a16:creationId xmlns:a16="http://schemas.microsoft.com/office/drawing/2014/main" id="{09AFCC17-38A7-C235-ABFB-BA933E202C79}"/>
              </a:ext>
            </a:extLst>
          </p:cNvPr>
          <p:cNvSpPr txBox="1"/>
          <p:nvPr/>
        </p:nvSpPr>
        <p:spPr>
          <a:xfrm>
            <a:off x="5766816" y="4328160"/>
            <a:ext cx="6350000" cy="584775"/>
          </a:xfrm>
          <a:prstGeom prst="rect">
            <a:avLst/>
          </a:prstGeom>
          <a:noFill/>
        </p:spPr>
        <p:txBody>
          <a:bodyPr wrap="square">
            <a:spAutoFit/>
          </a:bodyPr>
          <a:lstStyle/>
          <a:p>
            <a:r>
              <a:rPr lang="en-US" sz="3200" dirty="0">
                <a:hlinkClick r:id="rId8"/>
              </a:rPr>
              <a:t>datadriventechnologies.org</a:t>
            </a:r>
            <a:endParaRPr lang="en-US" sz="3200" dirty="0"/>
          </a:p>
        </p:txBody>
      </p:sp>
      <p:pic>
        <p:nvPicPr>
          <p:cNvPr id="3079" name="Picture 7" descr="Azure Data Tech Groups">
            <a:extLst>
              <a:ext uri="{FF2B5EF4-FFF2-40B4-BE49-F238E27FC236}">
                <a16:creationId xmlns:a16="http://schemas.microsoft.com/office/drawing/2014/main" id="{66EC3E59-5615-8EA8-5AAF-AA9E5ACFA3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4605" y="5374661"/>
            <a:ext cx="1270249" cy="127024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C9F768DA-818F-BFDD-D281-D89727FEDB58}"/>
              </a:ext>
            </a:extLst>
          </p:cNvPr>
          <p:cNvSpPr txBox="1"/>
          <p:nvPr/>
        </p:nvSpPr>
        <p:spPr>
          <a:xfrm>
            <a:off x="5625233" y="5420793"/>
            <a:ext cx="7644744"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cap="none" normalizeH="0" baseline="0" dirty="0">
                <a:ln>
                  <a:noFill/>
                </a:ln>
                <a:solidFill>
                  <a:srgbClr val="000000"/>
                </a:solidFill>
                <a:effectLst/>
                <a:latin typeface="Graphik Meetup"/>
              </a:rPr>
              <a:t>Azure Data Tech Groups</a:t>
            </a:r>
          </a:p>
        </p:txBody>
      </p:sp>
      <p:sp>
        <p:nvSpPr>
          <p:cNvPr id="22" name="TextBox 21">
            <a:hlinkClick r:id="rId10"/>
            <a:extLst>
              <a:ext uri="{FF2B5EF4-FFF2-40B4-BE49-F238E27FC236}">
                <a16:creationId xmlns:a16="http://schemas.microsoft.com/office/drawing/2014/main" id="{14AB2A6F-C486-BB94-D2F9-8AC666F107CF}"/>
              </a:ext>
            </a:extLst>
          </p:cNvPr>
          <p:cNvSpPr txBox="1"/>
          <p:nvPr/>
        </p:nvSpPr>
        <p:spPr>
          <a:xfrm>
            <a:off x="5610455" y="6061226"/>
            <a:ext cx="7508239" cy="584775"/>
          </a:xfrm>
          <a:prstGeom prst="rect">
            <a:avLst/>
          </a:prstGeom>
          <a:noFill/>
        </p:spPr>
        <p:txBody>
          <a:bodyPr wrap="square">
            <a:spAutoFit/>
          </a:bodyPr>
          <a:lstStyle/>
          <a:p>
            <a:r>
              <a:rPr lang="en-US" sz="3200" dirty="0">
                <a:hlinkClick r:id="rId10"/>
              </a:rPr>
              <a:t>meetup.com/pro/</a:t>
            </a:r>
            <a:r>
              <a:rPr lang="en-US" sz="3200" dirty="0" err="1">
                <a:hlinkClick r:id="rId10"/>
              </a:rPr>
              <a:t>azuredatatechgroups</a:t>
            </a:r>
            <a:endParaRPr lang="en-US" sz="3200" dirty="0"/>
          </a:p>
        </p:txBody>
      </p:sp>
    </p:spTree>
    <p:extLst>
      <p:ext uri="{BB962C8B-B14F-4D97-AF65-F5344CB8AC3E}">
        <p14:creationId xmlns:p14="http://schemas.microsoft.com/office/powerpoint/2010/main" val="3195388530"/>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F0994E-1073-2DA8-CD1A-5D008857CFA5}"/>
              </a:ext>
            </a:extLst>
          </p:cNvPr>
          <p:cNvSpPr>
            <a:spLocks noGrp="1"/>
          </p:cNvSpPr>
          <p:nvPr>
            <p:ph idx="1"/>
          </p:nvPr>
        </p:nvSpPr>
        <p:spPr>
          <a:xfrm>
            <a:off x="-2" y="443944"/>
            <a:ext cx="12192001" cy="6414056"/>
          </a:xfrm>
        </p:spPr>
        <p:txBody>
          <a:bodyPr/>
          <a:lstStyle/>
          <a:p>
            <a:r>
              <a:rPr lang="en-US" dirty="0"/>
              <a:t>Business: Membership &amp; Event Management services</a:t>
            </a:r>
          </a:p>
          <a:p>
            <a:r>
              <a:rPr lang="en-US" dirty="0"/>
              <a:t>Application: Has “always” been “slow” and getting “slower”</a:t>
            </a:r>
          </a:p>
          <a:p>
            <a:r>
              <a:rPr lang="en-US" dirty="0"/>
              <a:t>Problem: SQL Server “failed” when really busy</a:t>
            </a:r>
          </a:p>
        </p:txBody>
      </p:sp>
      <p:sp>
        <p:nvSpPr>
          <p:cNvPr id="3" name="Title 2">
            <a:extLst>
              <a:ext uri="{FF2B5EF4-FFF2-40B4-BE49-F238E27FC236}">
                <a16:creationId xmlns:a16="http://schemas.microsoft.com/office/drawing/2014/main" id="{F4EDC586-21E3-16B3-660E-581BFDE45546}"/>
              </a:ext>
            </a:extLst>
          </p:cNvPr>
          <p:cNvSpPr>
            <a:spLocks noGrp="1"/>
          </p:cNvSpPr>
          <p:nvPr>
            <p:ph type="title"/>
          </p:nvPr>
        </p:nvSpPr>
        <p:spPr>
          <a:solidFill>
            <a:srgbClr val="FFC000"/>
          </a:solidFill>
        </p:spPr>
        <p:txBody>
          <a:bodyPr/>
          <a:lstStyle/>
          <a:p>
            <a:r>
              <a:rPr lang="en-US" dirty="0"/>
              <a:t>Client Story - Once Upon a Time</a:t>
            </a:r>
          </a:p>
        </p:txBody>
      </p:sp>
      <p:pic>
        <p:nvPicPr>
          <p:cNvPr id="5122" name="Picture 2">
            <a:extLst>
              <a:ext uri="{FF2B5EF4-FFF2-40B4-BE49-F238E27FC236}">
                <a16:creationId xmlns:a16="http://schemas.microsoft.com/office/drawing/2014/main" id="{2A9E16C1-A1B4-EC99-A46B-1F720C097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262" y="2002536"/>
            <a:ext cx="7205472" cy="4998796"/>
          </a:xfrm>
          <a:prstGeom prst="rect">
            <a:avLst/>
          </a:prstGeom>
          <a:solidFill>
            <a:srgbClr val="FFFFFF">
              <a:shade val="85000"/>
            </a:srgbClr>
          </a:solidFill>
          <a:ln w="101600" cap="sq">
            <a:no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600062325"/>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6A6BA7-1472-3F4C-AA53-562C53434771}"/>
              </a:ext>
            </a:extLst>
          </p:cNvPr>
          <p:cNvSpPr>
            <a:spLocks noGrp="1"/>
          </p:cNvSpPr>
          <p:nvPr>
            <p:ph idx="1"/>
          </p:nvPr>
        </p:nvSpPr>
        <p:spPr/>
        <p:txBody>
          <a:bodyPr/>
          <a:lstStyle/>
          <a:p>
            <a:pPr marL="0" indent="0">
              <a:buNone/>
            </a:pPr>
            <a:r>
              <a:rPr lang="en-US" u="sng" dirty="0"/>
              <a:t>Business</a:t>
            </a:r>
          </a:p>
          <a:p>
            <a:r>
              <a:rPr lang="en-US" dirty="0"/>
              <a:t>No money for hardware</a:t>
            </a:r>
          </a:p>
          <a:p>
            <a:r>
              <a:rPr lang="en-US" dirty="0"/>
              <a:t>No staff for code refactoring &amp; testing</a:t>
            </a:r>
          </a:p>
          <a:p>
            <a:pPr marL="0" indent="0">
              <a:buNone/>
            </a:pPr>
            <a:r>
              <a:rPr lang="en-US" u="sng" dirty="0"/>
              <a:t>SQL Server</a:t>
            </a:r>
          </a:p>
          <a:p>
            <a:r>
              <a:rPr lang="en-US" dirty="0"/>
              <a:t>Poison waits –</a:t>
            </a:r>
            <a:r>
              <a:rPr lang="en-US" b="1" dirty="0">
                <a:solidFill>
                  <a:srgbClr val="FF0000"/>
                </a:solidFill>
              </a:rPr>
              <a:t> RESOURCE_SEMAPHORE, THREADPOOL</a:t>
            </a:r>
          </a:p>
          <a:p>
            <a:r>
              <a:rPr lang="en-US" dirty="0"/>
              <a:t>SOS_SCHEDULER_YIELD waits</a:t>
            </a:r>
          </a:p>
          <a:p>
            <a:r>
              <a:rPr lang="en-US" dirty="0"/>
              <a:t>Lock &amp; Latch waits</a:t>
            </a:r>
          </a:p>
          <a:p>
            <a:r>
              <a:rPr lang="en-US" dirty="0"/>
              <a:t>SQL 2016 Enterprise Edition</a:t>
            </a:r>
          </a:p>
          <a:p>
            <a:pPr lvl="1"/>
            <a:r>
              <a:rPr lang="en-US" dirty="0"/>
              <a:t>Online index maintenance!</a:t>
            </a:r>
          </a:p>
          <a:p>
            <a:pPr lvl="1"/>
            <a:r>
              <a:rPr lang="en-US" dirty="0"/>
              <a:t>Updatable nonclustered columnstore indexes!</a:t>
            </a:r>
          </a:p>
          <a:p>
            <a:endParaRPr lang="en-US" dirty="0"/>
          </a:p>
          <a:p>
            <a:pPr marL="0" indent="0" algn="ctr">
              <a:buNone/>
            </a:pPr>
            <a:r>
              <a:rPr lang="en-US" sz="3600" b="1" dirty="0">
                <a:solidFill>
                  <a:srgbClr val="1B9D43"/>
                </a:solidFill>
              </a:rPr>
              <a:t>* All signs point to Index Tuning! *</a:t>
            </a:r>
          </a:p>
        </p:txBody>
      </p:sp>
      <p:sp>
        <p:nvSpPr>
          <p:cNvPr id="3" name="Title 2">
            <a:extLst>
              <a:ext uri="{FF2B5EF4-FFF2-40B4-BE49-F238E27FC236}">
                <a16:creationId xmlns:a16="http://schemas.microsoft.com/office/drawing/2014/main" id="{07357BA8-FB8E-6CC8-C5E2-699576C2AC24}"/>
              </a:ext>
            </a:extLst>
          </p:cNvPr>
          <p:cNvSpPr>
            <a:spLocks noGrp="1"/>
          </p:cNvSpPr>
          <p:nvPr>
            <p:ph type="title"/>
          </p:nvPr>
        </p:nvSpPr>
        <p:spPr>
          <a:solidFill>
            <a:srgbClr val="FFC000"/>
          </a:solidFill>
        </p:spPr>
        <p:txBody>
          <a:bodyPr/>
          <a:lstStyle/>
          <a:p>
            <a:r>
              <a:rPr lang="en-US" dirty="0"/>
              <a:t>Client Story – Some quick digging revealed …</a:t>
            </a:r>
          </a:p>
        </p:txBody>
      </p:sp>
    </p:spTree>
    <p:extLst>
      <p:ext uri="{BB962C8B-B14F-4D97-AF65-F5344CB8AC3E}">
        <p14:creationId xmlns:p14="http://schemas.microsoft.com/office/powerpoint/2010/main" val="638798750"/>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C368D-4BF5-9461-45CE-BE155225DD4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BD90E7-E3C0-A942-567F-839C73F4FE71}"/>
              </a:ext>
            </a:extLst>
          </p:cNvPr>
          <p:cNvSpPr>
            <a:spLocks noGrp="1"/>
          </p:cNvSpPr>
          <p:nvPr>
            <p:ph idx="1"/>
          </p:nvPr>
        </p:nvSpPr>
        <p:spPr>
          <a:xfrm>
            <a:off x="0" y="447040"/>
            <a:ext cx="12192000" cy="6410960"/>
          </a:xfrm>
        </p:spPr>
        <p:txBody>
          <a:bodyPr/>
          <a:lstStyle/>
          <a:p>
            <a:r>
              <a:rPr lang="en-US" dirty="0"/>
              <a:t>Back in the Day …</a:t>
            </a:r>
          </a:p>
          <a:p>
            <a:pPr lvl="1"/>
            <a:r>
              <a:rPr lang="en-US" dirty="0"/>
              <a:t>Download SQL Community scripts, copy/paste results, seek actionable nuggets</a:t>
            </a:r>
          </a:p>
        </p:txBody>
      </p:sp>
      <p:sp>
        <p:nvSpPr>
          <p:cNvPr id="3" name="Title 2">
            <a:extLst>
              <a:ext uri="{FF2B5EF4-FFF2-40B4-BE49-F238E27FC236}">
                <a16:creationId xmlns:a16="http://schemas.microsoft.com/office/drawing/2014/main" id="{1E73A8AB-3566-7303-1838-CC59A0A86B6F}"/>
              </a:ext>
            </a:extLst>
          </p:cNvPr>
          <p:cNvSpPr>
            <a:spLocks noGrp="1"/>
          </p:cNvSpPr>
          <p:nvPr>
            <p:ph type="title"/>
          </p:nvPr>
        </p:nvSpPr>
        <p:spPr/>
        <p:txBody>
          <a:bodyPr/>
          <a:lstStyle/>
          <a:p>
            <a:r>
              <a:rPr lang="en-US" dirty="0"/>
              <a:t>My Index Tuning Journey</a:t>
            </a:r>
          </a:p>
        </p:txBody>
      </p:sp>
      <p:pic>
        <p:nvPicPr>
          <p:cNvPr id="2052" name="Picture 4" descr="map, compass and binoculars - roadmap stock pictures, royalty-free photos &amp; images">
            <a:extLst>
              <a:ext uri="{FF2B5EF4-FFF2-40B4-BE49-F238E27FC236}">
                <a16:creationId xmlns:a16="http://schemas.microsoft.com/office/drawing/2014/main" id="{056ABE65-53FF-3556-D5B1-B5AF261FD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9041" y="3713993"/>
            <a:ext cx="4647662" cy="314400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086850"/>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A38C0A-0ACC-C771-E128-2B1B7BB2D3AC}"/>
              </a:ext>
            </a:extLst>
          </p:cNvPr>
          <p:cNvSpPr>
            <a:spLocks noGrp="1"/>
          </p:cNvSpPr>
          <p:nvPr>
            <p:ph type="title"/>
          </p:nvPr>
        </p:nvSpPr>
        <p:spPr>
          <a:xfrm>
            <a:off x="1857" y="-9144"/>
            <a:ext cx="12192000" cy="447039"/>
          </a:xfrm>
        </p:spPr>
        <p:txBody>
          <a:bodyPr/>
          <a:lstStyle/>
          <a:p>
            <a:r>
              <a:rPr lang="en-US" dirty="0"/>
              <a:t>Thanks to These and All Community Contributors!</a:t>
            </a:r>
          </a:p>
        </p:txBody>
      </p:sp>
      <p:pic>
        <p:nvPicPr>
          <p:cNvPr id="8" name="Graphic 7" descr="Stars">
            <a:extLst>
              <a:ext uri="{FF2B5EF4-FFF2-40B4-BE49-F238E27FC236}">
                <a16:creationId xmlns:a16="http://schemas.microsoft.com/office/drawing/2014/main" id="{AAD9A8EA-FD84-A181-A85C-21224C5EE3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7869" y="212851"/>
            <a:ext cx="4078224" cy="4078224"/>
          </a:xfrm>
          <a:prstGeom prst="rect">
            <a:avLst/>
          </a:prstGeom>
        </p:spPr>
      </p:pic>
      <p:pic>
        <p:nvPicPr>
          <p:cNvPr id="9" name="Graphic 8" descr="Stars">
            <a:extLst>
              <a:ext uri="{FF2B5EF4-FFF2-40B4-BE49-F238E27FC236}">
                <a16:creationId xmlns:a16="http://schemas.microsoft.com/office/drawing/2014/main" id="{FDF4389D-CABD-350E-7D20-6341273A80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4935" y="226567"/>
            <a:ext cx="4078224" cy="4078224"/>
          </a:xfrm>
          <a:prstGeom prst="rect">
            <a:avLst/>
          </a:prstGeom>
        </p:spPr>
      </p:pic>
      <p:pic>
        <p:nvPicPr>
          <p:cNvPr id="10" name="Graphic 9" descr="Stars">
            <a:extLst>
              <a:ext uri="{FF2B5EF4-FFF2-40B4-BE49-F238E27FC236}">
                <a16:creationId xmlns:a16="http://schemas.microsoft.com/office/drawing/2014/main" id="{947443AF-20C2-6280-686F-F0733121AF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38309" y="212851"/>
            <a:ext cx="4078224" cy="4078224"/>
          </a:xfrm>
          <a:prstGeom prst="rect">
            <a:avLst/>
          </a:prstGeom>
        </p:spPr>
      </p:pic>
      <p:pic>
        <p:nvPicPr>
          <p:cNvPr id="11" name="Graphic 10" descr="Stars">
            <a:extLst>
              <a:ext uri="{FF2B5EF4-FFF2-40B4-BE49-F238E27FC236}">
                <a16:creationId xmlns:a16="http://schemas.microsoft.com/office/drawing/2014/main" id="{016B5A00-4EE1-0B63-1256-23EF34FBA8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8216" y="2891026"/>
            <a:ext cx="4078224" cy="4078224"/>
          </a:xfrm>
          <a:prstGeom prst="rect">
            <a:avLst/>
          </a:prstGeom>
        </p:spPr>
      </p:pic>
      <p:pic>
        <p:nvPicPr>
          <p:cNvPr id="12" name="Graphic 11" descr="Stars">
            <a:extLst>
              <a:ext uri="{FF2B5EF4-FFF2-40B4-BE49-F238E27FC236}">
                <a16:creationId xmlns:a16="http://schemas.microsoft.com/office/drawing/2014/main" id="{A2AEEA74-9470-90F8-EC61-6AA8ED97FD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89376" y="2888486"/>
            <a:ext cx="4078224" cy="4078224"/>
          </a:xfrm>
          <a:prstGeom prst="rect">
            <a:avLst/>
          </a:prstGeom>
        </p:spPr>
      </p:pic>
      <p:pic>
        <p:nvPicPr>
          <p:cNvPr id="13" name="Graphic 12" descr="Stars">
            <a:extLst>
              <a:ext uri="{FF2B5EF4-FFF2-40B4-BE49-F238E27FC236}">
                <a16:creationId xmlns:a16="http://schemas.microsoft.com/office/drawing/2014/main" id="{054C10E1-8590-5803-26BB-7F872284A6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0494" y="2892668"/>
            <a:ext cx="4078224" cy="4078224"/>
          </a:xfrm>
          <a:prstGeom prst="rect">
            <a:avLst/>
          </a:prstGeom>
        </p:spPr>
      </p:pic>
      <p:graphicFrame>
        <p:nvGraphicFramePr>
          <p:cNvPr id="5" name="Content Placeholder 4">
            <a:extLst>
              <a:ext uri="{FF2B5EF4-FFF2-40B4-BE49-F238E27FC236}">
                <a16:creationId xmlns:a16="http://schemas.microsoft.com/office/drawing/2014/main" id="{574AF5FD-E520-1F5B-638E-84FBF57EC8EC}"/>
              </a:ext>
            </a:extLst>
          </p:cNvPr>
          <p:cNvGraphicFramePr>
            <a:graphicFrameLocks noGrp="1"/>
          </p:cNvGraphicFramePr>
          <p:nvPr>
            <p:ph idx="1"/>
            <p:extLst>
              <p:ext uri="{D42A27DB-BD31-4B8C-83A1-F6EECF244321}">
                <p14:modId xmlns:p14="http://schemas.microsoft.com/office/powerpoint/2010/main" val="4309489"/>
              </p:ext>
            </p:extLst>
          </p:nvPr>
        </p:nvGraphicFramePr>
        <p:xfrm>
          <a:off x="-12970" y="447041"/>
          <a:ext cx="12192001" cy="6407911"/>
        </p:xfrm>
        <a:graphic>
          <a:graphicData uri="http://schemas.openxmlformats.org/drawingml/2006/table">
            <a:tbl>
              <a:tblPr>
                <a:tableStyleId>{5C22544A-7EE6-4342-B048-85BDC9FD1C3A}</a:tableStyleId>
              </a:tblPr>
              <a:tblGrid>
                <a:gridCol w="2341642">
                  <a:extLst>
                    <a:ext uri="{9D8B030D-6E8A-4147-A177-3AD203B41FA5}">
                      <a16:colId xmlns:a16="http://schemas.microsoft.com/office/drawing/2014/main" val="1690387849"/>
                    </a:ext>
                  </a:extLst>
                </a:gridCol>
                <a:gridCol w="3218688">
                  <a:extLst>
                    <a:ext uri="{9D8B030D-6E8A-4147-A177-3AD203B41FA5}">
                      <a16:colId xmlns:a16="http://schemas.microsoft.com/office/drawing/2014/main" val="273103588"/>
                    </a:ext>
                  </a:extLst>
                </a:gridCol>
                <a:gridCol w="2957234">
                  <a:extLst>
                    <a:ext uri="{9D8B030D-6E8A-4147-A177-3AD203B41FA5}">
                      <a16:colId xmlns:a16="http://schemas.microsoft.com/office/drawing/2014/main" val="786402301"/>
                    </a:ext>
                  </a:extLst>
                </a:gridCol>
                <a:gridCol w="3674437">
                  <a:extLst>
                    <a:ext uri="{9D8B030D-6E8A-4147-A177-3AD203B41FA5}">
                      <a16:colId xmlns:a16="http://schemas.microsoft.com/office/drawing/2014/main" val="2025869632"/>
                    </a:ext>
                  </a:extLst>
                </a:gridCol>
              </a:tblGrid>
              <a:tr h="6407911">
                <a:tc>
                  <a:txBody>
                    <a:bodyPr/>
                    <a:lstStyle/>
                    <a:p>
                      <a:pPr algn="ctr" rtl="0" fontAlgn="b">
                        <a:spcBef>
                          <a:spcPts val="1000"/>
                        </a:spcBef>
                      </a:pPr>
                      <a:r>
                        <a:rPr lang="en-US" sz="3600" b="0" u="none" strike="noStrike" dirty="0">
                          <a:ln>
                            <a:noFill/>
                          </a:ln>
                          <a:effectLst/>
                          <a:latin typeface="+mn-lt"/>
                        </a:rPr>
                        <a:t>Brent Ozar</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Tim Ford </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Kevin Kline</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err="1">
                          <a:ln>
                            <a:noFill/>
                          </a:ln>
                          <a:solidFill>
                            <a:srgbClr val="000000"/>
                          </a:solidFill>
                          <a:effectLst/>
                          <a:latin typeface="+mn-lt"/>
                        </a:rPr>
                        <a:t>Jes</a:t>
                      </a:r>
                      <a:r>
                        <a:rPr lang="en-US" sz="3600" b="0" i="0" u="none" strike="noStrike" dirty="0">
                          <a:ln>
                            <a:noFill/>
                          </a:ln>
                          <a:solidFill>
                            <a:srgbClr val="000000"/>
                          </a:solidFill>
                          <a:effectLst/>
                          <a:latin typeface="+mn-lt"/>
                        </a:rPr>
                        <a:t> Borland</a:t>
                      </a:r>
                    </a:p>
                    <a:p>
                      <a:pPr algn="ctr" rtl="0" fontAlgn="b">
                        <a:spcBef>
                          <a:spcPts val="1000"/>
                        </a:spcBef>
                      </a:pPr>
                      <a:r>
                        <a:rPr lang="en-US" sz="3600" u="none" strike="noStrike" dirty="0">
                          <a:ln>
                            <a:noFill/>
                          </a:ln>
                          <a:effectLst/>
                          <a:latin typeface="+mn-lt"/>
                        </a:rPr>
                        <a:t>Tom Collins</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Pinal Dave</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Gail Shaw</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Pedro Lopes</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Dave Bland</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Erik Darling</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Kendra Little</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Grant Fritchey</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Sean McCown</a:t>
                      </a:r>
                    </a:p>
                    <a:p>
                      <a:pPr algn="ctr" fontAlgn="b">
                        <a:spcBef>
                          <a:spcPts val="1000"/>
                        </a:spcBef>
                      </a:pPr>
                      <a:r>
                        <a:rPr lang="en-US" sz="3600" u="none" strike="noStrike" dirty="0">
                          <a:ln>
                            <a:noFill/>
                          </a:ln>
                          <a:effectLst/>
                          <a:latin typeface="+mn-lt"/>
                        </a:rPr>
                        <a:t>Phil Factor</a:t>
                      </a:r>
                    </a:p>
                    <a:p>
                      <a:pPr algn="ctr" fontAlgn="b">
                        <a:spcBef>
                          <a:spcPts val="1000"/>
                        </a:spcBef>
                      </a:pPr>
                      <a:r>
                        <a:rPr lang="en-US" sz="3600" b="0" i="0" u="none" strike="noStrike" dirty="0">
                          <a:ln>
                            <a:noFill/>
                          </a:ln>
                          <a:solidFill>
                            <a:srgbClr val="000000"/>
                          </a:solidFill>
                          <a:effectLst/>
                          <a:latin typeface="+mn-lt"/>
                        </a:rPr>
                        <a:t>Kalen Delaney</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Jason </a:t>
                      </a:r>
                      <a:r>
                        <a:rPr lang="en-US" sz="3600" u="none" strike="noStrike" dirty="0" err="1">
                          <a:ln>
                            <a:noFill/>
                          </a:ln>
                          <a:effectLst/>
                          <a:latin typeface="+mn-lt"/>
                        </a:rPr>
                        <a:t>Strate</a:t>
                      </a:r>
                      <a:endParaRPr lang="en-US" sz="3600" u="none" strike="noStrike" dirty="0">
                        <a:ln>
                          <a:noFill/>
                        </a:ln>
                        <a:effectLst/>
                        <a:latin typeface="+mn-lt"/>
                      </a:endParaRP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Jared Westover</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Percy Reyes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Glenn Berry</a:t>
                      </a:r>
                      <a:endParaRPr lang="en-US" sz="3600" b="0" i="0" u="none" strike="noStrike" dirty="0">
                        <a:ln>
                          <a:noFill/>
                        </a:ln>
                        <a:solidFill>
                          <a:srgbClr val="000000"/>
                        </a:solidFill>
                        <a:effectLst/>
                        <a:latin typeface="+mn-lt"/>
                      </a:endParaRP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Kimberly Tripp</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Andy Yun</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Paul Randall</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Ola Hallengren</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Edward Pollack</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Ahmad Yaseen</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Evgeniy </a:t>
                      </a:r>
                      <a:r>
                        <a:rPr lang="en-US" sz="3600" b="0" i="0" u="none" strike="noStrike" dirty="0" err="1">
                          <a:ln>
                            <a:noFill/>
                          </a:ln>
                          <a:solidFill>
                            <a:srgbClr val="000000"/>
                          </a:solidFill>
                          <a:effectLst/>
                          <a:latin typeface="+mn-lt"/>
                        </a:rPr>
                        <a:t>Gribkov</a:t>
                      </a:r>
                      <a:endParaRPr lang="en-US" sz="3600" b="0" i="0" u="none" strike="noStrike" dirty="0">
                        <a:ln>
                          <a:noFill/>
                        </a:ln>
                        <a:solidFill>
                          <a:srgbClr val="000000"/>
                        </a:solidFill>
                        <a:effectLst/>
                        <a:latin typeface="+mn-lt"/>
                      </a:endParaRP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Denny Cherry</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Aaron Bertrand</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Niko Neugebauer</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Jonathan </a:t>
                      </a:r>
                      <a:r>
                        <a:rPr lang="en-US" sz="3600" b="0" i="0" u="none" strike="noStrike" dirty="0" err="1">
                          <a:ln>
                            <a:noFill/>
                          </a:ln>
                          <a:solidFill>
                            <a:srgbClr val="000000"/>
                          </a:solidFill>
                          <a:effectLst/>
                          <a:latin typeface="+mn-lt"/>
                        </a:rPr>
                        <a:t>Kehayias</a:t>
                      </a:r>
                      <a:endParaRPr lang="en-US" sz="3600" b="0" i="0" u="none" strike="noStrike" dirty="0">
                        <a:ln>
                          <a:noFill/>
                        </a:ln>
                        <a:solidFill>
                          <a:srgbClr val="000000"/>
                        </a:solidFill>
                        <a:effectLst/>
                        <a:latin typeface="+mn-lt"/>
                      </a:endParaRP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Monica Rathbun</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Dmitri </a:t>
                      </a:r>
                      <a:r>
                        <a:rPr lang="en-US" sz="3600" b="0" i="0" u="none" strike="noStrike" dirty="0" err="1">
                          <a:ln>
                            <a:noFill/>
                          </a:ln>
                          <a:solidFill>
                            <a:srgbClr val="000000"/>
                          </a:solidFill>
                          <a:effectLst/>
                          <a:latin typeface="+mn-lt"/>
                        </a:rPr>
                        <a:t>Korotkevitch</a:t>
                      </a:r>
                      <a:endParaRPr lang="en-US" sz="3600" b="0" i="0" u="none" strike="noStrike" dirty="0">
                        <a:ln>
                          <a:noFill/>
                        </a:ln>
                        <a:solidFill>
                          <a:srgbClr val="000000"/>
                        </a:solidFill>
                        <a:effectLst/>
                        <a:latin typeface="+mn-lt"/>
                      </a:endParaRP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Kendall </a:t>
                      </a:r>
                      <a:r>
                        <a:rPr lang="en-US" sz="3600" u="none" strike="noStrike" dirty="0" err="1">
                          <a:ln>
                            <a:noFill/>
                          </a:ln>
                          <a:effectLst/>
                          <a:latin typeface="+mn-lt"/>
                        </a:rPr>
                        <a:t>vanDyke</a:t>
                      </a:r>
                      <a:endParaRPr lang="en-US" sz="3600" u="none" strike="noStrike" dirty="0">
                        <a:ln>
                          <a:noFill/>
                        </a:ln>
                        <a:effectLst/>
                        <a:latin typeface="+mn-lt"/>
                      </a:endParaRP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Thomas LaRock</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Torsten </a:t>
                      </a:r>
                      <a:r>
                        <a:rPr lang="en-US" sz="3600" b="0" i="0" u="none" strike="noStrike" dirty="0" err="1">
                          <a:ln>
                            <a:noFill/>
                          </a:ln>
                          <a:solidFill>
                            <a:srgbClr val="000000"/>
                          </a:solidFill>
                          <a:effectLst/>
                          <a:latin typeface="+mn-lt"/>
                        </a:rPr>
                        <a:t>Strauß</a:t>
                      </a:r>
                      <a:endParaRPr lang="en-US" sz="3600" b="0" i="0" u="none" strike="noStrike" dirty="0">
                        <a:ln>
                          <a:noFill/>
                        </a:ln>
                        <a:solidFill>
                          <a:srgbClr val="000000"/>
                        </a:solidFill>
                        <a:effectLst/>
                        <a:latin typeface="+mn-lt"/>
                      </a:endParaRP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Rebecca Hirschfield</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29101691"/>
                  </a:ext>
                </a:extLst>
              </a:tr>
            </a:tbl>
          </a:graphicData>
        </a:graphic>
      </p:graphicFrame>
    </p:spTree>
    <p:extLst>
      <p:ext uri="{BB962C8B-B14F-4D97-AF65-F5344CB8AC3E}">
        <p14:creationId xmlns:p14="http://schemas.microsoft.com/office/powerpoint/2010/main" val="1097366902"/>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3AD45-165A-92F4-E741-D1B86626EA2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FFAD21-8EF0-1D8E-05D1-8253AB392828}"/>
              </a:ext>
            </a:extLst>
          </p:cNvPr>
          <p:cNvSpPr>
            <a:spLocks noGrp="1"/>
          </p:cNvSpPr>
          <p:nvPr>
            <p:ph idx="1"/>
          </p:nvPr>
        </p:nvSpPr>
        <p:spPr>
          <a:xfrm>
            <a:off x="0" y="447040"/>
            <a:ext cx="12192000" cy="6410960"/>
          </a:xfrm>
        </p:spPr>
        <p:txBody>
          <a:bodyPr/>
          <a:lstStyle/>
          <a:p>
            <a:r>
              <a:rPr lang="en-US" dirty="0"/>
              <a:t>Back in the Day …</a:t>
            </a:r>
          </a:p>
          <a:p>
            <a:pPr lvl="1"/>
            <a:r>
              <a:rPr lang="en-US" dirty="0"/>
              <a:t>Download SQL Community scripts, copy/paste results, seek actionable nuggets</a:t>
            </a:r>
          </a:p>
          <a:p>
            <a:r>
              <a:rPr lang="en-US" dirty="0"/>
              <a:t>Building Skills </a:t>
            </a:r>
          </a:p>
          <a:p>
            <a:pPr lvl="1"/>
            <a:r>
              <a:rPr lang="en-US" dirty="0"/>
              <a:t>Linked SQL Server to Excel to quickly format and analyze query results</a:t>
            </a:r>
          </a:p>
          <a:p>
            <a:pPr lvl="1"/>
            <a:r>
              <a:rPr lang="en-US" dirty="0"/>
              <a:t>Combined “best of” community index scripts</a:t>
            </a:r>
          </a:p>
          <a:p>
            <a:pPr lvl="1"/>
            <a:r>
              <a:rPr lang="en-US" dirty="0"/>
              <a:t>Extend capture of metadata, statistics, foreign keys, constraints, metrics</a:t>
            </a:r>
          </a:p>
          <a:p>
            <a:pPr lvl="1"/>
            <a:r>
              <a:rPr lang="en-US" dirty="0"/>
              <a:t>Included details on non-rowstore index, history tables, internal tables</a:t>
            </a:r>
          </a:p>
        </p:txBody>
      </p:sp>
      <p:sp>
        <p:nvSpPr>
          <p:cNvPr id="3" name="Title 2">
            <a:extLst>
              <a:ext uri="{FF2B5EF4-FFF2-40B4-BE49-F238E27FC236}">
                <a16:creationId xmlns:a16="http://schemas.microsoft.com/office/drawing/2014/main" id="{FA68D96C-5181-382A-8F88-E63F6E5F80AB}"/>
              </a:ext>
            </a:extLst>
          </p:cNvPr>
          <p:cNvSpPr>
            <a:spLocks noGrp="1"/>
          </p:cNvSpPr>
          <p:nvPr>
            <p:ph type="title"/>
          </p:nvPr>
        </p:nvSpPr>
        <p:spPr/>
        <p:txBody>
          <a:bodyPr/>
          <a:lstStyle/>
          <a:p>
            <a:r>
              <a:rPr lang="en-US" dirty="0"/>
              <a:t>My Index Tuning Journey - Continued</a:t>
            </a:r>
          </a:p>
        </p:txBody>
      </p:sp>
      <p:pic>
        <p:nvPicPr>
          <p:cNvPr id="2052" name="Picture 4" descr="map, compass and binoculars - roadmap stock pictures, royalty-free photos &amp; images">
            <a:extLst>
              <a:ext uri="{FF2B5EF4-FFF2-40B4-BE49-F238E27FC236}">
                <a16:creationId xmlns:a16="http://schemas.microsoft.com/office/drawing/2014/main" id="{4EE36182-B63E-2AB2-01E7-5CA70750FD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9041" y="3713993"/>
            <a:ext cx="4647662" cy="314400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505713"/>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289238</TotalTime>
  <Words>3605</Words>
  <Application>Microsoft Office PowerPoint</Application>
  <PresentationFormat>Widescreen</PresentationFormat>
  <Paragraphs>679</Paragraphs>
  <Slides>44</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-apple-system</vt:lpstr>
      <vt:lpstr>Arial</vt:lpstr>
      <vt:lpstr>Atkinson Hyperlegible</vt:lpstr>
      <vt:lpstr>Calibri</vt:lpstr>
      <vt:lpstr>Graphik Meetup</vt:lpstr>
      <vt:lpstr>Open Sans</vt:lpstr>
      <vt:lpstr>Segoe UI</vt:lpstr>
      <vt:lpstr>Wingdings</vt:lpstr>
      <vt:lpstr>Office Theme</vt:lpstr>
      <vt:lpstr>Go Faster Sooner! Discover SQL Server index recommendations for the biggest performance improvements</vt:lpstr>
      <vt:lpstr>PowerPoint Presentation</vt:lpstr>
      <vt:lpstr>About Me</vt:lpstr>
      <vt:lpstr>Why are we here?</vt:lpstr>
      <vt:lpstr>Client Story - Once Upon a Time</vt:lpstr>
      <vt:lpstr>Client Story – Some quick digging revealed …</vt:lpstr>
      <vt:lpstr>My Index Tuning Journey</vt:lpstr>
      <vt:lpstr>Thanks to These and All Community Contributors!</vt:lpstr>
      <vt:lpstr>My Index Tuning Journey - Continued</vt:lpstr>
      <vt:lpstr>SQL Server Index Tuning – Raw Ingredients</vt:lpstr>
      <vt:lpstr>My Index Tuning Journey - Continued</vt:lpstr>
      <vt:lpstr>Why SQLXL_Index?</vt:lpstr>
      <vt:lpstr>How do we Prioritize Index Tuning?</vt:lpstr>
      <vt:lpstr>Client Story - Index Tuning Priorities</vt:lpstr>
      <vt:lpstr>Metrics of Index Hurt</vt:lpstr>
      <vt:lpstr>Metrics of Index Hurt - Continued</vt:lpstr>
      <vt:lpstr>Hurt Weighting - Runtime Defaults</vt:lpstr>
      <vt:lpstr>Prioritizing the Hurt – Applying Weighting</vt:lpstr>
      <vt:lpstr>Executing SQLXL_Index</vt:lpstr>
      <vt:lpstr>SQLXL_Index – Priority Tables</vt:lpstr>
      <vt:lpstr>Client Story – What do we do?</vt:lpstr>
      <vt:lpstr>Recommendation Categories</vt:lpstr>
      <vt:lpstr>Recommendation Categories</vt:lpstr>
      <vt:lpstr>Recommendation Categories</vt:lpstr>
      <vt:lpstr>“Fine Print” on Missing Index Limitations (from Microsoft)</vt:lpstr>
      <vt:lpstr>Recommendation Categories</vt:lpstr>
      <vt:lpstr>Recommendation Categories</vt:lpstr>
      <vt:lpstr>Recommendation Categories</vt:lpstr>
      <vt:lpstr>Recommendation Categories</vt:lpstr>
      <vt:lpstr>Recommendation Categories</vt:lpstr>
      <vt:lpstr>SQLXL_Index - Recommendations</vt:lpstr>
      <vt:lpstr>Client Story – Implementing Recommendations</vt:lpstr>
      <vt:lpstr>Client Story - SQL Wait Improvements versus Previous Week</vt:lpstr>
      <vt:lpstr>… But it’s not all Rainbows &amp; Unicorns</vt:lpstr>
      <vt:lpstr>Why Do It? – 575+ Diagnostics (SQL version aware)</vt:lpstr>
      <vt:lpstr>SQLXL_Index – Detailed Diagnostics</vt:lpstr>
      <vt:lpstr>Metadata &amp; Metrics?</vt:lpstr>
      <vt:lpstr>SQLXL_Index - Metadata</vt:lpstr>
      <vt:lpstr>Applying Index Fixes</vt:lpstr>
      <vt:lpstr>Client Story - They Lived Happily Ever After</vt:lpstr>
      <vt:lpstr>Please fill out the Session Evaluation!</vt:lpstr>
      <vt:lpstr>Thanks for Attending!</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Bill</dc:creator>
  <cp:lastModifiedBy>SQLXL</cp:lastModifiedBy>
  <cp:revision>4947</cp:revision>
  <dcterms:created xsi:type="dcterms:W3CDTF">2022-12-24T15:55:49Z</dcterms:created>
  <dcterms:modified xsi:type="dcterms:W3CDTF">2025-07-19T00:45:47Z</dcterms:modified>
</cp:coreProperties>
</file>