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8" r:id="rId2"/>
    <p:sldId id="259" r:id="rId3"/>
    <p:sldId id="464" r:id="rId4"/>
    <p:sldId id="261" r:id="rId5"/>
    <p:sldId id="424" r:id="rId6"/>
    <p:sldId id="508" r:id="rId7"/>
    <p:sldId id="505" r:id="rId8"/>
    <p:sldId id="509" r:id="rId9"/>
    <p:sldId id="507" r:id="rId10"/>
    <p:sldId id="448" r:id="rId11"/>
    <p:sldId id="449" r:id="rId12"/>
    <p:sldId id="450" r:id="rId13"/>
    <p:sldId id="472" r:id="rId14"/>
    <p:sldId id="473" r:id="rId15"/>
    <p:sldId id="452" r:id="rId16"/>
    <p:sldId id="451" r:id="rId17"/>
    <p:sldId id="474" r:id="rId18"/>
    <p:sldId id="475" r:id="rId19"/>
    <p:sldId id="455" r:id="rId20"/>
    <p:sldId id="511" r:id="rId21"/>
    <p:sldId id="457" r:id="rId22"/>
    <p:sldId id="476" r:id="rId23"/>
    <p:sldId id="408" r:id="rId24"/>
    <p:sldId id="300" r:id="rId25"/>
    <p:sldId id="458" r:id="rId26"/>
    <p:sldId id="478" r:id="rId27"/>
    <p:sldId id="479" r:id="rId28"/>
    <p:sldId id="513" r:id="rId29"/>
    <p:sldId id="418" r:id="rId30"/>
    <p:sldId id="480" r:id="rId31"/>
    <p:sldId id="483" r:id="rId32"/>
    <p:sldId id="257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503" r:id="rId41"/>
    <p:sldId id="470" r:id="rId42"/>
    <p:sldId id="468" r:id="rId43"/>
    <p:sldId id="482" r:id="rId44"/>
    <p:sldId id="491" r:id="rId45"/>
    <p:sldId id="462" r:id="rId46"/>
    <p:sldId id="444" r:id="rId47"/>
    <p:sldId id="461" r:id="rId48"/>
    <p:sldId id="493" r:id="rId49"/>
    <p:sldId id="492" r:id="rId50"/>
    <p:sldId id="495" r:id="rId51"/>
    <p:sldId id="497" r:id="rId52"/>
    <p:sldId id="496" r:id="rId53"/>
    <p:sldId id="499" r:id="rId54"/>
    <p:sldId id="384" r:id="rId55"/>
    <p:sldId id="436" r:id="rId56"/>
    <p:sldId id="348" r:id="rId57"/>
    <p:sldId id="514" r:id="rId58"/>
    <p:sldId id="353" r:id="rId59"/>
    <p:sldId id="500" r:id="rId60"/>
    <p:sldId id="33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9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" initials="B" lastIdx="2" clrIdx="0">
    <p:extLst>
      <p:ext uri="{19B8F6BF-5375-455C-9EA6-DF929625EA0E}">
        <p15:presenceInfo xmlns:p15="http://schemas.microsoft.com/office/powerpoint/2012/main" userId="Bi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00CC99"/>
    <a:srgbClr val="7030A0"/>
    <a:srgbClr val="AE1EB2"/>
    <a:srgbClr val="B21E76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70470" autoAdjust="0"/>
  </p:normalViewPr>
  <p:slideViewPr>
    <p:cSldViewPr showGuides="1">
      <p:cViewPr varScale="1">
        <p:scale>
          <a:sx n="81" d="100"/>
          <a:sy n="81" d="100"/>
        </p:scale>
        <p:origin x="1170" y="78"/>
      </p:cViewPr>
      <p:guideLst>
        <p:guide orient="horz" pos="2137"/>
        <p:guide pos="5937"/>
      </p:guideLst>
    </p:cSldViewPr>
  </p:slideViewPr>
  <p:outlineViewPr>
    <p:cViewPr>
      <p:scale>
        <a:sx n="33" d="100"/>
        <a:sy n="33" d="100"/>
      </p:scale>
      <p:origin x="0" y="-17214"/>
    </p:cViewPr>
  </p:outlineViewPr>
  <p:notesTextViewPr>
    <p:cViewPr>
      <p:scale>
        <a:sx n="125" d="100"/>
        <a:sy n="125" d="100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6FE53-F494-43F8-93B4-12CD0913CA0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BC82-7491-44CA-BB04-F33035E9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*00:00*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0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*07:00*</a:t>
            </a:r>
          </a:p>
          <a:p>
            <a:r>
              <a:rPr lang="en-US" dirty="0"/>
              <a:t>AKA 80/20 rule</a:t>
            </a:r>
          </a:p>
          <a:p>
            <a:r>
              <a:rPr lang="en-US" dirty="0"/>
              <a:t>Others tell you “the patient is bleeding” not “what wound do you close first?”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*08:00*</a:t>
            </a:r>
          </a:p>
          <a:p>
            <a:r>
              <a:rPr lang="en-US" dirty="0"/>
              <a:t>Lumped hurts into 12 categories</a:t>
            </a:r>
          </a:p>
          <a:p>
            <a:r>
              <a:rPr lang="en-US" dirty="0"/>
              <a:t>Go into each in a little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8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06:15</a:t>
            </a:r>
          </a:p>
          <a:p>
            <a:r>
              <a:rPr lang="en-US" dirty="0"/>
              <a:t>Wait - not going to get into threads and scheduler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4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CC1F1-F9B5-E924-51C4-A498BEF5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A751FE-753D-012B-98E3-A54604B78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33DD6D-2C80-CDC7-8A3E-927C723BE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06:45</a:t>
            </a: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ACID - atomicity, consistency, isolation, durability</a:t>
            </a: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6C717-C654-1AC3-1BCB-A0CF5F20B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8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F621E-A2B2-BC7C-C045-412C185C6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98FBF-EBB3-B88A-9D0F-26D293317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CB946-63E9-16EB-4120-460B2C68F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07:15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25EDC-26A0-957A-E1F0-FB0B87B51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07:45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2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08:30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16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09:30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corrected by creating clustered index -or- table rebuild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0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*10:00*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Omits bulk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6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10:30</a:t>
            </a:r>
          </a:p>
          <a:p>
            <a:r>
              <a:rPr lang="en-US" dirty="0"/>
              <a:t>“Better” indexes get ”</a:t>
            </a:r>
            <a:r>
              <a:rPr lang="en-US" dirty="0" err="1"/>
              <a:t>Seeked</a:t>
            </a:r>
            <a:r>
              <a:rPr lang="en-US" dirty="0"/>
              <a:t>” - still may involve scan from that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5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F7E8F-9360-225C-2E7B-3FB9625A4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BB998-CBEF-EB5B-72AA-1FBFC3263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80793-FF70-E69C-BF89-F0EA7CE30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11:00</a:t>
            </a:r>
          </a:p>
          <a:p>
            <a:r>
              <a:rPr lang="en-US" dirty="0"/>
              <a:t>“Better” indexes get ”</a:t>
            </a:r>
            <a:r>
              <a:rPr lang="en-US" dirty="0" err="1"/>
              <a:t>Seeked</a:t>
            </a:r>
            <a:r>
              <a:rPr lang="en-US" dirty="0"/>
              <a:t>” - still may involve scan from that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D0156-A093-4D24-2741-E19300B0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5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7B42B-93A5-C8AF-4E80-83D583618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36A165-A873-8A69-9BB7-F15AA733B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73558-C5DF-E024-9B34-9E14BF17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2D53-A09C-0178-8F71-612C9E17C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7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*15:00*</a:t>
            </a:r>
          </a:p>
          <a:p>
            <a:r>
              <a:rPr lang="en-US" dirty="0"/>
              <a:t>Why by table - it’s where the data lives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3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13:00</a:t>
            </a:r>
          </a:p>
          <a:p>
            <a:r>
              <a:rPr lang="en-US" dirty="0"/>
              <a:t>Parameterized in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Reflect your server’s operational metrics</a:t>
            </a:r>
          </a:p>
          <a:p>
            <a:r>
              <a:rPr lang="en-US" dirty="0"/>
              <a:t>Aggregated to Table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2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*16:00*</a:t>
            </a:r>
          </a:p>
          <a:p>
            <a:r>
              <a:rPr lang="en-US" dirty="0"/>
              <a:t>Stunning insight - a lot less work to make significant improvement 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3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Sample Data - Microsoft’s </a:t>
            </a:r>
            <a:r>
              <a:rPr lang="en-US" b="1" dirty="0" err="1">
                <a:solidFill>
                  <a:schemeClr val="tx1"/>
                </a:solidFill>
              </a:rPr>
              <a:t>WideWorldImporters_FULL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Run </a:t>
            </a:r>
            <a:r>
              <a:rPr lang="en-US" b="1" dirty="0" err="1">
                <a:solidFill>
                  <a:schemeClr val="tx1"/>
                </a:solidFill>
              </a:rPr>
              <a:t>SQLXL_Index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Display in Excel - </a:t>
            </a:r>
            <a:r>
              <a:rPr lang="en-US" dirty="0">
                <a:solidFill>
                  <a:schemeClr val="tx1"/>
                </a:solidFill>
              </a:rPr>
              <a:t>Automagically transferred to Excel via macros and ADODB connection</a:t>
            </a:r>
          </a:p>
          <a:p>
            <a:r>
              <a:rPr lang="en-US" dirty="0">
                <a:solidFill>
                  <a:schemeClr val="tx1"/>
                </a:solidFill>
              </a:rPr>
              <a:t>Dropdown - select columns displayed- </a:t>
            </a:r>
            <a:r>
              <a:rPr lang="en-US" b="1" dirty="0">
                <a:solidFill>
                  <a:schemeClr val="tx1"/>
                </a:solidFill>
              </a:rPr>
              <a:t>258 </a:t>
            </a:r>
            <a:r>
              <a:rPr lang="en-US" dirty="0">
                <a:solidFill>
                  <a:schemeClr val="tx1"/>
                </a:solidFill>
              </a:rPr>
              <a:t>columns at last count</a:t>
            </a:r>
          </a:p>
          <a:p>
            <a:r>
              <a:rPr lang="en-US" b="1" dirty="0">
                <a:solidFill>
                  <a:schemeClr val="tx1"/>
                </a:solidFill>
              </a:rPr>
              <a:t>24</a:t>
            </a:r>
            <a:r>
              <a:rPr lang="en-US" dirty="0">
                <a:solidFill>
                  <a:schemeClr val="tx1"/>
                </a:solidFill>
              </a:rPr>
              <a:t> hurt metrics, computed as percent of instance/database</a:t>
            </a:r>
          </a:p>
          <a:p>
            <a:r>
              <a:rPr lang="en-US" dirty="0">
                <a:solidFill>
                  <a:schemeClr val="tx1"/>
                </a:solidFill>
              </a:rPr>
              <a:t>For each table</a:t>
            </a:r>
          </a:p>
          <a:p>
            <a:r>
              <a:rPr lang="en-US" dirty="0">
                <a:solidFill>
                  <a:schemeClr val="tx1"/>
                </a:solidFill>
              </a:rPr>
              <a:t>Columns highlighted “good” green to “bad” red</a:t>
            </a:r>
          </a:p>
          <a:p>
            <a:r>
              <a:rPr lang="en-US" dirty="0">
                <a:solidFill>
                  <a:schemeClr val="tx1"/>
                </a:solidFill>
              </a:rPr>
              <a:t>	not all good or all bad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7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hurt can be spread unevenly across the pain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31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Others tell you “the patient is bleeding” not “what wound do you close first?”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depends - index covering a unique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5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86C6C-BC09-112D-BCE9-C581846E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4713B-3881-72CB-6654-B78ADEC13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561BB-284B-3389-D364-8E147624B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F297B-0625-078A-0F32-9609451C9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B8AE-C3C0-4B1A-F415-DD3C2BFEE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DC4D6A-5BF3-0F9E-0FFB-DB5CADA9F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68AD7-F30D-B4AE-E258-594485309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*24:00*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are the 8 things you can do the indexes on a 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9DFB-8AB0-8C9D-01E4-2A5F4B1AB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7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3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F1AA8-230B-AD03-EFDF-D05176DD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2E387-666B-FDE1-683E-4AEBE7441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07D0B-CF63-AC30-1BBE-1BA25BC30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0142-4F10-01BB-7297-CD7CA1067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7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4CF0-6992-6E7E-4DB2-B92B8689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7B4CB-A0F7-CD5A-2D9A-4CFCB69BD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07FC17-8B6F-5C29-5DDE-9A066ACE5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8BA4-9104-6289-C3EC-268E11E8B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7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CB8A-2EDF-1C6D-991E-2B73DCB3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5B834-0669-D965-C784-30668A20A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C65BA-49CB-A9CB-AA98-6EBE5C8E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Especially once weighted by share of 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0710-09E2-E507-4942-DCEB35DAF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1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6E8E-45C7-F643-2B33-4752B595B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83C5A-E40A-8CF5-AB78-D0701F291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C9889-47A8-7F9F-6CD5-75BB7BB17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Same keys different sequence (“overlap”)</a:t>
            </a:r>
          </a:p>
          <a:p>
            <a:r>
              <a:rPr lang="en-US" b="0" dirty="0"/>
              <a:t>Keys “contained” in another bigger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2DAF6-815D-4D4E-4EE5-04588383E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3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D706-E574-6712-515E-3336809D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BF03-237A-C248-6448-369482024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CF20D7-DD1E-7440-9033-8E091389D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6E6EF-44DC-91EA-8647-BFA2287B1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6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93008-2E83-AE2D-21D0-A2303C95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48558-9804-1A56-2EAB-033E9B820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D2103-F235-9CC3-7602-DB14A5C71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D7DF0-BCD5-E07E-044F-7CE97AB68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4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9E359-8F58-D4E8-9FA4-7E734243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A1148-B3AB-0BD0-B5DB-69F1FFBC6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BEC3F-436E-594C-208B-B46804B15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411EB-3426-C569-EF4B-9FEC5E803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Indexes are primary sources of bottlenecks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43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*30:00*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Fixes applied &amp; server restarted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Fixes applied &amp; server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86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  <a:p>
            <a:r>
              <a:rPr lang="en-US" dirty="0"/>
              <a:t>Getting to the Action</a:t>
            </a:r>
          </a:p>
          <a:p>
            <a:r>
              <a:rPr lang="en-US" dirty="0"/>
              <a:t>	Click on Table Level priority</a:t>
            </a:r>
          </a:p>
          <a:p>
            <a:r>
              <a:rPr lang="en-US" dirty="0"/>
              <a:t>	Display changes to Index details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4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Sorted by index type, Foreign Key, Missing Indexes, History tables, Internal Tables</a:t>
            </a:r>
          </a:p>
          <a:p>
            <a:r>
              <a:rPr lang="en-US" dirty="0"/>
              <a:t>Sorting available on column heads</a:t>
            </a:r>
          </a:p>
          <a:p>
            <a:r>
              <a:rPr lang="en-US" dirty="0"/>
              <a:t>Enable Optimize for Sequential key new in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64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75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*37:00*</a:t>
            </a:r>
          </a:p>
          <a:p>
            <a:r>
              <a:rPr lang="en-US" dirty="0"/>
              <a:t>How did we come up with prescriptions? We diagnosed the symptoms.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34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*43:00*</a:t>
            </a:r>
          </a:p>
          <a:p>
            <a:r>
              <a:rPr lang="en-US" dirty="0"/>
              <a:t>Non-Default - Cost threshold for Parallelism</a:t>
            </a:r>
          </a:p>
          <a:p>
            <a:r>
              <a:rPr lang="en-US" dirty="0"/>
              <a:t>History and Internal Tables given a pass (mostly)</a:t>
            </a:r>
          </a:p>
          <a:p>
            <a:endParaRPr lang="en-US" dirty="0"/>
          </a:p>
          <a:p>
            <a:r>
              <a:rPr lang="en-US" dirty="0"/>
              <a:t>Version Aware - don’t ding SQL 2012 for new feature in SQL 2022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to </a:t>
            </a:r>
            <a:r>
              <a:rPr lang="en-US" dirty="0" err="1"/>
              <a:t>BlitzIndex</a:t>
            </a:r>
            <a:r>
              <a:rPr lang="en-US" dirty="0"/>
              <a:t> when same item found (57 items)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855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Diagnostics split into 2 elements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Things to know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pain metrics and related values</a:t>
            </a:r>
          </a:p>
          <a:p>
            <a:pPr marL="0" indent="0">
              <a:buFontTx/>
              <a:buNone/>
            </a:pPr>
            <a:r>
              <a:rPr lang="en-US" dirty="0" err="1"/>
              <a:t>BlitzIndex</a:t>
            </a:r>
            <a:r>
              <a:rPr lang="en-US" dirty="0"/>
              <a:t> Checks (BI##)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35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11C6-7CBF-CF62-BF38-16EE7FCB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C9A53-FB5C-0EF9-1767-A96836A01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BE996-6C46-FC00-F9E9-05494BC7E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Hurts &amp; related metrics</a:t>
            </a:r>
          </a:p>
          <a:p>
            <a:r>
              <a:rPr lang="en-US" dirty="0"/>
              <a:t>3 elements per hurt - metric type, metric total, percent instance, ranking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53868-4B5B-B0D2-9607-E0267FD5E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35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Rowstore</a:t>
            </a:r>
            <a:endParaRPr lang="en-US" dirty="0"/>
          </a:p>
          <a:p>
            <a:r>
              <a:rPr lang="en-US" dirty="0"/>
              <a:t>To be replaced by existing NCS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BlitzIndex</a:t>
            </a:r>
            <a:r>
              <a:rPr lang="en-US" dirty="0"/>
              <a:t> Checks (BI##)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Crash - think </a:t>
            </a:r>
            <a:r>
              <a:rPr lang="en-US" dirty="0" err="1"/>
              <a:t>EventBrite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5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A9AB-02DC-C783-59F0-65281A2B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1A5AF-3705-FBCE-3EE7-46515A3B5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1686B-2D7C-223D-F761-B923F657F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priority columns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3B25-129E-2A14-13A3-A0CDF05DA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541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*47:00*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54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48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2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*50:00*</a:t>
            </a:r>
          </a:p>
          <a:p>
            <a:r>
              <a:rPr lang="en-US" dirty="0"/>
              <a:t>Depending on where problem occurs at what stage in the process, rollback code may be incomplete</a:t>
            </a:r>
          </a:p>
          <a:p>
            <a:endParaRPr lang="en-US" dirty="0"/>
          </a:p>
          <a:p>
            <a:r>
              <a:rPr lang="en-US" dirty="0"/>
              <a:t>Many DDL comparison tools batch up all related activities - can be difficult to unwind if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09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51:45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68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28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53:30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7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*54:00*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88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*59:00*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0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7296E-F4B6-5E63-5683-1D748EB65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605F75-A83D-761D-5C84-7E6064E29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844AC-565A-A3BD-9121-723FD366B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dirty="0"/>
              <a:t>“NO” answer is bad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EFB43-7FDB-F97E-DE0A-630C23356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92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59:30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answers are “NO” - 6 out of 6 on the Business scale</a:t>
            </a:r>
          </a:p>
          <a:p>
            <a:r>
              <a:rPr lang="en-US" dirty="0"/>
              <a:t>Particular note: lift &amp; shift to cloud ended up costing more than 3X on premise</a:t>
            </a:r>
          </a:p>
          <a:p>
            <a:r>
              <a:rPr lang="en-US" dirty="0"/>
              <a:t>Particular note: SQL 2016 Enterprise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30601-DA33-8211-9250-37D4F0BBF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A4B0B-3F37-80CE-C279-82E4A7215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A6975-48B8-0E21-C86B-40D7B1B89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05:00</a:t>
            </a:r>
          </a:p>
          <a:p>
            <a:r>
              <a:rPr lang="en-US" dirty="0"/>
              <a:t>YES answer is good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94768-45C5-3DE4-054F-73EB4A131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4918A-DE2C-81FC-D77C-B87246DA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3E99A-4511-057A-130D-30D834AF3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74746A-43E9-A34E-6065-5D69A8C79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answers are “YES” - 6 out of 6 on the technical scale</a:t>
            </a:r>
          </a:p>
          <a:p>
            <a:r>
              <a:rPr lang="en-US" dirty="0"/>
              <a:t>Particular note: Developers has free reign to add missing index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EBD2D-D5FC-3C09-23DE-4C41700AA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DD32-233C-EFB9-680A-88BFD1CD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403859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11E-7FCE-660C-E78C-A61C7F5D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87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Metadata &amp; Key 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9A964-9099-9CAC-F8D1-236372BB77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0241-ECF4-A8CB-C356-EC8F9FD1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56276"/>
            <a:ext cx="12192001" cy="6106158"/>
          </a:xfrm>
          <a:prstGeom prst="rect">
            <a:avLst/>
          </a:prstGeom>
          <a:ln>
            <a:noFill/>
          </a:ln>
        </p:spPr>
        <p:txBody>
          <a:bodyPr wrap="none" tIns="91440" bIns="9144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 marL="4572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2pPr>
            <a:lvl3pPr marL="690563" indent="-228600">
              <a:defRPr sz="2800" b="0">
                <a:solidFill>
                  <a:schemeClr val="tx1"/>
                </a:solidFill>
              </a:defRPr>
            </a:lvl3pPr>
            <a:lvl4pPr marL="9144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4pPr>
            <a:lvl5pPr marL="1147763" indent="-228600"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DEDC-3CED-E318-0F0E-00ECF853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A79E-9CA4-D3A1-6250-5DA616DBC559}"/>
              </a:ext>
            </a:extLst>
          </p:cNvPr>
          <p:cNvSpPr txBox="1"/>
          <p:nvPr userDrawn="1"/>
        </p:nvSpPr>
        <p:spPr>
          <a:xfrm>
            <a:off x="-2" y="6553200"/>
            <a:ext cx="12192001" cy="30777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75575" algn="ctr"/>
              </a:tabLst>
              <a:defRPr/>
            </a:pPr>
            <a:r>
              <a:rPr lang="en-US" sz="1600" dirty="0"/>
              <a:t>Data Saturday Phoenix 2024</a:t>
            </a:r>
            <a:r>
              <a:rPr lang="en-US" sz="2000" dirty="0"/>
              <a:t>	</a:t>
            </a:r>
            <a:r>
              <a:rPr lang="en-US" sz="2000" b="0" dirty="0"/>
              <a:t>Index Rx - Prescriptions for 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34081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LXL Table Prio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183EE-CCAE-B29C-3DA8-069EDD0D4C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845" y="0"/>
            <a:ext cx="11624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Diagno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5C13CA-2D48-E7A1-268C-96B13FB6EB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rio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9D8E7-C95E-DF0D-F6E6-6CFC0D42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661"/>
            <a:ext cx="11823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BC3E217-9296-A94C-7337-C06146C3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5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8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Priori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70CE93-5D90-7D7B-B41F-2F496F0EF6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268" y="0"/>
            <a:ext cx="11933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Prescription &amp; Diagno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D5B347-88F5-D623-BEBE-E9F8C2223B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D585-17DA-EA3F-FD79-0359589CA9E8}"/>
              </a:ext>
            </a:extLst>
          </p:cNvPr>
          <p:cNvSpPr txBox="1"/>
          <p:nvPr userDrawn="1"/>
        </p:nvSpPr>
        <p:spPr>
          <a:xfrm>
            <a:off x="-2" y="6553200"/>
            <a:ext cx="12192001" cy="30777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75575" algn="ctr"/>
              </a:tabLst>
              <a:defRPr/>
            </a:pPr>
            <a:r>
              <a:rPr lang="en-US" sz="1600" dirty="0"/>
              <a:t>Data Saturday Phoenix 2024</a:t>
            </a:r>
            <a:r>
              <a:rPr lang="en-US" sz="2000" dirty="0"/>
              <a:t>	</a:t>
            </a:r>
            <a:r>
              <a:rPr lang="en-US" sz="2000" b="0" dirty="0"/>
              <a:t>Index R(x): Prescriptions for 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209743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53" r:id="rId5"/>
    <p:sldLayoutId id="2147483657" r:id="rId6"/>
    <p:sldLayoutId id="2147483658" r:id="rId7"/>
    <p:sldLayoutId id="2147483659" r:id="rId8"/>
    <p:sldLayoutId id="2147483661" r:id="rId9"/>
    <p:sldLayoutId id="2147483662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QLXL/SQLX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indexes/tune-nonclustered-missing-index-suggestions?view=sql-server-ver1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billsanscrain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mailto:Bill@Sanscrainte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sql-server-index-design-guide?view=sql-server-ver1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XL/SQLX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sqltips.com/sqlservertip/3402/over-40-queries-to-find-sql-server-tables-with-or-without-a-certain-property/" TargetMode="External"/><Relationship Id="rId3" Type="http://schemas.openxmlformats.org/officeDocument/2006/relationships/hyperlink" Target="linkedin.com/in/billsanscrainte" TargetMode="External"/><Relationship Id="rId7" Type="http://schemas.openxmlformats.org/officeDocument/2006/relationships/hyperlink" Target="https://glennsqlperformance.com/resources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entOzarULTD/SQL-Server-First-Responder-Kit/blob/dev/sp_BlitzIndex.sql" TargetMode="External"/><Relationship Id="rId5" Type="http://schemas.openxmlformats.org/officeDocument/2006/relationships/hyperlink" Target="https://github.com/SQLXL/SQLXL" TargetMode="External"/><Relationship Id="rId10" Type="http://schemas.openxmlformats.org/officeDocument/2006/relationships/hyperlink" Target="https://github.com/BrentOzarULTD/SQL-Server-First-Responder-Kit/blob/dev/Documentation/sp_BlitzIndex_Checks_by_Priority.md" TargetMode="External"/><Relationship Id="rId4" Type="http://schemas.openxmlformats.org/officeDocument/2006/relationships/hyperlink" Target="mailto:Bill@Sanscrainte.com" TargetMode="External"/><Relationship Id="rId9" Type="http://schemas.openxmlformats.org/officeDocument/2006/relationships/hyperlink" Target="https://link.springer.com/book/10.1007/978-1-4842-9215-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24B0-015B-EF45-3509-4EED5F6A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" y="173736"/>
            <a:ext cx="12192001" cy="1856232"/>
          </a:xfrm>
        </p:spPr>
        <p:txBody>
          <a:bodyPr/>
          <a:lstStyle/>
          <a:p>
            <a:r>
              <a:rPr lang="en-US" sz="7200" dirty="0"/>
              <a:t>Index R(x): Prescriptions for Performance Improvement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4409B9-1F33-E313-FBE7-9D56DAA21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726" y="4562856"/>
            <a:ext cx="6096001" cy="1527048"/>
          </a:xfrm>
        </p:spPr>
        <p:txBody>
          <a:bodyPr>
            <a:noAutofit/>
          </a:bodyPr>
          <a:lstStyle/>
          <a:p>
            <a:r>
              <a:rPr lang="en-US" sz="2800" b="1" dirty="0"/>
              <a:t>Data Saturday Phoenix 2024</a:t>
            </a:r>
          </a:p>
          <a:p>
            <a:r>
              <a:rPr lang="en-US" sz="2800" b="1" dirty="0"/>
              <a:t>Bill Sanscrainte</a:t>
            </a:r>
          </a:p>
          <a:p>
            <a:r>
              <a:rPr lang="en-US" sz="2800" b="1" dirty="0"/>
              <a:t>Bill@Sanscrainte.com</a:t>
            </a:r>
          </a:p>
        </p:txBody>
      </p:sp>
      <p:pic>
        <p:nvPicPr>
          <p:cNvPr id="3" name="Picture 2" descr="Microsoft SQL Server - Azul | Better Java Performance, Superior Java Support">
            <a:extLst>
              <a:ext uri="{FF2B5EF4-FFF2-40B4-BE49-F238E27FC236}">
                <a16:creationId xmlns:a16="http://schemas.microsoft.com/office/drawing/2014/main" id="{27D17285-1163-CA9F-EDDD-F7F8427AB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44" y="3581286"/>
            <a:ext cx="6490213" cy="34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71B76-80A9-CF98-68AF-1F8F7A53F425}"/>
              </a:ext>
            </a:extLst>
          </p:cNvPr>
          <p:cNvSpPr txBox="1"/>
          <p:nvPr/>
        </p:nvSpPr>
        <p:spPr>
          <a:xfrm>
            <a:off x="36685" y="2494535"/>
            <a:ext cx="1211863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Find presentation, Excel spreadsheet, &amp; T-SQL code at </a:t>
            </a:r>
          </a:p>
          <a:p>
            <a:pPr marL="0" indent="0" algn="ctr">
              <a:buNone/>
            </a:pPr>
            <a:r>
              <a:rPr lang="en-US" sz="5400" dirty="0">
                <a:hlinkClick r:id="rId4"/>
              </a:rPr>
              <a:t>https://github.com/SQLXL/SQLXL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83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97878-9F3F-498D-3E8F-7AF146C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New Tuning Approach - </a:t>
            </a:r>
            <a:r>
              <a:rPr lang="en-US" dirty="0" err="1"/>
              <a:t>SQLXL_Index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7E5D2-CB90-EB32-143A-B7343306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Pareto’s Law (or the “80/20 Rule”)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80</a:t>
            </a:r>
            <a:r>
              <a:rPr lang="en-US" dirty="0"/>
              <a:t>% of consequences come from </a:t>
            </a:r>
            <a:r>
              <a:rPr lang="en-US" b="1" dirty="0"/>
              <a:t>20</a:t>
            </a:r>
            <a:r>
              <a:rPr lang="en-US" dirty="0"/>
              <a:t>% of causes”</a:t>
            </a:r>
          </a:p>
          <a:p>
            <a:r>
              <a:rPr lang="en-US" dirty="0"/>
              <a:t>Ask SQL Server “Where does it </a:t>
            </a:r>
            <a:r>
              <a:rPr lang="en-US" u="sng" dirty="0"/>
              <a:t>hurt</a:t>
            </a:r>
            <a:r>
              <a:rPr lang="en-US" dirty="0"/>
              <a:t>?” </a:t>
            </a:r>
          </a:p>
          <a:p>
            <a:pPr lvl="1"/>
            <a:r>
              <a:rPr lang="en-US" dirty="0"/>
              <a:t>Costs to </a:t>
            </a:r>
            <a:r>
              <a:rPr lang="en-US" u="sng" dirty="0"/>
              <a:t>C</a:t>
            </a:r>
            <a:r>
              <a:rPr lang="en-US" dirty="0"/>
              <a:t>reate, </a:t>
            </a:r>
            <a:r>
              <a:rPr lang="en-US" u="sng" dirty="0"/>
              <a:t>R</a:t>
            </a:r>
            <a:r>
              <a:rPr lang="en-US" dirty="0"/>
              <a:t>ead, </a:t>
            </a:r>
            <a:r>
              <a:rPr lang="en-US" u="sng" dirty="0"/>
              <a:t>U</a:t>
            </a:r>
            <a:r>
              <a:rPr lang="en-US" dirty="0"/>
              <a:t>pdate, </a:t>
            </a:r>
            <a:r>
              <a:rPr lang="en-US" u="sng" dirty="0"/>
              <a:t>D</a:t>
            </a:r>
            <a:r>
              <a:rPr lang="en-US" dirty="0"/>
              <a:t>elete (“CRUD”) data in tables</a:t>
            </a:r>
          </a:p>
          <a:p>
            <a:r>
              <a:rPr lang="en-US" dirty="0"/>
              <a:t>Identify the biggest hurts</a:t>
            </a:r>
          </a:p>
          <a:p>
            <a:r>
              <a:rPr lang="en-US" dirty="0"/>
              <a:t>Prescribe index fixes</a:t>
            </a:r>
          </a:p>
          <a:p>
            <a:r>
              <a:rPr lang="en-US" dirty="0"/>
              <a:t>Fix the biggest hurts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27FAC8-5E06-BD05-DE94-6407C4DF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Waits</a:t>
            </a:r>
          </a:p>
          <a:p>
            <a:r>
              <a:rPr lang="en-US" dirty="0"/>
              <a:t>Locks</a:t>
            </a:r>
          </a:p>
          <a:p>
            <a:r>
              <a:rPr lang="en-US" dirty="0"/>
              <a:t>Buffer usage</a:t>
            </a:r>
          </a:p>
          <a:p>
            <a:r>
              <a:rPr lang="en-US" dirty="0"/>
              <a:t>Missing indexes</a:t>
            </a:r>
          </a:p>
          <a:p>
            <a:r>
              <a:rPr lang="en-US" dirty="0"/>
              <a:t>Page splits</a:t>
            </a:r>
          </a:p>
          <a:p>
            <a:r>
              <a:rPr lang="en-US" dirty="0"/>
              <a:t>Page merges</a:t>
            </a:r>
          </a:p>
          <a:p>
            <a:r>
              <a:rPr lang="en-US" dirty="0"/>
              <a:t>Forwarded fetches (on heaps)</a:t>
            </a:r>
          </a:p>
          <a:p>
            <a:r>
              <a:rPr lang="en-US" dirty="0"/>
              <a:t>Large Object (LOB) reads</a:t>
            </a:r>
          </a:p>
          <a:p>
            <a:r>
              <a:rPr lang="en-US" dirty="0"/>
              <a:t>Index scans</a:t>
            </a:r>
          </a:p>
          <a:p>
            <a:r>
              <a:rPr lang="en-US" dirty="0"/>
              <a:t>Table lookups</a:t>
            </a:r>
          </a:p>
          <a:p>
            <a:r>
              <a:rPr lang="en-US" dirty="0"/>
              <a:t>Read to write ratio</a:t>
            </a:r>
          </a:p>
          <a:p>
            <a:r>
              <a:rPr lang="en-US" dirty="0"/>
              <a:t>Total writes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CFD84-9842-AA64-D8BB-3D833C46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Hurt - SQL Metrics</a:t>
            </a:r>
          </a:p>
        </p:txBody>
      </p:sp>
    </p:spTree>
    <p:extLst>
      <p:ext uri="{BB962C8B-B14F-4D97-AF65-F5344CB8AC3E}">
        <p14:creationId xmlns:p14="http://schemas.microsoft.com/office/powerpoint/2010/main" val="9277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80CB9-0CF5-7059-586F-5CD0909E6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Index-related activity waited on another SQL resource</a:t>
            </a:r>
          </a:p>
          <a:p>
            <a:r>
              <a:rPr lang="en-US" dirty="0"/>
              <a:t>Measure: counts &amp; time spent waiting on:</a:t>
            </a:r>
          </a:p>
          <a:p>
            <a:pPr lvl="1"/>
            <a:r>
              <a:rPr lang="en-US" dirty="0"/>
              <a:t>Locks	“logical” operations, including transaction(s)</a:t>
            </a:r>
            <a:br>
              <a:rPr lang="en-US" dirty="0"/>
            </a:br>
            <a:r>
              <a:rPr lang="en-US" dirty="0"/>
              <a:t>		- on pages, rows</a:t>
            </a:r>
          </a:p>
          <a:p>
            <a:pPr lvl="1"/>
            <a:r>
              <a:rPr lang="en-US" dirty="0"/>
              <a:t>Latches	“physical” operations</a:t>
            </a:r>
            <a:br>
              <a:rPr lang="en-US" dirty="0"/>
            </a:br>
            <a:r>
              <a:rPr lang="en-US" dirty="0"/>
              <a:t>		- data pages moving memory &lt;-&gt; disk</a:t>
            </a:r>
          </a:p>
          <a:p>
            <a:r>
              <a:rPr lang="en-US" dirty="0"/>
              <a:t>Hurt: longer execution time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B734C-3B8D-8D90-A27E-C346D94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2C72C62D-9747-FCDA-329B-E1ABC6D5F79D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6949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08F5-E610-5554-5619-3B079503F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EB1A8B-1FF8-DFB1-6FCF-D86D711B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Controls for transactional compliance with ACID requirements</a:t>
            </a:r>
          </a:p>
          <a:p>
            <a:pPr lvl="1"/>
            <a:r>
              <a:rPr lang="en-US" u="sng" dirty="0"/>
              <a:t>A</a:t>
            </a:r>
            <a:r>
              <a:rPr lang="en-US" dirty="0"/>
              <a:t>tomicity, </a:t>
            </a:r>
            <a:r>
              <a:rPr lang="en-US" u="sng" dirty="0"/>
              <a:t>C</a:t>
            </a:r>
            <a:r>
              <a:rPr lang="en-US" dirty="0"/>
              <a:t>onsistency, </a:t>
            </a:r>
            <a:r>
              <a:rPr lang="en-US" u="sng" dirty="0"/>
              <a:t>I</a:t>
            </a:r>
            <a:r>
              <a:rPr lang="en-US" dirty="0"/>
              <a:t>solation, </a:t>
            </a:r>
            <a:r>
              <a:rPr lang="en-US" u="sng" dirty="0"/>
              <a:t>D</a:t>
            </a:r>
            <a:r>
              <a:rPr lang="en-US" dirty="0"/>
              <a:t>urability</a:t>
            </a:r>
          </a:p>
          <a:p>
            <a:r>
              <a:rPr lang="en-US" dirty="0"/>
              <a:t>Measure: counts</a:t>
            </a:r>
          </a:p>
          <a:p>
            <a:pPr lvl="1"/>
            <a:r>
              <a:rPr lang="en-US" dirty="0"/>
              <a:t>Locking pages, rows</a:t>
            </a:r>
          </a:p>
          <a:p>
            <a:pPr lvl="1"/>
            <a:r>
              <a:rPr lang="en-US" dirty="0"/>
              <a:t>Lock promotions (row -&gt; page -&gt; partition -&gt; table) </a:t>
            </a:r>
          </a:p>
          <a:p>
            <a:pPr lvl="2"/>
            <a:r>
              <a:rPr lang="en-US" dirty="0"/>
              <a:t>Attempts</a:t>
            </a:r>
          </a:p>
          <a:p>
            <a:pPr lvl="2"/>
            <a:r>
              <a:rPr lang="en-US" dirty="0"/>
              <a:t>Successes</a:t>
            </a:r>
          </a:p>
          <a:p>
            <a:pPr lvl="2"/>
            <a:r>
              <a:rPr lang="en-US" dirty="0"/>
              <a:t>Fails = attempts - successes</a:t>
            </a:r>
          </a:p>
          <a:p>
            <a:r>
              <a:rPr lang="en-US" dirty="0"/>
              <a:t>Hurt: longer execution time,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3204E9-4213-8014-68BB-3285FDDD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F1AF260F-EDB8-BCAF-5623-ADA69B109A76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6129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D77F9-1635-BC88-AD56-8547DDB53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0ACC2-9D5E-5FEA-4157-A81B2CF2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Proportion of index in the buffer cache</a:t>
            </a:r>
          </a:p>
          <a:p>
            <a:pPr lvl="1"/>
            <a:r>
              <a:rPr lang="en-US" dirty="0"/>
              <a:t>Exclude in-memory objects (always 100%)</a:t>
            </a:r>
          </a:p>
          <a:p>
            <a:r>
              <a:rPr lang="en-US" dirty="0"/>
              <a:t>Measure: pages in memory/total reserved pages allocated</a:t>
            </a:r>
          </a:p>
          <a:p>
            <a:r>
              <a:rPr lang="en-US" dirty="0"/>
              <a:t>Hurt: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0618A-1B63-2F5B-BE5B-2431E80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4670330-7B3E-BBA1-4268-FCF113A5EE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169401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14B5AE-7FF6-6372-D714-E5258D89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34715"/>
            <a:ext cx="10155936" cy="6106158"/>
          </a:xfrm>
        </p:spPr>
        <p:txBody>
          <a:bodyPr/>
          <a:lstStyle/>
          <a:p>
            <a:r>
              <a:rPr lang="en-US" dirty="0"/>
              <a:t>Suggestions from the optimizer to improve a </a:t>
            </a:r>
            <a:r>
              <a:rPr lang="en-US" u="sng" dirty="0"/>
              <a:t>single</a:t>
            </a:r>
            <a:r>
              <a:rPr lang="en-US" dirty="0"/>
              <a:t> query</a:t>
            </a:r>
          </a:p>
          <a:p>
            <a:r>
              <a:rPr lang="en-US" dirty="0"/>
              <a:t>Measures:</a:t>
            </a:r>
          </a:p>
          <a:p>
            <a:pPr lvl="1"/>
            <a:r>
              <a:rPr lang="en-US" dirty="0"/>
              <a:t>Count of times query executed</a:t>
            </a:r>
          </a:p>
          <a:p>
            <a:pPr lvl="1"/>
            <a:r>
              <a:rPr lang="en-US" dirty="0"/>
              <a:t>Average query cost estimate</a:t>
            </a:r>
          </a:p>
          <a:p>
            <a:pPr lvl="1"/>
            <a:r>
              <a:rPr lang="en-US" dirty="0"/>
              <a:t>Estimated percent reduction in query cost</a:t>
            </a:r>
          </a:p>
          <a:p>
            <a:r>
              <a:rPr lang="en-US" dirty="0"/>
              <a:t>Hurt: inefficient execution, more I/O &amp; buffer</a:t>
            </a:r>
          </a:p>
          <a:p>
            <a:r>
              <a:rPr lang="en-US" dirty="0"/>
              <a:t>NOTE: comes with many </a:t>
            </a:r>
            <a:r>
              <a:rPr lang="en-US" dirty="0">
                <a:hlinkClick r:id="rId3"/>
              </a:rPr>
              <a:t>limitations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98729-220C-11C1-697B-A6E70850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42F4668-A2AF-C98E-9998-60B0FEE29280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7323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10327-3283-DCE2-68C5-9AA70FCF7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Split: Can’t fit inserted / updated data into an existing data page</a:t>
            </a:r>
          </a:p>
          <a:p>
            <a:pPr lvl="1"/>
            <a:r>
              <a:rPr lang="en-US" dirty="0"/>
              <a:t>Creates new page &amp; splinters data between both pages</a:t>
            </a:r>
          </a:p>
          <a:p>
            <a:r>
              <a:rPr lang="en-US" dirty="0"/>
              <a:t>Merge: deletion or column update frees up space</a:t>
            </a:r>
          </a:p>
          <a:p>
            <a:pPr lvl="1"/>
            <a:r>
              <a:rPr lang="en-US" dirty="0"/>
              <a:t>Squeeze 2 data pages into 1, marks empty page for cleanup</a:t>
            </a:r>
          </a:p>
          <a:p>
            <a:r>
              <a:rPr lang="en-US" dirty="0"/>
              <a:t>Measure: counts of</a:t>
            </a:r>
          </a:p>
          <a:p>
            <a:pPr lvl="1"/>
            <a:r>
              <a:rPr lang="en-US" dirty="0"/>
              <a:t>Index leaf level splits / merges</a:t>
            </a:r>
          </a:p>
          <a:p>
            <a:pPr lvl="1"/>
            <a:r>
              <a:rPr lang="en-US" dirty="0"/>
              <a:t>Index tree level splits / merges</a:t>
            </a:r>
          </a:p>
          <a:p>
            <a:pPr lvl="1"/>
            <a:r>
              <a:rPr lang="en-US" dirty="0" err="1"/>
              <a:t>column_value_push_off_row</a:t>
            </a:r>
            <a:r>
              <a:rPr lang="en-US" dirty="0"/>
              <a:t> / </a:t>
            </a:r>
            <a:r>
              <a:rPr lang="en-US" dirty="0" err="1"/>
              <a:t>column_value_pull_in_row</a:t>
            </a:r>
            <a:endParaRPr lang="en-US" dirty="0"/>
          </a:p>
          <a:p>
            <a:pPr lvl="2"/>
            <a:r>
              <a:rPr lang="en-US" dirty="0"/>
              <a:t>to/from LOB storage</a:t>
            </a:r>
          </a:p>
          <a:p>
            <a:r>
              <a:rPr lang="en-US" dirty="0"/>
              <a:t>Hurt: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A11A91-4E0B-0B14-ED8D-173A008D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BFC8B65-8246-61A1-E010-7B4B622BC3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42463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DFEDF-9DC0-9602-44A4-83EC8EE1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B606CA-54A7-E84D-908B-A38BAA266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Heap - updated record now too large, causes page split</a:t>
            </a:r>
          </a:p>
          <a:p>
            <a:pPr lvl="1"/>
            <a:r>
              <a:rPr lang="en-US" dirty="0"/>
              <a:t>Data physically moved out of original insertion sequence</a:t>
            </a:r>
          </a:p>
          <a:p>
            <a:r>
              <a:rPr lang="en-US" dirty="0"/>
              <a:t>Measure: count of forward fetched rows</a:t>
            </a:r>
          </a:p>
          <a:p>
            <a:r>
              <a:rPr lang="en-US" dirty="0"/>
              <a:t>Hurt: More I/O - additional read(s) following forwarding record</a:t>
            </a:r>
            <a:br>
              <a:rPr lang="en-US" dirty="0"/>
            </a:br>
            <a:r>
              <a:rPr lang="en-US" dirty="0"/>
              <a:t>pointer to moved page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83AB7-E5A3-A521-7F64-0A96D30A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C1BDFDE-815C-61A7-FBAD-8591DB4BCBD0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981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4FE5-B8AE-CB0B-6F16-36FB92F78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F0B08C-74D8-20C0-84AA-5E14674B6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Big data types</a:t>
            </a:r>
          </a:p>
          <a:p>
            <a:pPr lvl="1"/>
            <a:r>
              <a:rPr lang="en-US" dirty="0"/>
              <a:t>TEXT, NTEXT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VARCHAR(MAX), NVARCHAR(MAX)</a:t>
            </a:r>
          </a:p>
          <a:p>
            <a:pPr lvl="1"/>
            <a:r>
              <a:rPr lang="en-US" dirty="0"/>
              <a:t>VARBINARY(MAX)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dirty="0"/>
              <a:t>Maintained in off-row pages</a:t>
            </a:r>
          </a:p>
          <a:p>
            <a:pPr lvl="1"/>
            <a:r>
              <a:rPr lang="en-US" dirty="0"/>
              <a:t>Special allocations - LOB_DATA &amp; ROW_OVERFLOW_DATA</a:t>
            </a:r>
          </a:p>
          <a:p>
            <a:pPr lvl="1"/>
            <a:r>
              <a:rPr lang="en-US" dirty="0"/>
              <a:t>Requires extra maintenance for pointers to new location</a:t>
            </a:r>
          </a:p>
          <a:p>
            <a:r>
              <a:rPr lang="en-US" dirty="0"/>
              <a:t>Measure: count of off-row pages fetched</a:t>
            </a:r>
          </a:p>
          <a:p>
            <a:r>
              <a:rPr lang="en-US" dirty="0"/>
              <a:t>Hurt: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0ABF6-665B-59BD-3B20-BD8BCDCD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3B42B77-2085-58A3-8915-E9912C06BED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200" dirty="0">
                <a:solidFill>
                  <a:srgbClr val="FF0000"/>
                </a:solidFill>
              </a:rPr>
              <a:t>LOB Reads</a:t>
            </a:r>
            <a:endParaRPr lang="en-US" dirty="0">
              <a:solidFill>
                <a:srgbClr val="FF0000"/>
              </a:solidFill>
            </a:endParaRP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443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5B3E4-25E4-F53E-CB80-09564692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Start at the top and read all pages</a:t>
            </a:r>
          </a:p>
          <a:p>
            <a:pPr lvl="1"/>
            <a:r>
              <a:rPr lang="en-US" dirty="0"/>
              <a:t>Until you hit bottom</a:t>
            </a:r>
          </a:p>
          <a:p>
            <a:pPr lvl="1"/>
            <a:r>
              <a:rPr lang="en-US" dirty="0"/>
              <a:t>Or TOP (###) - if index keys match ORDER BY columns</a:t>
            </a:r>
          </a:p>
          <a:p>
            <a:r>
              <a:rPr lang="en-US" dirty="0"/>
              <a:t>Measure: count of range scans</a:t>
            </a:r>
          </a:p>
          <a:p>
            <a:r>
              <a:rPr lang="en-US" dirty="0"/>
              <a:t>Hurt: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87BF3-D9A9-5DC2-FF48-5AE74794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F13D4C0-49FD-3CFF-BD9E-1255F859F7C9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27635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7BBF-5E41-78F9-4FBA-5A540250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39"/>
            <a:ext cx="12192001" cy="6122487"/>
          </a:xfrm>
        </p:spPr>
        <p:txBody>
          <a:bodyPr/>
          <a:lstStyle/>
          <a:p>
            <a:pPr lvl="0">
              <a:tabLst>
                <a:tab pos="3205163" algn="l"/>
                <a:tab pos="8229600" algn="l"/>
              </a:tabLst>
            </a:pPr>
            <a:r>
              <a:rPr lang="en-US" sz="3600" dirty="0"/>
              <a:t>Bill Sanscrainte	</a:t>
            </a: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r>
              <a:rPr lang="en-US" sz="3600" dirty="0"/>
              <a:t>SQL Server since 6.5</a:t>
            </a:r>
          </a:p>
          <a:p>
            <a:pPr>
              <a:tabLst>
                <a:tab pos="1539875" algn="l"/>
              </a:tabLst>
            </a:pPr>
            <a:r>
              <a:rPr lang="en-US" sz="3600" dirty="0"/>
              <a:t>1984 - Executed first SQL statement leading</a:t>
            </a:r>
            <a:br>
              <a:rPr lang="en-US" sz="3600" dirty="0"/>
            </a:br>
            <a:r>
              <a:rPr lang="en-US" sz="3600" dirty="0"/>
              <a:t>	first data warehouse project</a:t>
            </a:r>
          </a:p>
          <a:p>
            <a:pPr>
              <a:tabLst>
                <a:tab pos="1539875" algn="l"/>
              </a:tabLst>
            </a:pPr>
            <a:r>
              <a:rPr lang="en-US" sz="3600" dirty="0"/>
              <a:t>1994 - Started independent </a:t>
            </a:r>
            <a:br>
              <a:rPr lang="en-US" sz="3600" dirty="0"/>
            </a:br>
            <a:r>
              <a:rPr lang="en-US" sz="3600" dirty="0"/>
              <a:t>	Data Consulting practice</a:t>
            </a:r>
          </a:p>
          <a:p>
            <a:r>
              <a:rPr lang="en-US" sz="3600" dirty="0"/>
              <a:t>2001 - Began version 1 of SQLXL tools</a:t>
            </a:r>
          </a:p>
          <a:p>
            <a:r>
              <a:rPr lang="en-US" sz="3600" dirty="0"/>
              <a:t>Record holder for most SQL Cruises </a:t>
            </a:r>
            <a:br>
              <a:rPr lang="en-US" sz="3600" dirty="0"/>
            </a:br>
            <a:r>
              <a:rPr lang="en-US" sz="3600" dirty="0"/>
              <a:t>as a student - SQL Server 10, Oracle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7ADAA-1D35-BB50-EC68-0054E47E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sp_WhoIsActive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3B433-E1F7-AE41-4352-A5319807B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1802432"/>
            <a:ext cx="3148584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A22A-1384-4EED-5A22-65A11CF7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3D7B5-D7D4-B67E-C00B-A3DA4F53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Index keys &amp; included columns don’t “cover” query needs</a:t>
            </a:r>
          </a:p>
          <a:p>
            <a:pPr lvl="1"/>
            <a:r>
              <a:rPr lang="en-US" dirty="0"/>
              <a:t>Extra seek(s) to physical data row</a:t>
            </a:r>
          </a:p>
          <a:p>
            <a:r>
              <a:rPr lang="en-US" dirty="0"/>
              <a:t>Measure: count of Lookups</a:t>
            </a:r>
          </a:p>
          <a:p>
            <a:r>
              <a:rPr lang="en-US" dirty="0"/>
              <a:t>Hurt: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B052B0-94BD-E78A-C690-5990918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96841287-3EEF-FDB3-09E7-466C37FA2C0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5985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5B3E4-25E4-F53E-CB80-09564692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“Gooder” indexes are read way </a:t>
            </a:r>
            <a:r>
              <a:rPr lang="en-US" dirty="0" err="1"/>
              <a:t>way</a:t>
            </a:r>
            <a:r>
              <a:rPr lang="en-US" dirty="0"/>
              <a:t> more than they are written to</a:t>
            </a:r>
          </a:p>
          <a:p>
            <a:r>
              <a:rPr lang="en-US" dirty="0"/>
              <a:t>Benchmark: Read “</a:t>
            </a:r>
            <a:r>
              <a:rPr lang="en-US" b="1" dirty="0"/>
              <a:t>4+</a:t>
            </a:r>
            <a:r>
              <a:rPr lang="en-US" dirty="0"/>
              <a:t>” times per write - because writes require:</a:t>
            </a:r>
          </a:p>
          <a:p>
            <a:pPr lvl="2"/>
            <a:r>
              <a:rPr lang="en-US" dirty="0"/>
              <a:t>Transaction Locks</a:t>
            </a:r>
          </a:p>
          <a:p>
            <a:pPr lvl="2"/>
            <a:r>
              <a:rPr lang="en-US" dirty="0"/>
              <a:t>Exclusive Latches</a:t>
            </a:r>
          </a:p>
          <a:p>
            <a:pPr lvl="2"/>
            <a:r>
              <a:rPr lang="en-US" dirty="0" err="1"/>
              <a:t>Uniquifiers</a:t>
            </a:r>
            <a:r>
              <a:rPr lang="en-US" dirty="0"/>
              <a:t> or RIDs (Row </a:t>
            </a:r>
            <a:r>
              <a:rPr lang="en-US" dirty="0" err="1"/>
              <a:t>IDentifier</a:t>
            </a:r>
            <a:r>
              <a:rPr lang="en-US" dirty="0"/>
              <a:t>) created on non-unique insert </a:t>
            </a:r>
          </a:p>
          <a:p>
            <a:pPr lvl="2"/>
            <a:r>
              <a:rPr lang="en-US" dirty="0"/>
              <a:t>Page splits</a:t>
            </a:r>
          </a:p>
          <a:p>
            <a:pPr lvl="2"/>
            <a:r>
              <a:rPr lang="en-US" dirty="0"/>
              <a:t>Page merges</a:t>
            </a:r>
          </a:p>
          <a:p>
            <a:pPr lvl="2"/>
            <a:r>
              <a:rPr lang="en-US" dirty="0"/>
              <a:t>Page deletes</a:t>
            </a:r>
          </a:p>
          <a:p>
            <a:pPr lvl="2"/>
            <a:r>
              <a:rPr lang="en-US" dirty="0"/>
              <a:t>Ghost cleanup (of deletes)</a:t>
            </a:r>
          </a:p>
          <a:p>
            <a:pPr lvl="2"/>
            <a:r>
              <a:rPr lang="en-US" dirty="0"/>
              <a:t>Physical log file writes</a:t>
            </a:r>
          </a:p>
          <a:p>
            <a:pPr lvl="2"/>
            <a:r>
              <a:rPr lang="en-US" dirty="0"/>
              <a:t>Physical data file writes</a:t>
            </a:r>
          </a:p>
          <a:p>
            <a:r>
              <a:rPr lang="en-US" dirty="0"/>
              <a:t>Measure: Count of reads / count of writes</a:t>
            </a:r>
          </a:p>
          <a:p>
            <a:r>
              <a:rPr lang="en-US" dirty="0"/>
              <a:t>Hurt: much pain for little gain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87BF3-D9A9-5DC2-FF48-5AE74794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3D81305-60A3-8C16-0F50-BFCA32270DA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933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C3C6-78CF-172F-4805-30EA3ED1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E45F6B-9303-E2D5-09ED-C7DB896D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Aggregate amount of page changes to table &amp; index data</a:t>
            </a:r>
          </a:p>
          <a:p>
            <a:r>
              <a:rPr lang="en-US" dirty="0"/>
              <a:t>Measure: counts of Index Operations &amp; Index Usage</a:t>
            </a:r>
          </a:p>
          <a:p>
            <a:pPr lvl="1"/>
            <a:r>
              <a:rPr lang="en-US" dirty="0"/>
              <a:t>Inserts</a:t>
            </a:r>
          </a:p>
          <a:p>
            <a:pPr lvl="1"/>
            <a:r>
              <a:rPr lang="en-US" dirty="0"/>
              <a:t>Updates</a:t>
            </a:r>
          </a:p>
          <a:p>
            <a:pPr lvl="1"/>
            <a:r>
              <a:rPr lang="en-US" dirty="0"/>
              <a:t>Deletes</a:t>
            </a:r>
          </a:p>
          <a:p>
            <a:r>
              <a:rPr lang="en-US" dirty="0"/>
              <a:t>Hurt: more I/O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26787E-C9A0-79DD-67F0-982EAD3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D14A5B2-1245-59E4-2860-D67E8B1BCCCB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0286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63432-B4DD-374B-4C77-7124BF5E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hurt metric</a:t>
            </a:r>
          </a:p>
          <a:p>
            <a:pPr lvl="1"/>
            <a:r>
              <a:rPr lang="en-US" dirty="0"/>
              <a:t>Total by table</a:t>
            </a:r>
          </a:p>
          <a:p>
            <a:pPr lvl="1"/>
            <a:r>
              <a:rPr lang="en-US" dirty="0"/>
              <a:t>Total by instance (or 1 database)</a:t>
            </a:r>
          </a:p>
          <a:p>
            <a:pPr lvl="1"/>
            <a:r>
              <a:rPr lang="en-US" dirty="0"/>
              <a:t>Compute table’s percent of total instance</a:t>
            </a:r>
          </a:p>
          <a:p>
            <a:r>
              <a:rPr lang="en-US" dirty="0"/>
              <a:t>Apply weighting factor to metrics</a:t>
            </a:r>
          </a:p>
          <a:p>
            <a:pPr lvl="1"/>
            <a:r>
              <a:rPr lang="en-US" dirty="0"/>
              <a:t>Some hurts more important than others</a:t>
            </a:r>
          </a:p>
          <a:p>
            <a:pPr lvl="1"/>
            <a:r>
              <a:rPr lang="en-US" dirty="0"/>
              <a:t>Available as runtime parameter for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Total up all weighted metric fractions by table</a:t>
            </a:r>
          </a:p>
          <a:p>
            <a:r>
              <a:rPr lang="en-US" dirty="0"/>
              <a:t>Present results in descending order of hurt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E2D51F-A2AB-4ECC-BD3D-DC93B7FC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Hurt - </a:t>
            </a:r>
            <a:r>
              <a:rPr lang="en-US" dirty="0" err="1"/>
              <a:t>SQLXL_Index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B20BF4-E3A1-17B4-D46D-A6928397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Weights (runtime parameters)</a:t>
            </a:r>
          </a:p>
          <a:p>
            <a:pPr lvl="1"/>
            <a:r>
              <a:rPr lang="en-US" dirty="0"/>
              <a:t>Waits - times &amp; counts		 		++++++</a:t>
            </a:r>
          </a:p>
          <a:p>
            <a:pPr lvl="1"/>
            <a:r>
              <a:rPr lang="en-US" dirty="0"/>
              <a:t>Locks - count, promotion attempts &amp; fails	++++</a:t>
            </a:r>
          </a:p>
          <a:p>
            <a:pPr lvl="1"/>
            <a:r>
              <a:rPr lang="en-US" dirty="0"/>
              <a:t>Buffer cache						+++++</a:t>
            </a:r>
          </a:p>
          <a:p>
            <a:pPr lvl="1"/>
            <a:r>
              <a:rPr lang="en-US" dirty="0"/>
              <a:t>Missing index - usage weighted			+++++</a:t>
            </a:r>
          </a:p>
          <a:p>
            <a:pPr lvl="1"/>
            <a:r>
              <a:rPr lang="en-US" dirty="0"/>
              <a:t>Page splits, merges, value push off / pull in	++++</a:t>
            </a:r>
          </a:p>
          <a:p>
            <a:pPr lvl="1"/>
            <a:r>
              <a:rPr lang="en-US" dirty="0"/>
              <a:t>Forwarded fetches (heaps)				++++</a:t>
            </a:r>
          </a:p>
          <a:p>
            <a:pPr lvl="1"/>
            <a:r>
              <a:rPr lang="en-US" dirty="0"/>
              <a:t>LOB - fetch, overflow fetch				+</a:t>
            </a:r>
          </a:p>
          <a:p>
            <a:pPr lvl="1"/>
            <a:r>
              <a:rPr lang="en-US" dirty="0"/>
              <a:t>Scans &amp; lookups (% of table reads)			++</a:t>
            </a:r>
          </a:p>
          <a:p>
            <a:pPr lvl="1"/>
            <a:r>
              <a:rPr lang="en-US" dirty="0"/>
              <a:t>Read to write ratio - operations, usage		+++</a:t>
            </a:r>
          </a:p>
          <a:p>
            <a:pPr lvl="1"/>
            <a:r>
              <a:rPr lang="en-US" dirty="0"/>
              <a:t>Writes - operations, usage				+++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52A5B9-2DE1-56B8-DFD1-941178FA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Weighting the Hurt</a:t>
            </a:r>
          </a:p>
        </p:txBody>
      </p:sp>
    </p:spTree>
    <p:extLst>
      <p:ext uri="{BB962C8B-B14F-4D97-AF65-F5344CB8AC3E}">
        <p14:creationId xmlns:p14="http://schemas.microsoft.com/office/powerpoint/2010/main" val="17175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tables (4% of total) </a:t>
            </a:r>
          </a:p>
          <a:p>
            <a:r>
              <a:rPr lang="en-US" dirty="0"/>
              <a:t>82% of weighted index hurt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 err="1"/>
              <a:t>SQLXL_Index</a:t>
            </a:r>
            <a:r>
              <a:rPr lang="en-US" dirty="0"/>
              <a:t> Priority Findings</a:t>
            </a:r>
          </a:p>
        </p:txBody>
      </p:sp>
    </p:spTree>
    <p:extLst>
      <p:ext uri="{BB962C8B-B14F-4D97-AF65-F5344CB8AC3E}">
        <p14:creationId xmlns:p14="http://schemas.microsoft.com/office/powerpoint/2010/main" val="25173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3ED30C-DE73-61C3-74B0-6053AF5C347F}"/>
              </a:ext>
            </a:extLst>
          </p:cNvPr>
          <p:cNvSpPr/>
          <p:nvPr/>
        </p:nvSpPr>
        <p:spPr>
          <a:xfrm>
            <a:off x="275869" y="392501"/>
            <a:ext cx="569195" cy="646494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FDE6D-8591-2698-3FAB-9A7D7219AF39}"/>
              </a:ext>
            </a:extLst>
          </p:cNvPr>
          <p:cNvSpPr/>
          <p:nvPr/>
        </p:nvSpPr>
        <p:spPr>
          <a:xfrm>
            <a:off x="1207954" y="392501"/>
            <a:ext cx="4284533" cy="646494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9BDC4-88C4-1B99-50F8-8BE452EB72C9}"/>
              </a:ext>
            </a:extLst>
          </p:cNvPr>
          <p:cNvSpPr/>
          <p:nvPr/>
        </p:nvSpPr>
        <p:spPr>
          <a:xfrm>
            <a:off x="275869" y="2469209"/>
            <a:ext cx="5225766" cy="43936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47E70-EBBD-546D-4069-BC8565F8B53E}"/>
              </a:ext>
            </a:extLst>
          </p:cNvPr>
          <p:cNvSpPr/>
          <p:nvPr/>
        </p:nvSpPr>
        <p:spPr>
          <a:xfrm>
            <a:off x="5465046" y="2469209"/>
            <a:ext cx="6446538" cy="484303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A35C6F7D-99F9-E29C-43E9-1FEE3C1A097D}"/>
              </a:ext>
            </a:extLst>
          </p:cNvPr>
          <p:cNvSpPr/>
          <p:nvPr/>
        </p:nvSpPr>
        <p:spPr>
          <a:xfrm>
            <a:off x="5346426" y="292808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B5860-D178-3A4B-CC4C-594483CE0A92}"/>
              </a:ext>
            </a:extLst>
          </p:cNvPr>
          <p:cNvSpPr/>
          <p:nvPr/>
        </p:nvSpPr>
        <p:spPr>
          <a:xfrm>
            <a:off x="5492487" y="2478024"/>
            <a:ext cx="288853" cy="43936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083FAB9-E4DB-7938-6FE4-C7489E49BC33}"/>
              </a:ext>
            </a:extLst>
          </p:cNvPr>
          <p:cNvSpPr/>
          <p:nvPr/>
        </p:nvSpPr>
        <p:spPr>
          <a:xfrm>
            <a:off x="5625284" y="292808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35E21-1511-3233-ED42-4C85173A308E}"/>
              </a:ext>
            </a:extLst>
          </p:cNvPr>
          <p:cNvSpPr/>
          <p:nvPr/>
        </p:nvSpPr>
        <p:spPr>
          <a:xfrm>
            <a:off x="5769287" y="2472523"/>
            <a:ext cx="281159" cy="444869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451FB-9B6A-FC84-008E-10B95291A525}"/>
              </a:ext>
            </a:extLst>
          </p:cNvPr>
          <p:cNvSpPr/>
          <p:nvPr/>
        </p:nvSpPr>
        <p:spPr>
          <a:xfrm>
            <a:off x="5501635" y="392501"/>
            <a:ext cx="6409949" cy="211611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8120E295-0BFA-A8F3-66F4-39D2178FF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27098">
            <a:off x="5622941" y="1499214"/>
            <a:ext cx="914400" cy="9144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57132BE5-B662-C747-6D7C-B25BB492F6C4}"/>
              </a:ext>
            </a:extLst>
          </p:cNvPr>
          <p:cNvSpPr/>
          <p:nvPr/>
        </p:nvSpPr>
        <p:spPr>
          <a:xfrm>
            <a:off x="287546" y="210312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5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2E59EC-F788-F54F-470F-E7A949B7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7" y="0"/>
            <a:ext cx="1163802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17ACCC-2809-AD44-30FF-F29E45CC715D}"/>
              </a:ext>
            </a:extLst>
          </p:cNvPr>
          <p:cNvSpPr/>
          <p:nvPr/>
        </p:nvSpPr>
        <p:spPr>
          <a:xfrm>
            <a:off x="5489102" y="393194"/>
            <a:ext cx="277714" cy="6464806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83DE253-F129-5D86-2B28-BB01B2580BD8}"/>
              </a:ext>
            </a:extLst>
          </p:cNvPr>
          <p:cNvSpPr/>
          <p:nvPr/>
        </p:nvSpPr>
        <p:spPr>
          <a:xfrm rot="5400000">
            <a:off x="4683385" y="1020293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7420-5905-BBC1-8C83-5CBA00C49739}"/>
              </a:ext>
            </a:extLst>
          </p:cNvPr>
          <p:cNvSpPr/>
          <p:nvPr/>
        </p:nvSpPr>
        <p:spPr>
          <a:xfrm>
            <a:off x="276987" y="2901179"/>
            <a:ext cx="5489829" cy="44979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0D1B0E1-0D12-FE1C-1B6F-72F757F0D44C}"/>
              </a:ext>
            </a:extLst>
          </p:cNvPr>
          <p:cNvSpPr/>
          <p:nvPr/>
        </p:nvSpPr>
        <p:spPr>
          <a:xfrm rot="16200000">
            <a:off x="6331081" y="244520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62B97-993B-07A4-83A5-C636A27980EA}"/>
              </a:ext>
            </a:extLst>
          </p:cNvPr>
          <p:cNvSpPr/>
          <p:nvPr/>
        </p:nvSpPr>
        <p:spPr>
          <a:xfrm>
            <a:off x="5766816" y="393193"/>
            <a:ext cx="252728" cy="6464807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035A8-F2A8-2457-AD72-888D76812B35}"/>
              </a:ext>
            </a:extLst>
          </p:cNvPr>
          <p:cNvSpPr/>
          <p:nvPr/>
        </p:nvSpPr>
        <p:spPr>
          <a:xfrm>
            <a:off x="282991" y="2440494"/>
            <a:ext cx="5483825" cy="44979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5DEF6FF-B939-D43A-66FA-88CEDABCDB5F}"/>
              </a:ext>
            </a:extLst>
          </p:cNvPr>
          <p:cNvSpPr/>
          <p:nvPr/>
        </p:nvSpPr>
        <p:spPr>
          <a:xfrm rot="5400000">
            <a:off x="4661703" y="244520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D87815CF-34CD-F057-2D85-5BE89B114845}"/>
              </a:ext>
            </a:extLst>
          </p:cNvPr>
          <p:cNvSpPr/>
          <p:nvPr/>
        </p:nvSpPr>
        <p:spPr>
          <a:xfrm rot="5400000">
            <a:off x="4636717" y="1980694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4" animBg="1"/>
      <p:bldP spid="5" grpId="0" animBg="1"/>
      <p:bldP spid="5" grpId="1" animBg="1"/>
      <p:bldP spid="6" grpId="0" animBg="1"/>
      <p:bldP spid="7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2" grpId="0" animBg="1"/>
      <p:bldP spid="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priority tables make sense, but …</a:t>
            </a:r>
          </a:p>
          <a:p>
            <a:r>
              <a:rPr lang="en-US" dirty="0"/>
              <a:t>What do we need to do to make the hurt go away?</a:t>
            </a:r>
          </a:p>
          <a:p>
            <a:pPr lvl="1"/>
            <a:r>
              <a:rPr lang="en-US" dirty="0"/>
              <a:t>Need specific, actionable prescriptive actions </a:t>
            </a:r>
          </a:p>
          <a:p>
            <a:pPr lvl="1"/>
            <a:r>
              <a:rPr lang="en-US" dirty="0"/>
              <a:t>Based on metrics and diagnostics </a:t>
            </a:r>
          </a:p>
          <a:p>
            <a:pPr lvl="1"/>
            <a:r>
              <a:rPr lang="en-US" dirty="0"/>
              <a:t>At the individual index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 err="1"/>
              <a:t>SQLXL_Index</a:t>
            </a:r>
            <a:r>
              <a:rPr lang="en-US" dirty="0"/>
              <a:t> Priority Findings</a:t>
            </a:r>
          </a:p>
        </p:txBody>
      </p:sp>
    </p:spTree>
    <p:extLst>
      <p:ext uri="{BB962C8B-B14F-4D97-AF65-F5344CB8AC3E}">
        <p14:creationId xmlns:p14="http://schemas.microsoft.com/office/powerpoint/2010/main" val="8129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C88CB-B46A-C74F-79C8-20840B72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lucky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- your </a:t>
            </a:r>
            <a:r>
              <a:rPr lang="en-US" dirty="0"/>
              <a:t>monitoring tool may have some answers</a:t>
            </a:r>
          </a:p>
          <a:p>
            <a:r>
              <a:rPr lang="en-US" dirty="0"/>
              <a:t>If not, lots of community scripts available</a:t>
            </a:r>
          </a:p>
          <a:p>
            <a:r>
              <a:rPr lang="en-US" dirty="0"/>
              <a:t>Painstakingly execute each script in SSMS</a:t>
            </a:r>
          </a:p>
          <a:p>
            <a:r>
              <a:rPr lang="en-US" dirty="0"/>
              <a:t>Copy/paste results to spreadsheet(s)</a:t>
            </a:r>
          </a:p>
          <a:p>
            <a:r>
              <a:rPr lang="en-US" dirty="0"/>
              <a:t>Group your results</a:t>
            </a:r>
          </a:p>
          <a:p>
            <a:r>
              <a:rPr lang="en-US" dirty="0"/>
              <a:t>Line by line decide what action to take</a:t>
            </a:r>
          </a:p>
          <a:p>
            <a:r>
              <a:rPr lang="en-US" dirty="0"/>
              <a:t>Make sure to include the “It Depends” factors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E79EE-2D45-1487-9862-7DB8E0C0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Development - Legacy Approach</a:t>
            </a:r>
          </a:p>
        </p:txBody>
      </p:sp>
    </p:spTree>
    <p:extLst>
      <p:ext uri="{BB962C8B-B14F-4D97-AF65-F5344CB8AC3E}">
        <p14:creationId xmlns:p14="http://schemas.microsoft.com/office/powerpoint/2010/main" val="40864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9A2B9-0FA8-33E5-36E6-65E2E2C0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  <a:p>
            <a:r>
              <a:rPr lang="en-US" dirty="0"/>
              <a:t>Client success story</a:t>
            </a:r>
          </a:p>
          <a:p>
            <a:r>
              <a:rPr lang="en-US" dirty="0"/>
              <a:t>Signs tuning indexes may help</a:t>
            </a:r>
          </a:p>
          <a:p>
            <a:r>
              <a:rPr lang="en-US" dirty="0"/>
              <a:t>New approach to index tuning</a:t>
            </a:r>
          </a:p>
          <a:p>
            <a:r>
              <a:rPr lang="en-US" dirty="0"/>
              <a:t>Free Stuff!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629A85-526B-5F7A-DF41-A3AC0266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83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A9EF-7631-2B07-8DC5-960366673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9E0E63-752F-AAF5-59A8-49B54437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In Excel, display index prescriptions in descending order of hurt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A155C-FF7A-A8F8-32B1-5516E4BF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Development - New Approach</a:t>
            </a:r>
          </a:p>
        </p:txBody>
      </p:sp>
    </p:spTree>
    <p:extLst>
      <p:ext uri="{BB962C8B-B14F-4D97-AF65-F5344CB8AC3E}">
        <p14:creationId xmlns:p14="http://schemas.microsoft.com/office/powerpoint/2010/main" val="35163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C9CE3-FD3D-3797-71B9-229EA12BB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4EC671-7F1F-9910-4F3D-03BFAC8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97 detailed prescriptions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8 Action categories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Replace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Request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Reject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Remove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Review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Refresh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Refactor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A854F7-ADB4-6E4F-D70E-FE11EA39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Prescriptions</a:t>
            </a:r>
          </a:p>
        </p:txBody>
      </p:sp>
    </p:spTree>
    <p:extLst>
      <p:ext uri="{BB962C8B-B14F-4D97-AF65-F5344CB8AC3E}">
        <p14:creationId xmlns:p14="http://schemas.microsoft.com/office/powerpoint/2010/main" val="39100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CF95C9-A543-7697-A00A-8D85DE81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 “As Architected &amp; Designed”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Clustered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Constraints - primary key, unique, foreign key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History tables - Change Data Capture, System Versioned, Ledger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Special indexes - full-text, spatial, XML, </a:t>
            </a:r>
            <a:r>
              <a:rPr lang="en-US" dirty="0" err="1"/>
              <a:t>columnstore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Required by others - e.g. unique index supporting a full-text index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6CFA9-A634-F186-3937-996D11CB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E909F6C-4494-FB4C-FCE0-C8C20853CC0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26214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DB9C-D859-DDF1-4999-C4F96F62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42B0DA-B665-535E-3D8F-0E8113E6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 with updatable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Low usage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rowstore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Low read/write ratio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Missing indexes with low calculated benefit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Requires SQL 2016+ Enterprise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842224-E5A9-E2FB-375F-2A522DD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88538DA-78D6-D8C0-2391-852888B4A7B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5540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0B65-27E1-5A85-D0A2-657CA31D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23A57-317C-8408-B86F-C7E0ED4F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New Index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Clustered indexes on heaps with usage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Covers for foreign key constraints 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dirty="0"/>
              <a:t>With missing index recommendation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Valuable missing indexes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D69F3-6050-C759-0D95-86247263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52EDF016-F6FC-A7DE-2238-6E540A8DA3FD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6219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06A4C-ED7F-F829-6D18-C8E94CBA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34A366-15A7-B0ED-39A2-219A1AED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Missing index recommendations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That don’t add significant value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Table has / will have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B65FB7-C3B2-DD59-2991-EB41CD2D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EB0C29AE-1D80-C1C0-B86A-F58D3C72CE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050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48AA6-345D-2C36-8060-178F9ACA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CBDB24-0105-30C8-8EE9-0AE4A854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Cost more than benefit - less than 4 reads per write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Duplicate - Least used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Redundant foreign key constraint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5C688E-2EEB-0EBD-40FB-2A632B3E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ED460BF7-57D4-EB81-9F04-6796EFECBE61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4173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D6E18-6E41-CFF6-0A77-24F7C149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BA6349-264F-1F21-48D9-A33A7739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“It Depends” for indexes tagged previously - such as: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Non-persisted computed column in definition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High page compression failures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Potential filtered index - wide range of rows per lead index key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Potential temporary based on name</a:t>
            </a:r>
          </a:p>
          <a:p>
            <a:pPr lvl="1">
              <a:tabLst>
                <a:tab pos="1554480" algn="l"/>
                <a:tab pos="1655064" algn="l"/>
              </a:tabLst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695CFA-A614-F715-F3B4-F5C952BA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4C34015-1D22-A13F-41D0-0D84DC72BCF4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7485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B7F27-7CC5-89CC-F79D-FD89970B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274EA3-D9FF-7AE8-7A61-33AC5FE3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Statistics on indexes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Stats modifications counted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Stats row count not matching table row count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Rebuild/organize </a:t>
            </a:r>
            <a:r>
              <a:rPr lang="en-US" dirty="0" err="1"/>
              <a:t>columnstores</a:t>
            </a:r>
            <a:r>
              <a:rPr lang="en-US" dirty="0"/>
              <a:t> with “significant” delta tables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BA3084-D1BD-DA79-6C5F-DC37281B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7924B224-4AFB-63CD-0584-8EE1F3843B92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4442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EAA6A-4986-55CD-7DA7-79812E285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AAE6B-841E-B433-DE92-98C59694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Retained indexes benefiting from structural changes - examples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Clustered </a:t>
            </a:r>
            <a:r>
              <a:rPr lang="en-US" dirty="0" err="1"/>
              <a:t>rowstore</a:t>
            </a:r>
            <a:r>
              <a:rPr lang="en-US" dirty="0"/>
              <a:t> index not “NUSE”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u="sng" dirty="0"/>
              <a:t>N</a:t>
            </a:r>
            <a:r>
              <a:rPr lang="en-US" dirty="0"/>
              <a:t>arrow, </a:t>
            </a:r>
            <a:r>
              <a:rPr lang="en-US" u="sng" dirty="0"/>
              <a:t>U</a:t>
            </a:r>
            <a:r>
              <a:rPr lang="en-US" dirty="0"/>
              <a:t>nique, </a:t>
            </a:r>
            <a:r>
              <a:rPr lang="en-US" u="sng" dirty="0"/>
              <a:t>S</a:t>
            </a:r>
            <a:r>
              <a:rPr lang="en-US" dirty="0"/>
              <a:t>tatic, </a:t>
            </a:r>
            <a:r>
              <a:rPr lang="en-US" u="sng" dirty="0"/>
              <a:t>E</a:t>
            </a:r>
            <a:r>
              <a:rPr lang="en-US" dirty="0"/>
              <a:t>ver increasing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rowstore</a:t>
            </a:r>
            <a:r>
              <a:rPr lang="en-US" dirty="0"/>
              <a:t> additional key(s) don’t improve selectivity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FILL FACTOR = 100% and hi page splits (&gt; 5% since restart / last DDL)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FD889B-AD74-670D-104B-D9B3D2BD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1DC3868-B299-B723-8693-CE300D53E08C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214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9F81-224E-B779-4D35-B0CC7529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5400" dirty="0"/>
              <a:t>“Poorly designed indexes</a:t>
            </a:r>
            <a:br>
              <a:rPr lang="en-US" sz="5400" dirty="0"/>
            </a:br>
            <a:r>
              <a:rPr lang="en-US" sz="5400" dirty="0"/>
              <a:t>and a lack of indexes</a:t>
            </a:r>
            <a:br>
              <a:rPr lang="en-US" sz="5400" dirty="0"/>
            </a:br>
            <a:r>
              <a:rPr lang="en-US" sz="5400" dirty="0"/>
              <a:t>are primary sources of</a:t>
            </a:r>
            <a:br>
              <a:rPr lang="en-US" sz="5400" dirty="0"/>
            </a:br>
            <a:r>
              <a:rPr lang="en-US" sz="5400" dirty="0"/>
              <a:t>database application </a:t>
            </a:r>
          </a:p>
          <a:p>
            <a:pPr marL="0" indent="0" algn="ctr">
              <a:buNone/>
            </a:pPr>
            <a:r>
              <a:rPr lang="en-US" sz="5400" dirty="0"/>
              <a:t>bottlenecks”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learn.microsoft.com 04/04/2023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6BE4-8227-83DB-E12E-7F19FEB4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Why are we here?</a:t>
            </a:r>
          </a:p>
        </p:txBody>
      </p:sp>
    </p:spTree>
    <p:extLst>
      <p:ext uri="{BB962C8B-B14F-4D97-AF65-F5344CB8AC3E}">
        <p14:creationId xmlns:p14="http://schemas.microsoft.com/office/powerpoint/2010/main" val="30377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F1FDC-2EAB-3E5B-A9EA-D1BA2DC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Build “prior week” baseline statistics</a:t>
            </a:r>
          </a:p>
          <a:p>
            <a:r>
              <a:rPr lang="en-US" sz="2800" dirty="0"/>
              <a:t>Apply prescriptions on 21 tables (4%)</a:t>
            </a:r>
          </a:p>
          <a:p>
            <a:r>
              <a:rPr lang="en-US" dirty="0"/>
              <a:t>Restart server</a:t>
            </a:r>
            <a:endParaRPr lang="en-US" sz="2800" dirty="0"/>
          </a:p>
          <a:p>
            <a:r>
              <a:rPr lang="en-US" dirty="0"/>
              <a:t>Capture new statistics</a:t>
            </a:r>
            <a:endParaRPr lang="en-US" sz="2800" dirty="0"/>
          </a:p>
          <a:p>
            <a:r>
              <a:rPr lang="en-US" sz="2800" dirty="0"/>
              <a:t>Compare week over week </a:t>
            </a:r>
            <a:r>
              <a:rPr lang="en-US" dirty="0"/>
              <a:t>results</a:t>
            </a:r>
            <a:endParaRPr lang="en-US" sz="2800" dirty="0"/>
          </a:p>
          <a:p>
            <a:pPr lvl="1"/>
            <a:r>
              <a:rPr lang="en-US" dirty="0"/>
              <a:t>Note: “mostly similar” non-peak workloads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97A6FC-6B2A-E8F7-10D7-9824509286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Priority Table Prescription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76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F5C80-94B9-32A6-C443-15D28902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time % of total versus previous week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RESOURCE_SEMAPHORE		</a:t>
            </a:r>
            <a:r>
              <a:rPr lang="en-US" b="1" dirty="0">
                <a:solidFill>
                  <a:srgbClr val="00CC99"/>
                </a:solidFill>
              </a:rPr>
              <a:t>-71%</a:t>
            </a:r>
            <a:endParaRPr lang="en-US" dirty="0">
              <a:solidFill>
                <a:srgbClr val="00CC99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THREADPOOL				</a:t>
            </a:r>
            <a:r>
              <a:rPr lang="en-US" b="1" dirty="0">
                <a:solidFill>
                  <a:srgbClr val="00CC99"/>
                </a:solidFill>
              </a:rPr>
              <a:t>-67%</a:t>
            </a:r>
            <a:endParaRPr lang="en-US" dirty="0"/>
          </a:p>
          <a:p>
            <a:pPr lvl="1"/>
            <a:r>
              <a:rPr lang="en-US" dirty="0"/>
              <a:t>SOS_SCHEDULER_YIELD		</a:t>
            </a:r>
            <a:r>
              <a:rPr lang="en-US" b="1" dirty="0">
                <a:solidFill>
                  <a:srgbClr val="00CC99"/>
                </a:solidFill>
              </a:rPr>
              <a:t>-63%</a:t>
            </a:r>
            <a:endParaRPr lang="en-US" dirty="0"/>
          </a:p>
          <a:p>
            <a:pPr lvl="1"/>
            <a:r>
              <a:rPr lang="en-US" dirty="0"/>
              <a:t>LCK_* &amp; PAGELATCH_*		</a:t>
            </a:r>
            <a:r>
              <a:rPr lang="en-US" b="1" dirty="0">
                <a:solidFill>
                  <a:srgbClr val="00CC99"/>
                </a:solidFill>
              </a:rPr>
              <a:t>-52%</a:t>
            </a:r>
            <a:endParaRPr lang="en-US" dirty="0"/>
          </a:p>
          <a:p>
            <a:r>
              <a:rPr lang="en-US" dirty="0"/>
              <a:t>Index hurts versus previous week</a:t>
            </a:r>
          </a:p>
          <a:p>
            <a:pPr lvl="1"/>
            <a:r>
              <a:rPr lang="en-US" dirty="0"/>
              <a:t>Waits - times &amp; counts		</a:t>
            </a:r>
            <a:r>
              <a:rPr lang="en-US" b="1" dirty="0">
                <a:solidFill>
                  <a:srgbClr val="00CC99"/>
                </a:solidFill>
              </a:rPr>
              <a:t>-77%</a:t>
            </a:r>
            <a:endParaRPr lang="en-US" dirty="0"/>
          </a:p>
          <a:p>
            <a:pPr lvl="1"/>
            <a:r>
              <a:rPr lang="en-US" dirty="0"/>
              <a:t>Locks - count, promotions		</a:t>
            </a:r>
            <a:r>
              <a:rPr lang="en-US" b="1" dirty="0">
                <a:solidFill>
                  <a:srgbClr val="00CC99"/>
                </a:solidFill>
              </a:rPr>
              <a:t>-62%</a:t>
            </a:r>
            <a:endParaRPr lang="en-US" dirty="0"/>
          </a:p>
          <a:p>
            <a:pPr lvl="1"/>
            <a:r>
              <a:rPr lang="en-US" dirty="0"/>
              <a:t>Scans &amp; lookups			</a:t>
            </a:r>
            <a:r>
              <a:rPr lang="en-US" b="1" dirty="0">
                <a:solidFill>
                  <a:srgbClr val="00CC99"/>
                </a:solidFill>
              </a:rPr>
              <a:t>-58%</a:t>
            </a:r>
            <a:endParaRPr lang="en-US" dirty="0"/>
          </a:p>
          <a:p>
            <a:pPr lvl="1"/>
            <a:r>
              <a:rPr lang="en-US" dirty="0"/>
              <a:t>Read to write ratio			</a:t>
            </a:r>
            <a:r>
              <a:rPr lang="en-US" b="1" dirty="0">
                <a:solidFill>
                  <a:srgbClr val="00CC99"/>
                </a:solidFill>
              </a:rPr>
              <a:t>-47%</a:t>
            </a:r>
            <a:endParaRPr lang="en-US" dirty="0"/>
          </a:p>
          <a:p>
            <a:pPr lvl="1"/>
            <a:r>
              <a:rPr lang="en-US" dirty="0"/>
              <a:t>Writes - operations, usage		</a:t>
            </a:r>
            <a:r>
              <a:rPr lang="en-US" b="1" dirty="0">
                <a:solidFill>
                  <a:srgbClr val="00CC99"/>
                </a:solidFill>
              </a:rPr>
              <a:t>-43%</a:t>
            </a:r>
            <a:endParaRPr lang="en-US" dirty="0"/>
          </a:p>
          <a:p>
            <a:pPr lvl="1"/>
            <a:r>
              <a:rPr lang="en-US" dirty="0"/>
              <a:t>Splits, merges, push off / pull in	</a:t>
            </a:r>
            <a:r>
              <a:rPr lang="en-US" b="1" dirty="0">
                <a:solidFill>
                  <a:srgbClr val="00CC99"/>
                </a:solidFill>
              </a:rPr>
              <a:t>-39%</a:t>
            </a:r>
            <a:endParaRPr lang="en-US" dirty="0"/>
          </a:p>
          <a:p>
            <a:pPr lvl="1"/>
            <a:r>
              <a:rPr lang="en-US" dirty="0"/>
              <a:t>Buffer cache usage			</a:t>
            </a:r>
            <a:r>
              <a:rPr lang="en-US" b="1" dirty="0">
                <a:solidFill>
                  <a:srgbClr val="00CC99"/>
                </a:solidFill>
              </a:rPr>
              <a:t>-</a:t>
            </a:r>
            <a:r>
              <a:rPr lang="en-US" dirty="0"/>
              <a:t>  </a:t>
            </a:r>
            <a:r>
              <a:rPr lang="en-US" b="1" dirty="0">
                <a:solidFill>
                  <a:srgbClr val="00CC99"/>
                </a:solidFill>
              </a:rPr>
              <a:t>0%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FD113-2425-D0E4-2E4D-2AED4EE78E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Priority Prescription Improvements</a:t>
            </a:r>
          </a:p>
        </p:txBody>
      </p:sp>
    </p:spTree>
    <p:extLst>
      <p:ext uri="{BB962C8B-B14F-4D97-AF65-F5344CB8AC3E}">
        <p14:creationId xmlns:p14="http://schemas.microsoft.com/office/powerpoint/2010/main" val="2440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ight pointing backhand index">
            <a:extLst>
              <a:ext uri="{FF2B5EF4-FFF2-40B4-BE49-F238E27FC236}">
                <a16:creationId xmlns:a16="http://schemas.microsoft.com/office/drawing/2014/main" id="{F78AAB4A-38F2-4CE4-058B-DF85D58C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27098">
            <a:off x="538649" y="2260769"/>
            <a:ext cx="914400" cy="914400"/>
          </a:xfrm>
          <a:prstGeom prst="rect">
            <a:avLst/>
          </a:prstGeom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EBC607A6-7B26-1999-2058-5903A86505E1}"/>
              </a:ext>
            </a:extLst>
          </p:cNvPr>
          <p:cNvSpPr/>
          <p:nvPr/>
        </p:nvSpPr>
        <p:spPr>
          <a:xfrm rot="16200000">
            <a:off x="2379097" y="2169329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23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A5DA0-D5F3-A73A-EE11-BCE4387EEB2E}"/>
              </a:ext>
            </a:extLst>
          </p:cNvPr>
          <p:cNvSpPr/>
          <p:nvPr/>
        </p:nvSpPr>
        <p:spPr>
          <a:xfrm>
            <a:off x="5498673" y="429768"/>
            <a:ext cx="6559215" cy="212140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212B9F20-AC19-551B-6CCB-C5B4F7276FC3}"/>
              </a:ext>
            </a:extLst>
          </p:cNvPr>
          <p:cNvSpPr/>
          <p:nvPr/>
        </p:nvSpPr>
        <p:spPr>
          <a:xfrm>
            <a:off x="696384" y="32004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A9473-07C4-AB1F-B1C1-41882F9286FE}"/>
              </a:ext>
            </a:extLst>
          </p:cNvPr>
          <p:cNvSpPr/>
          <p:nvPr/>
        </p:nvSpPr>
        <p:spPr>
          <a:xfrm>
            <a:off x="463298" y="3410387"/>
            <a:ext cx="3511294" cy="3465576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1C408-927E-4BEE-5EC2-41E23F87F08F}"/>
              </a:ext>
            </a:extLst>
          </p:cNvPr>
          <p:cNvSpPr/>
          <p:nvPr/>
        </p:nvSpPr>
        <p:spPr>
          <a:xfrm>
            <a:off x="3974592" y="3392424"/>
            <a:ext cx="1558791" cy="3472434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50F1B-C403-0AF0-90F7-167EB62BB9E0}"/>
              </a:ext>
            </a:extLst>
          </p:cNvPr>
          <p:cNvSpPr/>
          <p:nvPr/>
        </p:nvSpPr>
        <p:spPr>
          <a:xfrm>
            <a:off x="97755" y="2551176"/>
            <a:ext cx="3876837" cy="877174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5070A-BCC2-2604-89A0-B230AC226760}"/>
              </a:ext>
            </a:extLst>
          </p:cNvPr>
          <p:cNvSpPr/>
          <p:nvPr/>
        </p:nvSpPr>
        <p:spPr>
          <a:xfrm>
            <a:off x="3974593" y="1965960"/>
            <a:ext cx="1524080" cy="574111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E7217B48-9073-C6AC-9882-B023206F5634}"/>
              </a:ext>
            </a:extLst>
          </p:cNvPr>
          <p:cNvSpPr/>
          <p:nvPr/>
        </p:nvSpPr>
        <p:spPr>
          <a:xfrm>
            <a:off x="4852416" y="32004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FDC3A92-AD32-4A11-AF20-28AB81BC83A2}"/>
              </a:ext>
            </a:extLst>
          </p:cNvPr>
          <p:cNvSpPr/>
          <p:nvPr/>
        </p:nvSpPr>
        <p:spPr>
          <a:xfrm rot="16200000">
            <a:off x="2086489" y="323227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F123D50-641C-4507-A260-3C734C96CE45}"/>
              </a:ext>
            </a:extLst>
          </p:cNvPr>
          <p:cNvSpPr/>
          <p:nvPr/>
        </p:nvSpPr>
        <p:spPr>
          <a:xfrm rot="16200000">
            <a:off x="1496107" y="337857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633AB3-5695-9F09-CA34-AB88ACAAB625}"/>
              </a:ext>
            </a:extLst>
          </p:cNvPr>
          <p:cNvGrpSpPr/>
          <p:nvPr/>
        </p:nvGrpSpPr>
        <p:grpSpPr>
          <a:xfrm>
            <a:off x="60960" y="3310810"/>
            <a:ext cx="1462823" cy="557518"/>
            <a:chOff x="97755" y="3310810"/>
            <a:chExt cx="1462823" cy="5575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FDA81F-3640-75A2-E56B-590B2151F1C9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002C9F96-D7FA-0188-680E-E177115AB9D6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4D704-F279-3DB7-CFC9-E242ABB03ABB}"/>
              </a:ext>
            </a:extLst>
          </p:cNvPr>
          <p:cNvGrpSpPr/>
          <p:nvPr/>
        </p:nvGrpSpPr>
        <p:grpSpPr>
          <a:xfrm>
            <a:off x="60960" y="4152247"/>
            <a:ext cx="1462823" cy="557518"/>
            <a:chOff x="97755" y="3310810"/>
            <a:chExt cx="1462823" cy="5575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0A513-A0FD-5139-E4EC-6A45E89C8585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001D9BF7-8CDA-1F4E-2414-E0012847F92C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0603F0-E53A-AE72-ED87-5C81C8857391}"/>
              </a:ext>
            </a:extLst>
          </p:cNvPr>
          <p:cNvGrpSpPr/>
          <p:nvPr/>
        </p:nvGrpSpPr>
        <p:grpSpPr>
          <a:xfrm>
            <a:off x="60960" y="5047936"/>
            <a:ext cx="1462823" cy="557518"/>
            <a:chOff x="97755" y="3310810"/>
            <a:chExt cx="1462823" cy="5575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583B9E-4F7B-890F-A8B6-9935B38622A8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12D48E9-08CF-F4A1-C75A-D15B18A03B07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596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879E8-CE72-8C47-C958-22574EF12398}"/>
              </a:ext>
            </a:extLst>
          </p:cNvPr>
          <p:cNvGrpSpPr/>
          <p:nvPr/>
        </p:nvGrpSpPr>
        <p:grpSpPr>
          <a:xfrm>
            <a:off x="3955571" y="3310318"/>
            <a:ext cx="2393026" cy="557518"/>
            <a:chOff x="4267200" y="3282795"/>
            <a:chExt cx="2393026" cy="557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0F1240-A1C4-85B3-C665-D91339CB4440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160B4719-38FC-D0D9-78F2-67179C28109B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C93CA-B4BB-1CAD-DD5B-D954DB2FD62C}"/>
              </a:ext>
            </a:extLst>
          </p:cNvPr>
          <p:cNvGrpSpPr/>
          <p:nvPr/>
        </p:nvGrpSpPr>
        <p:grpSpPr>
          <a:xfrm>
            <a:off x="3955571" y="3589076"/>
            <a:ext cx="2393026" cy="557518"/>
            <a:chOff x="4267200" y="3282795"/>
            <a:chExt cx="2393026" cy="5575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3C58E8-9715-5E22-9137-78BB829E3B2D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2F0C7B6B-3640-EDB5-01CE-B89677045C89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12FB18-8704-0461-AEE3-C0A680C552B7}"/>
              </a:ext>
            </a:extLst>
          </p:cNvPr>
          <p:cNvGrpSpPr/>
          <p:nvPr/>
        </p:nvGrpSpPr>
        <p:grpSpPr>
          <a:xfrm>
            <a:off x="3955571" y="3869415"/>
            <a:ext cx="2393026" cy="557518"/>
            <a:chOff x="4267200" y="3282795"/>
            <a:chExt cx="2393026" cy="5575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3DD80A-4160-7ED3-AE7E-28C4FCB3E062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69C879F9-FAC9-8A9B-ED30-FCADCB62ECD7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4669AB-D839-FECC-F6ED-4DA6E6C17102}"/>
              </a:ext>
            </a:extLst>
          </p:cNvPr>
          <p:cNvGrpSpPr/>
          <p:nvPr/>
        </p:nvGrpSpPr>
        <p:grpSpPr>
          <a:xfrm>
            <a:off x="3955571" y="4307528"/>
            <a:ext cx="2393026" cy="557518"/>
            <a:chOff x="4267200" y="3282795"/>
            <a:chExt cx="2393026" cy="5575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EF6FBC-3FB7-E121-A57F-50733D947D55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3AAEBB02-3852-2881-B120-6C23AFB4E079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547B97-BD6F-C31D-9F4A-12DDD1ACD9E3}"/>
              </a:ext>
            </a:extLst>
          </p:cNvPr>
          <p:cNvGrpSpPr/>
          <p:nvPr/>
        </p:nvGrpSpPr>
        <p:grpSpPr>
          <a:xfrm>
            <a:off x="3955571" y="4584707"/>
            <a:ext cx="2393026" cy="557518"/>
            <a:chOff x="4267200" y="3282795"/>
            <a:chExt cx="2393026" cy="5575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36D5AE-281A-2E61-8080-F5E974F23728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0A370949-392B-74FA-E130-F6637022117A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80BC6B-E527-F2A6-99BA-1A8DC987E381}"/>
              </a:ext>
            </a:extLst>
          </p:cNvPr>
          <p:cNvGrpSpPr/>
          <p:nvPr/>
        </p:nvGrpSpPr>
        <p:grpSpPr>
          <a:xfrm>
            <a:off x="3959006" y="4979710"/>
            <a:ext cx="2393026" cy="557518"/>
            <a:chOff x="4270635" y="4952187"/>
            <a:chExt cx="2393026" cy="5575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97F252-514C-2E2D-BFB1-23F3C205686D}"/>
                </a:ext>
              </a:extLst>
            </p:cNvPr>
            <p:cNvSpPr/>
            <p:nvPr/>
          </p:nvSpPr>
          <p:spPr>
            <a:xfrm>
              <a:off x="4270635" y="5113157"/>
              <a:ext cx="1280160" cy="204045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8B78CCFB-1F95-7F12-AB84-70506AB07A25}"/>
                </a:ext>
              </a:extLst>
            </p:cNvPr>
            <p:cNvSpPr/>
            <p:nvPr/>
          </p:nvSpPr>
          <p:spPr>
            <a:xfrm rot="16200000">
              <a:off x="5836262" y="4682306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5BC064-481A-5E1B-F024-304EE48FDBF4}"/>
              </a:ext>
            </a:extLst>
          </p:cNvPr>
          <p:cNvGrpSpPr/>
          <p:nvPr/>
        </p:nvGrpSpPr>
        <p:grpSpPr>
          <a:xfrm>
            <a:off x="3955571" y="4106643"/>
            <a:ext cx="2393026" cy="557518"/>
            <a:chOff x="4270635" y="4952187"/>
            <a:chExt cx="2393026" cy="5575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B80314-45CF-3320-1247-20014CA3C7A7}"/>
                </a:ext>
              </a:extLst>
            </p:cNvPr>
            <p:cNvSpPr/>
            <p:nvPr/>
          </p:nvSpPr>
          <p:spPr>
            <a:xfrm>
              <a:off x="4270635" y="5113157"/>
              <a:ext cx="1280160" cy="204045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AEB4CF10-7409-B485-B5E9-A424C77F5470}"/>
                </a:ext>
              </a:extLst>
            </p:cNvPr>
            <p:cNvSpPr/>
            <p:nvPr/>
          </p:nvSpPr>
          <p:spPr>
            <a:xfrm rot="16200000">
              <a:off x="5836262" y="4682306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49D149-4046-DDFA-FA04-32F56E0A1D9B}"/>
              </a:ext>
            </a:extLst>
          </p:cNvPr>
          <p:cNvGrpSpPr/>
          <p:nvPr/>
        </p:nvGrpSpPr>
        <p:grpSpPr>
          <a:xfrm>
            <a:off x="3955571" y="5898237"/>
            <a:ext cx="2393026" cy="557518"/>
            <a:chOff x="4267200" y="3282795"/>
            <a:chExt cx="2393026" cy="55751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95C167-0F43-DFD0-6872-B5A92A0A111B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CD694DC5-AAD2-8643-CA63-32BF7F83A58E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6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8654C-6724-42D5-5317-D4D99581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89 DMVs &amp; DMFs, 940 columns</a:t>
            </a:r>
          </a:p>
          <a:p>
            <a:r>
              <a:rPr lang="en-US" dirty="0"/>
              <a:t>182 operational metrics - sizes, stats, waits, locks, splits/merges, reads, writes, …</a:t>
            </a:r>
          </a:p>
          <a:p>
            <a:r>
              <a:rPr lang="en-US" dirty="0"/>
              <a:t>Around 28 seconds to collect &amp; process on problem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53DD57-4779-94C8-A897-94C39D57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Diagnostics - Sourcing</a:t>
            </a:r>
          </a:p>
        </p:txBody>
      </p:sp>
    </p:spTree>
    <p:extLst>
      <p:ext uri="{BB962C8B-B14F-4D97-AF65-F5344CB8AC3E}">
        <p14:creationId xmlns:p14="http://schemas.microsoft.com/office/powerpoint/2010/main" val="38545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E6C5E-81C7-4B6F-816C-E9590791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that “stand out” - like</a:t>
            </a:r>
          </a:p>
          <a:p>
            <a:pPr lvl="1"/>
            <a:r>
              <a:rPr lang="en-US" dirty="0"/>
              <a:t>Non-default properties, settings, parameters</a:t>
            </a:r>
          </a:p>
          <a:p>
            <a:pPr lvl="1"/>
            <a:r>
              <a:rPr lang="en-US" dirty="0"/>
              <a:t>High proportion of a hurt or other metric - e.g. waits, locks, splits, merges</a:t>
            </a:r>
          </a:p>
          <a:p>
            <a:r>
              <a:rPr lang="en-US" dirty="0"/>
              <a:t>“Good to know” - like</a:t>
            </a:r>
          </a:p>
          <a:p>
            <a:pPr lvl="1"/>
            <a:r>
              <a:rPr lang="en-US" dirty="0"/>
              <a:t>“Key” configuration properties - server, instance, database, query store …</a:t>
            </a:r>
          </a:p>
          <a:p>
            <a:pPr lvl="1"/>
            <a:r>
              <a:rPr lang="en-US" dirty="0"/>
              <a:t>Dates: Last read / written / modified / created / statistics updated …</a:t>
            </a:r>
          </a:p>
          <a:p>
            <a:r>
              <a:rPr lang="en-US" dirty="0"/>
              <a:t>Anti-Patterns - like</a:t>
            </a:r>
          </a:p>
          <a:p>
            <a:pPr lvl="1"/>
            <a:r>
              <a:rPr lang="en-US" dirty="0"/>
              <a:t>Big included columns</a:t>
            </a:r>
          </a:p>
          <a:p>
            <a:pPr lvl="1"/>
            <a:r>
              <a:rPr lang="en-US" dirty="0"/>
              <a:t>Uncovered foreign keys with missing index recommendations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8EA55-9134-BD7A-3455-91BC649C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- 451 Diagnostics (SQL Version aware)</a:t>
            </a:r>
          </a:p>
        </p:txBody>
      </p:sp>
    </p:spTree>
    <p:extLst>
      <p:ext uri="{BB962C8B-B14F-4D97-AF65-F5344CB8AC3E}">
        <p14:creationId xmlns:p14="http://schemas.microsoft.com/office/powerpoint/2010/main" val="4555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47323-9112-E966-1098-C5FF5B39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ECB286-3264-959A-0A23-4274CA991F2D}"/>
              </a:ext>
            </a:extLst>
          </p:cNvPr>
          <p:cNvSpPr/>
          <p:nvPr/>
        </p:nvSpPr>
        <p:spPr>
          <a:xfrm>
            <a:off x="2826252" y="2359118"/>
            <a:ext cx="6719140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078E0D9-DD6A-F236-CF63-B9A63EA0DBA3}"/>
              </a:ext>
            </a:extLst>
          </p:cNvPr>
          <p:cNvSpPr/>
          <p:nvPr/>
        </p:nvSpPr>
        <p:spPr>
          <a:xfrm>
            <a:off x="573024" y="20025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DC7900-1D1E-5CC8-22AF-BA635F423A1F}"/>
              </a:ext>
            </a:extLst>
          </p:cNvPr>
          <p:cNvSpPr/>
          <p:nvPr/>
        </p:nvSpPr>
        <p:spPr>
          <a:xfrm>
            <a:off x="2815004" y="972097"/>
            <a:ext cx="6719140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34B56-0CAE-7F3C-97F3-EF20342B389C}"/>
              </a:ext>
            </a:extLst>
          </p:cNvPr>
          <p:cNvSpPr/>
          <p:nvPr/>
        </p:nvSpPr>
        <p:spPr>
          <a:xfrm>
            <a:off x="10450" y="3749006"/>
            <a:ext cx="2566541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4B20FD04-BB8B-106C-ABE9-FE6FE230A49E}"/>
              </a:ext>
            </a:extLst>
          </p:cNvPr>
          <p:cNvSpPr/>
          <p:nvPr/>
        </p:nvSpPr>
        <p:spPr>
          <a:xfrm rot="16200000">
            <a:off x="2015637" y="206029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51C1B-1531-3ED0-8F32-0AA63028CC21}"/>
              </a:ext>
            </a:extLst>
          </p:cNvPr>
          <p:cNvSpPr/>
          <p:nvPr/>
        </p:nvSpPr>
        <p:spPr>
          <a:xfrm>
            <a:off x="2828938" y="3731814"/>
            <a:ext cx="6719140" cy="182460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609F03-AACC-7F5C-EE01-D495CFB0D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9006"/>
            <a:ext cx="12199713" cy="2424047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20" name="Arrow: Up 19">
            <a:extLst>
              <a:ext uri="{FF2B5EF4-FFF2-40B4-BE49-F238E27FC236}">
                <a16:creationId xmlns:a16="http://schemas.microsoft.com/office/drawing/2014/main" id="{060250F5-A29C-1486-63E2-2412B1DF6C30}"/>
              </a:ext>
            </a:extLst>
          </p:cNvPr>
          <p:cNvSpPr/>
          <p:nvPr/>
        </p:nvSpPr>
        <p:spPr>
          <a:xfrm rot="16200000">
            <a:off x="2854585" y="3341999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4748A140-ED07-3C2B-7C9F-52BC465FDC2D}"/>
              </a:ext>
            </a:extLst>
          </p:cNvPr>
          <p:cNvSpPr/>
          <p:nvPr/>
        </p:nvSpPr>
        <p:spPr>
          <a:xfrm rot="16200000">
            <a:off x="2452249" y="381225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486301B-CE8E-F101-AE6E-940529700097}"/>
              </a:ext>
            </a:extLst>
          </p:cNvPr>
          <p:cNvSpPr/>
          <p:nvPr/>
        </p:nvSpPr>
        <p:spPr>
          <a:xfrm rot="16200000">
            <a:off x="2939926" y="5104582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1ADCC8-E1FC-0D41-E77F-B608AE99C114}"/>
              </a:ext>
            </a:extLst>
          </p:cNvPr>
          <p:cNvSpPr/>
          <p:nvPr/>
        </p:nvSpPr>
        <p:spPr>
          <a:xfrm>
            <a:off x="-7713" y="5432403"/>
            <a:ext cx="2677758" cy="49957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44BAA8-1B94-7D47-343C-5CA937DCD8D5}"/>
              </a:ext>
            </a:extLst>
          </p:cNvPr>
          <p:cNvSpPr/>
          <p:nvPr/>
        </p:nvSpPr>
        <p:spPr>
          <a:xfrm>
            <a:off x="17417" y="4221484"/>
            <a:ext cx="2164951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1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1" grpId="0" animBg="1"/>
      <p:bldP spid="11" grpId="1" animBg="1"/>
      <p:bldP spid="12" grpId="0" animBg="1"/>
      <p:bldP spid="12" grpId="1" animBg="1"/>
      <p:bldP spid="23" grpId="0" animBg="1"/>
      <p:bldP spid="23" grpId="1" animBg="1"/>
      <p:bldP spid="2" grpId="0" animBg="1"/>
      <p:bldP spid="2" grpId="1" animBg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5" grpId="0" animBg="1"/>
      <p:bldP spid="24" grpId="0" animBg="1"/>
      <p:bldP spid="2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34602-9A06-A251-8B98-AC5C69D1D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7CDBB-2D71-4FB6-BD6A-E1C23634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56F8B5-12BE-27D0-35A1-312165CDC478}"/>
              </a:ext>
            </a:extLst>
          </p:cNvPr>
          <p:cNvSpPr/>
          <p:nvPr/>
        </p:nvSpPr>
        <p:spPr>
          <a:xfrm>
            <a:off x="2804160" y="3749006"/>
            <a:ext cx="6741232" cy="178128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304C4-8AE3-175D-C0A7-147D08790AE9}"/>
              </a:ext>
            </a:extLst>
          </p:cNvPr>
          <p:cNvSpPr/>
          <p:nvPr/>
        </p:nvSpPr>
        <p:spPr>
          <a:xfrm>
            <a:off x="2840736" y="972097"/>
            <a:ext cx="6693408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95AD25-C513-1191-7E7B-8329B1672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7558"/>
            <a:ext cx="12192000" cy="314144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8964CA-768B-91A7-65B1-B63D2EDB0473}"/>
              </a:ext>
            </a:extLst>
          </p:cNvPr>
          <p:cNvSpPr/>
          <p:nvPr/>
        </p:nvSpPr>
        <p:spPr>
          <a:xfrm>
            <a:off x="-5225" y="612648"/>
            <a:ext cx="7125353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F3C6AEDB-56B6-C9C5-AC01-615CDCF42F1D}"/>
              </a:ext>
            </a:extLst>
          </p:cNvPr>
          <p:cNvSpPr/>
          <p:nvPr/>
        </p:nvSpPr>
        <p:spPr>
          <a:xfrm>
            <a:off x="684352" y="88230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956CB-3108-8B83-78D9-8E5660740EAD}"/>
              </a:ext>
            </a:extLst>
          </p:cNvPr>
          <p:cNvSpPr/>
          <p:nvPr/>
        </p:nvSpPr>
        <p:spPr>
          <a:xfrm>
            <a:off x="719328" y="604118"/>
            <a:ext cx="2121408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C089368-58C6-1331-6457-2598C1C207DF}"/>
              </a:ext>
            </a:extLst>
          </p:cNvPr>
          <p:cNvSpPr/>
          <p:nvPr/>
        </p:nvSpPr>
        <p:spPr>
          <a:xfrm>
            <a:off x="3442862" y="86360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C080C9-20E9-9FE0-A8C1-FAB3FE93998A}"/>
              </a:ext>
            </a:extLst>
          </p:cNvPr>
          <p:cNvSpPr/>
          <p:nvPr/>
        </p:nvSpPr>
        <p:spPr>
          <a:xfrm>
            <a:off x="2832027" y="604118"/>
            <a:ext cx="2239846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8CFE17D3-094C-D7A3-D361-F5E7C5525F1B}"/>
              </a:ext>
            </a:extLst>
          </p:cNvPr>
          <p:cNvSpPr/>
          <p:nvPr/>
        </p:nvSpPr>
        <p:spPr>
          <a:xfrm>
            <a:off x="5754425" y="88230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B0B063-6F53-0A91-DC72-23140D7F0F67}"/>
              </a:ext>
            </a:extLst>
          </p:cNvPr>
          <p:cNvSpPr/>
          <p:nvPr/>
        </p:nvSpPr>
        <p:spPr>
          <a:xfrm>
            <a:off x="5044089" y="598935"/>
            <a:ext cx="2239846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9EDF6E0-6F50-F7CA-E1D3-B9706FB58803}"/>
              </a:ext>
            </a:extLst>
          </p:cNvPr>
          <p:cNvSpPr/>
          <p:nvPr/>
        </p:nvSpPr>
        <p:spPr>
          <a:xfrm>
            <a:off x="1814866" y="86360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BC182477-0A8E-76BE-9F87-1D241DDE5537}"/>
              </a:ext>
            </a:extLst>
          </p:cNvPr>
          <p:cNvSpPr/>
          <p:nvPr/>
        </p:nvSpPr>
        <p:spPr>
          <a:xfrm>
            <a:off x="2336831" y="87320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7AB7687-C01B-3849-9144-FAAE5D9895CE}"/>
              </a:ext>
            </a:extLst>
          </p:cNvPr>
          <p:cNvSpPr/>
          <p:nvPr/>
        </p:nvSpPr>
        <p:spPr>
          <a:xfrm>
            <a:off x="110631" y="87721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4E44958-0AB0-EED5-FEFA-D779C62E8012}"/>
              </a:ext>
            </a:extLst>
          </p:cNvPr>
          <p:cNvSpPr/>
          <p:nvPr/>
        </p:nvSpPr>
        <p:spPr>
          <a:xfrm>
            <a:off x="1239805" y="88621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1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8" grpId="0" animBg="1"/>
      <p:bldP spid="18" grpId="1" animBg="1"/>
      <p:bldP spid="19" grpId="0" animBg="1"/>
      <p:bldP spid="20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E67942-D3E4-2449-BFDB-ECF89469BB32}"/>
              </a:ext>
            </a:extLst>
          </p:cNvPr>
          <p:cNvSpPr/>
          <p:nvPr/>
        </p:nvSpPr>
        <p:spPr>
          <a:xfrm>
            <a:off x="3705825" y="2329360"/>
            <a:ext cx="4767615" cy="2003589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FC50D-5AC8-DBF7-7BBA-1B6A6905486A}"/>
              </a:ext>
            </a:extLst>
          </p:cNvPr>
          <p:cNvSpPr/>
          <p:nvPr/>
        </p:nvSpPr>
        <p:spPr>
          <a:xfrm>
            <a:off x="3705825" y="4332949"/>
            <a:ext cx="4767615" cy="92485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D7855B54-DAB4-B222-C6B3-AC71730A7C34}"/>
              </a:ext>
            </a:extLst>
          </p:cNvPr>
          <p:cNvSpPr/>
          <p:nvPr/>
        </p:nvSpPr>
        <p:spPr>
          <a:xfrm>
            <a:off x="604072" y="26411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00ADF-5216-3031-4F26-ECE0DE2E35DE}"/>
              </a:ext>
            </a:extLst>
          </p:cNvPr>
          <p:cNvSpPr/>
          <p:nvPr/>
        </p:nvSpPr>
        <p:spPr>
          <a:xfrm>
            <a:off x="3705825" y="978408"/>
            <a:ext cx="4767615" cy="135331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21DE85-26D1-3005-AE97-389105A9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25" y="2551176"/>
            <a:ext cx="8466584" cy="43068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A8EF0468-516F-4A34-8C81-9AA00237469F}"/>
              </a:ext>
            </a:extLst>
          </p:cNvPr>
          <p:cNvSpPr/>
          <p:nvPr/>
        </p:nvSpPr>
        <p:spPr>
          <a:xfrm rot="5400000">
            <a:off x="2767293" y="2477501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7BE7981-FD32-BB80-E1E9-7C0394A3F40C}"/>
              </a:ext>
            </a:extLst>
          </p:cNvPr>
          <p:cNvSpPr/>
          <p:nvPr/>
        </p:nvSpPr>
        <p:spPr>
          <a:xfrm rot="5400000">
            <a:off x="2777023" y="273353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E1AAC89-8E6F-0D69-1F31-F0FA3DA56BF7}"/>
              </a:ext>
            </a:extLst>
          </p:cNvPr>
          <p:cNvSpPr/>
          <p:nvPr/>
        </p:nvSpPr>
        <p:spPr>
          <a:xfrm rot="5400000">
            <a:off x="2771797" y="415399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5A93EB1-1C82-DE97-3737-2CF2601378A7}"/>
              </a:ext>
            </a:extLst>
          </p:cNvPr>
          <p:cNvSpPr/>
          <p:nvPr/>
        </p:nvSpPr>
        <p:spPr>
          <a:xfrm rot="5400000">
            <a:off x="2771796" y="557445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7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animBg="1"/>
      <p:bldP spid="7" grpId="3" animBg="1"/>
      <p:bldP spid="7" grpId="4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0994E-1073-2DA8-CD1A-5D008857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43944"/>
            <a:ext cx="12192001" cy="6106158"/>
          </a:xfrm>
        </p:spPr>
        <p:txBody>
          <a:bodyPr/>
          <a:lstStyle/>
          <a:p>
            <a:r>
              <a:rPr lang="en-US" dirty="0"/>
              <a:t>Business: Membership &amp; Event Management services</a:t>
            </a:r>
          </a:p>
          <a:p>
            <a:r>
              <a:rPr lang="en-US" dirty="0"/>
              <a:t>Application: has always been “slow” and getting “slower”</a:t>
            </a:r>
          </a:p>
          <a:p>
            <a:r>
              <a:rPr lang="en-US" dirty="0"/>
              <a:t>Problem: Application failed when really busy</a:t>
            </a:r>
          </a:p>
          <a:p>
            <a:pPr lvl="1"/>
            <a:r>
              <a:rPr lang="en-US" dirty="0"/>
              <a:t>SQL Server became non-responsive (DAC anyone?)</a:t>
            </a:r>
          </a:p>
          <a:p>
            <a:pPr lvl="1"/>
            <a:r>
              <a:rPr lang="en-US" dirty="0"/>
              <a:t>Restarted server</a:t>
            </a:r>
          </a:p>
          <a:p>
            <a:pPr lvl="1"/>
            <a:r>
              <a:rPr lang="en-US" dirty="0"/>
              <a:t>3 days to recover - untangle members, events, and payments</a:t>
            </a:r>
          </a:p>
          <a:p>
            <a:pPr lvl="1"/>
            <a:r>
              <a:rPr lang="en-US" dirty="0"/>
              <a:t>Lost several big customers</a:t>
            </a:r>
          </a:p>
          <a:p>
            <a:r>
              <a:rPr lang="en-US" dirty="0"/>
              <a:t>Platform</a:t>
            </a:r>
          </a:p>
          <a:p>
            <a:pPr lvl="1"/>
            <a:r>
              <a:rPr lang="en-US" dirty="0"/>
              <a:t>AWS via “Lift &amp; Shift” from on-premise</a:t>
            </a:r>
          </a:p>
          <a:p>
            <a:pPr lvl="1"/>
            <a:r>
              <a:rPr lang="en-US" dirty="0"/>
              <a:t>SQL 2016 Enterprise</a:t>
            </a:r>
          </a:p>
          <a:p>
            <a:pPr lvl="1"/>
            <a:r>
              <a:rPr lang="en-US" dirty="0"/>
              <a:t>32 cores, 240GB RAM, 2TB data</a:t>
            </a:r>
          </a:p>
          <a:p>
            <a:pPr lvl="1"/>
            <a:r>
              <a:rPr lang="en-US" dirty="0"/>
              <a:t>No SQL monitoring tools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DC586-21E3-16B3-660E-581BFDE45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Once Upon a Time</a:t>
            </a:r>
          </a:p>
        </p:txBody>
      </p:sp>
    </p:spTree>
    <p:extLst>
      <p:ext uri="{BB962C8B-B14F-4D97-AF65-F5344CB8AC3E}">
        <p14:creationId xmlns:p14="http://schemas.microsoft.com/office/powerpoint/2010/main" val="36000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5F56D-046B-7B00-BF6C-C7FC2453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D846-5C92-8208-3235-0AECB524C27A}"/>
              </a:ext>
            </a:extLst>
          </p:cNvPr>
          <p:cNvSpPr/>
          <p:nvPr/>
        </p:nvSpPr>
        <p:spPr>
          <a:xfrm>
            <a:off x="3697659" y="4320770"/>
            <a:ext cx="4754879" cy="93703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DAAE6-2485-853E-6B56-7981819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68" y="2272609"/>
            <a:ext cx="9945488" cy="2048161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875ED1A8-3DD5-94B6-3F69-FFFD614BB48A}"/>
              </a:ext>
            </a:extLst>
          </p:cNvPr>
          <p:cNvSpPr/>
          <p:nvPr/>
        </p:nvSpPr>
        <p:spPr>
          <a:xfrm rot="5400000">
            <a:off x="1268493" y="2147954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3EA187B-6ADC-0CC9-4865-24232F978220}"/>
              </a:ext>
            </a:extLst>
          </p:cNvPr>
          <p:cNvSpPr/>
          <p:nvPr/>
        </p:nvSpPr>
        <p:spPr>
          <a:xfrm rot="5400000">
            <a:off x="1268492" y="303779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5" grpI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7DBB-2976-A329-3238-C780CDC1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Index Metadata and Other 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2F3A-9C29-E2A1-A84F-17665694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spreadsheet</a:t>
            </a:r>
          </a:p>
          <a:p>
            <a:r>
              <a:rPr lang="en-US" dirty="0"/>
              <a:t>258 columns - details on</a:t>
            </a:r>
          </a:p>
          <a:p>
            <a:pPr lvl="1"/>
            <a:r>
              <a:rPr lang="en-US" dirty="0"/>
              <a:t>Foreign key constraints</a:t>
            </a:r>
          </a:p>
          <a:p>
            <a:pPr lvl="1"/>
            <a:r>
              <a:rPr lang="en-US" dirty="0"/>
              <a:t>Table &amp; column constraints</a:t>
            </a:r>
          </a:p>
          <a:p>
            <a:pPr lvl="1"/>
            <a:r>
              <a:rPr lang="en-US" dirty="0"/>
              <a:t>Statistics names and filter definitions</a:t>
            </a:r>
          </a:p>
          <a:p>
            <a:pPr lvl="1"/>
            <a:r>
              <a:rPr lang="en-US" dirty="0"/>
              <a:t>Extended properties</a:t>
            </a:r>
          </a:p>
          <a:p>
            <a:pPr lvl="1"/>
            <a:r>
              <a:rPr lang="en-US" dirty="0"/>
              <a:t>All usage metrics</a:t>
            </a:r>
          </a:p>
          <a:p>
            <a:pPr lvl="1"/>
            <a:r>
              <a:rPr lang="en-US" dirty="0"/>
              <a:t>All Operational metrics - including in-memory &amp; </a:t>
            </a:r>
            <a:r>
              <a:rPr lang="en-US" dirty="0" err="1"/>
              <a:t>columnstores</a:t>
            </a:r>
            <a:endParaRPr lang="en-US" dirty="0"/>
          </a:p>
          <a:p>
            <a:pPr lvl="1"/>
            <a:r>
              <a:rPr lang="en-US" dirty="0"/>
              <a:t>Metadata - index, table, database, instance</a:t>
            </a:r>
          </a:p>
        </p:txBody>
      </p:sp>
    </p:spTree>
    <p:extLst>
      <p:ext uri="{BB962C8B-B14F-4D97-AF65-F5344CB8AC3E}">
        <p14:creationId xmlns:p14="http://schemas.microsoft.com/office/powerpoint/2010/main" val="38878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Up 1">
            <a:extLst>
              <a:ext uri="{FF2B5EF4-FFF2-40B4-BE49-F238E27FC236}">
                <a16:creationId xmlns:a16="http://schemas.microsoft.com/office/drawing/2014/main" id="{89DC5A05-AFBC-48BB-0698-5DBA8C48370B}"/>
              </a:ext>
            </a:extLst>
          </p:cNvPr>
          <p:cNvSpPr/>
          <p:nvPr/>
        </p:nvSpPr>
        <p:spPr>
          <a:xfrm>
            <a:off x="646176" y="320040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761D68-DE01-2349-EE49-4D4CA226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3685032"/>
            <a:ext cx="7735380" cy="2057687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901B8A-996C-7A0C-8F18-E1E7BC5F4201}"/>
              </a:ext>
            </a:extLst>
          </p:cNvPr>
          <p:cNvSpPr/>
          <p:nvPr/>
        </p:nvSpPr>
        <p:spPr>
          <a:xfrm>
            <a:off x="3060192" y="5748053"/>
            <a:ext cx="4096512" cy="97360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214A9C4-D5B5-ED76-ECBC-897BB06CF830}"/>
              </a:ext>
            </a:extLst>
          </p:cNvPr>
          <p:cNvSpPr/>
          <p:nvPr/>
        </p:nvSpPr>
        <p:spPr>
          <a:xfrm rot="10800000">
            <a:off x="4445412" y="262432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81477C-8EDE-FBBE-6E3D-069D2D206215}"/>
              </a:ext>
            </a:extLst>
          </p:cNvPr>
          <p:cNvSpPr/>
          <p:nvPr/>
        </p:nvSpPr>
        <p:spPr>
          <a:xfrm rot="10800000">
            <a:off x="5327904" y="262432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BAAA0EB-1A57-698A-745F-2E8CF51207C2}"/>
              </a:ext>
            </a:extLst>
          </p:cNvPr>
          <p:cNvSpPr/>
          <p:nvPr/>
        </p:nvSpPr>
        <p:spPr>
          <a:xfrm rot="10800000">
            <a:off x="5985225" y="262432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49BBC58-F41A-4CD3-ED83-3BADC41C58C3}"/>
              </a:ext>
            </a:extLst>
          </p:cNvPr>
          <p:cNvSpPr/>
          <p:nvPr/>
        </p:nvSpPr>
        <p:spPr>
          <a:xfrm rot="10800000">
            <a:off x="6206777" y="3026664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5DEF66C-3A94-2A0C-30B1-10EC0BC997C1}"/>
              </a:ext>
            </a:extLst>
          </p:cNvPr>
          <p:cNvSpPr/>
          <p:nvPr/>
        </p:nvSpPr>
        <p:spPr>
          <a:xfrm rot="10800000">
            <a:off x="4194048" y="4197096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D8AA9D7-C088-562B-3428-182DD0258D69}"/>
              </a:ext>
            </a:extLst>
          </p:cNvPr>
          <p:cNvSpPr/>
          <p:nvPr/>
        </p:nvSpPr>
        <p:spPr>
          <a:xfrm rot="10800000">
            <a:off x="7485888" y="422336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9A6CC59-7A86-8B7D-EDC3-AAEEA84489E5}"/>
              </a:ext>
            </a:extLst>
          </p:cNvPr>
          <p:cNvSpPr/>
          <p:nvPr/>
        </p:nvSpPr>
        <p:spPr>
          <a:xfrm rot="5400000">
            <a:off x="783239" y="3330060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D86E8978-6C6A-60EA-E14D-A4543285E528}"/>
              </a:ext>
            </a:extLst>
          </p:cNvPr>
          <p:cNvSpPr/>
          <p:nvPr/>
        </p:nvSpPr>
        <p:spPr>
          <a:xfrm rot="5400000">
            <a:off x="783238" y="486541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8B249-A06F-E558-0D7C-7D7D5AEC57AB}"/>
              </a:ext>
            </a:extLst>
          </p:cNvPr>
          <p:cNvSpPr/>
          <p:nvPr/>
        </p:nvSpPr>
        <p:spPr>
          <a:xfrm>
            <a:off x="1660539" y="4068243"/>
            <a:ext cx="960741" cy="119427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A3431C7-62D3-3B76-C797-5A691AF78A4F}"/>
              </a:ext>
            </a:extLst>
          </p:cNvPr>
          <p:cNvSpPr/>
          <p:nvPr/>
        </p:nvSpPr>
        <p:spPr>
          <a:xfrm rot="5400000">
            <a:off x="806409" y="411673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5D38D-B5E6-BAE8-CEDF-6729F6ED1458}"/>
              </a:ext>
            </a:extLst>
          </p:cNvPr>
          <p:cNvSpPr txBox="1"/>
          <p:nvPr/>
        </p:nvSpPr>
        <p:spPr>
          <a:xfrm>
            <a:off x="2766785" y="4434546"/>
            <a:ext cx="9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0.00%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801CE-A426-F202-674D-BCCB8C3A206D}"/>
              </a:ext>
            </a:extLst>
          </p:cNvPr>
          <p:cNvSpPr txBox="1"/>
          <p:nvPr/>
        </p:nvSpPr>
        <p:spPr>
          <a:xfrm>
            <a:off x="2603517" y="4787170"/>
            <a:ext cx="120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- 8.54%</a:t>
            </a:r>
          </a:p>
        </p:txBody>
      </p:sp>
    </p:spTree>
    <p:extLst>
      <p:ext uri="{BB962C8B-B14F-4D97-AF65-F5344CB8AC3E}">
        <p14:creationId xmlns:p14="http://schemas.microsoft.com/office/powerpoint/2010/main" val="2506345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3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CEDAC-673A-59CE-E955-B66E8A82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E376B-A0B4-E4CE-E768-0FC1E827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84" y="1197864"/>
            <a:ext cx="7506748" cy="3115110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6A66A-CE77-5233-0706-1C06E041DB82}"/>
              </a:ext>
            </a:extLst>
          </p:cNvPr>
          <p:cNvSpPr/>
          <p:nvPr/>
        </p:nvSpPr>
        <p:spPr>
          <a:xfrm>
            <a:off x="4033479" y="4312974"/>
            <a:ext cx="3159801" cy="149346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B685D14-1FA0-B340-62C0-C9D6AF7691F7}"/>
              </a:ext>
            </a:extLst>
          </p:cNvPr>
          <p:cNvSpPr/>
          <p:nvPr/>
        </p:nvSpPr>
        <p:spPr>
          <a:xfrm rot="5400000">
            <a:off x="960208" y="868157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A737E0D-36CB-C2B6-6C23-6CC682814651}"/>
              </a:ext>
            </a:extLst>
          </p:cNvPr>
          <p:cNvSpPr/>
          <p:nvPr/>
        </p:nvSpPr>
        <p:spPr>
          <a:xfrm rot="5400000">
            <a:off x="975883" y="127011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B067A18-4424-58DA-01D1-938664AD76E5}"/>
              </a:ext>
            </a:extLst>
          </p:cNvPr>
          <p:cNvSpPr/>
          <p:nvPr/>
        </p:nvSpPr>
        <p:spPr>
          <a:xfrm rot="10800000">
            <a:off x="6352032" y="134416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30F79331-C3CF-41AD-0FE2-2167E824C320}"/>
              </a:ext>
            </a:extLst>
          </p:cNvPr>
          <p:cNvSpPr/>
          <p:nvPr/>
        </p:nvSpPr>
        <p:spPr>
          <a:xfrm rot="16200000">
            <a:off x="7815596" y="2440925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406DF-A2EE-C5C9-7FD2-B16BB454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structure of target database</a:t>
            </a:r>
          </a:p>
          <a:p>
            <a:r>
              <a:rPr lang="en-US" dirty="0"/>
              <a:t>Apply changes to clone to produce prescribed “end state”</a:t>
            </a:r>
          </a:p>
          <a:p>
            <a:r>
              <a:rPr lang="en-US" dirty="0"/>
              <a:t>Create delta scripts using favorite DDL comparison tool: target -&gt; ”end state”</a:t>
            </a:r>
          </a:p>
          <a:p>
            <a:pPr lvl="1"/>
            <a:r>
              <a:rPr lang="en-US" dirty="0"/>
              <a:t>Scripting DDL changes best left to “experts”</a:t>
            </a:r>
          </a:p>
          <a:p>
            <a:r>
              <a:rPr lang="en-US" dirty="0"/>
              <a:t>Create “rollback code” by comparing in the opposite direction</a:t>
            </a:r>
          </a:p>
          <a:p>
            <a:r>
              <a:rPr lang="en-US" dirty="0"/>
              <a:t>Apply delta scripts to target database</a:t>
            </a:r>
          </a:p>
          <a:p>
            <a:r>
              <a:rPr lang="en-US" dirty="0"/>
              <a:t>Re-compare “end state” to target database</a:t>
            </a:r>
          </a:p>
          <a:p>
            <a:pPr lvl="1"/>
            <a:r>
              <a:rPr lang="en-US" dirty="0"/>
              <a:t>Address any discrepancies</a:t>
            </a:r>
          </a:p>
          <a:p>
            <a:r>
              <a:rPr lang="en-US" dirty="0"/>
              <a:t>Execute rollback code if SHTF</a:t>
            </a:r>
          </a:p>
          <a:p>
            <a:r>
              <a:rPr lang="en-US" dirty="0"/>
              <a:t>*IMPORTANT* Batch changes by table</a:t>
            </a:r>
          </a:p>
          <a:p>
            <a:pPr lvl="1"/>
            <a:r>
              <a:rPr lang="en-US" dirty="0"/>
              <a:t>More time consuming to script &amp; execute</a:t>
            </a:r>
          </a:p>
          <a:p>
            <a:pPr lvl="1"/>
            <a:r>
              <a:rPr lang="en-US" dirty="0"/>
              <a:t>Expedites (inevitable) rollbacks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05FEB7-CC2D-F723-1946-FAF7D3ED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Index Fixes - A method</a:t>
            </a:r>
          </a:p>
        </p:txBody>
      </p:sp>
    </p:spTree>
    <p:extLst>
      <p:ext uri="{BB962C8B-B14F-4D97-AF65-F5344CB8AC3E}">
        <p14:creationId xmlns:p14="http://schemas.microsoft.com/office/powerpoint/2010/main" val="17625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EC68-AF98-81F7-2FE1-11EDE8F0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 - Even bigger event SQL CPU max 32%, no issues reported</a:t>
            </a:r>
          </a:p>
          <a:p>
            <a:pPr lvl="1"/>
            <a:r>
              <a:rPr lang="en-US" dirty="0"/>
              <a:t>Even better - No performance complaints!</a:t>
            </a:r>
          </a:p>
          <a:p>
            <a:r>
              <a:rPr lang="en-US" dirty="0"/>
              <a:t>Completed most of the remaining index prescriptions, including:</a:t>
            </a:r>
          </a:p>
          <a:p>
            <a:pPr lvl="1"/>
            <a:r>
              <a:rPr lang="en-US" dirty="0"/>
              <a:t>Replace many least-used indexes with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columnstores</a:t>
            </a:r>
            <a:endParaRPr lang="en-US" dirty="0"/>
          </a:p>
          <a:p>
            <a:pPr lvl="1"/>
            <a:r>
              <a:rPr lang="en-US" dirty="0"/>
              <a:t>Drop indexes not adding value</a:t>
            </a:r>
          </a:p>
          <a:p>
            <a:pPr lvl="1"/>
            <a:r>
              <a:rPr lang="en-US" dirty="0"/>
              <a:t>Add high-value missing indexes, heap clusters, &amp; foreign key covers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CDC90-5B31-C0BF-51B8-228F61C2B5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They Lived Happily Ever After</a:t>
            </a:r>
          </a:p>
        </p:txBody>
      </p:sp>
    </p:spTree>
    <p:extLst>
      <p:ext uri="{BB962C8B-B14F-4D97-AF65-F5344CB8AC3E}">
        <p14:creationId xmlns:p14="http://schemas.microsoft.com/office/powerpoint/2010/main" val="2286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082D71-AEEE-82F6-3CA6-7270CD86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T-SQL code, Excel workbook, &amp; this presentation on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r>
              <a:rPr lang="en-US" dirty="0"/>
              <a:t>Up to 8 hours free consulting!</a:t>
            </a:r>
          </a:p>
          <a:p>
            <a:r>
              <a:rPr lang="en-US" dirty="0"/>
              <a:t>For volunteers to help improve </a:t>
            </a:r>
            <a:r>
              <a:rPr lang="en-US" dirty="0" err="1"/>
              <a:t>SQLXL_Index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Identifying edge cases</a:t>
            </a:r>
          </a:p>
          <a:p>
            <a:pPr lvl="1"/>
            <a:r>
              <a:rPr lang="en-US" dirty="0"/>
              <a:t>Bug hunts &amp; error handling</a:t>
            </a:r>
          </a:p>
          <a:p>
            <a:pPr lvl="1"/>
            <a:r>
              <a:rPr lang="en-US" dirty="0"/>
              <a:t>Azure (all flavors)</a:t>
            </a:r>
          </a:p>
          <a:p>
            <a:pPr lvl="1"/>
            <a:r>
              <a:rPr lang="en-US" dirty="0"/>
              <a:t>Special indexes - XML, full-text, spatial, hash</a:t>
            </a:r>
          </a:p>
          <a:p>
            <a:pPr lvl="1"/>
            <a:r>
              <a:rPr lang="en-US" dirty="0"/>
              <a:t>Tables - history (CDC, SVN, LDG), graph, internal</a:t>
            </a:r>
          </a:p>
          <a:p>
            <a:pPr lvl="1"/>
            <a:r>
              <a:rPr lang="en-US" dirty="0"/>
              <a:t>SQL table valued functions (TVF)</a:t>
            </a:r>
          </a:p>
          <a:p>
            <a:pPr lvl="1"/>
            <a:r>
              <a:rPr lang="en-US" dirty="0"/>
              <a:t>Additional procedure execution parameters</a:t>
            </a:r>
          </a:p>
          <a:p>
            <a:pPr lvl="1"/>
            <a:r>
              <a:rPr lang="en-US" dirty="0"/>
              <a:t>Excel workbook labeling, cell comments, and navigation</a:t>
            </a:r>
          </a:p>
          <a:p>
            <a:pPr lvl="1"/>
            <a:r>
              <a:rPr lang="en-US" dirty="0"/>
              <a:t>Documentation (what’s that?)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A4F68-13A8-8C82-046D-77A75D97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Free Stuff!</a:t>
            </a:r>
          </a:p>
        </p:txBody>
      </p:sp>
    </p:spTree>
    <p:extLst>
      <p:ext uri="{BB962C8B-B14F-4D97-AF65-F5344CB8AC3E}">
        <p14:creationId xmlns:p14="http://schemas.microsoft.com/office/powerpoint/2010/main" val="7085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7A3F82-00D6-8FA9-9A3C-77816A53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indexes may be the easiest way to start improving performance</a:t>
            </a:r>
          </a:p>
          <a:p>
            <a:r>
              <a:rPr lang="en-US" dirty="0"/>
              <a:t>SQL Server lets us know where to concentrate our efforts</a:t>
            </a:r>
          </a:p>
          <a:p>
            <a:r>
              <a:rPr lang="en-US" dirty="0"/>
              <a:t>Prioritize your index tuning - biggest bang for smallest buck</a:t>
            </a:r>
          </a:p>
          <a:p>
            <a:r>
              <a:rPr lang="en-US" dirty="0"/>
              <a:t>Actionable prescriptions make tuning decisions simpler</a:t>
            </a:r>
          </a:p>
          <a:p>
            <a:r>
              <a:rPr lang="en-US" dirty="0"/>
              <a:t>Diagnostic data helps to show factors behind the priorities and prescriptions</a:t>
            </a:r>
          </a:p>
          <a:p>
            <a:r>
              <a:rPr lang="en-US" dirty="0"/>
              <a:t>Incremental changes can minimize unforeseen outcomes</a:t>
            </a:r>
          </a:p>
          <a:p>
            <a:r>
              <a:rPr lang="en-US" dirty="0"/>
              <a:t>Please help improve </a:t>
            </a:r>
            <a:r>
              <a:rPr lang="en-US" dirty="0" err="1"/>
              <a:t>SQLX_Index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1E10A-846E-3B63-57C7-898A0341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846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605FE-E44D-67FA-F55F-08A6A626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47040"/>
            <a:ext cx="12192001" cy="6106158"/>
          </a:xfrm>
        </p:spPr>
        <p:txBody>
          <a:bodyPr/>
          <a:lstStyle/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15CA2F-B760-0C67-59F7-69B072CD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are no stupid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A906E-6FF0-ABA0-9DC5-EDDF61981635}"/>
              </a:ext>
            </a:extLst>
          </p:cNvPr>
          <p:cNvSpPr txBox="1"/>
          <p:nvPr/>
        </p:nvSpPr>
        <p:spPr>
          <a:xfrm>
            <a:off x="2474976" y="2258568"/>
            <a:ext cx="765222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56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31411B-8DE2-CD91-5CB2-C8208046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Evaluations</a:t>
            </a:r>
          </a:p>
        </p:txBody>
      </p:sp>
      <p:pic>
        <p:nvPicPr>
          <p:cNvPr id="1026" name="Picture 2" descr="episode 17 checklist GIF">
            <a:extLst>
              <a:ext uri="{FF2B5EF4-FFF2-40B4-BE49-F238E27FC236}">
                <a16:creationId xmlns:a16="http://schemas.microsoft.com/office/drawing/2014/main" id="{3A6BAB09-661D-76F7-9AAD-387DA90B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28" y="447040"/>
            <a:ext cx="8072488" cy="60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F3ED7-47B8-6CAB-03B3-CF76EAE2C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45F39A-1B8D-2ED8-0026-616A40A0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original Architects available?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Otherwise designing application changes will take much longer</a:t>
            </a:r>
          </a:p>
          <a:p>
            <a:r>
              <a:rPr lang="en-US" dirty="0"/>
              <a:t>Can developers be spared to refactor the application?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can be done by others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Are application functionality testers available?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(typically) require no functional testing</a:t>
            </a:r>
          </a:p>
          <a:p>
            <a:r>
              <a:rPr lang="en-US" dirty="0"/>
              <a:t>Do you have money to spend for more bigger faster hardware?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will work on existing hardware. May just take a little longer</a:t>
            </a:r>
          </a:p>
          <a:p>
            <a:r>
              <a:rPr lang="en-US" dirty="0"/>
              <a:t>Is there some time before the before the next activity peak?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can be done piecemeal, starting with highest priority</a:t>
            </a:r>
          </a:p>
          <a:p>
            <a:r>
              <a:rPr lang="en-US" dirty="0"/>
              <a:t>Can we make the Maintenance Window bigger?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With Enterprise Edition, changes can be made online (no outage window)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2C8FE-9FFD-BCC5-4658-E3A77A2B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Tuning Indexes May Help - Business</a:t>
            </a:r>
          </a:p>
        </p:txBody>
      </p:sp>
    </p:spTree>
    <p:extLst>
      <p:ext uri="{BB962C8B-B14F-4D97-AF65-F5344CB8AC3E}">
        <p14:creationId xmlns:p14="http://schemas.microsoft.com/office/powerpoint/2010/main" val="39401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7F5F667-7849-C6FC-FD5F-FCB092B8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Bill Sanscrainte</a:t>
            </a:r>
          </a:p>
          <a:p>
            <a:pPr marL="0" indent="0" algn="ctr">
              <a:buNone/>
            </a:pP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Presentation, spreadsheet, &amp; T-SQL @ </a:t>
            </a:r>
            <a:r>
              <a:rPr lang="en-US" sz="3600" dirty="0">
                <a:hlinkClick r:id="rId5"/>
              </a:rPr>
              <a:t>https://github.com/SQLXL/SQLXL</a:t>
            </a:r>
            <a:endParaRPr lang="en-US" sz="36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Also See:</a:t>
            </a:r>
          </a:p>
          <a:p>
            <a:pPr marL="0" indent="0">
              <a:buNone/>
            </a:pPr>
            <a:r>
              <a:rPr lang="en-US" sz="2400" dirty="0">
                <a:hlinkClick r:id="rId6"/>
              </a:rPr>
              <a:t>Brent </a:t>
            </a:r>
            <a:r>
              <a:rPr lang="en-US" sz="2400" dirty="0" err="1">
                <a:hlinkClick r:id="rId6"/>
              </a:rPr>
              <a:t>Ozar’s</a:t>
            </a:r>
            <a:r>
              <a:rPr lang="en-US" sz="2400" dirty="0">
                <a:hlinkClick r:id="rId6"/>
              </a:rPr>
              <a:t> </a:t>
            </a:r>
            <a:r>
              <a:rPr lang="en-US" sz="2400" dirty="0" err="1">
                <a:hlinkClick r:id="rId6"/>
              </a:rPr>
              <a:t>sp_BlitzIndex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Glenn Berry’s 89 (2022) Diagnostic Information Queries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8"/>
              </a:rPr>
              <a:t>Aaron Bertrand’s 40 table property queries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9"/>
              </a:rPr>
              <a:t>Expert Performance Indexing in Azure SQL and SQL Server 2022</a:t>
            </a:r>
            <a:r>
              <a:rPr lang="en-US" sz="2400" dirty="0"/>
              <a:t> (Great Book!)</a:t>
            </a:r>
          </a:p>
          <a:p>
            <a:pPr marL="0" indent="0">
              <a:buNone/>
            </a:pPr>
            <a:r>
              <a:rPr lang="en-US" sz="2400" dirty="0"/>
              <a:t>Link to </a:t>
            </a:r>
            <a:r>
              <a:rPr lang="en-US" sz="2400" dirty="0" err="1"/>
              <a:t>sp_Blitz_Index</a:t>
            </a:r>
            <a:r>
              <a:rPr lang="en-US" sz="2400" dirty="0"/>
              <a:t> Checks:</a:t>
            </a:r>
          </a:p>
          <a:p>
            <a:pPr marL="0" indent="0">
              <a:buNone/>
            </a:pPr>
            <a:r>
              <a:rPr lang="en-US" sz="1700" dirty="0">
                <a:hlinkClick r:id="rId10"/>
              </a:rPr>
              <a:t>https://github.com/BrentOzarULTD/SQL-Server-First-Responder-Kit/blob/dev/Documentation/sp_BlitzIndex_Checks_by_Priority.md</a:t>
            </a:r>
            <a:endParaRPr lang="en-US" sz="1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D938C-20EA-C8B8-A67C-E14B5E59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2318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AED156-9C12-17D4-AF53-C5A622B0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original Architects available?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Several corporate buyouts and retirements later all are gone</a:t>
            </a:r>
          </a:p>
          <a:p>
            <a:r>
              <a:rPr lang="en-US" dirty="0"/>
              <a:t>Can developers be spared to refactor the application?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Hard feature delivery dates committed to key clients</a:t>
            </a:r>
          </a:p>
          <a:p>
            <a:r>
              <a:rPr lang="en-US" dirty="0"/>
              <a:t>Are application functionality testers available?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Testing staff fully committed </a:t>
            </a:r>
          </a:p>
          <a:p>
            <a:r>
              <a:rPr lang="en-US" dirty="0"/>
              <a:t>Do you have money to spend for more faster hardware?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After lift &amp; shift to cloud, costs now &gt; 3x previous on-premise expenses</a:t>
            </a:r>
          </a:p>
          <a:p>
            <a:r>
              <a:rPr lang="en-US" dirty="0"/>
              <a:t>Is there some time before the before the next activity peak?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Peaks arrive unannounced, controlled by customer demand</a:t>
            </a:r>
          </a:p>
          <a:p>
            <a:r>
              <a:rPr lang="en-US" dirty="0"/>
              <a:t>Can we make the Maintenance Window bigger?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Customers clamoring for more availability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DF63D-4EAE-380C-B5C6-2A07E089CF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>
                <a:solidFill>
                  <a:srgbClr val="0070C0"/>
                </a:solidFill>
              </a:rPr>
              <a:t>Answers</a:t>
            </a:r>
            <a:r>
              <a:rPr lang="en-US" dirty="0"/>
              <a:t> 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Signs Tuning Indexes May Help - Business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9BB4-3FD9-23E4-B631-F4AA9F5F3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E80AC-DF48-2391-FD75-46D2963B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CPU usage grows exponentially as users grow linearly?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Query executions are getting in each others way</a:t>
            </a:r>
          </a:p>
          <a:p>
            <a:r>
              <a:rPr lang="en-US" dirty="0"/>
              <a:t>Any Poison Wait Types - RESOURCE_SEMAPHORE, THREADPOOL 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As memory &amp; CPU use explodes, less and less resource available for next query</a:t>
            </a:r>
          </a:p>
          <a:p>
            <a:r>
              <a:rPr lang="en-US" dirty="0"/>
              <a:t>Are there “high” Lock &amp; Latch Waits?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Too many indexes, lots of table and index scanning, lock escalations</a:t>
            </a:r>
          </a:p>
          <a:p>
            <a:r>
              <a:rPr lang="en-US" dirty="0"/>
              <a:t>Is SOS_SCHEDULER_YIELD wait type high?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Parallelism, long running query tasks shuffled from CPUs back to work queues</a:t>
            </a:r>
            <a:endParaRPr lang="en-US" dirty="0"/>
          </a:p>
          <a:p>
            <a:r>
              <a:rPr lang="en-US" dirty="0"/>
              <a:t>Have indexes not been tuned in recent memory?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Pretty much the universal condition. A key component of Technical Debt</a:t>
            </a:r>
          </a:p>
          <a:p>
            <a:r>
              <a:rPr lang="en-US" dirty="0"/>
              <a:t>Performance “fixed” by missing index recommendations or Data Tuning Advisor?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Leads to a lot of redundancy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B600E3-BFF0-5343-F8FD-2210EAC1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Tuning Indexes May Help - Technical</a:t>
            </a:r>
          </a:p>
        </p:txBody>
      </p:sp>
    </p:spTree>
    <p:extLst>
      <p:ext uri="{BB962C8B-B14F-4D97-AF65-F5344CB8AC3E}">
        <p14:creationId xmlns:p14="http://schemas.microsoft.com/office/powerpoint/2010/main" val="35458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1C15-A8FD-9453-CB1F-3505903D9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AAC7C-EB58-AC3A-459E-7E72EDB9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CPU usage grows exponentially as users grow linearly?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CPU pegs 100% regularly</a:t>
            </a:r>
          </a:p>
          <a:p>
            <a:r>
              <a:rPr lang="en-US" dirty="0"/>
              <a:t>Any Poison Wait Types - RESOURCE_SEMAPHORE, THREADPOOL 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Poison wait types grow exponentially as application gets busier</a:t>
            </a:r>
          </a:p>
          <a:p>
            <a:r>
              <a:rPr lang="en-US" dirty="0"/>
              <a:t>Are there “high” Lock &amp; Latch Waits?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Wait types grow exponentially as application gets busier</a:t>
            </a:r>
            <a:endParaRPr lang="en-US" dirty="0"/>
          </a:p>
          <a:p>
            <a:r>
              <a:rPr lang="en-US" dirty="0"/>
              <a:t>Is SOS_SCHEDULER_YIELD wait type “high”?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Wait types grow exponentially as application gets busier</a:t>
            </a:r>
            <a:endParaRPr lang="en-US" dirty="0"/>
          </a:p>
          <a:p>
            <a:r>
              <a:rPr lang="en-US" dirty="0"/>
              <a:t>Have indexes not been tuned in recent memory?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Current team cannot remember when was last done</a:t>
            </a:r>
            <a:endParaRPr lang="en-US" dirty="0"/>
          </a:p>
          <a:p>
            <a:r>
              <a:rPr lang="en-US" dirty="0"/>
              <a:t>Are performance issues addressed with missing index recommendations?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Client’s “</a:t>
            </a:r>
            <a:r>
              <a:rPr lang="en-US" dirty="0" err="1">
                <a:solidFill>
                  <a:srgbClr val="0070C0"/>
                </a:solidFill>
              </a:rPr>
              <a:t>goto</a:t>
            </a:r>
            <a:r>
              <a:rPr lang="en-US" dirty="0">
                <a:solidFill>
                  <a:srgbClr val="0070C0"/>
                </a:solidFill>
              </a:rPr>
              <a:t>” solution for customer performance complaints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FBC1-4058-BDC9-F787-C028BB5E64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>
                <a:solidFill>
                  <a:srgbClr val="0070C0"/>
                </a:solidFill>
              </a:rPr>
              <a:t>Answers</a:t>
            </a:r>
            <a:r>
              <a:rPr lang="en-US" dirty="0"/>
              <a:t> 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Signs Tuning Indexes May Help - Technical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181482</TotalTime>
  <Words>3728</Words>
  <Application>Microsoft Office PowerPoint</Application>
  <PresentationFormat>Widescreen</PresentationFormat>
  <Paragraphs>758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Wingdings</vt:lpstr>
      <vt:lpstr>Office Theme</vt:lpstr>
      <vt:lpstr>Index R(x): Prescriptions for Performance Improvement</vt:lpstr>
      <vt:lpstr>sp_WhoIsActive?</vt:lpstr>
      <vt:lpstr>Agenda</vt:lpstr>
      <vt:lpstr>Why are we here?</vt:lpstr>
      <vt:lpstr>Client Story - Once Upon a Time</vt:lpstr>
      <vt:lpstr>Signs Tuning Indexes May Help - Business</vt:lpstr>
      <vt:lpstr>Client Story - Answers - Signs Tuning Indexes May Help - Business</vt:lpstr>
      <vt:lpstr>Signs Tuning Indexes May Help - Technical</vt:lpstr>
      <vt:lpstr>Client Story - Answers - Signs Tuning Indexes May Help - Technical</vt:lpstr>
      <vt:lpstr>New Tuning Approach - SQLXL_Index</vt:lpstr>
      <vt:lpstr>Performance Hurt - SQL Metrics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Prioritizing Hurt - SQLXL_Index</vt:lpstr>
      <vt:lpstr>Weighting the Hurt</vt:lpstr>
      <vt:lpstr>Client Story - SQLXL_Index Priority Findings</vt:lpstr>
      <vt:lpstr>PowerPoint Presentation</vt:lpstr>
      <vt:lpstr>PowerPoint Presentation</vt:lpstr>
      <vt:lpstr>Client Story - SQLXL_Index Priority Findings</vt:lpstr>
      <vt:lpstr>Prescription Development - Legacy Approach</vt:lpstr>
      <vt:lpstr>Prescription Development - New Approach</vt:lpstr>
      <vt:lpstr>SQLXL_Index Prescriptions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Client Story - Priority Table Prescription Implementation</vt:lpstr>
      <vt:lpstr>Client Story - Priority Prescription Improvements</vt:lpstr>
      <vt:lpstr>PowerPoint Presentation</vt:lpstr>
      <vt:lpstr>PowerPoint Presentation</vt:lpstr>
      <vt:lpstr>PowerPoint Presentation</vt:lpstr>
      <vt:lpstr>SQLXL_Index Diagnostics - Sourcing</vt:lpstr>
      <vt:lpstr>SQLXL_Index - 451 Diagnostics (SQL Version aware)</vt:lpstr>
      <vt:lpstr>PowerPoint Presentation</vt:lpstr>
      <vt:lpstr>PowerPoint Presentation</vt:lpstr>
      <vt:lpstr>PowerPoint Presentation</vt:lpstr>
      <vt:lpstr>PowerPoint Presentation</vt:lpstr>
      <vt:lpstr>What about Index Metadata and Other Metrics?</vt:lpstr>
      <vt:lpstr>PowerPoint Presentation</vt:lpstr>
      <vt:lpstr>PowerPoint Presentation</vt:lpstr>
      <vt:lpstr>Implementing Index Fixes - A method</vt:lpstr>
      <vt:lpstr>Client Story - They Lived Happily Ever After</vt:lpstr>
      <vt:lpstr>Free Stuff!</vt:lpstr>
      <vt:lpstr>Summary</vt:lpstr>
      <vt:lpstr>There are no stupid</vt:lpstr>
      <vt:lpstr>Session Evaluations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Bill</dc:creator>
  <cp:lastModifiedBy>Bill</cp:lastModifiedBy>
  <cp:revision>3620</cp:revision>
  <dcterms:created xsi:type="dcterms:W3CDTF">2022-12-24T15:55:49Z</dcterms:created>
  <dcterms:modified xsi:type="dcterms:W3CDTF">2024-03-23T16:23:08Z</dcterms:modified>
</cp:coreProperties>
</file>