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0" r:id="rId7"/>
    <p:sldId id="259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07851" cy="2971801"/>
          </a:xfrm>
        </p:spPr>
        <p:txBody>
          <a:bodyPr/>
          <a:lstStyle/>
          <a:p>
            <a:r>
              <a:rPr lang="en-US" dirty="0" smtClean="0"/>
              <a:t>Azure SQL – Cloud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George Walkey</a:t>
            </a:r>
          </a:p>
          <a:p>
            <a:r>
              <a:rPr lang="en-US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DBA</a:t>
            </a:r>
          </a:p>
          <a:p>
            <a:r>
              <a:rPr lang="en-US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Patient First</a:t>
            </a:r>
          </a:p>
          <a:p>
            <a:r>
              <a:rPr lang="en-US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Richmond, VA</a:t>
            </a:r>
            <a:endParaRPr lang="en-US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7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BacKup</a:t>
            </a:r>
            <a:r>
              <a:rPr lang="en-US" dirty="0" smtClean="0">
                <a:solidFill>
                  <a:srgbClr val="002060"/>
                </a:solidFill>
              </a:rPr>
              <a:t> to URL - Powershell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4195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Backup-</a:t>
            </a:r>
            <a:r>
              <a:rPr lang="en-US" sz="2800" dirty="0" err="1" smtClean="0">
                <a:solidFill>
                  <a:srgbClr val="FFFF00"/>
                </a:solidFill>
              </a:rPr>
              <a:t>SqlDatabase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ServerInstance</a:t>
            </a:r>
            <a:r>
              <a:rPr lang="en-US" sz="2000" dirty="0">
                <a:solidFill>
                  <a:srgbClr val="002060"/>
                </a:solidFill>
              </a:rPr>
              <a:t> "localhost"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>
                <a:solidFill>
                  <a:srgbClr val="002060"/>
                </a:solidFill>
              </a:rPr>
              <a:t>Database "AdventureWorks2014"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B</a:t>
            </a:r>
            <a:r>
              <a:rPr lang="en-US" sz="2000" dirty="0" err="1" smtClean="0">
                <a:solidFill>
                  <a:srgbClr val="002060"/>
                </a:solidFill>
              </a:rPr>
              <a:t>ackupFile</a:t>
            </a:r>
            <a:r>
              <a:rPr lang="en-US" sz="2000" dirty="0" smtClean="0">
                <a:solidFill>
                  <a:srgbClr val="002060"/>
                </a:solidFill>
              </a:rPr>
              <a:t> “AdventureWorks2014.bak”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SqlCredential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</a:rPr>
              <a:t>AzureSQLStore</a:t>
            </a:r>
            <a:r>
              <a:rPr lang="en-US" sz="2000" dirty="0" smtClean="0">
                <a:solidFill>
                  <a:srgbClr val="002060"/>
                </a:solidFill>
              </a:rPr>
              <a:t> “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CompressionOption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On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</a:t>
            </a:r>
            <a:r>
              <a:rPr lang="en-US" sz="2000" dirty="0" smtClean="0">
                <a:solidFill>
                  <a:srgbClr val="002060"/>
                </a:solidFill>
              </a:rPr>
              <a:t>	-</a:t>
            </a:r>
            <a:r>
              <a:rPr lang="en-US" sz="2000" dirty="0" err="1" smtClean="0">
                <a:solidFill>
                  <a:srgbClr val="002060"/>
                </a:solidFill>
              </a:rPr>
              <a:t>BackupContainer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"https</a:t>
            </a:r>
            <a:r>
              <a:rPr lang="en-US" sz="2000" dirty="0" smtClean="0">
                <a:solidFill>
                  <a:srgbClr val="002060"/>
                </a:solidFill>
              </a:rPr>
              <a:t>://</a:t>
            </a:r>
            <a:r>
              <a:rPr lang="en-US" sz="2000" dirty="0" smtClean="0">
                <a:solidFill>
                  <a:srgbClr val="002060"/>
                </a:solidFill>
              </a:rPr>
              <a:t>edwardsnowden01</a:t>
            </a:r>
            <a:r>
              <a:rPr lang="en-US" sz="2000" dirty="0" smtClean="0">
                <a:solidFill>
                  <a:srgbClr val="002060"/>
                </a:solidFill>
              </a:rPr>
              <a:t>.blob.core.windows.net/backup102</a:t>
            </a:r>
            <a:r>
              <a:rPr lang="en-US" sz="2000" dirty="0" smtClean="0">
                <a:solidFill>
                  <a:srgbClr val="002060"/>
                </a:solidFill>
              </a:rPr>
              <a:t>/"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BackupAction</a:t>
            </a:r>
            <a:r>
              <a:rPr lang="en-US" sz="2000" dirty="0">
                <a:solidFill>
                  <a:srgbClr val="002060"/>
                </a:solidFill>
              </a:rPr>
              <a:t> Database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CopyOnly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>
                <a:solidFill>
                  <a:srgbClr val="002060"/>
                </a:solidFill>
              </a:rPr>
              <a:t>MediaDescription</a:t>
            </a:r>
            <a:r>
              <a:rPr lang="en-US" sz="2000" dirty="0">
                <a:solidFill>
                  <a:srgbClr val="002060"/>
                </a:solidFill>
              </a:rPr>
              <a:t> "Daily Backup (Get-Date).</a:t>
            </a:r>
            <a:r>
              <a:rPr lang="en-US" sz="2000" dirty="0" err="1">
                <a:solidFill>
                  <a:srgbClr val="002060"/>
                </a:solidFill>
              </a:rPr>
              <a:t>ToString</a:t>
            </a:r>
            <a:r>
              <a:rPr lang="en-US" sz="2000" dirty="0">
                <a:solidFill>
                  <a:srgbClr val="002060"/>
                </a:solidFill>
              </a:rPr>
              <a:t>('</a:t>
            </a:r>
            <a:r>
              <a:rPr lang="en-US" sz="2000" dirty="0" err="1">
                <a:solidFill>
                  <a:srgbClr val="002060"/>
                </a:solidFill>
              </a:rPr>
              <a:t>yyyy</a:t>
            </a:r>
            <a:r>
              <a:rPr lang="en-US" sz="2000" dirty="0">
                <a:solidFill>
                  <a:srgbClr val="002060"/>
                </a:solidFill>
              </a:rPr>
              <a:t>-MM-</a:t>
            </a:r>
            <a:r>
              <a:rPr lang="en-US" sz="2000" dirty="0" err="1">
                <a:solidFill>
                  <a:srgbClr val="002060"/>
                </a:solidFill>
              </a:rPr>
              <a:t>dd</a:t>
            </a:r>
            <a:r>
              <a:rPr lang="en-US" sz="2000" dirty="0">
                <a:solidFill>
                  <a:srgbClr val="002060"/>
                </a:solidFill>
              </a:rPr>
              <a:t>')"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>
                <a:solidFill>
                  <a:srgbClr val="002060"/>
                </a:solidFill>
              </a:rPr>
              <a:t>Checksum </a:t>
            </a:r>
          </a:p>
        </p:txBody>
      </p:sp>
    </p:spTree>
    <p:extLst>
      <p:ext uri="{BB962C8B-B14F-4D97-AF65-F5344CB8AC3E}">
        <p14:creationId xmlns:p14="http://schemas.microsoft.com/office/powerpoint/2010/main" xmlns="" val="412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Stretch Database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Use CTP 3.2 Sample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Adventureworks2016CTP3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SSMS GUI to Enable and Monitor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4 New DMVs </a:t>
            </a:r>
            <a:r>
              <a:rPr lang="en-US" sz="3200" smtClean="0">
                <a:solidFill>
                  <a:srgbClr val="002060"/>
                </a:solidFill>
              </a:rPr>
              <a:t>to Monitor</a:t>
            </a:r>
            <a:endParaRPr lang="en-US" sz="32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No Powershell cmdlets - yet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Creates a new S3 Standard 250GB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Script-out shows new DB and Table properties	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1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958" y="1273444"/>
            <a:ext cx="9468457" cy="2896774"/>
          </a:xfrm>
        </p:spPr>
        <p:txBody>
          <a:bodyPr>
            <a:noAutofit/>
          </a:bodyPr>
          <a:lstStyle/>
          <a:p>
            <a:pPr algn="ctr"/>
            <a:r>
              <a:rPr lang="en-US" sz="5400" smtClean="0">
                <a:solidFill>
                  <a:srgbClr val="002060"/>
                </a:solidFill>
              </a:rPr>
              <a:t>github.com/</a:t>
            </a:r>
            <a:r>
              <a:rPr lang="en-US" sz="5400" dirty="0" err="1" smtClean="0">
                <a:solidFill>
                  <a:srgbClr val="002060"/>
                </a:solidFill>
              </a:rPr>
              <a:t>gwalkey</a:t>
            </a: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george@insyncva.com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1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8"/>
            <a:ext cx="10524116" cy="90172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</a:rPr>
              <a:t>Agenda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1" y="1221230"/>
            <a:ext cx="10750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endParaRPr lang="en-US" sz="4000" dirty="0" smtClean="0"/>
          </a:p>
          <a:p>
            <a:pPr marL="742950" indent="-742950"/>
            <a:r>
              <a:rPr lang="en-US" sz="4000" dirty="0" smtClean="0">
                <a:solidFill>
                  <a:srgbClr val="002060"/>
                </a:solidFill>
              </a:rPr>
              <a:t>1) Migrate On-Premises DB to Azure SQL</a:t>
            </a:r>
          </a:p>
          <a:p>
            <a:pPr marL="742950" indent="-742950">
              <a:buAutoNum type="arabicParenR"/>
            </a:pPr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002060"/>
                </a:solidFill>
              </a:rPr>
              <a:t>2) Backup to URL</a:t>
            </a:r>
          </a:p>
          <a:p>
            <a:endParaRPr lang="en-US" sz="4000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002060"/>
                </a:solidFill>
              </a:rPr>
              <a:t>3) Stretch Database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6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Migrate On-Premises DB to Azure 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Upsizing Method 1</a:t>
            </a:r>
          </a:p>
          <a:p>
            <a:r>
              <a:rPr lang="en-US" sz="3200" dirty="0"/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1) </a:t>
            </a:r>
            <a:r>
              <a:rPr lang="en-US" sz="3200" dirty="0" smtClean="0">
                <a:solidFill>
                  <a:srgbClr val="FF0000"/>
                </a:solidFill>
              </a:rPr>
              <a:t>SSMS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</a:t>
            </a:r>
            <a:r>
              <a:rPr lang="en-US" sz="3200" dirty="0"/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a) Creates a local </a:t>
            </a:r>
            <a:r>
              <a:rPr lang="en-US" sz="3200" dirty="0" smtClean="0">
                <a:solidFill>
                  <a:srgbClr val="FFFF00"/>
                </a:solidFill>
              </a:rPr>
              <a:t>Bacpac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b) Copies </a:t>
            </a:r>
            <a:r>
              <a:rPr lang="en-US" sz="3200" dirty="0" smtClean="0">
                <a:solidFill>
                  <a:srgbClr val="FFFF00"/>
                </a:solidFill>
              </a:rPr>
              <a:t>Bacpac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to your Azure account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	c) Creates the Azure SQL Db from that </a:t>
            </a:r>
            <a:r>
              <a:rPr lang="en-US" sz="3200" dirty="0" smtClean="0">
                <a:solidFill>
                  <a:srgbClr val="FFFF00"/>
                </a:solidFill>
              </a:rPr>
              <a:t>Bacpac</a:t>
            </a:r>
          </a:p>
          <a:p>
            <a:r>
              <a:rPr lang="en-US" sz="3200" dirty="0" smtClean="0"/>
              <a:t>		</a:t>
            </a:r>
            <a:r>
              <a:rPr lang="en-US" sz="3200" dirty="0" smtClean="0">
                <a:solidFill>
                  <a:srgbClr val="002060"/>
                </a:solidFill>
              </a:rPr>
              <a:t>d) Wizard allows you to chose Size/Edition/GB</a:t>
            </a:r>
          </a:p>
          <a:p>
            <a:r>
              <a:rPr lang="en-US" sz="3200" dirty="0" smtClean="0"/>
              <a:t>		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152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Migrate On-Premises DB to Azure 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Upsizing Method 2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1) SQLPackage.exe</a:t>
            </a: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FFFF00"/>
                </a:solidFill>
              </a:rPr>
              <a:t>sqlpackage.exe</a:t>
            </a:r>
          </a:p>
          <a:p>
            <a:r>
              <a:rPr lang="en-US" sz="3200" dirty="0">
                <a:solidFill>
                  <a:srgbClr val="002060"/>
                </a:solidFill>
              </a:rPr>
              <a:t>/</a:t>
            </a:r>
            <a:r>
              <a:rPr lang="en-US" sz="3200" dirty="0" err="1">
                <a:solidFill>
                  <a:srgbClr val="002060"/>
                </a:solidFill>
              </a:rPr>
              <a:t>Action:Export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/</a:t>
            </a:r>
            <a:r>
              <a:rPr lang="en-US" sz="3200" dirty="0" err="1" smtClean="0">
                <a:solidFill>
                  <a:srgbClr val="002060"/>
                </a:solidFill>
              </a:rPr>
              <a:t>ssn:localhost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/sdn:AdventureWorks2014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/</a:t>
            </a:r>
            <a:r>
              <a:rPr lang="en-US" sz="3200" dirty="0" err="1" smtClean="0">
                <a:solidFill>
                  <a:srgbClr val="002060"/>
                </a:solidFill>
              </a:rPr>
              <a:t>tf:C</a:t>
            </a:r>
            <a:r>
              <a:rPr lang="en-US" sz="3200" dirty="0" smtClean="0">
                <a:solidFill>
                  <a:srgbClr val="002060"/>
                </a:solidFill>
              </a:rPr>
              <a:t>:\</a:t>
            </a:r>
            <a:r>
              <a:rPr lang="en-US" sz="3200" dirty="0" err="1" smtClean="0">
                <a:solidFill>
                  <a:srgbClr val="002060"/>
                </a:solidFill>
              </a:rPr>
              <a:t>bacpacs</a:t>
            </a:r>
            <a:r>
              <a:rPr lang="en-US" sz="3200" dirty="0" smtClean="0">
                <a:solidFill>
                  <a:srgbClr val="002060"/>
                </a:solidFill>
              </a:rPr>
              <a:t>\AW2014.bacpac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/</a:t>
            </a:r>
            <a:r>
              <a:rPr lang="en-US" sz="3200" dirty="0" err="1" smtClean="0">
                <a:solidFill>
                  <a:srgbClr val="002060"/>
                </a:solidFill>
              </a:rPr>
              <a:t>p:TableData</a:t>
            </a:r>
            <a:r>
              <a:rPr lang="en-US" sz="3200" dirty="0" smtClean="0">
                <a:solidFill>
                  <a:srgbClr val="002060"/>
                </a:solidFill>
              </a:rPr>
              <a:t>=</a:t>
            </a:r>
            <a:r>
              <a:rPr lang="en-US" sz="3200" dirty="0" err="1" smtClean="0">
                <a:solidFill>
                  <a:srgbClr val="002060"/>
                </a:solidFill>
              </a:rPr>
              <a:t>dbo.table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Migrate On-Premises DB to Azure 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Upsizing Method 2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1) SQLPackage.exe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a) Creates a local Bacpac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b) Use SSMS, SSDT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or Azure Portal to publish</a:t>
            </a: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Export from local: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C</a:t>
            </a:r>
            <a:r>
              <a:rPr lang="en-US" i="1" dirty="0">
                <a:solidFill>
                  <a:srgbClr val="002060"/>
                </a:solidFill>
              </a:rPr>
              <a:t>:\Program Files (x86)\Microsoft SQL </a:t>
            </a:r>
            <a:r>
              <a:rPr lang="en-US" i="1" dirty="0" smtClean="0">
                <a:solidFill>
                  <a:srgbClr val="002060"/>
                </a:solidFill>
              </a:rPr>
              <a:t>Server\130\DAC\bin\sqlpackage.exe</a:t>
            </a:r>
            <a:r>
              <a:rPr lang="en-US" i="1" dirty="0">
                <a:solidFill>
                  <a:srgbClr val="002060"/>
                </a:solidFill>
              </a:rPr>
              <a:t>” /a:Export /</a:t>
            </a:r>
            <a:r>
              <a:rPr lang="en-US" i="1" dirty="0" err="1" smtClean="0">
                <a:solidFill>
                  <a:srgbClr val="002060"/>
                </a:solidFill>
              </a:rPr>
              <a:t>ssn:localhost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/</a:t>
            </a:r>
            <a:r>
              <a:rPr lang="en-US" i="1" dirty="0" smtClean="0">
                <a:solidFill>
                  <a:srgbClr val="002060"/>
                </a:solidFill>
              </a:rPr>
              <a:t>sdn:AdventureWorks2014 </a:t>
            </a:r>
            <a:r>
              <a:rPr lang="en-US" i="1" dirty="0">
                <a:solidFill>
                  <a:srgbClr val="002060"/>
                </a:solidFill>
              </a:rPr>
              <a:t>/</a:t>
            </a:r>
            <a:r>
              <a:rPr lang="en-US" i="1" dirty="0" err="1">
                <a:solidFill>
                  <a:srgbClr val="002060"/>
                </a:solidFill>
              </a:rPr>
              <a:t>tf:C</a:t>
            </a:r>
            <a:r>
              <a:rPr lang="en-US" i="1" dirty="0" smtClean="0">
                <a:solidFill>
                  <a:srgbClr val="002060"/>
                </a:solidFill>
              </a:rPr>
              <a:t>:\</a:t>
            </a:r>
            <a:r>
              <a:rPr lang="en-US" i="1" dirty="0" err="1" smtClean="0">
                <a:solidFill>
                  <a:srgbClr val="002060"/>
                </a:solidFill>
              </a:rPr>
              <a:t>Bacpacs</a:t>
            </a:r>
            <a:r>
              <a:rPr lang="en-US" i="1" dirty="0" smtClean="0">
                <a:solidFill>
                  <a:srgbClr val="002060"/>
                </a:solidFill>
              </a:rPr>
              <a:t>\AW2014.Bacpac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Import/Publish to Azure:</a:t>
            </a:r>
          </a:p>
          <a:p>
            <a:r>
              <a:rPr lang="en-US" i="1" dirty="0">
                <a:solidFill>
                  <a:srgbClr val="002060"/>
                </a:solidFill>
              </a:rPr>
              <a:t>C:\Program Files (x86)\Microsoft SQL </a:t>
            </a:r>
            <a:r>
              <a:rPr lang="en-US" i="1" dirty="0" smtClean="0">
                <a:solidFill>
                  <a:srgbClr val="002060"/>
                </a:solidFill>
              </a:rPr>
              <a:t>Server\130\DAC\bin\sqlpackage.exe</a:t>
            </a:r>
            <a:r>
              <a:rPr lang="en-US" i="1" dirty="0">
                <a:solidFill>
                  <a:srgbClr val="002060"/>
                </a:solidFill>
              </a:rPr>
              <a:t>” /a:Import /</a:t>
            </a:r>
            <a:r>
              <a:rPr lang="en-US" i="1" dirty="0" err="1">
                <a:solidFill>
                  <a:srgbClr val="002060"/>
                </a:solidFill>
              </a:rPr>
              <a:t>sf:C</a:t>
            </a:r>
            <a:r>
              <a:rPr lang="en-US" i="1" dirty="0" smtClean="0">
                <a:solidFill>
                  <a:srgbClr val="002060"/>
                </a:solidFill>
              </a:rPr>
              <a:t>:\</a:t>
            </a:r>
            <a:r>
              <a:rPr lang="en-US" i="1" dirty="0" err="1" smtClean="0">
                <a:solidFill>
                  <a:srgbClr val="002060"/>
                </a:solidFill>
              </a:rPr>
              <a:t>Bacpacs</a:t>
            </a:r>
            <a:r>
              <a:rPr lang="en-US" i="1" dirty="0" smtClean="0">
                <a:solidFill>
                  <a:srgbClr val="002060"/>
                </a:solidFill>
              </a:rPr>
              <a:t>\AW2014.bacpac </a:t>
            </a:r>
            <a:r>
              <a:rPr lang="en-US" i="1" dirty="0">
                <a:solidFill>
                  <a:srgbClr val="002060"/>
                </a:solidFill>
              </a:rPr>
              <a:t>/</a:t>
            </a:r>
            <a:r>
              <a:rPr lang="en-US" i="1" dirty="0" smtClean="0">
                <a:solidFill>
                  <a:srgbClr val="002060"/>
                </a:solidFill>
              </a:rPr>
              <a:t>tsn:yourdbserver01.database.windows.net </a:t>
            </a:r>
            <a:r>
              <a:rPr lang="en-US" i="1" dirty="0">
                <a:solidFill>
                  <a:srgbClr val="002060"/>
                </a:solidFill>
              </a:rPr>
              <a:t>/</a:t>
            </a:r>
            <a:r>
              <a:rPr lang="en-US" i="1" dirty="0" smtClean="0">
                <a:solidFill>
                  <a:srgbClr val="002060"/>
                </a:solidFill>
              </a:rPr>
              <a:t>tdn:AdventureWorks2014 </a:t>
            </a:r>
            <a:r>
              <a:rPr lang="en-US" i="1" dirty="0">
                <a:solidFill>
                  <a:srgbClr val="002060"/>
                </a:solidFill>
              </a:rPr>
              <a:t>/</a:t>
            </a:r>
            <a:r>
              <a:rPr lang="en-US" i="1" dirty="0" smtClean="0">
                <a:solidFill>
                  <a:srgbClr val="002060"/>
                </a:solidFill>
              </a:rPr>
              <a:t>tu:myadmin@yourdbserver01 </a:t>
            </a:r>
            <a:r>
              <a:rPr lang="en-US" i="1" dirty="0">
                <a:solidFill>
                  <a:srgbClr val="002060"/>
                </a:solidFill>
              </a:rPr>
              <a:t>/tp:Pa55w0rd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0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Migrate On-Premises DB to Azure 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Upsizing Method 3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1) </a:t>
            </a:r>
            <a:r>
              <a:rPr lang="en-US" sz="3200" dirty="0" err="1" smtClean="0">
                <a:solidFill>
                  <a:srgbClr val="FF0000"/>
                </a:solidFill>
              </a:rPr>
              <a:t>DACFx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1030" name="Picture 6" descr="http://www.mdxers.org/forums/attachments/general-off-topic/16296d1076766644-fedex-vs-ups-your-thoughts-fedex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1428" y="2825196"/>
            <a:ext cx="5715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86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Migrate On-Premises DB to Azure 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Upsizing Method 4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1) </a:t>
            </a:r>
            <a:r>
              <a:rPr lang="en-US" sz="3200" dirty="0" smtClean="0">
                <a:solidFill>
                  <a:srgbClr val="FF0000"/>
                </a:solidFill>
              </a:rPr>
              <a:t>SSDT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a) Create SQL Database Project from a local DB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b) Set Project Build Properties and Choose Edition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	c) Publish to Azure from Project right-click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d) Check project into TFS/</a:t>
            </a:r>
            <a:r>
              <a:rPr lang="en-US" sz="3200" dirty="0" err="1" smtClean="0">
                <a:solidFill>
                  <a:srgbClr val="002060"/>
                </a:solidFill>
              </a:rPr>
              <a:t>Git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e) SSDT becomes your DB </a:t>
            </a:r>
            <a:r>
              <a:rPr lang="en-US" sz="3200" dirty="0" err="1" smtClean="0">
                <a:solidFill>
                  <a:srgbClr val="002060"/>
                </a:solidFill>
              </a:rPr>
              <a:t>Mgmt</a:t>
            </a:r>
            <a:r>
              <a:rPr lang="en-US" sz="3200" dirty="0" smtClean="0">
                <a:solidFill>
                  <a:srgbClr val="002060"/>
                </a:solidFill>
              </a:rPr>
              <a:t>/C.I. Tool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 f) All </a:t>
            </a:r>
            <a:r>
              <a:rPr lang="en-US" sz="3200" dirty="0" err="1" smtClean="0">
                <a:solidFill>
                  <a:srgbClr val="002060"/>
                </a:solidFill>
              </a:rPr>
              <a:t>Devs</a:t>
            </a:r>
            <a:r>
              <a:rPr lang="en-US" sz="3200" dirty="0" smtClean="0">
                <a:solidFill>
                  <a:srgbClr val="002060"/>
                </a:solidFill>
              </a:rPr>
              <a:t>/DBAs should use SSDT/VS – or else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BacKup</a:t>
            </a:r>
            <a:r>
              <a:rPr lang="en-US" dirty="0" smtClean="0">
                <a:solidFill>
                  <a:srgbClr val="002060"/>
                </a:solidFill>
              </a:rPr>
              <a:t> to URL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1558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1) </a:t>
            </a:r>
            <a:r>
              <a:rPr lang="en-US" sz="3200" dirty="0" smtClean="0">
                <a:solidFill>
                  <a:srgbClr val="FF0000"/>
                </a:solidFill>
              </a:rPr>
              <a:t>TSQL-Schedule as Agent Job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a) Azure is just another file destination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b) Becomes part of the backup chain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	c) Create SQL Credential from Storage Acct/Key</a:t>
            </a:r>
          </a:p>
          <a:p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dirty="0" smtClean="0">
                <a:solidFill>
                  <a:srgbClr val="002060"/>
                </a:solidFill>
              </a:rPr>
              <a:t>	d) Do NOT interrupt the upload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7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17479"/>
            <a:ext cx="9468457" cy="832592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BacKup</a:t>
            </a:r>
            <a:r>
              <a:rPr lang="en-US" dirty="0" smtClean="0">
                <a:solidFill>
                  <a:srgbClr val="002060"/>
                </a:solidFill>
              </a:rPr>
              <a:t> to URL - TSQL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1306071"/>
            <a:ext cx="114195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BACKUP DATABASE AdventureWorks2014  TO URL = </a:t>
            </a:r>
            <a:r>
              <a:rPr lang="en-US" sz="2000" dirty="0" smtClean="0">
                <a:solidFill>
                  <a:srgbClr val="002060"/>
                </a:solidFill>
              </a:rPr>
              <a:t>'https</a:t>
            </a:r>
            <a:r>
              <a:rPr lang="en-US" sz="2000" dirty="0" smtClean="0">
                <a:solidFill>
                  <a:srgbClr val="002060"/>
                </a:solidFill>
              </a:rPr>
              <a:t>://</a:t>
            </a:r>
            <a:r>
              <a:rPr lang="en-US" sz="2000" dirty="0" smtClean="0">
                <a:solidFill>
                  <a:srgbClr val="002060"/>
                </a:solidFill>
              </a:rPr>
              <a:t>edwardsnowden01</a:t>
            </a:r>
            <a:r>
              <a:rPr lang="en-US" sz="2000" dirty="0" smtClean="0">
                <a:solidFill>
                  <a:srgbClr val="002060"/>
                </a:solidFill>
              </a:rPr>
              <a:t>.blob.core.windows.net/backup102/HillarysEmails.bak</a:t>
            </a:r>
            <a:r>
              <a:rPr lang="en-US" sz="2000" dirty="0" smtClean="0">
                <a:solidFill>
                  <a:srgbClr val="002060"/>
                </a:solidFill>
              </a:rPr>
              <a:t>'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rgbClr val="002060"/>
                </a:solidFill>
              </a:rPr>
              <a:t>WITH CREDENTIAL = '</a:t>
            </a:r>
            <a:r>
              <a:rPr lang="en-US" sz="2800" dirty="0" err="1" smtClean="0">
                <a:solidFill>
                  <a:srgbClr val="002060"/>
                </a:solidFill>
              </a:rPr>
              <a:t>AzureSQLStore</a:t>
            </a:r>
            <a:r>
              <a:rPr lang="en-US" sz="2800" dirty="0" smtClean="0">
                <a:solidFill>
                  <a:srgbClr val="002060"/>
                </a:solidFill>
              </a:rPr>
              <a:t>'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	,COMPRESSION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   	,FORMAT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   	,INIT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    	,STATS = 1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5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635</TotalTime>
  <Words>126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Azure SQL – Cloud me</vt:lpstr>
      <vt:lpstr>Agenda</vt:lpstr>
      <vt:lpstr>Migrate On-Premises DB to Azure SQL</vt:lpstr>
      <vt:lpstr>Migrate On-Premises DB to Azure SQL</vt:lpstr>
      <vt:lpstr>Migrate On-Premises DB to Azure SQL</vt:lpstr>
      <vt:lpstr>Migrate On-Premises DB to Azure SQL</vt:lpstr>
      <vt:lpstr>Migrate On-Premises DB to Azure SQL</vt:lpstr>
      <vt:lpstr>BacKup to URL</vt:lpstr>
      <vt:lpstr>BacKup to URL - TSQL</vt:lpstr>
      <vt:lpstr>BacKup to URL - Powershell</vt:lpstr>
      <vt:lpstr>Stretch Database</vt:lpstr>
      <vt:lpstr>github.com/gwalkey  george@insyncva.com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Plan Breakout</dc:title>
  <dc:creator>George Walkey</dc:creator>
  <cp:lastModifiedBy>Owner</cp:lastModifiedBy>
  <cp:revision>203</cp:revision>
  <dcterms:created xsi:type="dcterms:W3CDTF">2015-12-16T18:11:38Z</dcterms:created>
  <dcterms:modified xsi:type="dcterms:W3CDTF">2016-01-22T00:27:53Z</dcterms:modified>
</cp:coreProperties>
</file>