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71" r:id="rId7"/>
    <p:sldId id="274" r:id="rId8"/>
    <p:sldId id="272" r:id="rId9"/>
    <p:sldId id="273" r:id="rId10"/>
    <p:sldId id="262" r:id="rId11"/>
    <p:sldId id="275" r:id="rId12"/>
    <p:sldId id="276" r:id="rId13"/>
    <p:sldId id="277" r:id="rId14"/>
    <p:sldId id="269" r:id="rId15"/>
    <p:sldId id="259" r:id="rId16"/>
    <p:sldId id="264" r:id="rId17"/>
    <p:sldId id="265" r:id="rId18"/>
    <p:sldId id="266" r:id="rId19"/>
    <p:sldId id="270" r:id="rId20"/>
    <p:sldId id="267" r:id="rId21"/>
    <p:sldId id="268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65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87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1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0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6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83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37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56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2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5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750E-1F44-4EB2-BCA2-05D08D4C4DA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B5BB-630E-4F0B-B715-2E0EB684E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9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Build 2015 Migration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4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packaging build is made of the following basic steps</a:t>
            </a:r>
          </a:p>
          <a:p>
            <a:pPr lvl="1"/>
            <a:r>
              <a:rPr lang="en-GB" dirty="0" smtClean="0"/>
              <a:t>Delete Old Directories</a:t>
            </a:r>
          </a:p>
          <a:p>
            <a:pPr lvl="1"/>
            <a:r>
              <a:rPr lang="en-GB" dirty="0" smtClean="0"/>
              <a:t>Build Deployment Solutions</a:t>
            </a:r>
          </a:p>
          <a:p>
            <a:pPr lvl="1"/>
            <a:r>
              <a:rPr lang="en-GB" dirty="0" smtClean="0"/>
              <a:t>Build Post Deployment Tests</a:t>
            </a:r>
          </a:p>
          <a:p>
            <a:pPr lvl="1"/>
            <a:r>
              <a:rPr lang="en-GB" dirty="0" smtClean="0"/>
              <a:t>Build Functional Tests (Optional)</a:t>
            </a:r>
          </a:p>
          <a:p>
            <a:pPr lvl="1"/>
            <a:r>
              <a:rPr lang="en-GB" dirty="0" smtClean="0"/>
              <a:t>Import Partition Build (1 step per build to import)</a:t>
            </a:r>
          </a:p>
          <a:p>
            <a:pPr lvl="1"/>
            <a:r>
              <a:rPr lang="en-GB" dirty="0" smtClean="0"/>
              <a:t>Pre Deployment Validation (1 step per package)</a:t>
            </a:r>
          </a:p>
          <a:p>
            <a:pPr lvl="1"/>
            <a:r>
              <a:rPr lang="en-GB" dirty="0" smtClean="0"/>
              <a:t>Package (1 Step per package)</a:t>
            </a:r>
          </a:p>
          <a:p>
            <a:pPr lvl="1"/>
            <a:r>
              <a:rPr lang="en-GB" dirty="0" smtClean="0"/>
              <a:t>Copy Post Deployment Test settings and </a:t>
            </a:r>
            <a:r>
              <a:rPr lang="en-GB" dirty="0" err="1" smtClean="0"/>
              <a:t>config</a:t>
            </a:r>
            <a:endParaRPr lang="en-GB" dirty="0" smtClean="0"/>
          </a:p>
          <a:p>
            <a:pPr lvl="1"/>
            <a:r>
              <a:rPr lang="en-GB" dirty="0" smtClean="0"/>
              <a:t>Publish Packages</a:t>
            </a:r>
          </a:p>
          <a:p>
            <a:pPr lvl="1"/>
            <a:r>
              <a:rPr lang="en-GB" dirty="0" smtClean="0"/>
              <a:t>Publish Test</a:t>
            </a:r>
          </a:p>
          <a:p>
            <a:pPr lvl="1"/>
            <a:r>
              <a:rPr lang="en-GB" dirty="0" smtClean="0"/>
              <a:t>Delete Build Directory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5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– Import Partition Build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6783" t="19150" r="5303" b="32004"/>
          <a:stretch/>
        </p:blipFill>
        <p:spPr>
          <a:xfrm>
            <a:off x="838199" y="1825625"/>
            <a:ext cx="5125955" cy="221990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This build step will copy across the build artefacts with build located.</a:t>
            </a:r>
          </a:p>
          <a:p>
            <a:endParaRPr lang="en-GB" dirty="0"/>
          </a:p>
          <a:p>
            <a:r>
              <a:rPr lang="en-GB" dirty="0" smtClean="0"/>
              <a:t>Build Step Fields</a:t>
            </a:r>
          </a:p>
          <a:p>
            <a:pPr lvl="1"/>
            <a:r>
              <a:rPr lang="en-GB" dirty="0" smtClean="0"/>
              <a:t>Destination Folder – If blank </a:t>
            </a:r>
            <a:r>
              <a:rPr lang="en-GB" dirty="0" err="1" smtClean="0"/>
              <a:t>BuildDrops</a:t>
            </a:r>
            <a:r>
              <a:rPr lang="en-GB" dirty="0" smtClean="0"/>
              <a:t> will be copied into the Binaries. The value provided Builds it’s path from the binaries folder</a:t>
            </a:r>
          </a:p>
          <a:p>
            <a:pPr lvl="1"/>
            <a:r>
              <a:rPr lang="en-GB" dirty="0" smtClean="0"/>
              <a:t>Team Project – The TFS project of the Build, we want to import is in.</a:t>
            </a:r>
          </a:p>
          <a:p>
            <a:pPr lvl="1"/>
            <a:r>
              <a:rPr lang="en-GB" dirty="0" smtClean="0"/>
              <a:t>Build Name – The Build Definition Name to be imported</a:t>
            </a:r>
          </a:p>
          <a:p>
            <a:pPr lvl="1"/>
            <a:r>
              <a:rPr lang="en-GB" dirty="0" smtClean="0"/>
              <a:t>Build Number – If blank the step will retrieve the latest green build. Else provided a specific build 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05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– Pre Deployment Validation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6069" t="18262" r="8155" b="26084"/>
          <a:stretch/>
        </p:blipFill>
        <p:spPr>
          <a:xfrm>
            <a:off x="838199" y="1825624"/>
            <a:ext cx="5082303" cy="258935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This build validates that given directory has all the requisite artefacts to create the package from the given deployment configuration.</a:t>
            </a:r>
          </a:p>
          <a:p>
            <a:endParaRPr lang="en-GB" dirty="0" smtClean="0"/>
          </a:p>
          <a:p>
            <a:r>
              <a:rPr lang="en-GB" dirty="0" smtClean="0"/>
              <a:t>Build Step Fields</a:t>
            </a:r>
          </a:p>
          <a:p>
            <a:pPr lvl="1"/>
            <a:r>
              <a:rPr lang="en-GB" dirty="0" smtClean="0"/>
              <a:t>Deployment </a:t>
            </a:r>
            <a:r>
              <a:rPr lang="en-GB" dirty="0" err="1" smtClean="0"/>
              <a:t>Config</a:t>
            </a:r>
            <a:r>
              <a:rPr lang="en-GB" dirty="0" smtClean="0"/>
              <a:t> Name – The name of Deployment </a:t>
            </a:r>
            <a:r>
              <a:rPr lang="en-GB" dirty="0" err="1" smtClean="0"/>
              <a:t>Config</a:t>
            </a:r>
            <a:r>
              <a:rPr lang="en-GB" dirty="0" smtClean="0"/>
              <a:t> to be used for packaging</a:t>
            </a:r>
          </a:p>
          <a:p>
            <a:pPr lvl="1"/>
            <a:r>
              <a:rPr lang="en-GB" dirty="0" smtClean="0"/>
              <a:t>Target Folder – If blanket will assume everything required is in the binaries directory in the Agent. Otherwise it will go to the relative path supplied to look for artefacts.</a:t>
            </a:r>
          </a:p>
          <a:p>
            <a:pPr lvl="1"/>
            <a:r>
              <a:rPr lang="en-GB" dirty="0" smtClean="0"/>
              <a:t>Groups – Will validate based the Comma </a:t>
            </a:r>
            <a:r>
              <a:rPr lang="en-GB" dirty="0" err="1" smtClean="0"/>
              <a:t>Seperated</a:t>
            </a:r>
            <a:r>
              <a:rPr lang="en-GB" dirty="0" smtClean="0"/>
              <a:t> list of groups. If blank will not use any groups.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5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– Create Package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This step will create the deployment zip ready to be delivered to an environment</a:t>
            </a:r>
          </a:p>
          <a:p>
            <a:endParaRPr lang="en-GB" dirty="0"/>
          </a:p>
          <a:p>
            <a:r>
              <a:rPr lang="en-GB" dirty="0" smtClean="0"/>
              <a:t>Build Step Fields</a:t>
            </a:r>
          </a:p>
          <a:p>
            <a:pPr lvl="1"/>
            <a:r>
              <a:rPr lang="en-GB" dirty="0" smtClean="0"/>
              <a:t>Deployment </a:t>
            </a:r>
            <a:r>
              <a:rPr lang="en-GB" dirty="0" err="1" smtClean="0"/>
              <a:t>Config</a:t>
            </a:r>
            <a:r>
              <a:rPr lang="en-GB" dirty="0" smtClean="0"/>
              <a:t> – The name of the Deployment Configuration file to run packaging against</a:t>
            </a:r>
          </a:p>
          <a:p>
            <a:pPr lvl="1"/>
            <a:r>
              <a:rPr lang="en-GB" dirty="0" smtClean="0"/>
              <a:t>The name of account declared in the service accounts file which will run the deployment</a:t>
            </a:r>
          </a:p>
          <a:p>
            <a:pPr lvl="1"/>
            <a:r>
              <a:rPr lang="en-GB" dirty="0" smtClean="0"/>
              <a:t>Package Name – What to name your package zip file. If the field contains the following they will be transformed</a:t>
            </a:r>
          </a:p>
          <a:p>
            <a:pPr lvl="2"/>
            <a:r>
              <a:rPr lang="en-GB" dirty="0" smtClean="0"/>
              <a:t>%</a:t>
            </a:r>
            <a:r>
              <a:rPr lang="en-GB" dirty="0" err="1" smtClean="0"/>
              <a:t>DeploymentBuildNumber</a:t>
            </a:r>
            <a:r>
              <a:rPr lang="en-GB" dirty="0" smtClean="0"/>
              <a:t>% - Will substitute this with the current build number</a:t>
            </a:r>
          </a:p>
          <a:p>
            <a:pPr lvl="2"/>
            <a:r>
              <a:rPr lang="en-GB" dirty="0" smtClean="0"/>
              <a:t>%</a:t>
            </a:r>
            <a:r>
              <a:rPr lang="en-GB" dirty="0" err="1" smtClean="0"/>
              <a:t>CIBuildNumber</a:t>
            </a:r>
            <a:r>
              <a:rPr lang="en-GB" dirty="0" smtClean="0"/>
              <a:t>% - Will substitute this with the number of the first imported build</a:t>
            </a:r>
          </a:p>
          <a:p>
            <a:pPr lvl="1"/>
            <a:r>
              <a:rPr lang="en-GB" dirty="0" smtClean="0"/>
              <a:t>Groups – What groups to use during packaging, multiple groups provided by a comma separated list</a:t>
            </a:r>
          </a:p>
          <a:p>
            <a:pPr lvl="1"/>
            <a:r>
              <a:rPr lang="en-GB" dirty="0" smtClean="0"/>
              <a:t>Target Folder – If blank will assume everything is binaries folder, else builds a relative path from that directory.</a:t>
            </a:r>
          </a:p>
          <a:p>
            <a:pPr lvl="1"/>
            <a:r>
              <a:rPr lang="en-GB" dirty="0" smtClean="0"/>
              <a:t>Create Deployment Manifest – Boolean flag on whether to create a manifest file. You must enable this for packages to be automatically deployed.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7495" t="19446" r="6728" b="21643"/>
          <a:stretch/>
        </p:blipFill>
        <p:spPr>
          <a:xfrm>
            <a:off x="838200" y="1825625"/>
            <a:ext cx="5120087" cy="27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2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Packaging – Deployment Manifest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With the new release system, we required some way of telling a release what packages were bein</a:t>
            </a:r>
            <a:r>
              <a:rPr lang="en-GB" dirty="0" smtClean="0"/>
              <a:t>g deployed, where they are to be deployed, by who and how.</a:t>
            </a:r>
          </a:p>
          <a:p>
            <a:endParaRPr lang="en-GB" dirty="0"/>
          </a:p>
          <a:p>
            <a:r>
              <a:rPr lang="en-GB" dirty="0" smtClean="0"/>
              <a:t>To facilitate this we output a manifest xml file containing this information. The packaging step will automatically create and update this file if enabled.</a:t>
            </a:r>
          </a:p>
          <a:p>
            <a:endParaRPr lang="en-GB" dirty="0"/>
          </a:p>
          <a:p>
            <a:r>
              <a:rPr lang="en-GB" dirty="0" smtClean="0"/>
              <a:t>The manifest has the following information.</a:t>
            </a:r>
            <a:r>
              <a:rPr lang="en-GB" dirty="0"/>
              <a:t/>
            </a:r>
            <a:br>
              <a:rPr lang="en-GB" dirty="0"/>
            </a:br>
            <a:r>
              <a:rPr lang="en-GB" sz="1300" dirty="0" smtClean="0">
                <a:solidFill>
                  <a:srgbClr val="00B050"/>
                </a:solidFill>
              </a:rPr>
              <a:t>&lt;Deployments&gt;</a:t>
            </a:r>
            <a:r>
              <a:rPr lang="en-GB" sz="1300" dirty="0">
                <a:solidFill>
                  <a:srgbClr val="00B050"/>
                </a:solidFill>
              </a:rPr>
              <a:t/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 smtClean="0">
                <a:solidFill>
                  <a:srgbClr val="00B050"/>
                </a:solidFill>
              </a:rPr>
              <a:t>	&lt;Deployment&gt;</a:t>
            </a:r>
            <a:br>
              <a:rPr lang="en-GB" sz="1300" dirty="0" smtClean="0">
                <a:solidFill>
                  <a:srgbClr val="00B050"/>
                </a:solidFill>
              </a:rPr>
            </a:br>
            <a:r>
              <a:rPr lang="en-GB" sz="1300" dirty="0" smtClean="0">
                <a:solidFill>
                  <a:srgbClr val="00B050"/>
                </a:solidFill>
              </a:rPr>
              <a:t>		&lt;Package Name=“</a:t>
            </a:r>
            <a:r>
              <a:rPr lang="en-GB" sz="1300" i="1" dirty="0" err="1" smtClean="0">
                <a:solidFill>
                  <a:srgbClr val="00B050"/>
                </a:solidFill>
              </a:rPr>
              <a:t>PackageName</a:t>
            </a:r>
            <a:r>
              <a:rPr lang="en-GB" sz="1300" dirty="0" smtClean="0">
                <a:solidFill>
                  <a:srgbClr val="00B050"/>
                </a:solidFill>
              </a:rPr>
              <a:t>” </a:t>
            </a:r>
            <a:r>
              <a:rPr lang="en-GB" sz="1300" dirty="0" err="1" smtClean="0">
                <a:solidFill>
                  <a:srgbClr val="00B050"/>
                </a:solidFill>
              </a:rPr>
              <a:t>Config</a:t>
            </a:r>
            <a:r>
              <a:rPr lang="en-GB" sz="1300" i="1" dirty="0" smtClean="0">
                <a:solidFill>
                  <a:srgbClr val="00B050"/>
                </a:solidFill>
              </a:rPr>
              <a:t>=“</a:t>
            </a:r>
            <a:r>
              <a:rPr lang="en-GB" sz="1300" i="1" dirty="0" err="1" smtClean="0">
                <a:solidFill>
                  <a:srgbClr val="00B050"/>
                </a:solidFill>
              </a:rPr>
              <a:t>DeployConfigName</a:t>
            </a:r>
            <a:r>
              <a:rPr lang="en-GB" sz="1300" i="1" dirty="0" smtClean="0">
                <a:solidFill>
                  <a:srgbClr val="00B050"/>
                </a:solidFill>
              </a:rPr>
              <a:t>” </a:t>
            </a:r>
            <a:r>
              <a:rPr lang="en-GB" sz="1300" dirty="0" smtClean="0">
                <a:solidFill>
                  <a:srgbClr val="00B050"/>
                </a:solidFill>
              </a:rPr>
              <a:t>Environment=“</a:t>
            </a:r>
            <a:r>
              <a:rPr lang="en-GB" sz="1300" i="1" dirty="0" err="1" smtClean="0">
                <a:solidFill>
                  <a:srgbClr val="00B050"/>
                </a:solidFill>
              </a:rPr>
              <a:t>EnvironmentName</a:t>
            </a:r>
            <a:r>
              <a:rPr lang="en-GB" sz="1300" dirty="0" smtClean="0">
                <a:solidFill>
                  <a:srgbClr val="00B050"/>
                </a:solidFill>
              </a:rPr>
              <a:t>” Groups</a:t>
            </a:r>
            <a:r>
              <a:rPr lang="en-GB" sz="1300" i="1" dirty="0" smtClean="0">
                <a:solidFill>
                  <a:srgbClr val="00B050"/>
                </a:solidFill>
              </a:rPr>
              <a:t>=“</a:t>
            </a:r>
            <a:r>
              <a:rPr lang="en-GB" sz="1300" i="1" dirty="0" err="1" smtClean="0">
                <a:solidFill>
                  <a:srgbClr val="00B050"/>
                </a:solidFill>
              </a:rPr>
              <a:t>CSVGroupList</a:t>
            </a:r>
            <a:r>
              <a:rPr lang="en-GB" sz="1300" i="1" dirty="0" smtClean="0">
                <a:solidFill>
                  <a:srgbClr val="00B050"/>
                </a:solidFill>
              </a:rPr>
              <a:t>” </a:t>
            </a:r>
            <a:r>
              <a:rPr lang="en-GB" sz="1300" dirty="0" smtClean="0">
                <a:solidFill>
                  <a:srgbClr val="00B050"/>
                </a:solidFill>
              </a:rPr>
              <a:t>/&gt;</a:t>
            </a:r>
            <a:br>
              <a:rPr lang="en-GB" sz="1300" dirty="0" smtClean="0">
                <a:solidFill>
                  <a:srgbClr val="00B050"/>
                </a:solidFill>
              </a:rPr>
            </a:br>
            <a:r>
              <a:rPr lang="en-GB" sz="1300" dirty="0" smtClean="0">
                <a:solidFill>
                  <a:srgbClr val="00B050"/>
                </a:solidFill>
              </a:rPr>
              <a:t>		&lt;</a:t>
            </a:r>
            <a:r>
              <a:rPr lang="en-GB" sz="1300" dirty="0" err="1" smtClean="0">
                <a:solidFill>
                  <a:srgbClr val="00B050"/>
                </a:solidFill>
              </a:rPr>
              <a:t>DeploymentServer</a:t>
            </a:r>
            <a:r>
              <a:rPr lang="en-GB" sz="1300" dirty="0" smtClean="0">
                <a:solidFill>
                  <a:srgbClr val="00B050"/>
                </a:solidFill>
              </a:rPr>
              <a:t> Name</a:t>
            </a:r>
            <a:r>
              <a:rPr lang="en-GB" sz="1300" i="1" dirty="0" smtClean="0">
                <a:solidFill>
                  <a:srgbClr val="00B050"/>
                </a:solidFill>
              </a:rPr>
              <a:t>=“</a:t>
            </a:r>
            <a:r>
              <a:rPr lang="en-GB" sz="1300" i="1" dirty="0" err="1" smtClean="0">
                <a:solidFill>
                  <a:srgbClr val="00B050"/>
                </a:solidFill>
              </a:rPr>
              <a:t>JumpServerName</a:t>
            </a:r>
            <a:r>
              <a:rPr lang="en-GB" sz="1300" i="1" dirty="0" smtClean="0">
                <a:solidFill>
                  <a:srgbClr val="00B050"/>
                </a:solidFill>
              </a:rPr>
              <a:t>” </a:t>
            </a:r>
            <a:r>
              <a:rPr lang="en-GB" sz="1300" dirty="0" err="1" smtClean="0">
                <a:solidFill>
                  <a:srgbClr val="00B050"/>
                </a:solidFill>
              </a:rPr>
              <a:t>ExternalIp</a:t>
            </a:r>
            <a:r>
              <a:rPr lang="en-GB" sz="1300" i="1" dirty="0" smtClean="0">
                <a:solidFill>
                  <a:srgbClr val="00B050"/>
                </a:solidFill>
              </a:rPr>
              <a:t>=“</a:t>
            </a:r>
            <a:r>
              <a:rPr lang="en-GB" sz="1300" i="1" dirty="0" err="1" smtClean="0">
                <a:solidFill>
                  <a:srgbClr val="00B050"/>
                </a:solidFill>
              </a:rPr>
              <a:t>ExtenralIP</a:t>
            </a:r>
            <a:r>
              <a:rPr lang="en-GB" sz="1300" i="1" dirty="0" smtClean="0">
                <a:solidFill>
                  <a:srgbClr val="00B050"/>
                </a:solidFill>
              </a:rPr>
              <a:t>” </a:t>
            </a:r>
            <a:r>
              <a:rPr lang="en-GB" sz="1300" dirty="0" smtClean="0">
                <a:solidFill>
                  <a:srgbClr val="00B050"/>
                </a:solidFill>
              </a:rPr>
              <a:t>/&gt;</a:t>
            </a:r>
            <a:br>
              <a:rPr lang="en-GB" sz="1300" dirty="0" smtClean="0">
                <a:solidFill>
                  <a:srgbClr val="00B050"/>
                </a:solidFill>
              </a:rPr>
            </a:br>
            <a:r>
              <a:rPr lang="en-GB" sz="1300" dirty="0" smtClean="0">
                <a:solidFill>
                  <a:srgbClr val="00B050"/>
                </a:solidFill>
              </a:rPr>
              <a:t>		&lt;</a:t>
            </a:r>
            <a:r>
              <a:rPr lang="en-GB" sz="1300" dirty="0" err="1" smtClean="0">
                <a:solidFill>
                  <a:srgbClr val="00B050"/>
                </a:solidFill>
              </a:rPr>
              <a:t>DeploymentAccount</a:t>
            </a:r>
            <a:r>
              <a:rPr lang="en-GB" sz="1300" dirty="0" smtClean="0">
                <a:solidFill>
                  <a:srgbClr val="00B050"/>
                </a:solidFill>
              </a:rPr>
              <a:t> Name</a:t>
            </a:r>
            <a:r>
              <a:rPr lang="en-GB" sz="1300" i="1" dirty="0" smtClean="0">
                <a:solidFill>
                  <a:srgbClr val="00B050"/>
                </a:solidFill>
              </a:rPr>
              <a:t>=“</a:t>
            </a:r>
            <a:r>
              <a:rPr lang="en-GB" sz="1300" i="1" dirty="0" err="1" smtClean="0">
                <a:solidFill>
                  <a:srgbClr val="00B050"/>
                </a:solidFill>
              </a:rPr>
              <a:t>DeploymentAccountName</a:t>
            </a:r>
            <a:r>
              <a:rPr lang="en-GB" sz="1300" i="1" dirty="0" smtClean="0">
                <a:solidFill>
                  <a:srgbClr val="00B050"/>
                </a:solidFill>
              </a:rPr>
              <a:t>” </a:t>
            </a:r>
            <a:r>
              <a:rPr lang="en-GB" sz="1300" dirty="0" smtClean="0">
                <a:solidFill>
                  <a:srgbClr val="00B050"/>
                </a:solidFill>
              </a:rPr>
              <a:t>Password</a:t>
            </a:r>
            <a:r>
              <a:rPr lang="en-GB" sz="1300" i="1" dirty="0" smtClean="0">
                <a:solidFill>
                  <a:srgbClr val="00B050"/>
                </a:solidFill>
              </a:rPr>
              <a:t>=“</a:t>
            </a:r>
            <a:r>
              <a:rPr lang="en-GB" sz="1300" i="1" dirty="0" err="1" smtClean="0">
                <a:solidFill>
                  <a:srgbClr val="00B050"/>
                </a:solidFill>
              </a:rPr>
              <a:t>EncryptedPassword</a:t>
            </a:r>
            <a:r>
              <a:rPr lang="en-GB" sz="1300" i="1" dirty="0" smtClean="0">
                <a:solidFill>
                  <a:srgbClr val="00B050"/>
                </a:solidFill>
              </a:rPr>
              <a:t>” </a:t>
            </a:r>
            <a:r>
              <a:rPr lang="en-GB" sz="1300" dirty="0" smtClean="0">
                <a:solidFill>
                  <a:srgbClr val="00B050"/>
                </a:solidFill>
              </a:rPr>
              <a:t>/&gt;</a:t>
            </a:r>
            <a:r>
              <a:rPr lang="en-GB" sz="1300" i="1" dirty="0">
                <a:solidFill>
                  <a:srgbClr val="00B050"/>
                </a:solidFill>
              </a:rPr>
              <a:t/>
            </a:r>
            <a:br>
              <a:rPr lang="en-GB" sz="1300" i="1" dirty="0">
                <a:solidFill>
                  <a:srgbClr val="00B050"/>
                </a:solidFill>
              </a:rPr>
            </a:br>
            <a:r>
              <a:rPr lang="en-GB" sz="1300" i="1" dirty="0" smtClean="0">
                <a:solidFill>
                  <a:srgbClr val="00B050"/>
                </a:solidFill>
              </a:rPr>
              <a:t>	</a:t>
            </a:r>
            <a:r>
              <a:rPr lang="en-GB" sz="1300" dirty="0" smtClean="0">
                <a:solidFill>
                  <a:srgbClr val="00B050"/>
                </a:solidFill>
              </a:rPr>
              <a:t>&lt;/Deployment&gt;</a:t>
            </a:r>
            <a:r>
              <a:rPr lang="en-GB" sz="1300" dirty="0">
                <a:solidFill>
                  <a:srgbClr val="00B050"/>
                </a:solidFill>
              </a:rPr>
              <a:t/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 smtClean="0">
                <a:solidFill>
                  <a:srgbClr val="00B050"/>
                </a:solidFill>
              </a:rPr>
              <a:t>	&lt;</a:t>
            </a:r>
            <a:r>
              <a:rPr lang="en-GB" sz="1300" dirty="0" err="1" smtClean="0">
                <a:solidFill>
                  <a:srgbClr val="00B050"/>
                </a:solidFill>
              </a:rPr>
              <a:t>DeploymentTool</a:t>
            </a:r>
            <a:r>
              <a:rPr lang="en-GB" sz="1300" dirty="0" smtClean="0">
                <a:solidFill>
                  <a:srgbClr val="00B050"/>
                </a:solidFill>
              </a:rPr>
              <a:t> Version</a:t>
            </a:r>
            <a:r>
              <a:rPr lang="en-GB" sz="1300" i="1" dirty="0" smtClean="0">
                <a:solidFill>
                  <a:srgbClr val="00B050"/>
                </a:solidFill>
              </a:rPr>
              <a:t>=“</a:t>
            </a:r>
            <a:r>
              <a:rPr lang="en-GB" sz="1300" i="1" dirty="0" err="1" smtClean="0">
                <a:solidFill>
                  <a:srgbClr val="00B050"/>
                </a:solidFill>
              </a:rPr>
              <a:t>DeploymentToolNuGetVersion</a:t>
            </a:r>
            <a:r>
              <a:rPr lang="en-GB" sz="1300" i="1" dirty="0" smtClean="0">
                <a:solidFill>
                  <a:srgbClr val="00B050"/>
                </a:solidFill>
              </a:rPr>
              <a:t>”</a:t>
            </a:r>
            <a:r>
              <a:rPr lang="en-GB" sz="1300" dirty="0" smtClean="0">
                <a:solidFill>
                  <a:srgbClr val="00B050"/>
                </a:solidFill>
              </a:rPr>
              <a:t> /&gt;</a:t>
            </a:r>
            <a:br>
              <a:rPr lang="en-GB" sz="1300" dirty="0" smtClean="0">
                <a:solidFill>
                  <a:srgbClr val="00B050"/>
                </a:solidFill>
              </a:rPr>
            </a:br>
            <a:r>
              <a:rPr lang="en-GB" sz="1300" dirty="0" smtClean="0">
                <a:solidFill>
                  <a:srgbClr val="00B050"/>
                </a:solidFill>
              </a:rPr>
              <a:t>&lt;/Deployments&gt;</a:t>
            </a:r>
            <a:endParaRPr lang="en-GB" sz="1300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Definition vs Environment Definition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Release module in TFS adds some new concepts to TFS. These being Release and Environment </a:t>
            </a:r>
            <a:r>
              <a:rPr lang="en-GB" dirty="0" err="1" smtClean="0"/>
              <a:t>Definitons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A Release Definition defines what Environments to be deployed to, what artefacts to deploy, when to schedule or trigger a release and common release variables</a:t>
            </a:r>
          </a:p>
          <a:p>
            <a:pPr lvl="1"/>
            <a:r>
              <a:rPr lang="en-GB" dirty="0" smtClean="0"/>
              <a:t>A Release definition can contain multiple Environment Definitions</a:t>
            </a:r>
          </a:p>
          <a:p>
            <a:pPr lvl="1"/>
            <a:endParaRPr lang="en-GB" dirty="0"/>
          </a:p>
          <a:p>
            <a:r>
              <a:rPr lang="en-GB" dirty="0" smtClean="0"/>
              <a:t>An Environment Definition defines what the deployment steps are, what approvals are required, when to deploy to that environment once a release is created and environment specific release variables</a:t>
            </a:r>
          </a:p>
        </p:txBody>
      </p:sp>
    </p:spTree>
    <p:extLst>
      <p:ext uri="{BB962C8B-B14F-4D97-AF65-F5344CB8AC3E}">
        <p14:creationId xmlns:p14="http://schemas.microsoft.com/office/powerpoint/2010/main" val="9356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 Variables vs Release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Variables are available to all environments during their retrospective releases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Environment Variables are specific to their given environment. Environments can have the same Variable but differing values.</a:t>
            </a:r>
          </a:p>
          <a:p>
            <a:endParaRPr lang="en-GB" dirty="0"/>
          </a:p>
          <a:p>
            <a:r>
              <a:rPr lang="en-GB" dirty="0" smtClean="0"/>
              <a:t>They are both accessible in the same way in Build Steps or Scripts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9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Triggers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Release Triggers</a:t>
            </a:r>
          </a:p>
          <a:p>
            <a:pPr lvl="1"/>
            <a:r>
              <a:rPr lang="en-GB" dirty="0" smtClean="0"/>
              <a:t>Manual</a:t>
            </a:r>
          </a:p>
          <a:p>
            <a:pPr lvl="1"/>
            <a:r>
              <a:rPr lang="en-GB" dirty="0" smtClean="0"/>
              <a:t>Continuous</a:t>
            </a:r>
          </a:p>
          <a:p>
            <a:pPr lvl="2"/>
            <a:r>
              <a:rPr lang="en-GB" dirty="0" err="1" smtClean="0"/>
              <a:t>Everytime</a:t>
            </a:r>
            <a:r>
              <a:rPr lang="en-GB" dirty="0" smtClean="0"/>
              <a:t> a new artefact version is available</a:t>
            </a:r>
          </a:p>
          <a:p>
            <a:pPr lvl="1"/>
            <a:r>
              <a:rPr lang="en-GB" dirty="0" smtClean="0"/>
              <a:t>Scheduled</a:t>
            </a:r>
          </a:p>
        </p:txBody>
      </p:sp>
    </p:spTree>
    <p:extLst>
      <p:ext uri="{BB962C8B-B14F-4D97-AF65-F5344CB8AC3E}">
        <p14:creationId xmlns:p14="http://schemas.microsoft.com/office/powerpoint/2010/main" val="2785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 Triggers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Environment Triggers</a:t>
            </a:r>
          </a:p>
          <a:p>
            <a:pPr lvl="1"/>
            <a:r>
              <a:rPr lang="en-GB" dirty="0"/>
              <a:t>Manual</a:t>
            </a:r>
          </a:p>
          <a:p>
            <a:pPr lvl="1"/>
            <a:r>
              <a:rPr lang="en-GB" dirty="0"/>
              <a:t>After Release Creation</a:t>
            </a:r>
          </a:p>
          <a:p>
            <a:pPr lvl="1"/>
            <a:r>
              <a:rPr lang="en-GB" dirty="0"/>
              <a:t>After Successful Deployment on another Environment</a:t>
            </a:r>
          </a:p>
          <a:p>
            <a:pPr lvl="1"/>
            <a:endParaRPr lang="en-GB" dirty="0"/>
          </a:p>
          <a:p>
            <a:r>
              <a:rPr lang="en-GB" dirty="0"/>
              <a:t>Environment Trigger Options</a:t>
            </a:r>
          </a:p>
          <a:p>
            <a:pPr lvl="1"/>
            <a:r>
              <a:rPr lang="en-GB" dirty="0"/>
              <a:t>Multiple Release </a:t>
            </a:r>
            <a:r>
              <a:rPr lang="en-GB" dirty="0" err="1"/>
              <a:t>Simultaenously</a:t>
            </a:r>
            <a:endParaRPr lang="en-GB" dirty="0"/>
          </a:p>
          <a:p>
            <a:pPr lvl="1"/>
            <a:r>
              <a:rPr lang="en-GB" dirty="0"/>
              <a:t>One Deployment at a time</a:t>
            </a:r>
          </a:p>
          <a:p>
            <a:pPr lvl="2"/>
            <a:r>
              <a:rPr lang="en-GB" dirty="0"/>
              <a:t>Deploy All – sequentially</a:t>
            </a:r>
          </a:p>
          <a:p>
            <a:pPr lvl="2"/>
            <a:r>
              <a:rPr lang="en-GB" dirty="0"/>
              <a:t>Deploy latest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3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Changes for 2015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XAML files have been replaced by an extensible scripting system</a:t>
            </a:r>
          </a:p>
          <a:p>
            <a:pPr lvl="1"/>
            <a:r>
              <a:rPr lang="en-GB" dirty="0" err="1" smtClean="0"/>
              <a:t>Powershell</a:t>
            </a:r>
            <a:r>
              <a:rPr lang="en-GB" dirty="0" smtClean="0"/>
              <a:t> and\or Node.JS driven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Click and Drag build workflow system in web client</a:t>
            </a:r>
          </a:p>
          <a:p>
            <a:pPr lvl="1"/>
            <a:r>
              <a:rPr lang="en-GB" dirty="0" smtClean="0"/>
              <a:t>Very limited access from within Visual Studio.</a:t>
            </a:r>
          </a:p>
          <a:p>
            <a:pPr lvl="1"/>
            <a:endParaRPr lang="en-GB" dirty="0"/>
          </a:p>
          <a:p>
            <a:r>
              <a:rPr lang="en-GB" dirty="0" smtClean="0"/>
              <a:t>A dedicated Release Management suite which teams will have access to for deployments</a:t>
            </a:r>
          </a:p>
          <a:p>
            <a:endParaRPr lang="en-GB" dirty="0"/>
          </a:p>
          <a:p>
            <a:r>
              <a:rPr lang="en-GB" dirty="0" smtClean="0"/>
              <a:t>Build Controllers have been replaced with Agent Pools\Queues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5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define Specific Users to pre and post approve a deployment to an environment.</a:t>
            </a:r>
          </a:p>
          <a:p>
            <a:endParaRPr lang="en-GB" dirty="0"/>
          </a:p>
          <a:p>
            <a:r>
              <a:rPr lang="en-GB" dirty="0" smtClean="0"/>
              <a:t>The deployment will held in place until the approval is provided</a:t>
            </a:r>
          </a:p>
          <a:p>
            <a:endParaRPr lang="en-GB" dirty="0"/>
          </a:p>
          <a:p>
            <a:r>
              <a:rPr lang="en-GB" dirty="0" smtClean="0"/>
              <a:t>Email alerts can be generated for approvals.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75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TFL 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Validate Release Setup</a:t>
            </a:r>
          </a:p>
          <a:p>
            <a:r>
              <a:rPr lang="en-GB" dirty="0" smtClean="0"/>
              <a:t>Setup Environment</a:t>
            </a:r>
          </a:p>
          <a:p>
            <a:r>
              <a:rPr lang="en-GB" dirty="0" smtClean="0"/>
              <a:t>Execute Deployment</a:t>
            </a:r>
          </a:p>
          <a:p>
            <a:r>
              <a:rPr lang="en-GB" dirty="0" smtClean="0"/>
              <a:t>Setup Post Deployment Testing</a:t>
            </a:r>
          </a:p>
          <a:p>
            <a:r>
              <a:rPr lang="en-GB" dirty="0" smtClean="0"/>
              <a:t>Post Deployment Test</a:t>
            </a:r>
          </a:p>
          <a:p>
            <a:r>
              <a:rPr lang="en-GB" dirty="0" smtClean="0"/>
              <a:t>Functional Tests (Optional)</a:t>
            </a:r>
          </a:p>
          <a:p>
            <a:r>
              <a:rPr lang="en-GB" dirty="0" smtClean="0"/>
              <a:t>Deployment Logs copied to Build Share</a:t>
            </a:r>
          </a:p>
          <a:p>
            <a:r>
              <a:rPr lang="en-GB" dirty="0" smtClean="0"/>
              <a:t>Delete Release Directory on Release Agent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– Validate Setup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7731" t="35451" r="1306" b="31707"/>
          <a:stretch/>
        </p:blipFill>
        <p:spPr>
          <a:xfrm>
            <a:off x="838200" y="1825625"/>
            <a:ext cx="5114946" cy="246928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This step validates that the current deployment setup will be able to work, and detect any setup errors early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Release Step Fields</a:t>
            </a:r>
          </a:p>
          <a:p>
            <a:pPr lvl="1"/>
            <a:r>
              <a:rPr lang="en-GB" dirty="0" smtClean="0"/>
              <a:t>Rig Name – If using </a:t>
            </a:r>
            <a:r>
              <a:rPr lang="en-GB" dirty="0" err="1" smtClean="0"/>
              <a:t>vCloud</a:t>
            </a:r>
            <a:r>
              <a:rPr lang="en-GB" dirty="0" smtClean="0"/>
              <a:t> the name of the Rig</a:t>
            </a:r>
          </a:p>
          <a:p>
            <a:pPr lvl="1"/>
            <a:r>
              <a:rPr lang="en-GB" dirty="0" smtClean="0"/>
              <a:t>Template Name – If using </a:t>
            </a:r>
            <a:r>
              <a:rPr lang="en-GB" dirty="0" err="1" smtClean="0"/>
              <a:t>vCloud</a:t>
            </a:r>
            <a:r>
              <a:rPr lang="en-GB" dirty="0" smtClean="0"/>
              <a:t> the name of the baseline template</a:t>
            </a:r>
          </a:p>
          <a:p>
            <a:pPr lvl="1"/>
            <a:r>
              <a:rPr lang="en-GB" dirty="0" smtClean="0"/>
              <a:t>Deployment Action – Are we doing a Deploy, </a:t>
            </a:r>
            <a:r>
              <a:rPr lang="en-GB" dirty="0" err="1" smtClean="0"/>
              <a:t>DeployAndTest</a:t>
            </a:r>
            <a:r>
              <a:rPr lang="en-GB" dirty="0" smtClean="0"/>
              <a:t> or Test</a:t>
            </a:r>
          </a:p>
          <a:p>
            <a:pPr lvl="1"/>
            <a:r>
              <a:rPr lang="en-GB" dirty="0" smtClean="0"/>
              <a:t>Platform – Are we using </a:t>
            </a:r>
            <a:r>
              <a:rPr lang="en-GB" dirty="0" err="1" smtClean="0"/>
              <a:t>vCloud</a:t>
            </a:r>
            <a:r>
              <a:rPr lang="en-GB" dirty="0" smtClean="0"/>
              <a:t> or </a:t>
            </a:r>
            <a:r>
              <a:rPr lang="en-GB" dirty="0" err="1" smtClean="0"/>
              <a:t>CurrentDomain</a:t>
            </a:r>
            <a:endParaRPr lang="en-GB" dirty="0" smtClean="0"/>
          </a:p>
          <a:p>
            <a:pPr lvl="1"/>
            <a:r>
              <a:rPr lang="en-GB" dirty="0" err="1" smtClean="0"/>
              <a:t>vCloud</a:t>
            </a:r>
            <a:r>
              <a:rPr lang="en-GB" dirty="0" smtClean="0"/>
              <a:t> Action – If using </a:t>
            </a:r>
            <a:r>
              <a:rPr lang="en-GB" dirty="0" err="1" smtClean="0"/>
              <a:t>vCloud</a:t>
            </a:r>
            <a:r>
              <a:rPr lang="en-GB" dirty="0" smtClean="0"/>
              <a:t> are we doing a </a:t>
            </a:r>
            <a:r>
              <a:rPr lang="en-GB" dirty="0" err="1" smtClean="0"/>
              <a:t>RefreshRig</a:t>
            </a:r>
            <a:r>
              <a:rPr lang="en-GB" dirty="0" smtClean="0"/>
              <a:t>, </a:t>
            </a:r>
            <a:r>
              <a:rPr lang="en-GB" dirty="0" err="1" smtClean="0"/>
              <a:t>ForceRigRefresh</a:t>
            </a:r>
            <a:r>
              <a:rPr lang="en-GB" dirty="0" smtClean="0"/>
              <a:t>, </a:t>
            </a:r>
            <a:r>
              <a:rPr lang="en-GB" dirty="0" err="1" smtClean="0"/>
              <a:t>CreateRig</a:t>
            </a:r>
            <a:r>
              <a:rPr lang="en-GB" dirty="0" smtClean="0"/>
              <a:t> or </a:t>
            </a:r>
            <a:r>
              <a:rPr lang="en-GB" dirty="0" err="1" smtClean="0"/>
              <a:t>DoNothing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615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– Setup Environment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7620" t="35728" r="668" b="32893"/>
          <a:stretch/>
        </p:blipFill>
        <p:spPr>
          <a:xfrm>
            <a:off x="838199" y="1825625"/>
            <a:ext cx="5165605" cy="23399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This step does the Environment setup. If we are using a </a:t>
            </a:r>
            <a:r>
              <a:rPr lang="en-GB" dirty="0" err="1" smtClean="0"/>
              <a:t>CurrentDomain</a:t>
            </a:r>
            <a:r>
              <a:rPr lang="en-GB" dirty="0" smtClean="0"/>
              <a:t> environment this step announce that is skipping and continue into the deployment</a:t>
            </a:r>
          </a:p>
          <a:p>
            <a:endParaRPr lang="en-GB" dirty="0"/>
          </a:p>
          <a:p>
            <a:r>
              <a:rPr lang="en-GB" dirty="0" smtClean="0"/>
              <a:t>Release Step Fields</a:t>
            </a:r>
          </a:p>
          <a:p>
            <a:pPr lvl="1"/>
            <a:r>
              <a:rPr lang="en-GB" dirty="0" smtClean="0"/>
              <a:t>Rig Name – If using </a:t>
            </a:r>
            <a:r>
              <a:rPr lang="en-GB" dirty="0" err="1" smtClean="0"/>
              <a:t>vCloud</a:t>
            </a:r>
            <a:r>
              <a:rPr lang="en-GB" dirty="0" smtClean="0"/>
              <a:t> the Name of the Rig being used</a:t>
            </a:r>
          </a:p>
          <a:p>
            <a:pPr lvl="1"/>
            <a:r>
              <a:rPr lang="en-GB" dirty="0" smtClean="0"/>
              <a:t>Template name – If using </a:t>
            </a:r>
            <a:r>
              <a:rPr lang="en-GB" dirty="0" err="1" smtClean="0"/>
              <a:t>vCloud</a:t>
            </a:r>
            <a:r>
              <a:rPr lang="en-GB" dirty="0" smtClean="0"/>
              <a:t> the name of the baseline template being used</a:t>
            </a:r>
          </a:p>
          <a:p>
            <a:pPr lvl="1"/>
            <a:r>
              <a:rPr lang="en-GB" dirty="0" smtClean="0"/>
              <a:t>Platform – </a:t>
            </a:r>
            <a:r>
              <a:rPr lang="en-GB" dirty="0" err="1" smtClean="0"/>
              <a:t>vCloud</a:t>
            </a:r>
            <a:r>
              <a:rPr lang="en-GB" dirty="0" smtClean="0"/>
              <a:t> or </a:t>
            </a:r>
            <a:r>
              <a:rPr lang="en-GB" dirty="0" err="1" smtClean="0"/>
              <a:t>CurrentDomain</a:t>
            </a:r>
            <a:endParaRPr lang="en-GB" dirty="0" smtClean="0"/>
          </a:p>
          <a:p>
            <a:pPr lvl="1"/>
            <a:r>
              <a:rPr lang="en-GB" dirty="0" err="1" smtClean="0"/>
              <a:t>vCloudAction</a:t>
            </a:r>
            <a:r>
              <a:rPr lang="en-GB" dirty="0" smtClean="0"/>
              <a:t> – if using </a:t>
            </a:r>
            <a:r>
              <a:rPr lang="en-GB" dirty="0" err="1" smtClean="0"/>
              <a:t>vCloud</a:t>
            </a:r>
            <a:r>
              <a:rPr lang="en-GB" dirty="0" smtClean="0"/>
              <a:t> are we doing, a </a:t>
            </a:r>
            <a:r>
              <a:rPr lang="en-GB" dirty="0" err="1" smtClean="0"/>
              <a:t>RefreshRig</a:t>
            </a:r>
            <a:r>
              <a:rPr lang="en-GB" dirty="0" smtClean="0"/>
              <a:t>, </a:t>
            </a:r>
            <a:r>
              <a:rPr lang="en-GB" dirty="0" err="1" smtClean="0"/>
              <a:t>ForceRigRefresh</a:t>
            </a:r>
            <a:r>
              <a:rPr lang="en-GB" dirty="0" smtClean="0"/>
              <a:t>, </a:t>
            </a:r>
            <a:r>
              <a:rPr lang="en-GB" dirty="0" err="1" smtClean="0"/>
              <a:t>CreateRig</a:t>
            </a:r>
            <a:r>
              <a:rPr lang="en-GB" dirty="0" smtClean="0"/>
              <a:t> or </a:t>
            </a:r>
            <a:r>
              <a:rPr lang="en-GB" dirty="0" err="1" smtClean="0"/>
              <a:t>DoNothing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53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– Execute Deployment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8334" t="35136" r="667" b="37333"/>
          <a:stretch/>
        </p:blipFill>
        <p:spPr>
          <a:xfrm>
            <a:off x="838200" y="1825625"/>
            <a:ext cx="5147436" cy="208135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This step actually does the Deployment. It iterates through the Deployment Manifest, deploying each package in turn</a:t>
            </a:r>
          </a:p>
          <a:p>
            <a:endParaRPr lang="en-GB" dirty="0"/>
          </a:p>
          <a:p>
            <a:r>
              <a:rPr lang="en-GB" dirty="0" smtClean="0"/>
              <a:t>Release Step Fields</a:t>
            </a:r>
          </a:p>
          <a:p>
            <a:pPr lvl="1"/>
            <a:r>
              <a:rPr lang="en-GB" dirty="0" smtClean="0"/>
              <a:t>Rig Name -  If using the </a:t>
            </a:r>
            <a:r>
              <a:rPr lang="en-GB" dirty="0" err="1" smtClean="0"/>
              <a:t>vCloud</a:t>
            </a:r>
            <a:r>
              <a:rPr lang="en-GB" dirty="0" smtClean="0"/>
              <a:t> the name of the rig to deploy to.</a:t>
            </a:r>
          </a:p>
          <a:p>
            <a:pPr lvl="1"/>
            <a:r>
              <a:rPr lang="en-GB" dirty="0" smtClean="0"/>
              <a:t>Deployment Action – What type of Release. If we doing a Deploy or </a:t>
            </a:r>
            <a:r>
              <a:rPr lang="en-GB" dirty="0" err="1" smtClean="0"/>
              <a:t>DeployAndTest</a:t>
            </a:r>
            <a:r>
              <a:rPr lang="en-GB" dirty="0" smtClean="0"/>
              <a:t> the step will execute fully, If we doing a test the step will skip over.</a:t>
            </a:r>
          </a:p>
          <a:p>
            <a:pPr lvl="1"/>
            <a:r>
              <a:rPr lang="en-GB" dirty="0" smtClean="0"/>
              <a:t>Password – The password to decrypt the service accounts files.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226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7514" t="34544" r="-10" b="33484"/>
          <a:stretch/>
        </p:blipFill>
        <p:spPr>
          <a:xfrm>
            <a:off x="838200" y="1825625"/>
            <a:ext cx="5206166" cy="235844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To be able to run post deploy testing we have an </a:t>
            </a:r>
            <a:r>
              <a:rPr lang="en-GB" dirty="0" err="1" smtClean="0"/>
              <a:t>app.config</a:t>
            </a:r>
            <a:r>
              <a:rPr lang="en-GB" dirty="0" smtClean="0"/>
              <a:t> file which needs to be updated with dynamic information, this step does that update</a:t>
            </a:r>
          </a:p>
          <a:p>
            <a:endParaRPr lang="en-GB" dirty="0"/>
          </a:p>
          <a:p>
            <a:r>
              <a:rPr lang="en-GB" dirty="0" smtClean="0"/>
              <a:t>Release Step Fields</a:t>
            </a:r>
          </a:p>
          <a:p>
            <a:pPr lvl="1"/>
            <a:r>
              <a:rPr lang="en-GB" dirty="0" smtClean="0"/>
              <a:t>Rig Name – If using </a:t>
            </a:r>
            <a:r>
              <a:rPr lang="en-GB" dirty="0" err="1" smtClean="0"/>
              <a:t>vCloud</a:t>
            </a:r>
            <a:r>
              <a:rPr lang="en-GB" dirty="0" smtClean="0"/>
              <a:t> the name of rig to test</a:t>
            </a:r>
          </a:p>
          <a:p>
            <a:pPr lvl="1"/>
            <a:r>
              <a:rPr lang="en-GB" dirty="0" smtClean="0"/>
              <a:t>Password – the password used to decrypt the service accounts file</a:t>
            </a:r>
          </a:p>
          <a:p>
            <a:pPr lvl="1"/>
            <a:r>
              <a:rPr lang="en-GB" dirty="0" smtClean="0"/>
              <a:t>Platform – Are we testing </a:t>
            </a:r>
            <a:r>
              <a:rPr lang="en-GB" dirty="0" err="1" smtClean="0"/>
              <a:t>vCloud</a:t>
            </a:r>
            <a:r>
              <a:rPr lang="en-GB" dirty="0" smtClean="0"/>
              <a:t> or </a:t>
            </a:r>
            <a:r>
              <a:rPr lang="en-GB" dirty="0" err="1" smtClean="0"/>
              <a:t>CurrentDomain</a:t>
            </a:r>
            <a:endParaRPr lang="en-GB" dirty="0" smtClean="0"/>
          </a:p>
          <a:p>
            <a:pPr lvl="1"/>
            <a:r>
              <a:rPr lang="en-GB" dirty="0" smtClean="0"/>
              <a:t>Test Settings File – What is the name of the </a:t>
            </a:r>
            <a:r>
              <a:rPr lang="en-GB" dirty="0" err="1" smtClean="0"/>
              <a:t>app.config</a:t>
            </a:r>
            <a:r>
              <a:rPr lang="en-GB" dirty="0" smtClean="0"/>
              <a:t> to be updated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142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 – Setup Log Folder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7620" t="35136" r="1025" b="42958"/>
          <a:stretch/>
        </p:blipFill>
        <p:spPr>
          <a:xfrm>
            <a:off x="838200" y="1825625"/>
            <a:ext cx="4585199" cy="146252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This step sets up output folder for the deployment logs. It archives previous attempts and clears the way for new logs to be copied across</a:t>
            </a:r>
          </a:p>
          <a:p>
            <a:endParaRPr lang="en-GB" dirty="0"/>
          </a:p>
          <a:p>
            <a:r>
              <a:rPr lang="en-GB" dirty="0" smtClean="0"/>
              <a:t>Release Step Fields</a:t>
            </a:r>
          </a:p>
          <a:p>
            <a:pPr lvl="1"/>
            <a:r>
              <a:rPr lang="en-GB" dirty="0" smtClean="0"/>
              <a:t>Release Drop Folder – Where the deployment logs are going </a:t>
            </a:r>
            <a:r>
              <a:rPr lang="en-GB" smtClean="0"/>
              <a:t>to outputted to.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01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Changes by the Build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will remain the same</a:t>
            </a:r>
          </a:p>
          <a:p>
            <a:endParaRPr lang="en-GB" dirty="0" smtClean="0"/>
          </a:p>
          <a:p>
            <a:r>
              <a:rPr lang="en-GB" dirty="0" smtClean="0"/>
              <a:t>Packaging and Deployment have been separated.</a:t>
            </a:r>
          </a:p>
          <a:p>
            <a:pPr lvl="1"/>
            <a:r>
              <a:rPr lang="en-GB" dirty="0" smtClean="0"/>
              <a:t>Each team will now have Package Builds which supply artefacts to their Releases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7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0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Continuous Integration (CI) build is made of the following basic steps</a:t>
            </a:r>
          </a:p>
          <a:p>
            <a:pPr lvl="1"/>
            <a:r>
              <a:rPr lang="en-GB" dirty="0" smtClean="0"/>
              <a:t>Update </a:t>
            </a:r>
            <a:r>
              <a:rPr lang="en-GB" dirty="0" err="1" smtClean="0"/>
              <a:t>AssemblyInfo</a:t>
            </a:r>
            <a:r>
              <a:rPr lang="en-GB" dirty="0" smtClean="0"/>
              <a:t> files with version information</a:t>
            </a:r>
          </a:p>
          <a:p>
            <a:pPr lvl="1"/>
            <a:r>
              <a:rPr lang="en-GB" dirty="0" smtClean="0"/>
              <a:t>Build Solutions</a:t>
            </a:r>
          </a:p>
          <a:p>
            <a:pPr lvl="1"/>
            <a:r>
              <a:rPr lang="en-GB" dirty="0" smtClean="0"/>
              <a:t>Unit Testing</a:t>
            </a:r>
          </a:p>
          <a:p>
            <a:pPr lvl="1"/>
            <a:r>
              <a:rPr lang="en-GB" dirty="0" smtClean="0"/>
              <a:t>Publish Symbols</a:t>
            </a:r>
          </a:p>
          <a:p>
            <a:pPr lvl="1"/>
            <a:r>
              <a:rPr lang="en-GB" dirty="0" smtClean="0"/>
              <a:t>Publish Drop to File Share</a:t>
            </a:r>
          </a:p>
          <a:p>
            <a:pPr lvl="1"/>
            <a:r>
              <a:rPr lang="en-GB" dirty="0" smtClean="0"/>
              <a:t>Delete Build Directory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69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 – Versioning Assemblies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129" t="18647" r="19455" b="6504"/>
          <a:stretch/>
        </p:blipFill>
        <p:spPr>
          <a:xfrm>
            <a:off x="838200" y="1825624"/>
            <a:ext cx="5094030" cy="38639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Updates the details in Assembly Information files that match the given pattern</a:t>
            </a:r>
          </a:p>
          <a:p>
            <a:endParaRPr lang="en-GB" dirty="0"/>
          </a:p>
          <a:p>
            <a:r>
              <a:rPr lang="en-GB" dirty="0" smtClean="0"/>
              <a:t>Step Fields</a:t>
            </a:r>
          </a:p>
          <a:p>
            <a:pPr lvl="1"/>
            <a:r>
              <a:rPr lang="en-GB" dirty="0" smtClean="0"/>
              <a:t>Info File Pattern – string pattern of file names that require updating</a:t>
            </a:r>
          </a:p>
          <a:p>
            <a:pPr lvl="1"/>
            <a:r>
              <a:rPr lang="en-GB" dirty="0" smtClean="0"/>
              <a:t>Version – What version number to use</a:t>
            </a:r>
          </a:p>
          <a:p>
            <a:pPr lvl="1"/>
            <a:r>
              <a:rPr lang="en-GB" dirty="0" smtClean="0"/>
              <a:t>File Version – What file version number to use</a:t>
            </a:r>
          </a:p>
          <a:p>
            <a:pPr lvl="1"/>
            <a:r>
              <a:rPr lang="en-GB" dirty="0" smtClean="0"/>
              <a:t>Title, Description, Product, Copyright, Configuration, Company, Culture, Trademark and Informational Version – These are string based values that can be updated during the build to add extra dynamic information to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75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Integration – Versioning Assemblies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Available Pattern Matches include</a:t>
            </a:r>
          </a:p>
          <a:p>
            <a:pPr lvl="1"/>
            <a:r>
              <a:rPr lang="en-GB" dirty="0" smtClean="0"/>
              <a:t>TPROJ – The name of the Team Project the build is under</a:t>
            </a:r>
          </a:p>
          <a:p>
            <a:pPr lvl="1"/>
            <a:r>
              <a:rPr lang="en-GB" dirty="0" smtClean="0"/>
              <a:t>REQBY – Who requested the build to be run</a:t>
            </a:r>
          </a:p>
          <a:p>
            <a:pPr lvl="1"/>
            <a:r>
              <a:rPr lang="en-GB" dirty="0" smtClean="0"/>
              <a:t>BNAME – The name of the Build Definition</a:t>
            </a:r>
          </a:p>
          <a:p>
            <a:pPr lvl="1"/>
            <a:r>
              <a:rPr lang="en-GB" dirty="0" smtClean="0"/>
              <a:t>UTIME – Universal Time</a:t>
            </a:r>
          </a:p>
          <a:p>
            <a:pPr lvl="1"/>
            <a:r>
              <a:rPr lang="en-GB" dirty="0" smtClean="0"/>
              <a:t>LDATE – Long Date String</a:t>
            </a:r>
          </a:p>
          <a:p>
            <a:pPr lvl="1"/>
            <a:r>
              <a:rPr lang="en-GB" dirty="0" smtClean="0"/>
              <a:t>SDATE – Short Date String</a:t>
            </a:r>
          </a:p>
          <a:p>
            <a:pPr lvl="1"/>
            <a:r>
              <a:rPr lang="en-GB" dirty="0" smtClean="0"/>
              <a:t>STIME – Short Time String</a:t>
            </a:r>
          </a:p>
          <a:p>
            <a:pPr lvl="1"/>
            <a:r>
              <a:rPr lang="en-GB" dirty="0" smtClean="0"/>
              <a:t>BNUM – The current Build Number</a:t>
            </a:r>
          </a:p>
          <a:p>
            <a:pPr lvl="1"/>
            <a:r>
              <a:rPr lang="en-GB" dirty="0" smtClean="0"/>
              <a:t>YYYY – The year in four digit format</a:t>
            </a:r>
          </a:p>
          <a:p>
            <a:pPr lvl="1"/>
            <a:r>
              <a:rPr lang="en-GB" dirty="0" smtClean="0"/>
              <a:t>YY – the year in two digit format</a:t>
            </a:r>
          </a:p>
          <a:p>
            <a:pPr lvl="1"/>
            <a:r>
              <a:rPr lang="en-GB" dirty="0" smtClean="0"/>
              <a:t>M or MM – The month</a:t>
            </a:r>
          </a:p>
          <a:p>
            <a:pPr lvl="1"/>
            <a:r>
              <a:rPr lang="en-GB" dirty="0" smtClean="0"/>
              <a:t>D or DD – The day of the month</a:t>
            </a:r>
          </a:p>
          <a:p>
            <a:pPr lvl="1"/>
            <a:r>
              <a:rPr lang="en-GB" dirty="0" smtClean="0"/>
              <a:t>J – Juliet Date Format</a:t>
            </a:r>
          </a:p>
          <a:p>
            <a:pPr lvl="1"/>
            <a:r>
              <a:rPr lang="en-GB" dirty="0" smtClean="0"/>
              <a:t>B – Current Build Revision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99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 – Trigger Build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0544" t="19048" r="9582" b="21152"/>
          <a:stretch/>
        </p:blipFill>
        <p:spPr>
          <a:xfrm>
            <a:off x="838200" y="1825625"/>
            <a:ext cx="5078662" cy="261706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This steps allows user to queue one or more builds from a single team project</a:t>
            </a:r>
          </a:p>
          <a:p>
            <a:endParaRPr lang="en-GB" dirty="0"/>
          </a:p>
          <a:p>
            <a:r>
              <a:rPr lang="en-GB" dirty="0" smtClean="0"/>
              <a:t>Build Step Fields</a:t>
            </a:r>
          </a:p>
          <a:p>
            <a:pPr lvl="1"/>
            <a:r>
              <a:rPr lang="en-GB" dirty="0" smtClean="0"/>
              <a:t>Team Project – The name of the TFS Team Project the build to be triggered is in</a:t>
            </a:r>
          </a:p>
          <a:p>
            <a:pPr lvl="1"/>
            <a:r>
              <a:rPr lang="en-GB" dirty="0" smtClean="0"/>
              <a:t>Builds to Trigger – A CSV list of Build Definitions to trigger.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79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 – Delete Directory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1256" t="19150" r="7085" b="19275"/>
          <a:stretch/>
        </p:blipFill>
        <p:spPr>
          <a:xfrm>
            <a:off x="838200" y="1825625"/>
            <a:ext cx="5111539" cy="26447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This step will delete the given directory</a:t>
            </a:r>
          </a:p>
          <a:p>
            <a:endParaRPr lang="en-GB" dirty="0"/>
          </a:p>
          <a:p>
            <a:r>
              <a:rPr lang="en-GB" dirty="0" smtClean="0"/>
              <a:t>Build Step Fields</a:t>
            </a:r>
          </a:p>
          <a:p>
            <a:pPr lvl="1"/>
            <a:r>
              <a:rPr lang="en-GB" dirty="0" smtClean="0"/>
              <a:t>Directory to Delete</a:t>
            </a:r>
          </a:p>
          <a:p>
            <a:pPr lvl="1"/>
            <a:r>
              <a:rPr lang="en-GB" dirty="0" smtClean="0"/>
              <a:t>Enable Deletion – True or False operator to switch on or off the deletion with out disabling the step.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81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1388</Words>
  <Application>Microsoft Office PowerPoint</Application>
  <PresentationFormat>Widescreen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Build 2015 Migration</vt:lpstr>
      <vt:lpstr>Key Changes for 2015</vt:lpstr>
      <vt:lpstr>Key Changes by the Build Team</vt:lpstr>
      <vt:lpstr>Build</vt:lpstr>
      <vt:lpstr>Continuous Integration</vt:lpstr>
      <vt:lpstr>Continuous Integration – Versioning Assemblies</vt:lpstr>
      <vt:lpstr>Continuous Integration – Versioning Assemblies</vt:lpstr>
      <vt:lpstr>Continuous Integration – Trigger Build</vt:lpstr>
      <vt:lpstr>Continuous Integration – Delete Directory</vt:lpstr>
      <vt:lpstr>Packaging</vt:lpstr>
      <vt:lpstr>Packaging – Import Partition Build</vt:lpstr>
      <vt:lpstr>Packaging – Pre Deployment Validation</vt:lpstr>
      <vt:lpstr>Packaging – Create Package</vt:lpstr>
      <vt:lpstr>Packaging – Deployment Manifest</vt:lpstr>
      <vt:lpstr>Release</vt:lpstr>
      <vt:lpstr>Release Definition vs Environment Definition</vt:lpstr>
      <vt:lpstr>Environment Variables vs Release Variables</vt:lpstr>
      <vt:lpstr>Release Triggers</vt:lpstr>
      <vt:lpstr>Environment Triggers</vt:lpstr>
      <vt:lpstr>Approvals</vt:lpstr>
      <vt:lpstr>Basic TFL Deployment</vt:lpstr>
      <vt:lpstr>Release – Validate Setup</vt:lpstr>
      <vt:lpstr>Release – Setup Environment</vt:lpstr>
      <vt:lpstr>Release – Execute Deployment</vt:lpstr>
      <vt:lpstr>PowerPoint Presentation</vt:lpstr>
      <vt:lpstr>Release – Setup Log Folder</vt:lpstr>
    </vt:vector>
  </TitlesOfParts>
  <Company>Transport for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Bostock</dc:creator>
  <cp:lastModifiedBy>Steven Bostock</cp:lastModifiedBy>
  <cp:revision>43</cp:revision>
  <dcterms:created xsi:type="dcterms:W3CDTF">2016-07-05T13:47:37Z</dcterms:created>
  <dcterms:modified xsi:type="dcterms:W3CDTF">2016-07-27T14:42:52Z</dcterms:modified>
</cp:coreProperties>
</file>