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379" r:id="rId2"/>
    <p:sldId id="380" r:id="rId3"/>
    <p:sldId id="373" r:id="rId4"/>
    <p:sldId id="374" r:id="rId5"/>
    <p:sldId id="375" r:id="rId6"/>
    <p:sldId id="377" r:id="rId7"/>
    <p:sldId id="376" r:id="rId8"/>
    <p:sldId id="378" r:id="rId9"/>
  </p:sldIdLst>
  <p:sldSz cx="9144000" cy="6858000" type="screen4x3"/>
  <p:notesSz cx="7026275" cy="9312275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har char="•"/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har char="•"/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har char="•"/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har char="•"/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har char="•"/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3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00"/>
    <a:srgbClr val="FC1921"/>
    <a:srgbClr val="74B71B"/>
    <a:srgbClr val="0D3692"/>
    <a:srgbClr val="5F5F5F"/>
    <a:srgbClr val="005DAA"/>
    <a:srgbClr val="DDDDDD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1" autoAdjust="0"/>
    <p:restoredTop sz="94451" autoAdjust="0"/>
  </p:normalViewPr>
  <p:slideViewPr>
    <p:cSldViewPr>
      <p:cViewPr>
        <p:scale>
          <a:sx n="100" d="100"/>
          <a:sy n="100" d="100"/>
        </p:scale>
        <p:origin x="-78" y="-108"/>
      </p:cViewPr>
      <p:guideLst>
        <p:guide orient="horz" pos="17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298" y="-114"/>
      </p:cViewPr>
      <p:guideLst>
        <p:guide orient="horz" pos="2933"/>
        <p:guide pos="221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45485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150" y="1"/>
            <a:ext cx="3045485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5165"/>
            <a:ext cx="3045485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45485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150" y="1"/>
            <a:ext cx="3045485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698500"/>
            <a:ext cx="4656137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01" y="4424080"/>
            <a:ext cx="5621676" cy="419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5165"/>
            <a:ext cx="3045485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150" y="8845165"/>
            <a:ext cx="3045485" cy="4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12DD4702-1E07-4D84-8295-903DDD15859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D4702-1E07-4D84-8295-903DDD158598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D4702-1E07-4D84-8295-903DDD158598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D4702-1E07-4D84-8295-903DDD158598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D4702-1E07-4D84-8295-903DDD158598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D4702-1E07-4D84-8295-903DDD158598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D4702-1E07-4D84-8295-903DDD158598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표지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25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14425" y="2205038"/>
            <a:ext cx="7485063" cy="723900"/>
          </a:xfrm>
        </p:spPr>
        <p:txBody>
          <a:bodyPr lIns="90000" tIns="46800" rIns="90000" bIns="46800"/>
          <a:lstStyle>
            <a:lvl1pPr algn="ctr">
              <a:defRPr b="1"/>
            </a:lvl1pPr>
          </a:lstStyle>
          <a:p>
            <a:r>
              <a:rPr lang="en-US" altLang="ko-KR"/>
              <a:t>MAIN TITLE_HEAD LINE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2852738"/>
            <a:ext cx="7488237" cy="360362"/>
          </a:xfrm>
        </p:spPr>
        <p:txBody>
          <a:bodyPr lIns="91440" tIns="45720" rIns="91440" bIns="45720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pic>
        <p:nvPicPr>
          <p:cNvPr id="7" name="Picture 12" descr="RGB_eBay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5715016"/>
            <a:ext cx="1214446" cy="50627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137525" cy="720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170863" cy="4267200"/>
          </a:xfrm>
        </p:spPr>
        <p:txBody>
          <a:bodyPr/>
          <a:lstStyle/>
          <a:p>
            <a:pPr lvl="0"/>
            <a:endParaRPr lang="ko-KR" altLang="en-US" noProof="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81375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Sub Title Color A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41438"/>
            <a:ext cx="817086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pic>
        <p:nvPicPr>
          <p:cNvPr id="1029" name="Picture 9" descr="Wave_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90805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RGB_eBayR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23238" y="6362700"/>
            <a:ext cx="639762" cy="266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4" r:id="rId2"/>
    <p:sldLayoutId id="2147483674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Frutiger-Normal" pitchFamily="2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17563" y="2344738"/>
            <a:ext cx="7485062" cy="723900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성능 모니터링 수집</a:t>
            </a:r>
            <a:endParaRPr lang="ko-KR" altLang="en-US" sz="3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4008615" y="3643314"/>
            <a:ext cx="122661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DBA Division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2010.03.02 </a:t>
            </a:r>
            <a:endParaRPr lang="en-US" altLang="ko-KR" sz="13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170863" cy="4824412"/>
          </a:xfrm>
        </p:spPr>
        <p:txBody>
          <a:bodyPr/>
          <a:lstStyle/>
          <a:p>
            <a:pPr marL="381000" indent="-381000" eaLnBrk="1" hangingPunct="1"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목적</a:t>
            </a:r>
            <a:endParaRPr lang="en-US" altLang="ko-KR" sz="1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81000" indent="-381000" eaLnBrk="1" hangingPunct="1"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고려 사항</a:t>
            </a:r>
          </a:p>
          <a:p>
            <a:pPr marL="381000" indent="-381000" eaLnBrk="1" hangingPunct="1"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성능모니터링 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System Architecture</a:t>
            </a:r>
          </a:p>
          <a:p>
            <a:pPr marL="381000" indent="-381000" eaLnBrk="1" hangingPunct="1"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수집 서버 </a:t>
            </a:r>
          </a:p>
          <a:p>
            <a:pPr marL="381000" indent="-381000" eaLnBrk="1" hangingPunct="1"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모니터링 대상 서버 </a:t>
            </a:r>
            <a:endParaRPr lang="en-US" altLang="ko-KR" sz="1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81000" indent="-381000" eaLnBrk="1" hangingPunct="1"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모니터링 항목 </a:t>
            </a:r>
            <a:endParaRPr lang="en-US" altLang="ko-KR" sz="1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81000" indent="-381000" eaLnBrk="1" hangingPunct="1"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모니터링 </a:t>
            </a: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1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81000" indent="-381000" eaLnBrk="1" hangingPunct="1"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성능 로그 재 시작 자동화를 위한 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Scheduled 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</a:p>
          <a:p>
            <a:pPr marL="381000" indent="-381000" eaLnBrk="1" hangingPunct="1"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성능 데이터 이관 </a:t>
            </a: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Reporting </a:t>
            </a:r>
            <a:endParaRPr lang="en-US" altLang="ko-KR" sz="1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81000" indent="-381000" eaLnBrk="1" hangingPunct="1"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성능결과분석 및 성능 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Baseline </a:t>
            </a: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81000" indent="-381000" eaLnBrk="1" hangingPunct="1">
              <a:buFont typeface="Arial" pitchFamily="34" charset="0"/>
              <a:buChar char="•"/>
            </a:pPr>
            <a:endParaRPr lang="en-US" altLang="ko-KR" sz="1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81000" indent="-381000" eaLnBrk="1" hangingPunct="1">
              <a:buFont typeface="Arial" pitchFamily="34" charset="0"/>
              <a:buChar char="•"/>
            </a:pPr>
            <a:endParaRPr lang="en-US" altLang="ko-KR" sz="1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81000" indent="-381000" eaLnBrk="1" hangingPunct="1">
              <a:buFont typeface="Arial" pitchFamily="34" charset="0"/>
              <a:buChar char="•"/>
            </a:pPr>
            <a:endParaRPr lang="ko-KR" altLang="en-US" sz="1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81000" indent="-381000" eaLnBrk="1" hangingPunct="1">
              <a:buFont typeface="Arial" pitchFamily="34" charset="0"/>
              <a:buChar char="•"/>
            </a:pPr>
            <a:endParaRPr lang="ko-KR" altLang="en-US" sz="1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81000" indent="-381000" eaLnBrk="1" hangingPunct="1">
              <a:buNone/>
            </a:pPr>
            <a:endParaRPr lang="en-US" altLang="ko-KR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eaLnBrk="1" hangingPunct="1">
              <a:buNone/>
            </a:pPr>
            <a:endParaRPr lang="en-US" altLang="ko-KR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81000" indent="-381000" eaLnBrk="1" hangingPunct="1">
              <a:buNone/>
            </a:pPr>
            <a:endParaRPr lang="en-US" altLang="ko-KR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5929322" y="4286256"/>
            <a:ext cx="2357454" cy="20717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928662" y="5357826"/>
            <a:ext cx="4000528" cy="10001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928662" y="4286256"/>
            <a:ext cx="4000528" cy="10001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성능 모니터링 수집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6568" y="1214422"/>
            <a:ext cx="81708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marL="381000" lvl="0" indent="-381000" algn="l">
              <a:buFont typeface="Wingdings" pitchFamily="2" charset="2"/>
              <a:buChar char="v"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목적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성능모니터링 수집 정보를 이용하여 시스템의 전체 성능평가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경향분석 및 시스템 리소스 사용현황을 분석함 </a:t>
            </a: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고려 사항</a:t>
            </a: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None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모니터링 오버헤드를 최저로 유지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사용목적에 따라 모니터링 방법을 분리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838200" lvl="1" indent="-381000" algn="l">
              <a:lnSpc>
                <a:spcPct val="120000"/>
              </a:lnSpc>
              <a:buNone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	1. 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시스템 사용현황을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위한 성능카운터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분에 한번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성능카운터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개 미만</a:t>
            </a: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None/>
            </a:pP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	2. 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장애처리를 위한 성능카운터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로컬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File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로 저장</a:t>
            </a: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None/>
            </a:pP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성능모니터링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System Architecture</a:t>
            </a:r>
            <a:endParaRPr lang="en-US" altLang="ko-KR" sz="1200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17"/>
          <p:cNvGrpSpPr>
            <a:grpSpLocks/>
          </p:cNvGrpSpPr>
          <p:nvPr/>
        </p:nvGrpSpPr>
        <p:grpSpPr bwMode="auto">
          <a:xfrm>
            <a:off x="1000100" y="4429132"/>
            <a:ext cx="714380" cy="796108"/>
            <a:chOff x="452406" y="4572009"/>
            <a:chExt cx="714380" cy="890434"/>
          </a:xfrm>
        </p:grpSpPr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721" y="4572009"/>
              <a:ext cx="357190" cy="47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16"/>
            <p:cNvSpPr txBox="1">
              <a:spLocks noChangeArrowheads="1"/>
            </p:cNvSpPr>
            <p:nvPr/>
          </p:nvSpPr>
          <p:spPr bwMode="auto">
            <a:xfrm>
              <a:off x="452406" y="5014927"/>
              <a:ext cx="714380" cy="447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GMKT -- </a:t>
              </a: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2008</a:t>
              </a:r>
              <a:endPara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17"/>
          <p:cNvGrpSpPr>
            <a:grpSpLocks/>
          </p:cNvGrpSpPr>
          <p:nvPr/>
        </p:nvGrpSpPr>
        <p:grpSpPr bwMode="auto">
          <a:xfrm>
            <a:off x="1071538" y="5572140"/>
            <a:ext cx="714380" cy="642942"/>
            <a:chOff x="452406" y="4572009"/>
            <a:chExt cx="714380" cy="694586"/>
          </a:xfrm>
        </p:grpSpPr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721" y="4572009"/>
              <a:ext cx="357190" cy="47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16"/>
            <p:cNvSpPr txBox="1">
              <a:spLocks noChangeArrowheads="1"/>
            </p:cNvSpPr>
            <p:nvPr/>
          </p:nvSpPr>
          <p:spPr bwMode="auto">
            <a:xfrm>
              <a:off x="452406" y="5014927"/>
              <a:ext cx="714380" cy="25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Maindb2</a:t>
              </a:r>
              <a:endPara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7" name="그룹 17"/>
          <p:cNvGrpSpPr>
            <a:grpSpLocks/>
          </p:cNvGrpSpPr>
          <p:nvPr/>
        </p:nvGrpSpPr>
        <p:grpSpPr bwMode="auto">
          <a:xfrm>
            <a:off x="1285852" y="4429132"/>
            <a:ext cx="714380" cy="642942"/>
            <a:chOff x="452406" y="4572009"/>
            <a:chExt cx="714380" cy="719120"/>
          </a:xfrm>
        </p:grpSpPr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721" y="4572009"/>
              <a:ext cx="357190" cy="47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TextBox 16"/>
            <p:cNvSpPr txBox="1">
              <a:spLocks noChangeArrowheads="1"/>
            </p:cNvSpPr>
            <p:nvPr/>
          </p:nvSpPr>
          <p:spPr bwMode="auto">
            <a:xfrm>
              <a:off x="452406" y="5014927"/>
              <a:ext cx="714380" cy="276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endPara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7" name="Picture 1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5000636"/>
            <a:ext cx="500066" cy="60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1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4357694"/>
            <a:ext cx="5000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44" descr="xmlwebservic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4810134"/>
            <a:ext cx="287572" cy="19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1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5429264"/>
            <a:ext cx="5000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344" descr="xmlwebservic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5905518"/>
            <a:ext cx="287572" cy="19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직사각형 80"/>
          <p:cNvSpPr/>
          <p:nvPr/>
        </p:nvSpPr>
        <p:spPr bwMode="auto">
          <a:xfrm>
            <a:off x="2138346" y="4500570"/>
            <a:ext cx="1214446" cy="576266"/>
          </a:xfrm>
          <a:prstGeom prst="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b="1" dirty="0" smtClean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MKT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모니터링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대상서버</a:t>
            </a:r>
            <a:endParaRPr 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643306" y="5005399"/>
            <a:ext cx="1214446" cy="2952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b="1" dirty="0" err="1" smtClean="0">
                <a:latin typeface="맑은 고딕" pitchFamily="50" charset="-127"/>
                <a:ea typeface="맑은 고딕" pitchFamily="50" charset="-127"/>
              </a:rPr>
              <a:t>DBMon</a:t>
            </a:r>
            <a:endParaRPr 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138346" y="5572140"/>
            <a:ext cx="1214446" cy="576266"/>
          </a:xfrm>
          <a:prstGeom prst="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IAC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모니터링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대상서버</a:t>
            </a:r>
            <a:endParaRPr 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643306" y="6072206"/>
            <a:ext cx="1214446" cy="2952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b="1" dirty="0" smtClean="0">
                <a:latin typeface="맑은 고딕" pitchFamily="50" charset="-127"/>
                <a:ea typeface="맑은 고딕" pitchFamily="50" charset="-127"/>
              </a:rPr>
              <a:t>DBADB2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6000760" y="5692586"/>
            <a:ext cx="1214446" cy="27622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b="1" dirty="0" smtClean="0">
                <a:latin typeface="맑은 고딕" pitchFamily="50" charset="-127"/>
                <a:ea typeface="맑은 고딕" pitchFamily="50" charset="-127"/>
              </a:rPr>
              <a:t>DBADB1</a:t>
            </a:r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00958" y="4447770"/>
            <a:ext cx="658813" cy="516808"/>
          </a:xfrm>
          <a:prstGeom prst="rect">
            <a:avLst/>
          </a:prstGeom>
          <a:noFill/>
          <a:ln w="9525" algn="ctr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29520" y="5143512"/>
            <a:ext cx="711200" cy="476711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15206" y="4357694"/>
            <a:ext cx="402309" cy="2465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</p:pic>
      <p:pic>
        <p:nvPicPr>
          <p:cNvPr id="89" name="Picture 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86644" y="4976096"/>
            <a:ext cx="268286" cy="34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29520" y="5727614"/>
            <a:ext cx="785818" cy="59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그룹 17"/>
          <p:cNvGrpSpPr>
            <a:grpSpLocks/>
          </p:cNvGrpSpPr>
          <p:nvPr/>
        </p:nvGrpSpPr>
        <p:grpSpPr bwMode="auto">
          <a:xfrm>
            <a:off x="1357290" y="5581662"/>
            <a:ext cx="714380" cy="656207"/>
            <a:chOff x="452406" y="4572009"/>
            <a:chExt cx="714380" cy="708917"/>
          </a:xfrm>
        </p:grpSpPr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721" y="4572009"/>
              <a:ext cx="357190" cy="47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16"/>
            <p:cNvSpPr txBox="1">
              <a:spLocks noChangeArrowheads="1"/>
            </p:cNvSpPr>
            <p:nvPr/>
          </p:nvSpPr>
          <p:spPr bwMode="auto">
            <a:xfrm>
              <a:off x="452406" y="5014927"/>
              <a:ext cx="714380" cy="265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endPara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오른쪽 화살표 44"/>
          <p:cNvSpPr/>
          <p:nvPr/>
        </p:nvSpPr>
        <p:spPr bwMode="auto">
          <a:xfrm>
            <a:off x="3548055" y="4572008"/>
            <a:ext cx="428628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오른쪽 화살표 45"/>
          <p:cNvSpPr/>
          <p:nvPr/>
        </p:nvSpPr>
        <p:spPr bwMode="auto">
          <a:xfrm>
            <a:off x="3571868" y="5643578"/>
            <a:ext cx="428628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톱니 모양의 오른쪽 화살표 46"/>
          <p:cNvSpPr/>
          <p:nvPr/>
        </p:nvSpPr>
        <p:spPr bwMode="auto">
          <a:xfrm>
            <a:off x="5143504" y="5072074"/>
            <a:ext cx="642942" cy="571504"/>
          </a:xfrm>
          <a:prstGeom prst="notchedRightArrow">
            <a:avLst/>
          </a:prstGeom>
          <a:solidFill>
            <a:srgbClr val="92D05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endParaRPr 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성능 모니터링 수집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6568" y="1214422"/>
            <a:ext cx="81708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marL="381000" lvl="0" indent="-381000" algn="l">
              <a:buFont typeface="Wingdings" pitchFamily="2" charset="2"/>
              <a:buChar char="v"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데이터 수집 서버 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GMKT   :  DBMON Server  / </a:t>
            </a:r>
            <a:r>
              <a:rPr lang="en-US" altLang="ko-KR" sz="1400" b="1" kern="0" dirty="0" err="1" smtClean="0">
                <a:latin typeface="맑은 고딕" pitchFamily="50" charset="-127"/>
                <a:ea typeface="맑은 고딕" pitchFamily="50" charset="-127"/>
              </a:rPr>
              <a:t>Perflogs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 DB</a:t>
            </a: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IAC       :  DBADB2 Server /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 err="1" smtClean="0">
                <a:latin typeface="맑은 고딕" pitchFamily="50" charset="-127"/>
                <a:ea typeface="맑은 고딕" pitchFamily="50" charset="-127"/>
              </a:rPr>
              <a:t>Perflogs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 DB</a:t>
            </a: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통합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: DBADB1 Server / </a:t>
            </a:r>
            <a:r>
              <a:rPr lang="en-US" altLang="ko-KR" sz="1400" b="1" kern="0" dirty="0" err="1" smtClean="0">
                <a:latin typeface="맑은 고딕" pitchFamily="50" charset="-127"/>
                <a:ea typeface="맑은 고딕" pitchFamily="50" charset="-127"/>
              </a:rPr>
              <a:t>Perflogs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 DB</a:t>
            </a: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81000" indent="-3810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모니터링 대상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서버 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GMKT   :  20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대</a:t>
            </a: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None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			GMKT2008,CONTENTSDB,PASTDB1,SSIS1,SSIS,</a:t>
            </a:r>
          </a:p>
          <a:p>
            <a:pPr marL="1752600" lvl="3" indent="-381000" algn="l">
              <a:lnSpc>
                <a:spcPct val="120000"/>
              </a:lnSpc>
              <a:buNone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	DELIVERDB,INDEXDB(GDB2),</a:t>
            </a:r>
            <a:r>
              <a:rPr lang="en-US" altLang="ko-KR" sz="1400" b="1" kern="0" dirty="0" err="1" smtClean="0">
                <a:latin typeface="맑은 고딕" pitchFamily="50" charset="-127"/>
                <a:ea typeface="맑은 고딕" pitchFamily="50" charset="-127"/>
              </a:rPr>
              <a:t>automaildb,MessMaildb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1752600" lvl="3" indent="-381000" algn="l">
              <a:lnSpc>
                <a:spcPct val="120000"/>
              </a:lnSpc>
              <a:buNone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	ERPDB,SUBDB4,ADMINDB1,ADMINDB2,ACCOUNTDB</a:t>
            </a:r>
          </a:p>
          <a:p>
            <a:pPr marL="1752600" lvl="3" indent="-381000" algn="l">
              <a:lnSpc>
                <a:spcPct val="120000"/>
              </a:lnSpc>
              <a:buNone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	MIRRORDB,ReplDist01,ReplDist02,ReplicaAp01,ReplicaAp02,ReplicaAp03</a:t>
            </a: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IAC       :   22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대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(OS2 4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대 포함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52600" lvl="3" indent="-381000" algn="l">
              <a:lnSpc>
                <a:spcPct val="120000"/>
              </a:lnSpc>
              <a:buNone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	CLUBDB2,ENOMIX,GENDB1,GENDB2,GSDB1,ITEMDB1,KDDFDB1,</a:t>
            </a:r>
          </a:p>
          <a:p>
            <a:pPr marL="1752600" lvl="3" indent="-381000" algn="l">
              <a:lnSpc>
                <a:spcPct val="120000"/>
              </a:lnSpc>
              <a:buNone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	MainDB1,MAINDB2,MainDB3,MainDB4,MISDB1,MOBILEDB1,</a:t>
            </a:r>
          </a:p>
          <a:p>
            <a:pPr marL="1752600" lvl="3" indent="-381000" algn="l">
              <a:lnSpc>
                <a:spcPct val="120000"/>
              </a:lnSpc>
              <a:buNone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	OPENDB1,OPENDB2,OS2CPCDB1,OS2OPDB1,OS2PRODB1,</a:t>
            </a:r>
          </a:p>
          <a:p>
            <a:pPr marL="1752600" lvl="3" indent="-381000" algn="l">
              <a:lnSpc>
                <a:spcPct val="120000"/>
              </a:lnSpc>
              <a:buNone/>
            </a:pP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	OS2TRACEDB1,PARTNERDB2,REPDB2,TICKETDB1,TRACELOGDB1</a:t>
            </a:r>
            <a:endParaRPr lang="en-US" altLang="ko-KR" sz="1200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성능 모니터링 수집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6568" y="1214422"/>
            <a:ext cx="81708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marL="381000" lvl="0" indent="-381000" algn="l">
              <a:buFont typeface="Wingdings" pitchFamily="2" charset="2"/>
              <a:buChar char="v"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모니터링 항목 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공통항목</a:t>
            </a: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endParaRPr lang="en-US" altLang="ko-KR" sz="14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838200" lvl="1" indent="-381000" algn="l">
              <a:lnSpc>
                <a:spcPct val="120000"/>
              </a:lnSpc>
              <a:buFont typeface="Wingdings" pitchFamily="2" charset="2"/>
              <a:buChar char="Ø"/>
            </a:pP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복제항목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(Replication)</a:t>
            </a:r>
            <a:endParaRPr lang="en-US" altLang="ko-KR" sz="1200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43042" y="1928802"/>
          <a:ext cx="6572296" cy="2552284"/>
        </p:xfrm>
        <a:graphic>
          <a:graphicData uri="http://schemas.openxmlformats.org/drawingml/2006/table">
            <a:tbl>
              <a:tblPr/>
              <a:tblGrid>
                <a:gridCol w="642942"/>
                <a:gridCol w="1048588"/>
                <a:gridCol w="2449193"/>
                <a:gridCol w="2431573"/>
              </a:tblGrid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Object 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Counter 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Available MBytes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 Processor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Context Switches/sec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Processor Queue Length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SQLServer:Buffer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Buffer cache hit 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SQLServer:Buffer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life expectancy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SQLServer:Databases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Transactions/sec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SQLServer:General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Statistics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Logins/sec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SQLServer:General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Statistics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User Connections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97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SQLServer:SQL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Statistics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Batch Requests/sec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성능 모니터링 수집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6568" y="1214422"/>
            <a:ext cx="81708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marL="381000" lvl="0" indent="-381000" algn="l">
              <a:buFont typeface="Wingdings" pitchFamily="2" charset="2"/>
              <a:buChar char="v"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모니터링 등록 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성능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&gt;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성능 로그 및 경고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&gt;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카운트 로그</a:t>
            </a:r>
            <a:endParaRPr lang="en-US" altLang="ko-KR" sz="1200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1" y="1643050"/>
            <a:ext cx="721523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성능 모니터링 수집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6568" y="1214422"/>
            <a:ext cx="81708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marL="381000" lvl="0" indent="-381000" algn="l">
              <a:buFont typeface="Wingdings" pitchFamily="2" charset="2"/>
              <a:buChar char="v"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성능 로그 재 시작 자동화를 위한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Scheduled Task</a:t>
            </a:r>
          </a:p>
          <a:p>
            <a:pPr marL="381000" lvl="0" indent="-381000" algn="l">
              <a:buNone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모니터링 대상 시스템이 재 시작 할 경우를 대비해서 매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분마다 수행여부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확인 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838200" lvl="1" indent="-381000" algn="l">
              <a:buFont typeface="Wingdings" pitchFamily="2" charset="2"/>
              <a:buChar char="Ø"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실행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C:\PerfLogBatch\Auction_PerfLog_start.c m d</a:t>
            </a:r>
          </a:p>
          <a:p>
            <a:pPr marL="838200" lvl="1" indent="-381000" algn="l">
              <a:buNone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(</a:t>
            </a: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logman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start "Auction CLUBDB2 General </a:t>
            </a: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PerfCount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")</a:t>
            </a:r>
          </a:p>
          <a:p>
            <a:pPr marL="838200" lvl="1" indent="-381000" algn="l">
              <a:buFont typeface="Wingdings" pitchFamily="2" charset="2"/>
              <a:buChar char="Ø"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일정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작업 예약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매일 시작시간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오후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11:58</a:t>
            </a:r>
          </a:p>
          <a:p>
            <a:pPr marL="381000" lvl="0" indent="-381000" algn="l">
              <a:buFont typeface="Wingdings" pitchFamily="2" charset="2"/>
              <a:buChar char="v"/>
            </a:pP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81000" lvl="0" indent="-381000" algn="l">
              <a:buFont typeface="Wingdings" pitchFamily="2" charset="2"/>
              <a:buChar char="v"/>
            </a:pP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81000" lvl="0" indent="-381000" algn="l">
              <a:buFont typeface="Wingdings" pitchFamily="2" charset="2"/>
              <a:buChar char="v"/>
            </a:pP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81000" lvl="0" indent="-381000" algn="l">
              <a:buFont typeface="Wingdings" pitchFamily="2" charset="2"/>
              <a:buChar char="v"/>
            </a:pP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81000" lvl="0" indent="-381000" algn="l">
              <a:buFont typeface="Wingdings" pitchFamily="2" charset="2"/>
              <a:buChar char="v"/>
            </a:pP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81000" lvl="0" indent="-381000" algn="l">
              <a:buFont typeface="Wingdings" pitchFamily="2" charset="2"/>
              <a:buChar char="v"/>
            </a:pP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81000" lvl="0" indent="-381000" algn="l">
              <a:buFont typeface="Wingdings" pitchFamily="2" charset="2"/>
              <a:buChar char="v"/>
            </a:pP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81000" lvl="0" indent="-381000" algn="l">
              <a:buFont typeface="Wingdings" pitchFamily="2" charset="2"/>
              <a:buChar char="v"/>
            </a:pP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81000" lvl="0" indent="-381000" algn="l">
              <a:buFont typeface="Wingdings" pitchFamily="2" charset="2"/>
              <a:buChar char="v"/>
            </a:pP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81000" lvl="0" indent="-381000" algn="l">
              <a:buFont typeface="Wingdings" pitchFamily="2" charset="2"/>
              <a:buChar char="v"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성능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데이터 이관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및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Reporting </a:t>
            </a:r>
          </a:p>
          <a:p>
            <a:pPr marL="838200" lvl="1" indent="-381000" algn="l">
              <a:buFont typeface="Wingdings" pitchFamily="2" charset="2"/>
              <a:buChar char="Ø"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SSIS  Package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활용 데이터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이관 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통합 모니터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링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서버로 이관 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838200" lvl="1" indent="-381000" algn="l">
              <a:buNone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(1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일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66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만 건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24MByte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년 약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9,000M)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838200" lvl="1" indent="-381000" algn="l">
              <a:buFont typeface="Wingdings" pitchFamily="2" charset="2"/>
              <a:buChar char="Ø"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SSRS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이용하여 리포트를 생성</a:t>
            </a:r>
            <a:endParaRPr lang="en-US" altLang="ko-KR" sz="1200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786058"/>
            <a:ext cx="287595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2786058"/>
            <a:ext cx="308669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2786058"/>
            <a:ext cx="2357454" cy="175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성능 모니터링 수집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6568" y="1214422"/>
            <a:ext cx="817086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marL="381000" lvl="0" indent="-381000" algn="l">
              <a:buFont typeface="Wingdings" pitchFamily="2" charset="2"/>
              <a:buChar char="v"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성능결과분석 및 성능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Baseline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설정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838200" lvl="1" indent="-381000" algn="l">
              <a:buFont typeface="Wingdings" pitchFamily="2" charset="2"/>
              <a:buChar char="Ø"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Baseline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설정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카운트 </a:t>
            </a:r>
            <a:r>
              <a:rPr lang="ko-KR" altLang="en-US" sz="1600" b="1" kern="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임계값과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600" b="1" kern="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해당값을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비교하여 리소스 사용 및 기타 동작이 허용한계범위 내에 있는지 확인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838200" lvl="1" indent="-381000" algn="l">
              <a:buFont typeface="Wingdings" pitchFamily="2" charset="2"/>
              <a:buChar char="Ø"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Alert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및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Reporting :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미리 설정된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Baseline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을 비교하여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허용한 범위를 넘는 경우 담당자에게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Alert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을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notice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하고 시스템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사용현황에 대한 </a:t>
            </a:r>
            <a:r>
              <a:rPr lang="ko-KR" altLang="en-US" sz="1600" b="1" kern="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시계열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값을 제공하여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리소스 활용내역 및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필요한 영역을 미리 할당할 수 있도록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데이터를 제공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  <a:endParaRPr lang="en-US" altLang="ko-KR" sz="1200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Frutiger-Normal"/>
        <a:ea typeface="굴림"/>
        <a:cs typeface=""/>
      </a:majorFont>
      <a:minorFont>
        <a:latin typeface="Frutiger-Norm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sz="1400" dirty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22822</TotalTime>
  <Words>283</Words>
  <Application>Microsoft Office PowerPoint</Application>
  <PresentationFormat>화면 슬라이드 쇼(4:3)</PresentationFormat>
  <Paragraphs>144</Paragraphs>
  <Slides>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1_기본 디자인</vt:lpstr>
      <vt:lpstr>DB 성능 모니터링 수집</vt:lpstr>
      <vt:lpstr>Contents</vt:lpstr>
      <vt:lpstr>DB 성능 모니터링 수집</vt:lpstr>
      <vt:lpstr>DB 성능 모니터링 수집</vt:lpstr>
      <vt:lpstr>DB 성능 모니터링 수집</vt:lpstr>
      <vt:lpstr>DB 성능 모니터링 수집</vt:lpstr>
      <vt:lpstr>DB 성능 모니터링 수집</vt:lpstr>
      <vt:lpstr>DB 성능 모니터링 수집</vt:lpstr>
    </vt:vector>
  </TitlesOfParts>
  <Company>옥션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정수미</dc:creator>
  <cp:lastModifiedBy>se woong</cp:lastModifiedBy>
  <cp:revision>2122</cp:revision>
  <dcterms:created xsi:type="dcterms:W3CDTF">2007-03-30T06:54:11Z</dcterms:created>
  <dcterms:modified xsi:type="dcterms:W3CDTF">2010-03-01T06:21:13Z</dcterms:modified>
</cp:coreProperties>
</file>