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8" r:id="rId5"/>
    <p:sldId id="259" r:id="rId6"/>
    <p:sldId id="256" r:id="rId7"/>
    <p:sldId id="257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A0EE-5A7E-4AF6-9A37-97D4687FDD90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1A9D-0BF0-4751-807E-2C2DE2A30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0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3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5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9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3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9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7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2EA9-BCF7-4176-8A98-E17B63076AC5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AD55-035F-432F-BF1A-AA8A135F2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3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REINDEX AUTOMATION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200" dirty="0" smtClean="0"/>
              <a:t>전세</a:t>
            </a:r>
            <a:r>
              <a:rPr lang="ko-KR" altLang="en-US" sz="2200" dirty="0"/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347623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600" dirty="0" err="1" smtClean="0"/>
              <a:t>Reindex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대상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Local </a:t>
            </a:r>
            <a:r>
              <a:rPr lang="ko-KR" altLang="en-US" sz="1200" dirty="0" smtClean="0"/>
              <a:t>이관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대상 중 특정 </a:t>
            </a:r>
            <a:r>
              <a:rPr lang="en-US" altLang="ko-KR" sz="1200" dirty="0" smtClean="0"/>
              <a:t>row </a:t>
            </a:r>
            <a:r>
              <a:rPr lang="ko-KR" altLang="en-US" sz="1200" dirty="0" smtClean="0"/>
              <a:t>이상 삭제 된 경우</a:t>
            </a:r>
            <a:endParaRPr lang="en-US" altLang="ko-KR" sz="1200" dirty="0" smtClean="0"/>
          </a:p>
          <a:p>
            <a:r>
              <a:rPr lang="ko-KR" altLang="en-US" sz="1200" dirty="0" smtClean="0"/>
              <a:t>인덱스 사용량 </a:t>
            </a:r>
            <a:r>
              <a:rPr lang="en-US" altLang="ko-KR" sz="1200" dirty="0" smtClean="0"/>
              <a:t>update, seek / row </a:t>
            </a:r>
            <a:r>
              <a:rPr lang="ko-KR" altLang="en-US" sz="1200" dirty="0" smtClean="0"/>
              <a:t>비율 </a:t>
            </a:r>
            <a:r>
              <a:rPr lang="en-US" altLang="ko-KR" sz="1200" dirty="0" smtClean="0"/>
              <a:t>&gt; % </a:t>
            </a:r>
            <a:r>
              <a:rPr lang="ko-KR" altLang="en-US" sz="1200" dirty="0" smtClean="0"/>
              <a:t>이상 </a:t>
            </a:r>
            <a:endParaRPr lang="en-US" altLang="ko-KR" sz="1200" dirty="0" smtClean="0"/>
          </a:p>
          <a:p>
            <a:r>
              <a:rPr lang="en-US" altLang="ko-KR" sz="1200" dirty="0" smtClean="0"/>
              <a:t>Index Size </a:t>
            </a:r>
            <a:r>
              <a:rPr lang="ko-KR" altLang="en-US" sz="1200" dirty="0" smtClean="0"/>
              <a:t>증가율 </a:t>
            </a:r>
            <a:r>
              <a:rPr lang="en-US" altLang="ko-KR" sz="1200" dirty="0" smtClean="0"/>
              <a:t>&gt; %,  Unused Index Size </a:t>
            </a:r>
            <a:r>
              <a:rPr lang="ko-KR" altLang="en-US" sz="1200" dirty="0" smtClean="0"/>
              <a:t>증가율 </a:t>
            </a:r>
            <a:r>
              <a:rPr lang="en-US" altLang="ko-KR" sz="1200" dirty="0" smtClean="0"/>
              <a:t>&gt; % </a:t>
            </a:r>
            <a:r>
              <a:rPr lang="ko-KR" altLang="en-US" sz="1200" dirty="0" smtClean="0"/>
              <a:t>이상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18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79512" y="3212976"/>
            <a:ext cx="4537918" cy="33843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11560" y="4519671"/>
            <a:ext cx="3888431" cy="1645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11560" y="3356992"/>
            <a:ext cx="1689240" cy="11507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01005" y="2098700"/>
            <a:ext cx="3816425" cy="1080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9512" y="188640"/>
            <a:ext cx="4537918" cy="18722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64772" y="272170"/>
            <a:ext cx="2084841" cy="874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7973" y="272170"/>
            <a:ext cx="1872208" cy="16595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8013" y="503215"/>
            <a:ext cx="1296144" cy="2646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DBA_REINDEX_TOTAL_LIST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08013" y="287191"/>
            <a:ext cx="12241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For Each Server</a:t>
            </a:r>
            <a:endParaRPr lang="ko-KR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699381" y="1323898"/>
            <a:ext cx="1728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 smtClean="0"/>
              <a:t>Reindex</a:t>
            </a:r>
            <a:r>
              <a:rPr lang="en-US" altLang="ko-KR" sz="600" dirty="0" smtClean="0"/>
              <a:t> Target Selection</a:t>
            </a:r>
            <a:endParaRPr lang="ko-KR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701663" y="1023946"/>
            <a:ext cx="118292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UP_DBA_COLLECT_INDEX_ALL_DBs</a:t>
            </a:r>
          </a:p>
          <a:p>
            <a:r>
              <a:rPr lang="en-US" altLang="ko-KR" sz="500" dirty="0" smtClean="0"/>
              <a:t>UP_DBA_COLLECT_INDEX_DETAIL</a:t>
            </a:r>
            <a:endParaRPr lang="ko-KR" altLang="en-US" sz="5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5059" y="318549"/>
            <a:ext cx="1819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DBADB1.ADMIN</a:t>
            </a:r>
            <a:endParaRPr lang="ko-KR" altLang="en-US" sz="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8013" y="1508564"/>
            <a:ext cx="1296144" cy="2520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DBA_REINDEX_INFO_LOG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46509" y="509530"/>
            <a:ext cx="1743686" cy="2520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DBA_REINDEX_TOTAL_LIST_ACCUM</a:t>
            </a:r>
            <a:endParaRPr lang="ko-KR" altLang="en-US" sz="1000" dirty="0"/>
          </a:p>
        </p:txBody>
      </p:sp>
      <p:cxnSp>
        <p:nvCxnSpPr>
          <p:cNvPr id="50" name="꺾인 연결선 49"/>
          <p:cNvCxnSpPr>
            <a:stCxn id="4" idx="1"/>
            <a:endCxn id="26" idx="1"/>
          </p:cNvCxnSpPr>
          <p:nvPr/>
        </p:nvCxnSpPr>
        <p:spPr>
          <a:xfrm rot="10800000" flipV="1">
            <a:off x="708013" y="635544"/>
            <a:ext cx="12700" cy="99903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" idx="3"/>
            <a:endCxn id="31" idx="1"/>
          </p:cNvCxnSpPr>
          <p:nvPr/>
        </p:nvCxnSpPr>
        <p:spPr>
          <a:xfrm flipV="1">
            <a:off x="2004157" y="635544"/>
            <a:ext cx="6423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54378" y="450878"/>
            <a:ext cx="3419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이관</a:t>
            </a:r>
            <a:endParaRPr lang="ko-KR" altLang="en-US" sz="600" dirty="0"/>
          </a:p>
        </p:txBody>
      </p:sp>
      <p:sp>
        <p:nvSpPr>
          <p:cNvPr id="58" name="TextBox 57"/>
          <p:cNvSpPr txBox="1"/>
          <p:nvPr/>
        </p:nvSpPr>
        <p:spPr>
          <a:xfrm>
            <a:off x="2456267" y="1271244"/>
            <a:ext cx="210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Package : DBA_REINDEX_COLLECT_TARGET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Run time :</a:t>
            </a:r>
          </a:p>
          <a:p>
            <a:r>
              <a:rPr lang="en-US" altLang="ko-KR" sz="800" b="1" dirty="0" smtClean="0"/>
              <a:t>Every Sunday 22:00</a:t>
            </a:r>
            <a:endParaRPr lang="ko-KR" altLang="en-US" sz="800" b="1" dirty="0"/>
          </a:p>
        </p:txBody>
      </p:sp>
      <p:sp>
        <p:nvSpPr>
          <p:cNvPr id="59" name="U자형 화살표 58"/>
          <p:cNvSpPr/>
          <p:nvPr/>
        </p:nvSpPr>
        <p:spPr>
          <a:xfrm rot="10800000">
            <a:off x="899592" y="1779144"/>
            <a:ext cx="864094" cy="107379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228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3686" y="2132856"/>
            <a:ext cx="29523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Collect Fragmentation Info (UPDATE)</a:t>
            </a:r>
          </a:p>
          <a:p>
            <a:endParaRPr lang="en-US" altLang="ko-KR" sz="800" dirty="0"/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SP : UP_DBA_COLLECT_FRAGMENT_INFO_MOD0~2</a:t>
            </a: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JOB : [DBA] REINDEX AUTOMATION – DEFRAG MOD0~2</a:t>
            </a: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Kill Switch : UP_DBA_KILL_DEFRAG_PROCESS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9672" y="2780928"/>
            <a:ext cx="302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Package : DBA_REINDEX_BEGIN_DEFRAG_JOB</a:t>
            </a:r>
          </a:p>
          <a:p>
            <a:r>
              <a:rPr lang="en-US" altLang="ko-KR" sz="800" b="1" dirty="0" smtClean="0"/>
              <a:t>Run Time : TBD (</a:t>
            </a:r>
            <a:r>
              <a:rPr lang="ko-KR" altLang="en-US" sz="800" b="1" dirty="0" smtClean="0"/>
              <a:t>현재 필요에 따라 </a:t>
            </a:r>
            <a:r>
              <a:rPr lang="en-US" altLang="ko-KR" sz="800" b="1" dirty="0" smtClean="0"/>
              <a:t>local job </a:t>
            </a:r>
            <a:r>
              <a:rPr lang="ko-KR" altLang="en-US" sz="800" b="1" dirty="0" smtClean="0"/>
              <a:t>생성 중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597443" y="917255"/>
            <a:ext cx="1819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STGMKT2008, STGCONTENTSDB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>
            <a:stCxn id="4" idx="3"/>
            <a:endCxn id="63" idx="1"/>
          </p:cNvCxnSpPr>
          <p:nvPr/>
        </p:nvCxnSpPr>
        <p:spPr>
          <a:xfrm>
            <a:off x="2004157" y="635545"/>
            <a:ext cx="593286" cy="389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63" idx="1"/>
          </p:cNvCxnSpPr>
          <p:nvPr/>
        </p:nvCxnSpPr>
        <p:spPr>
          <a:xfrm flipV="1">
            <a:off x="2004157" y="1024977"/>
            <a:ext cx="593286" cy="60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99381" y="3954138"/>
            <a:ext cx="1728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 smtClean="0"/>
              <a:t>Reindex</a:t>
            </a:r>
            <a:r>
              <a:rPr lang="en-US" altLang="ko-KR" sz="600" dirty="0" smtClean="0"/>
              <a:t> Real Target</a:t>
            </a:r>
            <a:endParaRPr lang="ko-KR" altLang="en-US" sz="6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08011" y="4138804"/>
            <a:ext cx="1512169" cy="2520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DBA_REINDEX_TARGET_LIST</a:t>
            </a:r>
            <a:endParaRPr lang="ko-KR" altLang="en-US" sz="800" dirty="0"/>
          </a:p>
        </p:txBody>
      </p:sp>
      <p:cxnSp>
        <p:nvCxnSpPr>
          <p:cNvPr id="77" name="꺾인 연결선 76"/>
          <p:cNvCxnSpPr>
            <a:stCxn id="26" idx="1"/>
            <a:endCxn id="73" idx="1"/>
          </p:cNvCxnSpPr>
          <p:nvPr/>
        </p:nvCxnSpPr>
        <p:spPr>
          <a:xfrm rot="10800000" flipV="1">
            <a:off x="708011" y="1634578"/>
            <a:ext cx="2" cy="2630240"/>
          </a:xfrm>
          <a:prstGeom prst="bentConnector3">
            <a:avLst>
              <a:gd name="adj1" fmla="val 1143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9381" y="3447266"/>
            <a:ext cx="1728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CORE SERVERS : STG </a:t>
            </a:r>
            <a:r>
              <a:rPr lang="ko-KR" altLang="en-US" sz="600" dirty="0" smtClean="0"/>
              <a:t>서버에서 이관</a:t>
            </a:r>
            <a:endParaRPr lang="ko-KR" altLang="en-US" sz="6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08011" y="3631932"/>
            <a:ext cx="1512169" cy="2520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DBA_REINDEX_INFO_LOG</a:t>
            </a:r>
            <a:endParaRPr lang="ko-KR" altLang="en-US" sz="800" dirty="0"/>
          </a:p>
        </p:txBody>
      </p:sp>
      <p:cxnSp>
        <p:nvCxnSpPr>
          <p:cNvPr id="87" name="직선 화살표 연결선 86"/>
          <p:cNvCxnSpPr>
            <a:stCxn id="85" idx="2"/>
          </p:cNvCxnSpPr>
          <p:nvPr/>
        </p:nvCxnSpPr>
        <p:spPr>
          <a:xfrm flipH="1">
            <a:off x="1464095" y="3883960"/>
            <a:ext cx="1" cy="8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99381" y="5229200"/>
            <a:ext cx="151217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 REBUILD</a:t>
            </a:r>
            <a:endParaRPr lang="ko-KR" altLang="en-US" dirty="0"/>
          </a:p>
        </p:txBody>
      </p:sp>
      <p:cxnSp>
        <p:nvCxnSpPr>
          <p:cNvPr id="92" name="직선 화살표 연결선 91"/>
          <p:cNvCxnSpPr>
            <a:endCxn id="90" idx="0"/>
          </p:cNvCxnSpPr>
          <p:nvPr/>
        </p:nvCxnSpPr>
        <p:spPr>
          <a:xfrm flipH="1">
            <a:off x="1455466" y="4390832"/>
            <a:ext cx="8630" cy="83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75956" y="4507766"/>
            <a:ext cx="1728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Meta Info</a:t>
            </a:r>
            <a:endParaRPr lang="ko-KR" altLang="en-US" sz="6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84586" y="4684002"/>
            <a:ext cx="1512169" cy="2520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DBA_REINDEX_MOD_META</a:t>
            </a:r>
          </a:p>
        </p:txBody>
      </p:sp>
      <p:cxnSp>
        <p:nvCxnSpPr>
          <p:cNvPr id="101" name="직선 화살표 연결선 100"/>
          <p:cNvCxnSpPr>
            <a:endCxn id="95" idx="1"/>
          </p:cNvCxnSpPr>
          <p:nvPr/>
        </p:nvCxnSpPr>
        <p:spPr>
          <a:xfrm>
            <a:off x="1455466" y="4810016"/>
            <a:ext cx="429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endCxn id="73" idx="1"/>
          </p:cNvCxnSpPr>
          <p:nvPr/>
        </p:nvCxnSpPr>
        <p:spPr>
          <a:xfrm rot="16200000" flipV="1">
            <a:off x="63802" y="4909027"/>
            <a:ext cx="2044504" cy="756086"/>
          </a:xfrm>
          <a:prstGeom prst="bentConnector4">
            <a:avLst>
              <a:gd name="adj1" fmla="val -292"/>
              <a:gd name="adj2" fmla="val 130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0" idx="2"/>
          </p:cNvCxnSpPr>
          <p:nvPr/>
        </p:nvCxnSpPr>
        <p:spPr>
          <a:xfrm>
            <a:off x="1455466" y="6021288"/>
            <a:ext cx="8631" cy="28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55735" y="6331536"/>
            <a:ext cx="1280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Record outcomes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25333" y="3447266"/>
            <a:ext cx="209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Package : DBA_REINDEX_BEGIN_REINDEX_JOB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Run Time : PM</a:t>
            </a:r>
            <a:endParaRPr lang="ko-KR" altLang="en-US" sz="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300800" y="5148190"/>
            <a:ext cx="207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JOB : [DBA] REINDEX AUTOMATION – REINDEX MOD0~2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SP : UP_DBA_TARGET_LIST_REINDEX</a:t>
            </a:r>
          </a:p>
          <a:p>
            <a:endParaRPr lang="en-US" altLang="ko-KR" sz="800" b="1" dirty="0"/>
          </a:p>
          <a:p>
            <a:r>
              <a:rPr lang="ko-KR" altLang="en-US" sz="800" b="1" dirty="0" smtClean="0"/>
              <a:t>상위 </a:t>
            </a:r>
            <a:r>
              <a:rPr lang="en-US" altLang="ko-KR" sz="800" b="1" dirty="0" smtClean="0"/>
              <a:t>Package</a:t>
            </a:r>
            <a:r>
              <a:rPr lang="ko-KR" altLang="en-US" sz="800" b="1" dirty="0" smtClean="0"/>
              <a:t>에서 실행됨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현재 필요에 의해 </a:t>
            </a:r>
            <a:r>
              <a:rPr lang="ko-KR" altLang="en-US" sz="800" b="1" dirty="0" err="1" smtClean="0"/>
              <a:t>스케쥴</a:t>
            </a:r>
            <a:r>
              <a:rPr lang="ko-KR" altLang="en-US" sz="800" b="1" dirty="0" smtClean="0"/>
              <a:t> 설정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932040" y="318549"/>
            <a:ext cx="39604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JOB </a:t>
            </a:r>
            <a:r>
              <a:rPr lang="ko-KR" altLang="en-US" sz="1000" dirty="0" smtClean="0"/>
              <a:t>특징 </a:t>
            </a:r>
            <a:r>
              <a:rPr lang="en-US" altLang="ko-KR" sz="1000" dirty="0" smtClean="0"/>
              <a:t>: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[DBA] REINDEX AUTOMATION – DEFRAG MOD0~2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전체 </a:t>
            </a:r>
            <a:r>
              <a:rPr lang="en-US" altLang="ko-KR" sz="1000" dirty="0" err="1" smtClean="0"/>
              <a:t>reindex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대상 리스트의 조각화 확인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전체 </a:t>
            </a:r>
            <a:r>
              <a:rPr lang="en-US" altLang="ko-KR" sz="1000" dirty="0" smtClean="0"/>
              <a:t>list 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mod2 </a:t>
            </a:r>
            <a:r>
              <a:rPr lang="ko-KR" altLang="en-US" sz="1000" dirty="0" smtClean="0"/>
              <a:t>하여 </a:t>
            </a:r>
            <a:r>
              <a:rPr lang="en-US" altLang="ko-KR" sz="1000" dirty="0" smtClean="0"/>
              <a:t>cursor </a:t>
            </a:r>
            <a:r>
              <a:rPr lang="ko-KR" altLang="en-US" sz="1000" dirty="0" smtClean="0"/>
              <a:t>로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대상 리스트를 모두 처리 할 경우 자동 완료</a:t>
            </a:r>
            <a:r>
              <a:rPr lang="en-US" altLang="ko-KR" sz="100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[DBA] REINDEX AUTOMATION – REINDEX MOD0~2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REINDEX </a:t>
            </a:r>
            <a:r>
              <a:rPr lang="ko-KR" altLang="en-US" sz="1000" dirty="0" smtClean="0"/>
              <a:t>대상 리스트에 대한 </a:t>
            </a:r>
            <a:r>
              <a:rPr lang="en-US" altLang="ko-KR" sz="1000" dirty="0" smtClean="0"/>
              <a:t>rebuild </a:t>
            </a:r>
            <a:r>
              <a:rPr lang="ko-KR" altLang="en-US" sz="1000" dirty="0" smtClean="0"/>
              <a:t>진행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전체 리스트에서 </a:t>
            </a:r>
            <a:r>
              <a:rPr lang="en-US" altLang="ko-KR" sz="1000" dirty="0" smtClean="0"/>
              <a:t>loop job</a:t>
            </a:r>
            <a:r>
              <a:rPr lang="ko-KR" altLang="en-US" sz="1000" dirty="0" smtClean="0"/>
              <a:t> 으로 하나씩 대상을 잡고 진행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한 테이블에서 하나의 인덱스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에서 최대 </a:t>
            </a:r>
            <a:r>
              <a:rPr lang="ko-KR" altLang="en-US" sz="1000" dirty="0" err="1" smtClean="0"/>
              <a:t>두개의</a:t>
            </a:r>
            <a:r>
              <a:rPr lang="ko-KR" altLang="en-US" sz="1000" dirty="0" smtClean="0"/>
              <a:t> 인덱스 </a:t>
            </a:r>
            <a:r>
              <a:rPr lang="en-US" altLang="ko-KR" sz="1000" dirty="0" smtClean="0"/>
              <a:t>rebuild </a:t>
            </a:r>
            <a:r>
              <a:rPr lang="ko-KR" altLang="en-US" sz="1000" dirty="0" smtClean="0"/>
              <a:t>를 진행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대상이 없을 경우 </a:t>
            </a:r>
            <a:r>
              <a:rPr lang="en-US" altLang="ko-KR" sz="1000" dirty="0" smtClean="0"/>
              <a:t>job </a:t>
            </a:r>
            <a:r>
              <a:rPr lang="ko-KR" altLang="en-US" sz="1000" dirty="0" smtClean="0"/>
              <a:t>중지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[DBA] REINDEX AUTOMATION – KILL DEFRAG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DEFRAG </a:t>
            </a:r>
            <a:r>
              <a:rPr lang="ko-KR" altLang="en-US" sz="1000" dirty="0" smtClean="0"/>
              <a:t>작업 도중 중지 필요 시 실행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세션을 먼저 확인 하여 </a:t>
            </a:r>
            <a:r>
              <a:rPr lang="en-US" altLang="ko-KR" sz="1000" dirty="0" smtClean="0"/>
              <a:t>kill </a:t>
            </a:r>
            <a:r>
              <a:rPr lang="ko-KR" altLang="en-US" sz="1000" dirty="0" smtClean="0"/>
              <a:t>하고 </a:t>
            </a:r>
            <a:r>
              <a:rPr lang="en-US" altLang="ko-KR" sz="1000" dirty="0" smtClean="0"/>
              <a:t>job </a:t>
            </a:r>
            <a:r>
              <a:rPr lang="ko-KR" altLang="en-US" sz="1000" dirty="0" smtClean="0"/>
              <a:t>을 죽이는 구조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[DBA] REINDEX AUTOMATION – KILL REINDEX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REINDEX </a:t>
            </a:r>
            <a:r>
              <a:rPr lang="ko-KR" altLang="en-US" sz="1000" dirty="0" smtClean="0"/>
              <a:t>작업 도중 중지 필요 시 실행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세션을 먼저 확인 하여 </a:t>
            </a:r>
            <a:r>
              <a:rPr lang="en-US" altLang="ko-KR" sz="1000" dirty="0" smtClean="0"/>
              <a:t>kill </a:t>
            </a:r>
            <a:r>
              <a:rPr lang="ko-KR" altLang="en-US" sz="1000" dirty="0" smtClean="0"/>
              <a:t>하고 </a:t>
            </a:r>
            <a:r>
              <a:rPr lang="en-US" altLang="ko-KR" sz="1000" dirty="0" smtClean="0"/>
              <a:t>job </a:t>
            </a:r>
            <a:r>
              <a:rPr lang="ko-KR" altLang="en-US" sz="1000" dirty="0" smtClean="0"/>
              <a:t>을 중지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중지 시 현재 진행중인 </a:t>
            </a:r>
            <a:r>
              <a:rPr lang="en-US" altLang="ko-KR" sz="1000" dirty="0" smtClean="0"/>
              <a:t>rebuild </a:t>
            </a:r>
            <a:r>
              <a:rPr lang="ko-KR" altLang="en-US" sz="1000" dirty="0" smtClean="0"/>
              <a:t>작업 </a:t>
            </a:r>
            <a:r>
              <a:rPr lang="ko-KR" altLang="en-US" sz="1000" dirty="0" err="1" smtClean="0"/>
              <a:t>진행도를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% </a:t>
            </a:r>
            <a:r>
              <a:rPr lang="ko-KR" altLang="en-US" sz="1000" dirty="0" smtClean="0"/>
              <a:t>로 저장</a:t>
            </a:r>
            <a:r>
              <a:rPr lang="en-US" altLang="ko-KR" sz="1000" dirty="0" smtClean="0"/>
              <a:t>, DBA_REINDEX_TARGET_LIST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PERCENTAGE </a:t>
            </a:r>
            <a:r>
              <a:rPr lang="ko-KR" altLang="en-US" sz="1000" dirty="0" err="1" smtClean="0"/>
              <a:t>컬럼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613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Monitoring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use dba</a:t>
            </a:r>
          </a:p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go</a:t>
            </a:r>
          </a:p>
          <a:p>
            <a:pPr marL="0" indent="0">
              <a:buNone/>
            </a:pPr>
            <a:endParaRPr lang="en-US" altLang="ko-KR" sz="9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ko-KR" sz="900" b="1" dirty="0" smtClean="0">
                <a:latin typeface="+mj-lt"/>
              </a:rPr>
              <a:t>-- mod </a:t>
            </a:r>
            <a:r>
              <a:rPr lang="ko-KR" altLang="en-US" sz="900" b="1" dirty="0" smtClean="0">
                <a:latin typeface="+mj-lt"/>
              </a:rPr>
              <a:t>별 건수 </a:t>
            </a:r>
            <a:endParaRPr lang="en-US" altLang="ko-KR" sz="9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ko-KR" sz="900" dirty="0"/>
              <a:t>select @@</a:t>
            </a:r>
            <a:r>
              <a:rPr lang="en-US" altLang="ko-KR" sz="900" dirty="0" err="1"/>
              <a:t>servername</a:t>
            </a:r>
            <a:r>
              <a:rPr lang="en-US" altLang="ko-KR" sz="900" dirty="0"/>
              <a:t> as </a:t>
            </a:r>
            <a:r>
              <a:rPr lang="en-US" altLang="ko-KR" sz="900" dirty="0" err="1"/>
              <a:t>server_name</a:t>
            </a:r>
            <a:r>
              <a:rPr lang="en-US" altLang="ko-KR" sz="900" dirty="0"/>
              <a:t>, </a:t>
            </a:r>
            <a:r>
              <a:rPr lang="en-US" altLang="ko-KR" sz="900" dirty="0" err="1"/>
              <a:t>log_seq</a:t>
            </a:r>
            <a:r>
              <a:rPr lang="en-US" altLang="ko-KR" sz="900" dirty="0"/>
              <a:t> % 3 as mod, count(*) as count</a:t>
            </a:r>
          </a:p>
          <a:p>
            <a:pPr marL="0" indent="0">
              <a:buNone/>
            </a:pPr>
            <a:r>
              <a:rPr lang="en-US" altLang="ko-KR" sz="900" dirty="0"/>
              <a:t>from </a:t>
            </a:r>
            <a:r>
              <a:rPr lang="en-US" altLang="ko-KR" sz="900" dirty="0" err="1"/>
              <a:t>dba_reindex_info_log</a:t>
            </a:r>
            <a:r>
              <a:rPr lang="en-US" altLang="ko-KR" sz="900" dirty="0"/>
              <a:t> a with(</a:t>
            </a:r>
            <a:r>
              <a:rPr lang="en-US" altLang="ko-KR" sz="900" dirty="0" err="1"/>
              <a:t>nolock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where </a:t>
            </a:r>
            <a:r>
              <a:rPr lang="en-US" altLang="ko-KR" sz="900" dirty="0" err="1"/>
              <a:t>a.exec_end_dt</a:t>
            </a:r>
            <a:r>
              <a:rPr lang="en-US" altLang="ko-KR" sz="900" dirty="0"/>
              <a:t> is null</a:t>
            </a:r>
          </a:p>
          <a:p>
            <a:pPr marL="0" indent="0">
              <a:buNone/>
            </a:pPr>
            <a:r>
              <a:rPr lang="en-US" altLang="ko-KR" sz="900" dirty="0"/>
              <a:t>group by </a:t>
            </a:r>
            <a:r>
              <a:rPr lang="en-US" altLang="ko-KR" sz="900" dirty="0" err="1"/>
              <a:t>log_seq</a:t>
            </a:r>
            <a:r>
              <a:rPr lang="en-US" altLang="ko-KR" sz="900" dirty="0"/>
              <a:t> % </a:t>
            </a:r>
            <a:r>
              <a:rPr lang="en-US" altLang="ko-KR" sz="900" dirty="0" smtClean="0"/>
              <a:t>3</a:t>
            </a:r>
          </a:p>
          <a:p>
            <a:pPr marL="0" indent="0">
              <a:buNone/>
            </a:pPr>
            <a:endParaRPr lang="en-US" altLang="ko-KR" sz="900" dirty="0"/>
          </a:p>
          <a:p>
            <a:r>
              <a:rPr lang="en-US" altLang="ko-KR" sz="900" dirty="0"/>
              <a:t>select @@</a:t>
            </a:r>
            <a:r>
              <a:rPr lang="en-US" altLang="ko-KR" sz="900" dirty="0" err="1"/>
              <a:t>servername</a:t>
            </a:r>
            <a:r>
              <a:rPr lang="en-US" altLang="ko-KR" sz="900" dirty="0"/>
              <a:t> as </a:t>
            </a:r>
            <a:r>
              <a:rPr lang="en-US" altLang="ko-KR" sz="900" dirty="0" err="1"/>
              <a:t>server_name</a:t>
            </a:r>
            <a:endParaRPr lang="en-US" altLang="ko-KR" sz="900" dirty="0"/>
          </a:p>
          <a:p>
            <a:r>
              <a:rPr lang="en-US" altLang="ko-KR" sz="900" dirty="0"/>
              <a:t>, </a:t>
            </a:r>
            <a:r>
              <a:rPr lang="en-US" altLang="ko-KR" sz="900" dirty="0" err="1"/>
              <a:t>log_seq</a:t>
            </a:r>
            <a:r>
              <a:rPr lang="en-US" altLang="ko-KR" sz="900" dirty="0"/>
              <a:t> % 3 as mod</a:t>
            </a:r>
          </a:p>
          <a:p>
            <a:r>
              <a:rPr lang="en-US" altLang="ko-KR" sz="900" dirty="0"/>
              <a:t>, sum(case when </a:t>
            </a:r>
            <a:r>
              <a:rPr lang="en-US" altLang="ko-KR" sz="900" dirty="0" err="1"/>
              <a:t>exec_end_dt</a:t>
            </a:r>
            <a:r>
              <a:rPr lang="en-US" altLang="ko-KR" sz="900" dirty="0"/>
              <a:t> is null then 1 end) as </a:t>
            </a:r>
            <a:r>
              <a:rPr lang="en-US" altLang="ko-KR" sz="900" dirty="0" err="1"/>
              <a:t>in_process</a:t>
            </a:r>
            <a:endParaRPr lang="en-US" altLang="ko-KR" sz="900" dirty="0"/>
          </a:p>
          <a:p>
            <a:r>
              <a:rPr lang="en-US" altLang="ko-KR" sz="900" dirty="0"/>
              <a:t>, sum(case when </a:t>
            </a:r>
            <a:r>
              <a:rPr lang="en-US" altLang="ko-KR" sz="900" dirty="0" err="1"/>
              <a:t>exec_end_dt</a:t>
            </a:r>
            <a:r>
              <a:rPr lang="en-US" altLang="ko-KR" sz="900" dirty="0"/>
              <a:t> is not null then 1 end ) as complete</a:t>
            </a:r>
          </a:p>
          <a:p>
            <a:r>
              <a:rPr lang="en-US" altLang="ko-KR" sz="900" dirty="0"/>
              <a:t>from </a:t>
            </a:r>
            <a:r>
              <a:rPr lang="en-US" altLang="ko-KR" sz="900" dirty="0" err="1"/>
              <a:t>dba_reindex_info_log</a:t>
            </a:r>
            <a:r>
              <a:rPr lang="en-US" altLang="ko-KR" sz="900" dirty="0"/>
              <a:t>  with(</a:t>
            </a:r>
            <a:r>
              <a:rPr lang="en-US" altLang="ko-KR" sz="900" dirty="0" err="1"/>
              <a:t>nolock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where EXEC_START_DT &gt;= </a:t>
            </a:r>
            <a:r>
              <a:rPr lang="en-US" altLang="ko-KR" sz="900" dirty="0" err="1"/>
              <a:t>dateadd</a:t>
            </a:r>
            <a:r>
              <a:rPr lang="en-US" altLang="ko-KR" sz="900" dirty="0"/>
              <a:t>(dd,-7, </a:t>
            </a:r>
            <a:r>
              <a:rPr lang="en-US" altLang="ko-KR" sz="900" dirty="0" err="1"/>
              <a:t>getdate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group by </a:t>
            </a:r>
            <a:r>
              <a:rPr lang="en-US" altLang="ko-KR" sz="900" dirty="0" err="1"/>
              <a:t>log_seq</a:t>
            </a:r>
            <a:r>
              <a:rPr lang="en-US" altLang="ko-KR" sz="900" dirty="0"/>
              <a:t> % 3</a:t>
            </a:r>
          </a:p>
          <a:p>
            <a:endParaRPr lang="ko-KR" altLang="en-US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ko-KR" altLang="en-US" sz="900" dirty="0">
              <a:latin typeface="+mj-lt"/>
            </a:endParaRPr>
          </a:p>
          <a:p>
            <a:pPr marL="0" indent="0">
              <a:buNone/>
            </a:pPr>
            <a:r>
              <a:rPr lang="en-US" altLang="ko-KR" sz="900" b="1" dirty="0">
                <a:latin typeface="+mj-lt"/>
              </a:rPr>
              <a:t>--INDEX Defrag </a:t>
            </a:r>
            <a:r>
              <a:rPr lang="ko-KR" altLang="en-US" sz="900" b="1" dirty="0">
                <a:latin typeface="+mj-lt"/>
              </a:rPr>
              <a:t>대기 건</a:t>
            </a:r>
          </a:p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select  @@</a:t>
            </a:r>
            <a:r>
              <a:rPr lang="en-US" altLang="ko-KR" sz="900" dirty="0" err="1">
                <a:latin typeface="+mj-lt"/>
              </a:rPr>
              <a:t>servername</a:t>
            </a:r>
            <a:r>
              <a:rPr lang="en-US" altLang="ko-KR" sz="900" dirty="0">
                <a:latin typeface="+mj-lt"/>
              </a:rPr>
              <a:t> as </a:t>
            </a:r>
            <a:r>
              <a:rPr lang="en-US" altLang="ko-KR" sz="900" dirty="0" err="1">
                <a:latin typeface="+mj-lt"/>
              </a:rPr>
              <a:t>server_name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log_seq</a:t>
            </a:r>
            <a:r>
              <a:rPr lang="en-US" altLang="ko-KR" sz="900" dirty="0">
                <a:latin typeface="+mj-lt"/>
              </a:rPr>
              <a:t> % 3 as mod,  </a:t>
            </a:r>
            <a:r>
              <a:rPr lang="en-US" altLang="ko-KR" sz="900" dirty="0" err="1">
                <a:latin typeface="+mj-lt"/>
              </a:rPr>
              <a:t>b.index_seq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b.db_name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b.schema_name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b.table_name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b.index_name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b.row_count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b.index_size_kb</a:t>
            </a:r>
            <a:r>
              <a:rPr lang="en-US" altLang="ko-KR" sz="900" dirty="0">
                <a:latin typeface="+mj-lt"/>
              </a:rPr>
              <a:t>, </a:t>
            </a:r>
            <a:r>
              <a:rPr lang="en-US" altLang="ko-KR" sz="900" dirty="0" err="1">
                <a:latin typeface="+mj-lt"/>
              </a:rPr>
              <a:t>unused_index_size_kb</a:t>
            </a:r>
            <a:endParaRPr lang="en-US" altLang="ko-KR" sz="900" dirty="0">
              <a:latin typeface="+mj-lt"/>
            </a:endParaRPr>
          </a:p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, a.* </a:t>
            </a:r>
          </a:p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from </a:t>
            </a:r>
            <a:r>
              <a:rPr lang="en-US" altLang="ko-KR" sz="900" dirty="0" err="1">
                <a:latin typeface="+mj-lt"/>
              </a:rPr>
              <a:t>dba_reindex_info_log</a:t>
            </a:r>
            <a:r>
              <a:rPr lang="en-US" altLang="ko-KR" sz="900" dirty="0">
                <a:latin typeface="+mj-lt"/>
              </a:rPr>
              <a:t> a with(</a:t>
            </a:r>
            <a:r>
              <a:rPr lang="en-US" altLang="ko-KR" sz="900" dirty="0" err="1">
                <a:latin typeface="+mj-lt"/>
              </a:rPr>
              <a:t>nolock</a:t>
            </a:r>
            <a:r>
              <a:rPr lang="en-US" altLang="ko-KR" sz="9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inner join </a:t>
            </a:r>
            <a:r>
              <a:rPr lang="en-US" altLang="ko-KR" sz="900" dirty="0" err="1">
                <a:latin typeface="+mj-lt"/>
              </a:rPr>
              <a:t>dba_reindex_total_list</a:t>
            </a:r>
            <a:r>
              <a:rPr lang="en-US" altLang="ko-KR" sz="900" dirty="0">
                <a:latin typeface="+mj-lt"/>
              </a:rPr>
              <a:t> b with(</a:t>
            </a:r>
            <a:r>
              <a:rPr lang="en-US" altLang="ko-KR" sz="900" dirty="0" err="1">
                <a:latin typeface="+mj-lt"/>
              </a:rPr>
              <a:t>nolock</a:t>
            </a:r>
            <a:r>
              <a:rPr lang="en-US" altLang="ko-KR" sz="900" dirty="0">
                <a:latin typeface="+mj-lt"/>
              </a:rPr>
              <a:t>) on </a:t>
            </a:r>
            <a:r>
              <a:rPr lang="en-US" altLang="ko-KR" sz="900" dirty="0" err="1">
                <a:latin typeface="+mj-lt"/>
              </a:rPr>
              <a:t>a.index_seq</a:t>
            </a:r>
            <a:r>
              <a:rPr lang="en-US" altLang="ko-KR" sz="900" dirty="0">
                <a:latin typeface="+mj-lt"/>
              </a:rPr>
              <a:t> = </a:t>
            </a:r>
            <a:r>
              <a:rPr lang="en-US" altLang="ko-KR" sz="900" dirty="0" err="1">
                <a:latin typeface="+mj-lt"/>
              </a:rPr>
              <a:t>b.index_seq</a:t>
            </a:r>
            <a:endParaRPr lang="en-US" altLang="ko-KR" sz="900" dirty="0">
              <a:latin typeface="+mj-lt"/>
            </a:endParaRPr>
          </a:p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where  </a:t>
            </a:r>
            <a:r>
              <a:rPr lang="en-US" altLang="ko-KR" sz="900" dirty="0" err="1">
                <a:latin typeface="+mj-lt"/>
              </a:rPr>
              <a:t>exec_end_dt</a:t>
            </a:r>
            <a:r>
              <a:rPr lang="en-US" altLang="ko-KR" sz="900" dirty="0">
                <a:latin typeface="+mj-lt"/>
              </a:rPr>
              <a:t> is null</a:t>
            </a:r>
          </a:p>
          <a:p>
            <a:pPr marL="0" indent="0">
              <a:buNone/>
            </a:pPr>
            <a:r>
              <a:rPr lang="en-US" altLang="ko-KR" sz="900" dirty="0">
                <a:latin typeface="+mj-lt"/>
              </a:rPr>
              <a:t>order by </a:t>
            </a:r>
            <a:r>
              <a:rPr lang="en-US" altLang="ko-KR" sz="900" dirty="0" err="1" smtClean="0">
                <a:latin typeface="+mj-lt"/>
              </a:rPr>
              <a:t>log_seq</a:t>
            </a:r>
            <a:endParaRPr lang="en-US" altLang="ko-KR" sz="900" dirty="0" smtClean="0">
              <a:latin typeface="+mj-lt"/>
            </a:endParaRPr>
          </a:p>
          <a:p>
            <a:pPr marL="0" indent="0">
              <a:buNone/>
            </a:pPr>
            <a:endParaRPr lang="en-US" altLang="ko-KR" sz="900" dirty="0">
              <a:latin typeface="+mj-lt"/>
            </a:endParaRPr>
          </a:p>
          <a:p>
            <a:r>
              <a:rPr lang="en-US" altLang="ko-KR" sz="1100" dirty="0" smtClean="0"/>
              <a:t>-- </a:t>
            </a:r>
            <a:r>
              <a:rPr lang="ko-KR" altLang="en-US" sz="1100" dirty="0"/>
              <a:t>조각화 수집 시간</a:t>
            </a:r>
          </a:p>
          <a:p>
            <a:r>
              <a:rPr lang="en-US" altLang="ko-KR" sz="1100" dirty="0"/>
              <a:t>select  @@</a:t>
            </a:r>
            <a:r>
              <a:rPr lang="en-US" altLang="ko-KR" sz="1100" dirty="0" err="1"/>
              <a:t>servername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server_name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log_seq</a:t>
            </a:r>
            <a:r>
              <a:rPr lang="en-US" altLang="ko-KR" sz="1100" dirty="0"/>
              <a:t> % 3 as mod,  </a:t>
            </a:r>
            <a:r>
              <a:rPr lang="en-US" altLang="ko-KR" sz="1100" dirty="0" err="1"/>
              <a:t>a.exec_start_dt</a:t>
            </a:r>
            <a:r>
              <a:rPr lang="en-US" altLang="ko-KR" sz="1100" dirty="0"/>
              <a:t>,  </a:t>
            </a:r>
            <a:r>
              <a:rPr lang="en-US" altLang="ko-KR" sz="1100" dirty="0" err="1"/>
              <a:t>a.exec_end_dt</a:t>
            </a:r>
            <a:r>
              <a:rPr lang="en-US" altLang="ko-KR" sz="1100" dirty="0"/>
              <a:t>,  </a:t>
            </a:r>
            <a:r>
              <a:rPr lang="en-US" altLang="ko-KR" sz="1100" dirty="0" err="1"/>
              <a:t>datediff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mi,a.exec_start_dt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isnull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a.exec_end_dt,getdate</a:t>
            </a:r>
            <a:r>
              <a:rPr lang="en-US" altLang="ko-KR" sz="1100" dirty="0"/>
              <a:t>()) )as </a:t>
            </a:r>
            <a:r>
              <a:rPr lang="en-US" altLang="ko-KR" sz="1100" dirty="0" err="1"/>
              <a:t>diff_min</a:t>
            </a:r>
            <a:endParaRPr lang="en-US" altLang="ko-KR" sz="1100" dirty="0"/>
          </a:p>
          <a:p>
            <a:r>
              <a:rPr lang="en-US" altLang="ko-KR" sz="1100" dirty="0"/>
              <a:t>, </a:t>
            </a:r>
            <a:r>
              <a:rPr lang="en-US" altLang="ko-KR" sz="1100" dirty="0" err="1"/>
              <a:t>b.index_seq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b.db_name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b.schema_name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b.table_name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b.index_name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b.row_count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b.index_size_kb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unused_index_size_kb</a:t>
            </a:r>
            <a:endParaRPr lang="en-US" altLang="ko-KR" sz="1100" dirty="0"/>
          </a:p>
          <a:p>
            <a:r>
              <a:rPr lang="en-US" altLang="ko-KR" sz="1100" dirty="0"/>
              <a:t>, a.* 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dba_reindex_info_log</a:t>
            </a:r>
            <a:r>
              <a:rPr lang="en-US" altLang="ko-KR" sz="1100" dirty="0"/>
              <a:t> a with(</a:t>
            </a:r>
            <a:r>
              <a:rPr lang="en-US" altLang="ko-KR" sz="1100" dirty="0" err="1"/>
              <a:t>nolock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inner join </a:t>
            </a:r>
            <a:r>
              <a:rPr lang="en-US" altLang="ko-KR" sz="1100" dirty="0" err="1"/>
              <a:t>dba_reindex_total_list</a:t>
            </a:r>
            <a:r>
              <a:rPr lang="en-US" altLang="ko-KR" sz="1100" dirty="0"/>
              <a:t> b with(</a:t>
            </a:r>
            <a:r>
              <a:rPr lang="en-US" altLang="ko-KR" sz="1100" dirty="0" err="1"/>
              <a:t>nolock</a:t>
            </a:r>
            <a:r>
              <a:rPr lang="en-US" altLang="ko-KR" sz="1100" dirty="0"/>
              <a:t>) on </a:t>
            </a:r>
            <a:r>
              <a:rPr lang="en-US" altLang="ko-KR" sz="1100" dirty="0" err="1"/>
              <a:t>a.index_seq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b.index_seq</a:t>
            </a:r>
            <a:endParaRPr lang="en-US" altLang="ko-KR" sz="1100" dirty="0"/>
          </a:p>
          <a:p>
            <a:r>
              <a:rPr lang="en-US" altLang="ko-KR" sz="1100" dirty="0"/>
              <a:t>order by </a:t>
            </a:r>
            <a:r>
              <a:rPr lang="en-US" altLang="ko-KR" sz="1100" dirty="0" err="1"/>
              <a:t>log_seq</a:t>
            </a:r>
            <a:endParaRPr lang="en-US" altLang="ko-KR" sz="1100" dirty="0"/>
          </a:p>
          <a:p>
            <a:endParaRPr lang="ko-KR" altLang="en-US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31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Monitoring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--INDEX REINDEX </a:t>
            </a:r>
            <a:r>
              <a:rPr lang="ko-KR" altLang="en-US" sz="1900" dirty="0"/>
              <a:t>대기 건</a:t>
            </a:r>
          </a:p>
          <a:p>
            <a:pPr marL="0" indent="0">
              <a:buNone/>
            </a:pPr>
            <a:r>
              <a:rPr lang="en-US" altLang="ko-KR" sz="1900" dirty="0"/>
              <a:t>SELECT * FROM DBA_REINDEX_TARGET_LIST A WITH(NOLOCK</a:t>
            </a:r>
            <a:r>
              <a:rPr lang="en-US" altLang="ko-KR" sz="1900" dirty="0" smtClean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sz="1900" dirty="0" smtClean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--</a:t>
            </a:r>
            <a:r>
              <a:rPr lang="ko-KR" altLang="en-US" sz="1900" dirty="0"/>
              <a:t>현재 </a:t>
            </a:r>
            <a:r>
              <a:rPr lang="en-US" altLang="ko-KR" sz="1900" dirty="0"/>
              <a:t>Rebuild </a:t>
            </a:r>
            <a:r>
              <a:rPr lang="ko-KR" altLang="en-US" sz="1900" dirty="0"/>
              <a:t>진행 중 테이블</a:t>
            </a:r>
          </a:p>
          <a:p>
            <a:endParaRPr lang="ko-KR" altLang="en-US" sz="1400" dirty="0"/>
          </a:p>
          <a:p>
            <a:pPr marL="0" indent="0">
              <a:buNone/>
            </a:pPr>
            <a:r>
              <a:rPr lang="en-US" altLang="ko-KR" sz="1800" dirty="0"/>
              <a:t>SELECT @@</a:t>
            </a:r>
            <a:r>
              <a:rPr lang="en-US" altLang="ko-KR" sz="1800" dirty="0" err="1"/>
              <a:t>servername</a:t>
            </a:r>
            <a:r>
              <a:rPr lang="en-US" altLang="ko-KR" sz="1800" dirty="0"/>
              <a:t> as </a:t>
            </a:r>
            <a:r>
              <a:rPr lang="en-US" altLang="ko-KR" sz="1800" dirty="0" err="1"/>
              <a:t>server_name</a:t>
            </a:r>
            <a:r>
              <a:rPr lang="en-US" altLang="ko-KR" sz="1800" dirty="0"/>
              <a:t>,  </a:t>
            </a:r>
            <a:r>
              <a:rPr lang="en-US" altLang="ko-KR" sz="1800" dirty="0" err="1"/>
              <a:t>b.target_seq</a:t>
            </a:r>
            <a:r>
              <a:rPr lang="en-US" altLang="ko-KR" sz="1800" dirty="0"/>
              <a:t> %3 as mod, * </a:t>
            </a:r>
          </a:p>
          <a:p>
            <a:pPr marL="0" indent="0">
              <a:buNone/>
            </a:pPr>
            <a:r>
              <a:rPr lang="en-US" altLang="ko-KR" sz="1800" dirty="0"/>
              <a:t>FROM DBA_REINDEX_TARGET_LIST A WITH(NOLOCK)</a:t>
            </a:r>
          </a:p>
          <a:p>
            <a:pPr marL="0" indent="0">
              <a:buNone/>
            </a:pPr>
            <a:r>
              <a:rPr lang="en-US" altLang="ko-KR" sz="1800" dirty="0"/>
              <a:t>INNER JOIN DBA_REINDEX_MOD_META B WITH(NOLOCK) ON A.TARGET_SEQ = B.TARGET_SEQ</a:t>
            </a:r>
          </a:p>
          <a:p>
            <a:endParaRPr lang="ko-KR" altLang="en-US" sz="14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/>
              <a:t>SELECT @@</a:t>
            </a:r>
            <a:r>
              <a:rPr lang="en-US" altLang="ko-KR" sz="1800" dirty="0" err="1"/>
              <a:t>servername</a:t>
            </a:r>
            <a:r>
              <a:rPr lang="en-US" altLang="ko-KR" sz="1800" dirty="0"/>
              <a:t> as </a:t>
            </a:r>
            <a:r>
              <a:rPr lang="en-US" altLang="ko-KR" sz="1800" dirty="0" err="1"/>
              <a:t>server_name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, count(*) as </a:t>
            </a:r>
            <a:r>
              <a:rPr lang="en-US" altLang="ko-KR" sz="1800" dirty="0" err="1"/>
              <a:t>total_cnt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, sum(case when </a:t>
            </a:r>
            <a:r>
              <a:rPr lang="en-US" altLang="ko-KR" sz="1800" dirty="0" err="1"/>
              <a:t>exec_end_dt</a:t>
            </a:r>
            <a:r>
              <a:rPr lang="en-US" altLang="ko-KR" sz="1800" dirty="0"/>
              <a:t> is not null then 1 else 0 end ) as </a:t>
            </a:r>
            <a:r>
              <a:rPr lang="en-US" altLang="ko-KR" sz="1800" dirty="0" err="1"/>
              <a:t>sucess_cnt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, sum(case when </a:t>
            </a:r>
            <a:r>
              <a:rPr lang="en-US" altLang="ko-KR" sz="1800" dirty="0" err="1"/>
              <a:t>exec_end_dt</a:t>
            </a:r>
            <a:r>
              <a:rPr lang="en-US" altLang="ko-KR" sz="1800" dirty="0"/>
              <a:t> is null then 1 else 0 end )  as </a:t>
            </a:r>
            <a:r>
              <a:rPr lang="en-US" altLang="ko-KR" sz="1800" dirty="0" err="1"/>
              <a:t>remain_cnt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, </a:t>
            </a:r>
            <a:r>
              <a:rPr lang="en-US" altLang="ko-KR" sz="1800" dirty="0" err="1"/>
              <a:t>datediff</a:t>
            </a:r>
            <a:r>
              <a:rPr lang="en-US" altLang="ko-KR" sz="1800" dirty="0"/>
              <a:t>(mi, min(</a:t>
            </a:r>
            <a:r>
              <a:rPr lang="en-US" altLang="ko-KR" sz="1800" dirty="0" err="1"/>
              <a:t>exec_start_dt</a:t>
            </a:r>
            <a:r>
              <a:rPr lang="en-US" altLang="ko-KR" sz="1800" dirty="0"/>
              <a:t>), max(</a:t>
            </a:r>
            <a:r>
              <a:rPr lang="en-US" altLang="ko-KR" sz="1800" dirty="0" err="1"/>
              <a:t>exec_end_dt</a:t>
            </a:r>
            <a:r>
              <a:rPr lang="en-US" altLang="ko-KR" sz="1800" dirty="0"/>
              <a:t>)) as </a:t>
            </a:r>
            <a:r>
              <a:rPr lang="en-US" altLang="ko-KR" sz="1800" dirty="0" err="1"/>
              <a:t>diff_min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FROM DBA_REINDEX_TARGET_LIST A WITH(NOLOCK)</a:t>
            </a:r>
          </a:p>
          <a:p>
            <a:pPr marL="0" indent="0">
              <a:buNone/>
            </a:pPr>
            <a:r>
              <a:rPr lang="en-US" altLang="ko-KR" sz="1800" dirty="0"/>
              <a:t>order by 1</a:t>
            </a:r>
          </a:p>
          <a:p>
            <a:endParaRPr lang="ko-KR" altLang="en-US" sz="1800" dirty="0"/>
          </a:p>
          <a:p>
            <a:endParaRPr lang="ko-KR" altLang="en-US" sz="18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1900" dirty="0" smtClean="0"/>
          </a:p>
          <a:p>
            <a:pPr marL="0" indent="0">
              <a:buNone/>
            </a:pPr>
            <a:r>
              <a:rPr lang="en-US" altLang="ko-KR" sz="1900" dirty="0" smtClean="0"/>
              <a:t>--</a:t>
            </a:r>
            <a:r>
              <a:rPr lang="ko-KR" altLang="en-US" sz="1900" dirty="0"/>
              <a:t>기존 인덱스 </a:t>
            </a:r>
            <a:r>
              <a:rPr lang="en-US" altLang="ko-KR" sz="1900" dirty="0"/>
              <a:t>fragmentation </a:t>
            </a:r>
            <a:r>
              <a:rPr lang="ko-KR" altLang="en-US" sz="1900" dirty="0"/>
              <a:t>과 </a:t>
            </a:r>
            <a:r>
              <a:rPr lang="en-US" altLang="ko-KR" sz="1900" dirty="0"/>
              <a:t>size </a:t>
            </a:r>
            <a:r>
              <a:rPr lang="ko-KR" altLang="en-US" sz="1900" dirty="0"/>
              <a:t>비교</a:t>
            </a:r>
          </a:p>
          <a:p>
            <a:pPr marL="0" indent="0">
              <a:buNone/>
            </a:pPr>
            <a:r>
              <a:rPr lang="en-US" altLang="ko-KR" sz="1900" dirty="0"/>
              <a:t>SELECT DB_NAME,TABLE_NAME,INDEX_NAME,PAST_AVG_FRAGMENTATION_IN_PERCENT, EXEC_START_DT, EXEC_END_DT, CURRENT_AVG_FRAGMENTATION_IN_PERCENT, PAST_INDEX_SIZE_KB, CURRENT_INDEX_SIZE_KB</a:t>
            </a:r>
          </a:p>
          <a:p>
            <a:pPr marL="0" indent="0">
              <a:buNone/>
            </a:pPr>
            <a:r>
              <a:rPr lang="en-US" altLang="ko-KR" sz="1900" dirty="0"/>
              <a:t>FROM DBA_REINDEX_TARGET_LIST WITH(NOLOCK)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4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0F71A619DA0849922593472F512C46" ma:contentTypeVersion="0" ma:contentTypeDescription="새 문서를 만듭니다." ma:contentTypeScope="" ma:versionID="c97e6962ef4ab4dc118242535d1907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8621-4510-414A-BF60-6AC3EF4EE6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D5B112-10EA-4BFB-A322-320AAB26F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0F188D-38B6-4D3C-AF74-86ECE56D1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50872</TotalTime>
  <Words>636</Words>
  <Application>Microsoft Office PowerPoint</Application>
  <PresentationFormat>화면 슬라이드 쇼(4:3)</PresentationFormat>
  <Paragraphs>136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REINDEX AUTOMATION  전세환</vt:lpstr>
      <vt:lpstr>Reindex 대상</vt:lpstr>
      <vt:lpstr>PowerPoint 프레젠테이션</vt:lpstr>
      <vt:lpstr>Monitoring Query</vt:lpstr>
      <vt:lpstr>Monitoring Query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REINDEX_AUTOMATION</dc:title>
  <dc:creator>Jeon, Se Hwan (전세환)</dc:creator>
  <cp:lastModifiedBy>최보라</cp:lastModifiedBy>
  <cp:revision>23</cp:revision>
  <dcterms:created xsi:type="dcterms:W3CDTF">2015-04-22T04:57:57Z</dcterms:created>
  <dcterms:modified xsi:type="dcterms:W3CDTF">2015-07-22T05:11:30Z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0x010100790F71A619DA0849922593472F512C46</vt:lpwstr>
  </property>
</Properties>
</file>