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3" r:id="rId2"/>
    <p:sldId id="306" r:id="rId3"/>
    <p:sldId id="352" r:id="rId4"/>
    <p:sldId id="361" r:id="rId5"/>
    <p:sldId id="362" r:id="rId6"/>
    <p:sldId id="363" r:id="rId7"/>
    <p:sldId id="364" r:id="rId8"/>
  </p:sldIdLst>
  <p:sldSz cx="9144000" cy="6858000" type="screen4x3"/>
  <p:notesSz cx="6813550" cy="9945688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921"/>
    <a:srgbClr val="FFB300"/>
    <a:srgbClr val="74B71B"/>
    <a:srgbClr val="0D3692"/>
    <a:srgbClr val="5F5F5F"/>
    <a:srgbClr val="005DA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1" autoAdjust="0"/>
    <p:restoredTop sz="94088" autoAdjust="0"/>
  </p:normalViewPr>
  <p:slideViewPr>
    <p:cSldViewPr>
      <p:cViewPr>
        <p:scale>
          <a:sx n="100" d="100"/>
          <a:sy n="100" d="100"/>
        </p:scale>
        <p:origin x="-72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590" y="-108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678" y="0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5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678" y="9446805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4A1137E2-7FCE-418B-A481-2263AAD85BE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96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678" y="0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5002"/>
            <a:ext cx="5451476" cy="44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5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678" y="9446805"/>
            <a:ext cx="2953281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12DD4702-1E07-4D84-8295-903DDD15859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929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표지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25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i_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90" y="5643578"/>
            <a:ext cx="1881188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14425" y="2205038"/>
            <a:ext cx="7485063" cy="723900"/>
          </a:xfrm>
        </p:spPr>
        <p:txBody>
          <a:bodyPr lIns="90000" tIns="46800" rIns="90000" bIns="46800"/>
          <a:lstStyle>
            <a:lvl1pPr algn="ctr">
              <a:defRPr b="1"/>
            </a:lvl1pPr>
          </a:lstStyle>
          <a:p>
            <a:r>
              <a:rPr lang="en-US" altLang="ko-KR"/>
              <a:t>MAIN TITLE_HEAD LINE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852738"/>
            <a:ext cx="7488237" cy="360362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pic>
        <p:nvPicPr>
          <p:cNvPr id="6" name="Picture 2" descr="http://image.gmarket.co.kr/challenge/main/2009/04/24/gmarket_logo_main.gif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0878" y="5834079"/>
            <a:ext cx="2288002" cy="56805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137525" cy="720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170863" cy="4267200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81375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Sub Title Color A</a:t>
            </a:r>
          </a:p>
        </p:txBody>
      </p:sp>
      <p:pic>
        <p:nvPicPr>
          <p:cNvPr id="1027" name="Picture 6" descr="c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8929" y="6215082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1708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pic>
        <p:nvPicPr>
          <p:cNvPr id="1029" name="Picture 9" descr="Wave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0805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image.gmarket.co.kr/challenge/main/2009/04/24/gmarket_logo_main.gif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250554"/>
            <a:ext cx="1857388" cy="4611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74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7563" y="2344738"/>
            <a:ext cx="7485062" cy="723900"/>
          </a:xfrm>
        </p:spPr>
        <p:txBody>
          <a:bodyPr/>
          <a:lstStyle/>
          <a:p>
            <a:pPr eaLnBrk="1" hangingPunct="1"/>
            <a:r>
              <a:rPr lang="en-US" altLang="ko-KR" sz="3000" dirty="0" err="1" smtClean="0">
                <a:latin typeface="맑은 고딕" pitchFamily="50" charset="-127"/>
                <a:ea typeface="맑은 고딕" pitchFamily="50" charset="-127"/>
              </a:rPr>
              <a:t>LogShipping</a:t>
            </a:r>
            <a:r>
              <a:rPr lang="ko-KR" altLang="en-US" sz="3000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817200" y="3621088"/>
            <a:ext cx="109998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2011.02.15 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3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DBA Team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3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Choi Bo Ra</a:t>
            </a:r>
            <a:endParaRPr lang="en-US" altLang="ko-KR" sz="13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70863" cy="4824412"/>
          </a:xfrm>
        </p:spPr>
        <p:txBody>
          <a:bodyPr/>
          <a:lstStyle/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 </a:t>
            </a:r>
            <a:r>
              <a:rPr lang="ko-KR" altLang="en-US" sz="1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쉬핑</a:t>
            </a:r>
            <a:r>
              <a:rPr lang="en-US" altLang="ko-KR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7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 </a:t>
            </a:r>
            <a:r>
              <a:rPr lang="ko-KR" altLang="en-US" sz="1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쉬핑</a:t>
            </a:r>
            <a:r>
              <a:rPr lang="ko-KR" altLang="en-US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이점</a:t>
            </a:r>
            <a:r>
              <a:rPr lang="en-US" altLang="ko-KR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단점</a:t>
            </a: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LogShipping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810498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운영중인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SQL Server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데이터베이스와 트랜잭션 로그 파일을 백업 받아서 스탠바이 서버로 리스토어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(restore)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하는 과정을 자동화 하는 것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지정한 간격으로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트랜잭션 로그를 백업해서 스탠바이 서버로 자동으로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리스토어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시켜 주는 것이다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SQL Server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는 서로 동기 상태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(synchronized)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유지하게 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1472" y="114298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ko-KR" altLang="en-US" sz="1800" b="1" u="sng" dirty="0" err="1" smtClean="0">
                <a:latin typeface="맑은 고딕" pitchFamily="50" charset="-127"/>
                <a:ea typeface="맑은 고딕" pitchFamily="50" charset="-127"/>
              </a:rPr>
              <a:t>로그쉬핑</a:t>
            </a:r>
            <a:r>
              <a:rPr lang="ko-KR" altLang="en-US" sz="1800" b="1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u="sng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63691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ko-KR" altLang="en-US" sz="1800" b="1" u="sng" dirty="0" err="1" smtClean="0">
                <a:latin typeface="맑은 고딕" pitchFamily="50" charset="-127"/>
                <a:ea typeface="맑은 고딕" pitchFamily="50" charset="-127"/>
              </a:rPr>
              <a:t>로그쉬핑</a:t>
            </a:r>
            <a:r>
              <a:rPr lang="ko-KR" altLang="en-US" sz="1800" b="1" u="sng" dirty="0" smtClean="0">
                <a:latin typeface="맑은 고딕" pitchFamily="50" charset="-127"/>
                <a:ea typeface="맑은 고딕" pitchFamily="50" charset="-127"/>
              </a:rPr>
              <a:t> 이점</a:t>
            </a:r>
            <a:r>
              <a:rPr lang="en-US" altLang="ko-KR" sz="1800" b="1" u="sng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u="sng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sz="1800" b="1" u="sng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068960"/>
            <a:ext cx="8104984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고가의 하드웨어나 소프트웨어를 필요로 하지 않음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수동으로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패일오버를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처리하는 과정은 보통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분 이내의 짧은 시간이면 가능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l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패일오버를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할 경우 데이터의 손실은 전혀 없거나 아니면 매우 적은 분량만 발생한다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기술적으로 어렵지 않다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DBA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라면 대부분 성공적으로 구현할 수 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l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패일오버는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자동적으로 처리되지는 않는다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사용자들은 어느 정도의 서비스 중단은 감수해야 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항상 그런 것은 아니지만 데이터의 일부는 유실될 수 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algn="l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로그 복원하는 과정에서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싱크가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불가능 할 수도 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구축 방법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552" y="1556792"/>
            <a:ext cx="4104456" cy="48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이용한 간단한 구축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None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None/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Sorce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Server]</a:t>
            </a:r>
          </a:p>
          <a:p>
            <a:pPr marL="228600" indent="-228600" algn="l"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LOGSHIPPING_BACKUP_LIST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테이블 생성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 백업 정보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l"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Target 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Linked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 백업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JOB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algn="l">
              <a:buAutoNum type="arabicPeriod"/>
            </a:pP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up_DBA_logshipping_backup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(1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  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 백업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algn="l">
              <a:buAutoNum type="arabicPeriod"/>
            </a:pP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up_DBA_logshipping_insert_file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(2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 –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백업된 로그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Target 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정보 입력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None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None/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[Target Server]</a:t>
            </a:r>
          </a:p>
          <a:p>
            <a:pPr marL="228600" indent="-228600" algn="l"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LOGSHIPPING_RESTORE_LIST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테이블 생성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 복원 정보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l"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Copy JOB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algn="l">
              <a:buAutoNum type="arabicPeriod"/>
            </a:pP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up_DBA_loghsipping_restore_file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– Target Server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파일을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Copy </a:t>
            </a:r>
          </a:p>
          <a:p>
            <a:pPr marL="228600" indent="-228600" algn="l"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로그 복원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JOB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685800" lvl="1" indent="-228600" algn="l">
              <a:buAutoNum type="arabicPeriod"/>
            </a:pP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up_DBA_logshipping_restore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복원 완료된 파일 삭제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JOB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algn="l">
              <a:buAutoNum type="arabicPeriod"/>
            </a:pP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up_DBA_loghsipping_delete_file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None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None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4860032" y="1700808"/>
            <a:ext cx="2448272" cy="107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Source Server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4860032" y="4221088"/>
            <a:ext cx="2448272" cy="107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Target Server</a:t>
            </a:r>
          </a:p>
        </p:txBody>
      </p:sp>
      <p:pic>
        <p:nvPicPr>
          <p:cNvPr id="6" name="Picture 89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1988840"/>
            <a:ext cx="1000132" cy="5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9" descr="databas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4533503"/>
            <a:ext cx="1000132" cy="5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76056" y="220486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472514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 bwMode="auto">
          <a:xfrm>
            <a:off x="6372200" y="2104281"/>
            <a:ext cx="648072" cy="36004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JOB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대각선 방향의 모서리가 둥근 사각형 11"/>
          <p:cNvSpPr/>
          <p:nvPr/>
        </p:nvSpPr>
        <p:spPr bwMode="auto">
          <a:xfrm>
            <a:off x="6372200" y="4653136"/>
            <a:ext cx="648072" cy="36004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JOB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꺾인 연결선 86"/>
          <p:cNvCxnSpPr/>
          <p:nvPr/>
        </p:nvCxnSpPr>
        <p:spPr bwMode="auto">
          <a:xfrm rot="10800000">
            <a:off x="5652120" y="2276872"/>
            <a:ext cx="72008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arrow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꺾인 연결선 86"/>
          <p:cNvCxnSpPr/>
          <p:nvPr/>
        </p:nvCxnSpPr>
        <p:spPr bwMode="auto">
          <a:xfrm rot="10800000">
            <a:off x="5652120" y="4797152"/>
            <a:ext cx="72008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arrow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86"/>
          <p:cNvCxnSpPr>
            <a:stCxn id="5" idx="0"/>
            <a:endCxn id="4" idx="2"/>
          </p:cNvCxnSpPr>
          <p:nvPr/>
        </p:nvCxnSpPr>
        <p:spPr bwMode="auto">
          <a:xfrm rot="5400000" flipH="1" flipV="1">
            <a:off x="5359528" y="3496448"/>
            <a:ext cx="1449280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32849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1" dirty="0" smtClean="0"/>
              <a:t>3.File Copy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80312" y="429309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1" dirty="0" smtClean="0"/>
              <a:t>4.</a:t>
            </a:r>
            <a:r>
              <a:rPr lang="ko-KR" altLang="en-US" sz="1000" b="1" dirty="0" smtClean="0"/>
              <a:t>로그 복원</a:t>
            </a:r>
            <a:endParaRPr lang="en-US" altLang="ko-KR" sz="1000" b="1" dirty="0" smtClean="0"/>
          </a:p>
          <a:p>
            <a:pPr algn="l">
              <a:buNone/>
            </a:pPr>
            <a:r>
              <a:rPr lang="en-US" altLang="ko-KR" sz="1000" b="1" dirty="0" smtClean="0"/>
              <a:t>5.File 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80312" y="21328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1" dirty="0" smtClean="0"/>
              <a:t>1.</a:t>
            </a:r>
            <a:r>
              <a:rPr lang="ko-KR" altLang="en-US" sz="1000" b="1" dirty="0" smtClean="0"/>
              <a:t>로그 백업</a:t>
            </a:r>
            <a:endParaRPr lang="ko-KR" altLang="en-US" sz="1000" b="1" dirty="0"/>
          </a:p>
        </p:txBody>
      </p:sp>
      <p:cxnSp>
        <p:nvCxnSpPr>
          <p:cNvPr id="33" name="꺾인 연결선 86"/>
          <p:cNvCxnSpPr>
            <a:stCxn id="12" idx="0"/>
            <a:endCxn id="11" idx="0"/>
          </p:cNvCxnSpPr>
          <p:nvPr/>
        </p:nvCxnSpPr>
        <p:spPr bwMode="auto">
          <a:xfrm flipV="1">
            <a:off x="7020272" y="2284301"/>
            <a:ext cx="1588" cy="2548855"/>
          </a:xfrm>
          <a:prstGeom prst="bentConnector3">
            <a:avLst>
              <a:gd name="adj1" fmla="val 14395466"/>
            </a:avLst>
          </a:prstGeom>
          <a:ln w="25400">
            <a:solidFill>
              <a:srgbClr val="0070C0"/>
            </a:solidFill>
            <a:prstDash val="sysDash"/>
            <a:headEnd type="triangle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8304" y="314096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1" dirty="0" smtClean="0"/>
              <a:t>2.</a:t>
            </a:r>
            <a:r>
              <a:rPr lang="ko-KR" altLang="en-US" sz="1000" b="1" dirty="0" smtClean="0"/>
              <a:t>로그 백업 정보 입력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32712" y="22852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000" b="1" dirty="0" smtClean="0"/>
              <a:t>1.</a:t>
            </a:r>
            <a:r>
              <a:rPr lang="ko-KR" altLang="en-US" sz="1000" b="1" dirty="0" smtClean="0"/>
              <a:t>로그 백업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LogShipping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134076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en-US" altLang="ko-KR" sz="1000" dirty="0" smtClean="0"/>
              <a:t>LOGSHIPPING_BACKUP_LIST</a:t>
            </a:r>
            <a:endParaRPr lang="ko-KR" altLang="ko-KR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1560" y="1700808"/>
          <a:ext cx="5525770" cy="3810000"/>
        </p:xfrm>
        <a:graphic>
          <a:graphicData uri="http://schemas.openxmlformats.org/drawingml/2006/table">
            <a:tbl>
              <a:tblPr/>
              <a:tblGrid>
                <a:gridCol w="1841500"/>
                <a:gridCol w="1842135"/>
                <a:gridCol w="1842135"/>
              </a:tblGrid>
              <a:tr h="0"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컬럼명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컬럼설명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비고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User_db_name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데이터베이스 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대문자로 입력 요망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Seq_no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 순서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Backup_no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 유형 번호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Log_file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트랜잭션 로그 파일 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Backup_type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백업유형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1: Native, 2:LiteSpeed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Backup_flag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백업성공여부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백업대기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,2: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실패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Backup_start_time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백업시간시간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Backup_end_time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백업완료시간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Backup_duration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백업소요시간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(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초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)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Delete_flag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삭제여부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삭제대기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,2: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실패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Delete_time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삭제완료 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Error_code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에러코드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Copy_106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대상서버 복원여부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SUPERDB1 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복원안함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Copy_117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SUBDB3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복원안함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Copy_107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SUBDB4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복원안함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Reg_dt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Verdana"/>
                          <a:ea typeface="굴림"/>
                          <a:cs typeface="Times New Roman"/>
                        </a:rPr>
                        <a:t>등록일자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LogShipping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134076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en-US" altLang="ko-KR" sz="1000" dirty="0" smtClean="0"/>
              <a:t>LOGSHIPPING_RESTORE_LIST</a:t>
            </a:r>
            <a:endParaRPr lang="ko-KR" altLang="ko-KR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76478"/>
              </p:ext>
            </p:extLst>
          </p:nvPr>
        </p:nvGraphicFramePr>
        <p:xfrm>
          <a:off x="611560" y="1772816"/>
          <a:ext cx="5525770" cy="3238500"/>
        </p:xfrm>
        <a:graphic>
          <a:graphicData uri="http://schemas.openxmlformats.org/drawingml/2006/table">
            <a:tbl>
              <a:tblPr/>
              <a:tblGrid>
                <a:gridCol w="1841500"/>
                <a:gridCol w="1842135"/>
                <a:gridCol w="1842135"/>
              </a:tblGrid>
              <a:tr h="0"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컬럼명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컬럼설명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비고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User_db_name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데이터베이스 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대문자로 입력 요망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Seq_no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 순서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Backup_no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백업 유형 번호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Log_file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트랜잭션 로그 파일 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Copy_flag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카피여부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카피대기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,2: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실패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Copy_end_time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카피완료 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restore_type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복원유형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1: Native, 2:LiteSpeed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restore_flag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복원성공여부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복원대기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,2: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실패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restore_start_time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복원시간시간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restore_end_time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복원완료시간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restore_duration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복원소요시간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(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초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)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Delete_flag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삭제여부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삭제대기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,1: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,2: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실패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Delete_time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파일 삭제완료 시간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Error_code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에러코드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0: </a:t>
                      </a: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성공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Verdana"/>
                          <a:ea typeface="굴림"/>
                          <a:cs typeface="Times New Roman"/>
                        </a:rPr>
                        <a:t>Reg_dt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Verdana"/>
                          <a:ea typeface="굴림"/>
                          <a:cs typeface="Times New Roman"/>
                        </a:rPr>
                        <a:t>등록일자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latin typeface="Verdana"/>
                          <a:ea typeface="굴림"/>
                          <a:cs typeface="Times New Roman"/>
                        </a:rPr>
                        <a:t>COPY_START_TIME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latin typeface="Verdana"/>
                          <a:ea typeface="굴림"/>
                          <a:cs typeface="Times New Roman"/>
                        </a:rPr>
                        <a:t>COPY </a:t>
                      </a:r>
                      <a:r>
                        <a:rPr lang="ko-KR" altLang="en-US" sz="1000" kern="100" smtClean="0">
                          <a:latin typeface="Verdana"/>
                          <a:ea typeface="굴림"/>
                          <a:cs typeface="Times New Roman"/>
                        </a:rPr>
                        <a:t>시작 일자</a:t>
                      </a:r>
                      <a:endParaRPr lang="ko-KR" sz="1000" kern="10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latin typeface="Verdana"/>
                        <a:ea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LogShipping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설정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SoruceDB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를 향한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linked Server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를 생성한다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로그쉬핑 할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recovery  full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로 변경 한다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Full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백업 후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norecovery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로 복원 한다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/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copy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해 올때는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robocopy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를 사용하고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public IP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가 아닌 것을 사용하도록 한다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SourceDB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로그 백업하는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을 생성 한다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up_DBA_logshipping_backup)</a:t>
            </a: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SourceDB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백업한 로그를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Insert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하게 실행한다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up_DBA_logshipping_insert_file)</a:t>
            </a: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백업한 로그를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copy 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해오는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을 생성한다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en-US" altLang="ko-KR" sz="1200" smtClean="0">
                <a:solidFill>
                  <a:schemeClr val="accent4"/>
                </a:solidFill>
              </a:rPr>
              <a:t>up_DBA_loghsipping_restore_file</a:t>
            </a:r>
            <a:r>
              <a:rPr lang="en-US" altLang="ko-KR" sz="1200" smtClean="0"/>
              <a:t>)</a:t>
            </a: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 에서 로그를 복원 한다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up_DBA_logshipping_restore, up_DBA_loghsipping_restore_complete)</a:t>
            </a:r>
          </a:p>
          <a:p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TargetDB</a:t>
            </a:r>
            <a:r>
              <a:rPr lang="ko-KR" altLang="en-US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에서 복원된 파일은 삭제 한다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up_DBA_loghsipping_delete_file</a:t>
            </a:r>
            <a:r>
              <a:rPr lang="en-US" altLang="ko-KR" sz="120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up_DBA_logshipping_deletefile_complete)</a:t>
            </a:r>
            <a:endParaRPr lang="en-US" altLang="ko-KR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9" y="1581522"/>
            <a:ext cx="58674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95946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Frutiger-Normal"/>
        <a:ea typeface="굴림"/>
        <a:cs typeface=""/>
      </a:majorFont>
      <a:minorFont>
        <a:latin typeface="Frutiger-Norm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sz="1400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34790</TotalTime>
  <Words>589</Words>
  <Application>Microsoft Office PowerPoint</Application>
  <PresentationFormat>화면 슬라이드 쇼(4:3)</PresentationFormat>
  <Paragraphs>170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1_기본 디자인</vt:lpstr>
      <vt:lpstr>LogShipping구축</vt:lpstr>
      <vt:lpstr>Contents</vt:lpstr>
      <vt:lpstr>LogShipping</vt:lpstr>
      <vt:lpstr>구축 방법</vt:lpstr>
      <vt:lpstr>LogShipping 테이블</vt:lpstr>
      <vt:lpstr>LogShipping 테이블</vt:lpstr>
      <vt:lpstr>LogShipping 설정 방법</vt:lpstr>
    </vt:vector>
  </TitlesOfParts>
  <Company>옥션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정수미</dc:creator>
  <cp:lastModifiedBy>최보라</cp:lastModifiedBy>
  <cp:revision>2486</cp:revision>
  <dcterms:created xsi:type="dcterms:W3CDTF">2007-03-30T06:54:11Z</dcterms:created>
  <dcterms:modified xsi:type="dcterms:W3CDTF">2012-09-17T05:54:46Z</dcterms:modified>
</cp:coreProperties>
</file>