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58" r:id="rId3"/>
    <p:sldId id="259" r:id="rId4"/>
    <p:sldId id="260" r:id="rId5"/>
    <p:sldId id="261" r:id="rId6"/>
    <p:sldId id="262" r:id="rId7"/>
    <p:sldId id="265" r:id="rId8"/>
    <p:sldId id="264" r:id="rId9"/>
    <p:sldId id="268" r:id="rId10"/>
    <p:sldId id="271" r:id="rId11"/>
    <p:sldId id="272"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75A90C-20F6-4272-996A-A39F155D244F}">
          <p14:sldIdLst>
            <p14:sldId id="257"/>
            <p14:sldId id="258"/>
            <p14:sldId id="259"/>
          </p14:sldIdLst>
        </p14:section>
        <p14:section name="Untitled Section" id="{BE572321-CA49-4489-BECD-CBF4F299809C}">
          <p14:sldIdLst>
            <p14:sldId id="260"/>
            <p14:sldId id="261"/>
            <p14:sldId id="262"/>
            <p14:sldId id="265"/>
            <p14:sldId id="264"/>
            <p14:sldId id="268"/>
            <p14:sldId id="271"/>
            <p14:sldId id="272"/>
            <p14:sldId id="27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6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B79B30-CCE1-45E0-B9A3-35EBDDA2D6B7}" type="datetimeFigureOut">
              <a:rPr lang="en-US" smtClean="0"/>
              <a:t>1/15/2009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277D0-E415-4452-855F-489F7318011E}" type="slidenum">
              <a:rPr lang="en-US" smtClean="0"/>
              <a:t>‹#›</a:t>
            </a:fld>
            <a:endParaRPr lang="en-US"/>
          </a:p>
        </p:txBody>
      </p:sp>
    </p:spTree>
    <p:extLst>
      <p:ext uri="{BB962C8B-B14F-4D97-AF65-F5344CB8AC3E}">
        <p14:creationId xmlns:p14="http://schemas.microsoft.com/office/powerpoint/2010/main" val="390308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1277D0-E415-4452-855F-489F7318011E}" type="slidenum">
              <a:rPr lang="en-US" smtClean="0"/>
              <a:t>4</a:t>
            </a:fld>
            <a:endParaRPr lang="en-US"/>
          </a:p>
        </p:txBody>
      </p:sp>
    </p:spTree>
    <p:extLst>
      <p:ext uri="{BB962C8B-B14F-4D97-AF65-F5344CB8AC3E}">
        <p14:creationId xmlns:p14="http://schemas.microsoft.com/office/powerpoint/2010/main" val="30591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1277D0-E415-4452-855F-489F7318011E}" type="slidenum">
              <a:rPr lang="en-US" smtClean="0"/>
              <a:t>10</a:t>
            </a:fld>
            <a:endParaRPr lang="en-US"/>
          </a:p>
        </p:txBody>
      </p:sp>
    </p:spTree>
    <p:extLst>
      <p:ext uri="{BB962C8B-B14F-4D97-AF65-F5344CB8AC3E}">
        <p14:creationId xmlns:p14="http://schemas.microsoft.com/office/powerpoint/2010/main" val="70050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0AA96B9-2BFC-4363-95E2-1E90D7A8A398}" type="datetimeFigureOut">
              <a:rPr lang="en-US" smtClean="0"/>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58405-EB0D-4951-A005-D09DEA645F53}"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A96B9-2BFC-4363-95E2-1E90D7A8A398}" type="datetimeFigureOut">
              <a:rPr lang="en-US" smtClean="0"/>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A96B9-2BFC-4363-95E2-1E90D7A8A398}" type="datetimeFigureOut">
              <a:rPr lang="en-US" smtClean="0"/>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0AA96B9-2BFC-4363-95E2-1E90D7A8A398}" type="datetimeFigureOut">
              <a:rPr lang="en-US" smtClean="0"/>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58405-EB0D-4951-A005-D09DEA645F53}"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AA96B9-2BFC-4363-95E2-1E90D7A8A398}" type="datetimeFigureOut">
              <a:rPr lang="en-US" smtClean="0"/>
              <a:t>1/15/2009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0AA96B9-2BFC-4363-95E2-1E90D7A8A398}" type="datetimeFigureOut">
              <a:rPr lang="en-US" smtClean="0"/>
              <a:t>1/15/2009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0AA96B9-2BFC-4363-95E2-1E90D7A8A398}" type="datetimeFigureOut">
              <a:rPr lang="en-US" smtClean="0"/>
              <a:t>1/15/2009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AA96B9-2BFC-4363-95E2-1E90D7A8A398}" type="datetimeFigureOut">
              <a:rPr lang="en-US" smtClean="0"/>
              <a:t>1/15/2009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96B9-2BFC-4363-95E2-1E90D7A8A398}" type="datetimeFigureOut">
              <a:rPr lang="en-US" smtClean="0"/>
              <a:t>1/15/2009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A96B9-2BFC-4363-95E2-1E90D7A8A398}" type="datetimeFigureOut">
              <a:rPr lang="en-US" smtClean="0"/>
              <a:t>1/15/2009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A96B9-2BFC-4363-95E2-1E90D7A8A398}" type="datetimeFigureOut">
              <a:rPr lang="en-US" smtClean="0"/>
              <a:t>1/15/2009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58405-EB0D-4951-A005-D09DEA645F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0AA96B9-2BFC-4363-95E2-1E90D7A8A398}" type="datetimeFigureOut">
              <a:rPr lang="en-US" smtClean="0"/>
              <a:t>1/15/2009</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3658405-EB0D-4951-A005-D09DEA645F5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371600"/>
            <a:ext cx="7117724" cy="83099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gency FB" pitchFamily="34" charset="0"/>
              </a:rPr>
              <a:t>Student information system</a:t>
            </a:r>
            <a:endParaRPr 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gency FB" pitchFamily="34" charset="0"/>
            </a:endParaRPr>
          </a:p>
        </p:txBody>
      </p:sp>
      <p:sp>
        <p:nvSpPr>
          <p:cNvPr id="4" name="TextBox 3"/>
          <p:cNvSpPr txBox="1"/>
          <p:nvPr/>
        </p:nvSpPr>
        <p:spPr>
          <a:xfrm>
            <a:off x="6889124" y="4919798"/>
            <a:ext cx="1645276" cy="923330"/>
          </a:xfrm>
          <a:prstGeom prst="rect">
            <a:avLst/>
          </a:prstGeom>
          <a:noFill/>
        </p:spPr>
        <p:txBody>
          <a:bodyPr wrap="square" rtlCol="0">
            <a:spAutoFit/>
          </a:bodyPr>
          <a:lstStyle/>
          <a:p>
            <a:r>
              <a:rPr lang="en-US" dirty="0" err="1" smtClean="0">
                <a:solidFill>
                  <a:schemeClr val="tx2"/>
                </a:solidFill>
              </a:rPr>
              <a:t>Agravat</a:t>
            </a:r>
            <a:r>
              <a:rPr lang="en-US" dirty="0">
                <a:solidFill>
                  <a:schemeClr val="tx2"/>
                </a:solidFill>
              </a:rPr>
              <a:t> </a:t>
            </a:r>
            <a:r>
              <a:rPr lang="en-US" dirty="0" err="1" smtClean="0">
                <a:solidFill>
                  <a:schemeClr val="tx2"/>
                </a:solidFill>
              </a:rPr>
              <a:t>Kashyap</a:t>
            </a:r>
            <a:endParaRPr lang="en-US" dirty="0" smtClean="0">
              <a:solidFill>
                <a:schemeClr val="tx2"/>
              </a:solidFill>
            </a:endParaRPr>
          </a:p>
          <a:p>
            <a:r>
              <a:rPr lang="en-US" dirty="0" err="1" smtClean="0">
                <a:solidFill>
                  <a:schemeClr val="tx2"/>
                </a:solidFill>
              </a:rPr>
              <a:t>Kaneria</a:t>
            </a:r>
            <a:r>
              <a:rPr lang="en-US" dirty="0" smtClean="0">
                <a:solidFill>
                  <a:schemeClr val="tx2"/>
                </a:solidFill>
              </a:rPr>
              <a:t> </a:t>
            </a:r>
            <a:r>
              <a:rPr lang="en-US" dirty="0" err="1" smtClean="0">
                <a:solidFill>
                  <a:schemeClr val="tx2"/>
                </a:solidFill>
              </a:rPr>
              <a:t>DIvyesh</a:t>
            </a:r>
            <a:endParaRPr lang="en-US" dirty="0">
              <a:solidFill>
                <a:schemeClr val="tx2"/>
              </a:solidFill>
            </a:endParaRPr>
          </a:p>
          <a:p>
            <a:endParaRPr lang="en-US" dirty="0">
              <a:solidFill>
                <a:schemeClr val="tx2"/>
              </a:solidFill>
            </a:endParaRPr>
          </a:p>
        </p:txBody>
      </p:sp>
      <p:sp>
        <p:nvSpPr>
          <p:cNvPr id="8" name="TextBox 7"/>
          <p:cNvSpPr txBox="1"/>
          <p:nvPr/>
        </p:nvSpPr>
        <p:spPr>
          <a:xfrm>
            <a:off x="266700" y="4919798"/>
            <a:ext cx="3581400" cy="923330"/>
          </a:xfrm>
          <a:prstGeom prst="rect">
            <a:avLst/>
          </a:prstGeom>
          <a:noFill/>
        </p:spPr>
        <p:txBody>
          <a:bodyPr wrap="square" rtlCol="0">
            <a:spAutoFit/>
          </a:bodyPr>
          <a:lstStyle/>
          <a:p>
            <a:endParaRPr lang="en-US" dirty="0" smtClean="0">
              <a:solidFill>
                <a:schemeClr val="tx2"/>
              </a:solidFill>
            </a:endParaRPr>
          </a:p>
          <a:p>
            <a:r>
              <a:rPr lang="en-US" dirty="0">
                <a:solidFill>
                  <a:schemeClr val="tx2"/>
                </a:solidFill>
              </a:rPr>
              <a:t>Guide </a:t>
            </a:r>
            <a:r>
              <a:rPr lang="en-US" dirty="0" smtClean="0">
                <a:solidFill>
                  <a:schemeClr val="tx2"/>
                </a:solidFill>
              </a:rPr>
              <a:t>: </a:t>
            </a:r>
            <a:r>
              <a:rPr lang="en-US" dirty="0" err="1" smtClean="0">
                <a:solidFill>
                  <a:schemeClr val="tx2"/>
                </a:solidFill>
              </a:rPr>
              <a:t>Shradhdha</a:t>
            </a:r>
            <a:r>
              <a:rPr lang="en-US" dirty="0" smtClean="0">
                <a:solidFill>
                  <a:schemeClr val="tx2"/>
                </a:solidFill>
              </a:rPr>
              <a:t> </a:t>
            </a:r>
            <a:r>
              <a:rPr lang="en-US" dirty="0" err="1" smtClean="0">
                <a:solidFill>
                  <a:schemeClr val="tx2"/>
                </a:solidFill>
              </a:rPr>
              <a:t>Doshi</a:t>
            </a:r>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36630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4"/>
                                        </p:tgtEl>
                                        <p:attrNameLst>
                                          <p:attrName>ppt_y</p:attrName>
                                        </p:attrNameLst>
                                      </p:cBhvr>
                                      <p:tavLst>
                                        <p:tav tm="0">
                                          <p:val>
                                            <p:strVal val="#ppt_y"/>
                                          </p:val>
                                        </p:tav>
                                        <p:tav tm="100000">
                                          <p:val>
                                            <p:strVal val="#ppt_y"/>
                                          </p:val>
                                        </p:tav>
                                      </p:tavLst>
                                    </p:anim>
                                    <p:anim calcmode="lin" valueType="num">
                                      <p:cBhvr>
                                        <p:cTn id="2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ap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50292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276600" y="567805"/>
            <a:ext cx="3505200" cy="461665"/>
          </a:xfrm>
          <a:prstGeom prst="rect">
            <a:avLst/>
          </a:prstGeom>
          <a:noFill/>
        </p:spPr>
        <p:txBody>
          <a:bodyPr wrap="square" rtlCol="0">
            <a:spAutoFit/>
          </a:bodyPr>
          <a:lstStyle/>
          <a:p>
            <a:r>
              <a:rPr lang="en-GB" sz="2400" dirty="0" smtClean="0">
                <a:solidFill>
                  <a:srgbClr val="92D050"/>
                </a:solidFill>
              </a:rPr>
              <a:t>DFD (level 0)</a:t>
            </a:r>
            <a:endParaRPr lang="en-GB" sz="2400" dirty="0">
              <a:solidFill>
                <a:srgbClr val="92D050"/>
              </a:solidFill>
            </a:endParaRPr>
          </a:p>
        </p:txBody>
      </p:sp>
    </p:spTree>
    <p:extLst>
      <p:ext uri="{BB962C8B-B14F-4D97-AF65-F5344CB8AC3E}">
        <p14:creationId xmlns:p14="http://schemas.microsoft.com/office/powerpoint/2010/main" val="354375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3627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936492" y="609600"/>
            <a:ext cx="1717137" cy="461665"/>
          </a:xfrm>
          <a:prstGeom prst="rect">
            <a:avLst/>
          </a:prstGeom>
        </p:spPr>
        <p:txBody>
          <a:bodyPr wrap="none">
            <a:spAutoFit/>
          </a:bodyPr>
          <a:lstStyle/>
          <a:p>
            <a:r>
              <a:rPr lang="en-US" sz="2400" b="1" dirty="0" smtClean="0">
                <a:solidFill>
                  <a:srgbClr val="92D050"/>
                </a:solidFill>
              </a:rPr>
              <a:t>DFD </a:t>
            </a:r>
            <a:r>
              <a:rPr lang="en-US" sz="2400" b="1" dirty="0">
                <a:solidFill>
                  <a:srgbClr val="92D050"/>
                </a:solidFill>
              </a:rPr>
              <a:t>(level </a:t>
            </a:r>
            <a:r>
              <a:rPr lang="en-US" sz="2400" b="1" dirty="0" smtClean="0">
                <a:solidFill>
                  <a:srgbClr val="92D050"/>
                </a:solidFill>
              </a:rPr>
              <a:t>1)</a:t>
            </a:r>
            <a:endParaRPr lang="en-GB" sz="2400" dirty="0">
              <a:solidFill>
                <a:srgbClr val="92D050"/>
              </a:solidFill>
            </a:endParaRPr>
          </a:p>
        </p:txBody>
      </p:sp>
    </p:spTree>
    <p:extLst>
      <p:ext uri="{BB962C8B-B14F-4D97-AF65-F5344CB8AC3E}">
        <p14:creationId xmlns:p14="http://schemas.microsoft.com/office/powerpoint/2010/main" val="257566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905000"/>
            <a:ext cx="4495800" cy="1754326"/>
          </a:xfrm>
          <a:prstGeom prst="rect">
            <a:avLst/>
          </a:prstGeom>
          <a:noFill/>
        </p:spPr>
        <p:txBody>
          <a:bodyPr wrap="square" rtlCol="0">
            <a:spAutoFit/>
          </a:bodyPr>
          <a:lstStyle/>
          <a:p>
            <a:r>
              <a:rPr lang="en-GB" sz="5400" dirty="0" smtClean="0">
                <a:solidFill>
                  <a:srgbClr val="92D050"/>
                </a:solidFill>
              </a:rPr>
              <a:t>Thank You </a:t>
            </a:r>
          </a:p>
          <a:p>
            <a:r>
              <a:rPr lang="en-GB" sz="5400" dirty="0" smtClean="0">
                <a:solidFill>
                  <a:srgbClr val="92D050"/>
                </a:solidFill>
              </a:rPr>
              <a:t>Any queries?</a:t>
            </a:r>
            <a:endParaRPr lang="en-GB" sz="5400" dirty="0">
              <a:solidFill>
                <a:srgbClr val="92D050"/>
              </a:solidFill>
            </a:endParaRPr>
          </a:p>
        </p:txBody>
      </p:sp>
    </p:spTree>
    <p:extLst>
      <p:ext uri="{BB962C8B-B14F-4D97-AF65-F5344CB8AC3E}">
        <p14:creationId xmlns:p14="http://schemas.microsoft.com/office/powerpoint/2010/main" val="148324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472777"/>
            <a:ext cx="3429000" cy="646331"/>
          </a:xfrm>
          <a:prstGeom prst="rect">
            <a:avLst/>
          </a:prstGeom>
          <a:noFill/>
        </p:spPr>
        <p:txBody>
          <a:bodyPr wrap="square" rtlCol="0">
            <a:spAutoFit/>
          </a:bodyPr>
          <a:lstStyle/>
          <a:p>
            <a:r>
              <a:rPr lang="en-US" sz="3600" dirty="0" smtClean="0">
                <a:solidFill>
                  <a:srgbClr val="92D050"/>
                </a:solidFill>
                <a:latin typeface="Agency FB" pitchFamily="34" charset="0"/>
                <a:ea typeface="Tahoma" pitchFamily="34" charset="0"/>
                <a:cs typeface="Tahoma" pitchFamily="34" charset="0"/>
              </a:rPr>
              <a:t>               Introduction</a:t>
            </a:r>
            <a:endParaRPr lang="en-US" sz="3600" dirty="0">
              <a:solidFill>
                <a:srgbClr val="92D050"/>
              </a:solidFill>
              <a:latin typeface="Agency FB" pitchFamily="34" charset="0"/>
              <a:ea typeface="Tahoma" pitchFamily="34" charset="0"/>
              <a:cs typeface="Tahoma" pitchFamily="34" charset="0"/>
            </a:endParaRPr>
          </a:p>
        </p:txBody>
      </p:sp>
      <p:sp>
        <p:nvSpPr>
          <p:cNvPr id="4" name="TextBox 3"/>
          <p:cNvSpPr txBox="1"/>
          <p:nvPr/>
        </p:nvSpPr>
        <p:spPr>
          <a:xfrm>
            <a:off x="977721" y="1119108"/>
            <a:ext cx="6629400" cy="4985980"/>
          </a:xfrm>
          <a:prstGeom prst="rect">
            <a:avLst/>
          </a:prstGeom>
          <a:noFill/>
        </p:spPr>
        <p:txBody>
          <a:bodyPr wrap="square" rtlCol="0">
            <a:spAutoFit/>
          </a:bodyPr>
          <a:lstStyle/>
          <a:p>
            <a:pPr marL="285750" indent="-285750">
              <a:buFont typeface="Arial" pitchFamily="34" charset="0"/>
              <a:buChar char="•"/>
            </a:pPr>
            <a:endParaRPr lang="en-US" sz="2000" dirty="0" smtClean="0">
              <a:solidFill>
                <a:schemeClr val="tx2"/>
              </a:solidFill>
            </a:endParaRPr>
          </a:p>
          <a:p>
            <a:r>
              <a:rPr lang="en-US" sz="2000" dirty="0"/>
              <a:t>  As a student, you can use your </a:t>
            </a:r>
            <a:r>
              <a:rPr lang="en-US" sz="2000" i="1" dirty="0"/>
              <a:t>Student Information System</a:t>
            </a:r>
            <a:r>
              <a:rPr lang="en-US" sz="2000" dirty="0"/>
              <a:t> to access your subject materials online like ppts, docx file, pdf file, and any other documents, save your personal documents, access library services, complete administration requirements, find out about other services offered which are not directly related to your studies and much, much more.</a:t>
            </a:r>
          </a:p>
          <a:p>
            <a:r>
              <a:rPr lang="en-US" sz="2000" dirty="0"/>
              <a:t> </a:t>
            </a:r>
          </a:p>
          <a:p>
            <a:r>
              <a:rPr lang="en-US" sz="2000" dirty="0"/>
              <a:t>In </a:t>
            </a:r>
            <a:r>
              <a:rPr lang="en-US" sz="2000" i="1" dirty="0"/>
              <a:t>Student Information System</a:t>
            </a:r>
            <a:r>
              <a:rPr lang="en-US" sz="2000" dirty="0"/>
              <a:t> student can easily download different data as per it requirement. Faculty will upload the different type of data. And student are download its . other different module are there into </a:t>
            </a:r>
            <a:r>
              <a:rPr lang="en-US" sz="2000" i="1" dirty="0"/>
              <a:t>Student Information System</a:t>
            </a:r>
            <a:r>
              <a:rPr lang="en-US" sz="2000" dirty="0"/>
              <a:t> like Video links , software support , drop box, so that all features are student will use.</a:t>
            </a:r>
          </a:p>
          <a:p>
            <a:r>
              <a:rPr lang="en-US" sz="2000" dirty="0"/>
              <a:t> </a:t>
            </a:r>
          </a:p>
          <a:p>
            <a:endParaRPr lang="en-US" sz="2000" dirty="0" smtClean="0">
              <a:solidFill>
                <a:schemeClr val="tx2"/>
              </a:solidFill>
            </a:endParaRPr>
          </a:p>
          <a:p>
            <a:pPr marL="285750" indent="-285750">
              <a:buFont typeface="Arial" pitchFamily="34" charset="0"/>
              <a:buChar char="•"/>
            </a:pPr>
            <a:endParaRPr lang="en-US" sz="2000" dirty="0">
              <a:solidFill>
                <a:schemeClr val="tx2"/>
              </a:solidFill>
            </a:endParaRPr>
          </a:p>
        </p:txBody>
      </p:sp>
    </p:spTree>
    <p:extLst>
      <p:ext uri="{BB962C8B-B14F-4D97-AF65-F5344CB8AC3E}">
        <p14:creationId xmlns:p14="http://schemas.microsoft.com/office/powerpoint/2010/main" val="38325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1524000"/>
            <a:ext cx="6858000" cy="1323439"/>
          </a:xfrm>
          <a:prstGeom prst="rect">
            <a:avLst/>
          </a:prstGeom>
          <a:noFill/>
        </p:spPr>
        <p:txBody>
          <a:bodyPr wrap="square" rtlCol="0">
            <a:spAutoFit/>
          </a:bodyPr>
          <a:lstStyle/>
          <a:p>
            <a:endParaRPr lang="en-US" sz="2000" dirty="0" smtClean="0">
              <a:solidFill>
                <a:schemeClr val="tx2"/>
              </a:solidFill>
            </a:endParaRPr>
          </a:p>
          <a:p>
            <a:r>
              <a:rPr lang="en-US" sz="2000" b="1" dirty="0" smtClean="0"/>
              <a:t>1.Administrator</a:t>
            </a:r>
            <a:endParaRPr lang="en-US" sz="2000" b="1" dirty="0"/>
          </a:p>
          <a:p>
            <a:r>
              <a:rPr lang="en-US" sz="2000" b="1" dirty="0" smtClean="0"/>
              <a:t>2.Expart Faculty</a:t>
            </a:r>
          </a:p>
          <a:p>
            <a:r>
              <a:rPr lang="en-US" sz="2000" b="1" dirty="0" smtClean="0"/>
              <a:t>3.Student</a:t>
            </a:r>
            <a:endParaRPr lang="en-US" sz="2000" dirty="0"/>
          </a:p>
        </p:txBody>
      </p:sp>
      <p:sp>
        <p:nvSpPr>
          <p:cNvPr id="6" name="TextBox 5"/>
          <p:cNvSpPr txBox="1"/>
          <p:nvPr/>
        </p:nvSpPr>
        <p:spPr>
          <a:xfrm>
            <a:off x="1600200" y="2667000"/>
            <a:ext cx="4267200" cy="646331"/>
          </a:xfrm>
          <a:prstGeom prst="rect">
            <a:avLst/>
          </a:prstGeom>
          <a:noFill/>
        </p:spPr>
        <p:txBody>
          <a:bodyPr wrap="square" rtlCol="0">
            <a:spAutoFit/>
          </a:bodyPr>
          <a:lstStyle/>
          <a:p>
            <a:endParaRPr lang="en-US" dirty="0" smtClean="0">
              <a:solidFill>
                <a:schemeClr val="tx2"/>
              </a:solidFill>
            </a:endParaRPr>
          </a:p>
          <a:p>
            <a:endParaRPr lang="en-US" dirty="0" smtClean="0">
              <a:solidFill>
                <a:schemeClr val="tx2"/>
              </a:solidFill>
            </a:endParaRPr>
          </a:p>
        </p:txBody>
      </p:sp>
      <p:sp>
        <p:nvSpPr>
          <p:cNvPr id="4" name="Rectangle 3"/>
          <p:cNvSpPr/>
          <p:nvPr/>
        </p:nvSpPr>
        <p:spPr>
          <a:xfrm>
            <a:off x="3195832" y="533400"/>
            <a:ext cx="3023585" cy="646331"/>
          </a:xfrm>
          <a:prstGeom prst="rect">
            <a:avLst/>
          </a:prstGeom>
        </p:spPr>
        <p:txBody>
          <a:bodyPr wrap="none">
            <a:spAutoFit/>
          </a:bodyPr>
          <a:lstStyle/>
          <a:p>
            <a:r>
              <a:rPr lang="en-US" sz="3600" dirty="0" smtClean="0">
                <a:solidFill>
                  <a:srgbClr val="92D050"/>
                </a:solidFill>
                <a:latin typeface="Agency FB" pitchFamily="34" charset="0"/>
                <a:ea typeface="Tahoma" pitchFamily="34" charset="0"/>
                <a:cs typeface="Tahoma" pitchFamily="34" charset="0"/>
              </a:rPr>
              <a:t>Main three modules</a:t>
            </a:r>
            <a:endParaRPr lang="en-US" sz="3600" dirty="0"/>
          </a:p>
        </p:txBody>
      </p:sp>
    </p:spTree>
    <p:extLst>
      <p:ext uri="{BB962C8B-B14F-4D97-AF65-F5344CB8AC3E}">
        <p14:creationId xmlns:p14="http://schemas.microsoft.com/office/powerpoint/2010/main" val="30557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228600"/>
            <a:ext cx="290464" cy="1754326"/>
          </a:xfrm>
          <a:prstGeom prst="rect">
            <a:avLst/>
          </a:prstGeom>
          <a:noFill/>
        </p:spPr>
        <p:txBody>
          <a:bodyPr wrap="none" rtlCol="0">
            <a:spAutoFit/>
          </a:bodyPr>
          <a:lstStyle/>
          <a:p>
            <a:pPr lvl="0"/>
            <a:endParaRPr lang="en-US" sz="3600" dirty="0"/>
          </a:p>
          <a:p>
            <a:r>
              <a:rPr lang="en-US" sz="3600" b="1" dirty="0"/>
              <a:t> </a:t>
            </a:r>
            <a:endParaRPr lang="en-US" sz="3600" dirty="0"/>
          </a:p>
          <a:p>
            <a:endParaRPr lang="en-US" sz="3600" dirty="0">
              <a:solidFill>
                <a:srgbClr val="92D050"/>
              </a:solidFill>
              <a:latin typeface="Agency FB" pitchFamily="34" charset="0"/>
            </a:endParaRPr>
          </a:p>
        </p:txBody>
      </p:sp>
      <p:sp>
        <p:nvSpPr>
          <p:cNvPr id="3" name="TextBox 2"/>
          <p:cNvSpPr txBox="1"/>
          <p:nvPr/>
        </p:nvSpPr>
        <p:spPr>
          <a:xfrm>
            <a:off x="1066800" y="1214907"/>
            <a:ext cx="7772400" cy="4093428"/>
          </a:xfrm>
          <a:prstGeom prst="rect">
            <a:avLst/>
          </a:prstGeom>
          <a:noFill/>
        </p:spPr>
        <p:txBody>
          <a:bodyPr wrap="square" rtlCol="0">
            <a:spAutoFit/>
          </a:bodyPr>
          <a:lstStyle/>
          <a:p>
            <a:endParaRPr lang="en-US" sz="2000" dirty="0">
              <a:solidFill>
                <a:schemeClr val="tx2"/>
              </a:solidFill>
            </a:endParaRPr>
          </a:p>
          <a:p>
            <a:r>
              <a:rPr lang="en-US" sz="2000" dirty="0" smtClean="0">
                <a:solidFill>
                  <a:schemeClr val="tx2"/>
                </a:solidFill>
              </a:rPr>
              <a:t>1.Goal : </a:t>
            </a:r>
          </a:p>
          <a:p>
            <a:r>
              <a:rPr lang="en-US" sz="2000" dirty="0" smtClean="0"/>
              <a:t>Replace </a:t>
            </a:r>
            <a:r>
              <a:rPr lang="en-US" sz="2000" dirty="0"/>
              <a:t>the physical data transfer system.</a:t>
            </a:r>
          </a:p>
          <a:p>
            <a:r>
              <a:rPr lang="en-US" sz="2000" baseline="30000" dirty="0"/>
              <a:t> </a:t>
            </a:r>
            <a:endParaRPr lang="en-US" sz="2000" dirty="0"/>
          </a:p>
          <a:p>
            <a:r>
              <a:rPr lang="en-US" sz="2000" dirty="0"/>
              <a:t>Provide better interface between students and faculties. Provide all subjects wise materials at one place.</a:t>
            </a:r>
          </a:p>
          <a:p>
            <a:r>
              <a:rPr lang="en-US" sz="2000" baseline="30000" dirty="0"/>
              <a:t> </a:t>
            </a:r>
            <a:endParaRPr lang="en-US" sz="2000" dirty="0"/>
          </a:p>
          <a:p>
            <a:r>
              <a:rPr lang="en-US" sz="2000" dirty="0"/>
              <a:t>Easily share materials.</a:t>
            </a:r>
          </a:p>
          <a:p>
            <a:r>
              <a:rPr lang="en-US" sz="2000" baseline="30000" dirty="0"/>
              <a:t> </a:t>
            </a:r>
            <a:endParaRPr lang="en-US" sz="2000" dirty="0"/>
          </a:p>
          <a:p>
            <a:r>
              <a:rPr lang="en-US" sz="2000" dirty="0"/>
              <a:t>Easily get the information about the event and  academic calendar</a:t>
            </a:r>
          </a:p>
          <a:p>
            <a:endParaRPr lang="en-US" sz="2000" dirty="0" smtClean="0">
              <a:solidFill>
                <a:schemeClr val="tx2"/>
              </a:solidFill>
            </a:endParaRPr>
          </a:p>
          <a:p>
            <a:endParaRPr lang="en-US" sz="2000" dirty="0" smtClean="0">
              <a:solidFill>
                <a:schemeClr val="tx2"/>
              </a:solidFill>
            </a:endParaRPr>
          </a:p>
          <a:p>
            <a:endParaRPr lang="en-US" sz="2000" dirty="0" smtClean="0">
              <a:solidFill>
                <a:schemeClr val="tx2"/>
              </a:solidFill>
            </a:endParaRPr>
          </a:p>
        </p:txBody>
      </p:sp>
      <p:sp>
        <p:nvSpPr>
          <p:cNvPr id="4" name="Rectangle 3"/>
          <p:cNvSpPr/>
          <p:nvPr/>
        </p:nvSpPr>
        <p:spPr>
          <a:xfrm>
            <a:off x="2929549" y="228600"/>
            <a:ext cx="1871051" cy="646331"/>
          </a:xfrm>
          <a:prstGeom prst="rect">
            <a:avLst/>
          </a:prstGeom>
        </p:spPr>
        <p:txBody>
          <a:bodyPr wrap="square">
            <a:spAutoFit/>
          </a:bodyPr>
          <a:lstStyle/>
          <a:p>
            <a:r>
              <a:rPr lang="en-US" sz="3600" dirty="0" smtClean="0">
                <a:solidFill>
                  <a:srgbClr val="92D050"/>
                </a:solidFill>
                <a:latin typeface="Agency FB" pitchFamily="34" charset="0"/>
              </a:rPr>
              <a:t>Purpose</a:t>
            </a:r>
            <a:endParaRPr lang="en-US" dirty="0"/>
          </a:p>
        </p:txBody>
      </p:sp>
    </p:spTree>
    <p:extLst>
      <p:ext uri="{BB962C8B-B14F-4D97-AF65-F5344CB8AC3E}">
        <p14:creationId xmlns:p14="http://schemas.microsoft.com/office/powerpoint/2010/main" val="365364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533400"/>
            <a:ext cx="2514600" cy="646331"/>
          </a:xfrm>
          <a:prstGeom prst="rect">
            <a:avLst/>
          </a:prstGeom>
          <a:noFill/>
        </p:spPr>
        <p:txBody>
          <a:bodyPr wrap="square" rtlCol="0">
            <a:spAutoFit/>
          </a:bodyPr>
          <a:lstStyle/>
          <a:p>
            <a:r>
              <a:rPr lang="en-US" sz="3600" dirty="0" smtClean="0">
                <a:solidFill>
                  <a:srgbClr val="92D050"/>
                </a:solidFill>
                <a:latin typeface="Agency FB" pitchFamily="34" charset="0"/>
              </a:rPr>
              <a:t>Objectives </a:t>
            </a:r>
            <a:endParaRPr lang="en-US" sz="3600" dirty="0">
              <a:solidFill>
                <a:srgbClr val="92D050"/>
              </a:solidFill>
              <a:latin typeface="Agency FB" pitchFamily="34" charset="0"/>
            </a:endParaRPr>
          </a:p>
        </p:txBody>
      </p:sp>
      <p:sp>
        <p:nvSpPr>
          <p:cNvPr id="3" name="TextBox 2"/>
          <p:cNvSpPr txBox="1"/>
          <p:nvPr/>
        </p:nvSpPr>
        <p:spPr>
          <a:xfrm>
            <a:off x="1066800" y="1665668"/>
            <a:ext cx="7848600" cy="5016758"/>
          </a:xfrm>
          <a:prstGeom prst="rect">
            <a:avLst/>
          </a:prstGeom>
          <a:noFill/>
        </p:spPr>
        <p:txBody>
          <a:bodyPr wrap="square" rtlCol="0">
            <a:spAutoFit/>
          </a:bodyPr>
          <a:lstStyle/>
          <a:p>
            <a:pPr lvl="0"/>
            <a:r>
              <a:rPr lang="en-US" sz="2000" dirty="0"/>
              <a:t>The main objective of student </a:t>
            </a:r>
            <a:r>
              <a:rPr lang="en-US" sz="2000" dirty="0" smtClean="0"/>
              <a:t>information system </a:t>
            </a:r>
            <a:r>
              <a:rPr lang="en-US" sz="2000" dirty="0"/>
              <a:t>web site is provide the better facility</a:t>
            </a:r>
          </a:p>
          <a:p>
            <a:r>
              <a:rPr lang="en-US" sz="2000" dirty="0"/>
              <a:t> </a:t>
            </a:r>
          </a:p>
          <a:p>
            <a:r>
              <a:rPr lang="en-US" sz="2000" dirty="0"/>
              <a:t>to the student for their study and other education related  activities.</a:t>
            </a:r>
          </a:p>
          <a:p>
            <a:r>
              <a:rPr lang="en-US" sz="2000" dirty="0"/>
              <a:t> </a:t>
            </a:r>
          </a:p>
          <a:p>
            <a:r>
              <a:rPr lang="en-US" sz="2000" dirty="0"/>
              <a:t>·  This application runs  on any system so every module can take an</a:t>
            </a:r>
          </a:p>
          <a:p>
            <a:r>
              <a:rPr lang="en-US" sz="2000" dirty="0"/>
              <a:t> </a:t>
            </a:r>
          </a:p>
          <a:p>
            <a:r>
              <a:rPr lang="en-US" sz="2000" dirty="0"/>
              <a:t>advantage of this.</a:t>
            </a:r>
          </a:p>
          <a:p>
            <a:r>
              <a:rPr lang="en-US" sz="2000" dirty="0"/>
              <a:t> </a:t>
            </a:r>
          </a:p>
          <a:p>
            <a:r>
              <a:rPr lang="en-US" sz="2000" dirty="0"/>
              <a:t>·  Secure Registration and profile management facilities for student	and</a:t>
            </a:r>
          </a:p>
          <a:p>
            <a:r>
              <a:rPr lang="en-US" sz="2000" dirty="0"/>
              <a:t> </a:t>
            </a:r>
          </a:p>
          <a:p>
            <a:r>
              <a:rPr lang="en-US" sz="2000" dirty="0"/>
              <a:t>faculty.</a:t>
            </a:r>
          </a:p>
          <a:p>
            <a:r>
              <a:rPr lang="en-US" sz="2000" dirty="0"/>
              <a:t> </a:t>
            </a:r>
          </a:p>
          <a:p>
            <a:pPr lvl="0"/>
            <a:r>
              <a:rPr lang="en-US" sz="2000" dirty="0"/>
              <a:t>All the data or information as per the student requirements are provided within very short period of time.</a:t>
            </a:r>
          </a:p>
          <a:p>
            <a:endParaRPr lang="en-US" sz="2000" dirty="0" smtClean="0">
              <a:solidFill>
                <a:schemeClr val="tx2"/>
              </a:solidFill>
            </a:endParaRPr>
          </a:p>
        </p:txBody>
      </p:sp>
    </p:spTree>
    <p:extLst>
      <p:ext uri="{BB962C8B-B14F-4D97-AF65-F5344CB8AC3E}">
        <p14:creationId xmlns:p14="http://schemas.microsoft.com/office/powerpoint/2010/main" val="339814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533400"/>
            <a:ext cx="3505200" cy="646331"/>
          </a:xfrm>
          <a:prstGeom prst="rect">
            <a:avLst/>
          </a:prstGeom>
          <a:noFill/>
        </p:spPr>
        <p:txBody>
          <a:bodyPr wrap="square" rtlCol="0">
            <a:spAutoFit/>
          </a:bodyPr>
          <a:lstStyle/>
          <a:p>
            <a:r>
              <a:rPr lang="en-US" sz="3600" dirty="0" smtClean="0">
                <a:solidFill>
                  <a:srgbClr val="92D050"/>
                </a:solidFill>
                <a:latin typeface="Agency FB" pitchFamily="34" charset="0"/>
              </a:rPr>
              <a:t>Scope</a:t>
            </a:r>
            <a:endParaRPr lang="en-US" sz="3600" dirty="0">
              <a:solidFill>
                <a:srgbClr val="92D050"/>
              </a:solidFill>
              <a:latin typeface="Agency FB" pitchFamily="34" charset="0"/>
            </a:endParaRPr>
          </a:p>
        </p:txBody>
      </p:sp>
      <p:sp>
        <p:nvSpPr>
          <p:cNvPr id="4" name="TextBox 3"/>
          <p:cNvSpPr txBox="1"/>
          <p:nvPr/>
        </p:nvSpPr>
        <p:spPr>
          <a:xfrm>
            <a:off x="1066800" y="1600200"/>
            <a:ext cx="7086600" cy="1384995"/>
          </a:xfrm>
          <a:prstGeom prst="rect">
            <a:avLst/>
          </a:prstGeom>
          <a:noFill/>
        </p:spPr>
        <p:txBody>
          <a:bodyPr wrap="square" rtlCol="0">
            <a:spAutoFit/>
          </a:bodyPr>
          <a:lstStyle/>
          <a:p>
            <a:pPr lvl="1"/>
            <a:r>
              <a:rPr lang="en-US" dirty="0"/>
              <a:t>Student can easily access the web site , student who has the member of this web site they can check the new updates ,content and any new </a:t>
            </a:r>
            <a:r>
              <a:rPr lang="en-US" dirty="0" err="1"/>
              <a:t>activites</a:t>
            </a:r>
            <a:r>
              <a:rPr lang="en-US" dirty="0"/>
              <a:t> perform in the</a:t>
            </a:r>
            <a:endParaRPr lang="en-US" sz="1200" dirty="0"/>
          </a:p>
          <a:p>
            <a:r>
              <a:rPr lang="en-US" baseline="30000" dirty="0"/>
              <a:t> </a:t>
            </a:r>
            <a:endParaRPr lang="en-US" sz="800" dirty="0"/>
          </a:p>
          <a:p>
            <a:endParaRPr lang="en-US" sz="1200" dirty="0"/>
          </a:p>
        </p:txBody>
      </p:sp>
    </p:spTree>
    <p:extLst>
      <p:ext uri="{BB962C8B-B14F-4D97-AF65-F5344CB8AC3E}">
        <p14:creationId xmlns:p14="http://schemas.microsoft.com/office/powerpoint/2010/main" val="259901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300105"/>
            <a:ext cx="3886200" cy="461665"/>
          </a:xfrm>
          <a:prstGeom prst="rect">
            <a:avLst/>
          </a:prstGeom>
          <a:noFill/>
        </p:spPr>
        <p:txBody>
          <a:bodyPr wrap="square" rtlCol="0">
            <a:spAutoFit/>
          </a:bodyPr>
          <a:lstStyle/>
          <a:p>
            <a:r>
              <a:rPr lang="en-GB" sz="2400" b="1" dirty="0" smtClean="0">
                <a:solidFill>
                  <a:srgbClr val="92D050"/>
                </a:solidFill>
              </a:rPr>
              <a:t>Use case diagram</a:t>
            </a:r>
            <a:endParaRPr lang="en-GB" sz="2400" b="1" dirty="0">
              <a:solidFill>
                <a:srgbClr val="92D05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38200"/>
            <a:ext cx="5548312"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066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26472"/>
            <a:ext cx="3124200" cy="461665"/>
          </a:xfrm>
          <a:prstGeom prst="rect">
            <a:avLst/>
          </a:prstGeom>
          <a:noFill/>
        </p:spPr>
        <p:txBody>
          <a:bodyPr wrap="square" rtlCol="0">
            <a:spAutoFit/>
          </a:bodyPr>
          <a:lstStyle/>
          <a:p>
            <a:r>
              <a:rPr lang="en-GB" sz="2400" dirty="0" smtClean="0">
                <a:solidFill>
                  <a:srgbClr val="92D050"/>
                </a:solidFill>
              </a:rPr>
              <a:t>Context diagram</a:t>
            </a:r>
            <a:endParaRPr lang="en-GB" sz="2400" dirty="0">
              <a:solidFill>
                <a:srgbClr val="92D050"/>
              </a:solidFill>
            </a:endParaRPr>
          </a:p>
        </p:txBody>
      </p:sp>
      <p:pic>
        <p:nvPicPr>
          <p:cNvPr id="3074" name="Picture 2" descr="Cap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655" y="1371600"/>
            <a:ext cx="52705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542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35632"/>
            <a:ext cx="3505200" cy="461665"/>
          </a:xfrm>
          <a:prstGeom prst="rect">
            <a:avLst/>
          </a:prstGeom>
          <a:noFill/>
        </p:spPr>
        <p:txBody>
          <a:bodyPr wrap="square" rtlCol="0">
            <a:spAutoFit/>
          </a:bodyPr>
          <a:lstStyle/>
          <a:p>
            <a:r>
              <a:rPr lang="en-GB" sz="2400" dirty="0" smtClean="0">
                <a:solidFill>
                  <a:srgbClr val="92D050"/>
                </a:solidFill>
              </a:rPr>
              <a:t>Activity </a:t>
            </a:r>
            <a:r>
              <a:rPr lang="en-GB" sz="2400" dirty="0" smtClean="0">
                <a:solidFill>
                  <a:srgbClr val="92D050"/>
                </a:solidFill>
              </a:rPr>
              <a:t>diagram</a:t>
            </a:r>
            <a:endParaRPr lang="en-GB" sz="2400" dirty="0">
              <a:solidFill>
                <a:srgbClr val="92D05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5543550" cy="523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9662"/>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484</TotalTime>
  <Words>102</Words>
  <Application>Microsoft Office PowerPoint</Application>
  <PresentationFormat>On-screen Show (4:3)</PresentationFormat>
  <Paragraphs>55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dc:creator>
  <cp:lastModifiedBy>RAVI</cp:lastModifiedBy>
  <cp:revision>41</cp:revision>
  <dcterms:created xsi:type="dcterms:W3CDTF">2012-08-16T15:13:46Z</dcterms:created>
  <dcterms:modified xsi:type="dcterms:W3CDTF">2009-01-16T01:53:10Z</dcterms:modified>
</cp:coreProperties>
</file>