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58" r:id="rId6"/>
    <p:sldId id="260" r:id="rId7"/>
    <p:sldId id="262" r:id="rId8"/>
    <p:sldId id="263" r:id="rId9"/>
    <p:sldId id="275"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79" d="100"/>
          <a:sy n="79" d="100"/>
        </p:scale>
        <p:origin x="773" y="67"/>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4.svg"/><Relationship Id="rId10" Type="http://schemas.openxmlformats.org/officeDocument/2006/relationships/image" Target="../media/image16.svg"/><Relationship Id="rId4" Type="http://schemas.openxmlformats.org/officeDocument/2006/relationships/image" Target="../media/image1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9.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9.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QLicious/HiCounselor-Real-World-Projects/tree/main" TargetMode="External"/><Relationship Id="rId2" Type="http://schemas.openxmlformats.org/officeDocument/2006/relationships/image" Target="../media/image20.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Medical Dataset Analysis project</a:t>
            </a:r>
            <a:br>
              <a:rPr lang="en-US" dirty="0"/>
            </a:br>
            <a:endParaRPr lang="en-US" dirty="0"/>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687084" y="4484453"/>
            <a:ext cx="3492000" cy="1371598"/>
          </a:xfrm>
          <a:gradFill>
            <a:gsLst>
              <a:gs pos="8000">
                <a:schemeClr val="tx2"/>
              </a:gs>
              <a:gs pos="100000">
                <a:schemeClr val="accent2"/>
              </a:gs>
            </a:gsLst>
            <a:lin ang="14400000" scaled="0"/>
          </a:gradFill>
        </p:spPr>
        <p:txBody>
          <a:bodyPr/>
          <a:lstStyle/>
          <a:p>
            <a:r>
              <a:rPr lang="en-US" dirty="0"/>
              <a:t>Key Insights</a:t>
            </a:r>
          </a:p>
          <a:p>
            <a:r>
              <a:rPr lang="en-US" sz="2000" dirty="0"/>
              <a:t>By Roopmathi Gunna</a:t>
            </a:r>
          </a:p>
          <a:p>
            <a:endParaRPr lang="en-US" dirty="0"/>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19062" y="3889008"/>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211202" y="2271522"/>
            <a:ext cx="7043346" cy="3509830"/>
          </a:xfrm>
          <a:gradFill>
            <a:gsLst>
              <a:gs pos="0">
                <a:schemeClr val="tx2"/>
              </a:gs>
              <a:gs pos="100000">
                <a:schemeClr val="accent2"/>
              </a:gs>
            </a:gsLst>
            <a:lin ang="14400000" scaled="0"/>
          </a:gradFill>
        </p:spPr>
        <p:txBody>
          <a:bodyPr/>
          <a:lstStyle/>
          <a:p>
            <a:r>
              <a:rPr lang="en-US" dirty="0"/>
              <a:t>The project analyzes patient medical records to identify trends and opportunities to improve care. By exploring real-world data on hospitalizations, medical exams, and patient data, we can better understand patient needs and health system performance. The goal is to showcase the value of data analysis for driving healthcare improvements.</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439892" y="2355146"/>
            <a:ext cx="4585966" cy="1008000"/>
          </a:xfrm>
        </p:spPr>
        <p:txBody>
          <a:bodyPr/>
          <a:lstStyle/>
          <a:p>
            <a:r>
              <a:rPr lang="en-US" dirty="0"/>
              <a:t>Project</a:t>
            </a:r>
            <a:br>
              <a:rPr lang="en-US" dirty="0"/>
            </a:br>
            <a:r>
              <a:rPr lang="en-US" dirty="0"/>
              <a:t>description</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540906" y="355111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4238" y="164882"/>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84000" y="808185"/>
            <a:ext cx="9491132" cy="360000"/>
          </a:xfrm>
        </p:spPr>
        <p:txBody>
          <a:bodyPr/>
          <a:lstStyle/>
          <a:p>
            <a:r>
              <a:rPr lang="en-US" dirty="0"/>
              <a:t>Hospitalization charges outlook</a:t>
            </a:r>
          </a:p>
        </p:txBody>
      </p:sp>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 A summary of key metrics from Medical Dataset Analysis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4213" y="3097188"/>
            <a:ext cx="1652587" cy="435600"/>
          </a:xfrm>
        </p:spPr>
        <p:txBody>
          <a:bodyPr/>
          <a:lstStyle/>
          <a:p>
            <a:r>
              <a:rPr lang="en-US" dirty="0"/>
              <a:t>2004</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10455" y="3695377"/>
            <a:ext cx="1999889" cy="846137"/>
          </a:xfrm>
        </p:spPr>
        <p:txBody>
          <a:bodyPr/>
          <a:lstStyle/>
          <a:p>
            <a:r>
              <a:rPr lang="en-US" dirty="0"/>
              <a:t> Year with the highest number of hospitalizations</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971013" y="3097188"/>
            <a:ext cx="1652587" cy="435600"/>
          </a:xfrm>
        </p:spPr>
        <p:txBody>
          <a:bodyPr/>
          <a:lstStyle/>
          <a:p>
            <a:r>
              <a:rPr lang="en-US" dirty="0"/>
              <a:t>488</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70799" y="3695377"/>
            <a:ext cx="1652801" cy="846137"/>
          </a:xfrm>
        </p:spPr>
        <p:txBody>
          <a:bodyPr/>
          <a:lstStyle/>
          <a:p>
            <a:r>
              <a:rPr lang="en-US" dirty="0"/>
              <a:t>Number of High BMI Customers with Health Issues</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269707" y="3097188"/>
            <a:ext cx="1652587" cy="435600"/>
          </a:xfrm>
        </p:spPr>
        <p:txBody>
          <a:bodyPr/>
          <a:lstStyle/>
          <a:p>
            <a:r>
              <a:rPr lang="en-US" dirty="0"/>
              <a:t>$13559.07</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69600" y="3695377"/>
            <a:ext cx="1652801" cy="846137"/>
          </a:xfrm>
        </p:spPr>
        <p:txBody>
          <a:bodyPr/>
          <a:lstStyle/>
          <a:p>
            <a:r>
              <a:rPr lang="en-US" dirty="0"/>
              <a:t>Average Hospitalization Charges</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544613" y="3097188"/>
            <a:ext cx="1652587" cy="435600"/>
          </a:xfrm>
        </p:spPr>
        <p:txBody>
          <a:bodyPr/>
          <a:lstStyle/>
          <a:p>
            <a:r>
              <a:rPr lang="en-US" dirty="0"/>
              <a:t>$63770.43</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855" y="3695377"/>
            <a:ext cx="1999889" cy="846137"/>
          </a:xfrm>
        </p:spPr>
        <p:txBody>
          <a:bodyPr/>
          <a:lstStyle/>
          <a:p>
            <a:r>
              <a:rPr lang="en-US" dirty="0"/>
              <a:t>Highest Avg Yearly Healthcare Expenditure</a:t>
            </a:r>
          </a:p>
          <a:p>
            <a:r>
              <a:rPr lang="en-US" dirty="0"/>
              <a:t>(Kelly Hawks)</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831412" y="3097188"/>
            <a:ext cx="1652587" cy="435600"/>
          </a:xfrm>
        </p:spPr>
        <p:txBody>
          <a:bodyPr/>
          <a:lstStyle/>
          <a:p>
            <a:r>
              <a:rPr lang="en-US" dirty="0"/>
              <a:t>26</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846137"/>
          </a:xfrm>
        </p:spPr>
        <p:txBody>
          <a:bodyPr/>
          <a:lstStyle/>
          <a:p>
            <a:r>
              <a:rPr lang="en-US" dirty="0"/>
              <a:t>Smoking Patients with Transplants</a:t>
            </a:r>
          </a:p>
        </p:txBody>
      </p:sp>
      <p:sp>
        <p:nvSpPr>
          <p:cNvPr id="15" name="Subtitle 14">
            <a:extLst>
              <a:ext uri="{FF2B5EF4-FFF2-40B4-BE49-F238E27FC236}">
                <a16:creationId xmlns:a16="http://schemas.microsoft.com/office/drawing/2014/main" id="{65657426-6073-47AB-BB7D-5ED2CAFD6BF2}"/>
              </a:ext>
            </a:extLst>
          </p:cNvPr>
          <p:cNvSpPr>
            <a:spLocks noGrp="1"/>
          </p:cNvSpPr>
          <p:nvPr>
            <p:ph type="subTitle" idx="1"/>
          </p:nvPr>
        </p:nvSpPr>
        <p:spPr>
          <a:xfrm>
            <a:off x="5101000" y="5137534"/>
            <a:ext cx="1990001" cy="756925"/>
          </a:xfrm>
        </p:spPr>
        <p:txBody>
          <a:bodyPr/>
          <a:lstStyle/>
          <a:p>
            <a:r>
              <a:rPr lang="en-US" dirty="0"/>
              <a:t>Expensive</a:t>
            </a:r>
          </a:p>
          <a:p>
            <a:r>
              <a:rPr lang="en-US" dirty="0"/>
              <a:t>YoY </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3183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5903820" y="2437246"/>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8178726"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V="1">
            <a:off x="37591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A93ACF-485A-4938-9815-8D5DFE3128D2}"/>
              </a:ext>
              <a:ext uri="{C183D7F6-B498-43B3-948B-1728B52AA6E4}">
                <adec:decorative xmlns:adec="http://schemas.microsoft.com/office/drawing/2017/decorative" val="1"/>
              </a:ext>
            </a:extLst>
          </p:cNvPr>
          <p:cNvCxnSpPr>
            <a:cxnSpLocks/>
          </p:cNvCxnSpPr>
          <p:nvPr/>
        </p:nvCxnSpPr>
        <p:spPr>
          <a:xfrm flipV="1">
            <a:off x="6096000" y="4527746"/>
            <a:ext cx="1"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V="1">
            <a:off x="83327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a:stCxn id="6" idx="2"/>
            <a:endCxn id="15" idx="0"/>
          </p:cNvCxnSpPr>
          <p:nvPr/>
        </p:nvCxnSpPr>
        <p:spPr>
          <a:xfrm rot="16200000" flipH="1">
            <a:off x="3505190" y="2546723"/>
            <a:ext cx="596020" cy="4585601"/>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1BB5F7E-073B-4BF0-8FA1-F724BA8DB3D0}"/>
              </a:ext>
              <a:ext uri="{C183D7F6-B498-43B3-948B-1728B52AA6E4}">
                <adec:decorative xmlns:adec="http://schemas.microsoft.com/office/drawing/2017/decorative" val="1"/>
              </a:ext>
            </a:extLst>
          </p:cNvPr>
          <p:cNvCxnSpPr>
            <a:cxnSpLocks/>
            <a:stCxn id="14" idx="2"/>
            <a:endCxn id="15" idx="0"/>
          </p:cNvCxnSpPr>
          <p:nvPr/>
        </p:nvCxnSpPr>
        <p:spPr>
          <a:xfrm rot="5400000">
            <a:off x="8078790" y="2558725"/>
            <a:ext cx="596020" cy="4561598"/>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Picture Placeholder 23" descr="A heart and a calculator&#10;&#10;Description automatically generated">
            <a:extLst>
              <a:ext uri="{FF2B5EF4-FFF2-40B4-BE49-F238E27FC236}">
                <a16:creationId xmlns:a16="http://schemas.microsoft.com/office/drawing/2014/main" id="{549CA770-FECD-1CCD-6ED0-700522E52C8A}"/>
              </a:ext>
            </a:extLst>
          </p:cNvPr>
          <p:cNvPicPr>
            <a:picLocks noGrp="1" noChangeAspect="1"/>
          </p:cNvPicPr>
          <p:nvPr>
            <p:ph type="pic" sz="quarter" idx="24"/>
          </p:nvPr>
        </p:nvPicPr>
        <p:blipFill>
          <a:blip r:embed="rId9">
            <a:biLevel thresh="50000"/>
            <a:extLst>
              <a:ext uri="{28A0092B-C50C-407E-A947-70E740481C1C}">
                <a14:useLocalDpi xmlns:a14="http://schemas.microsoft.com/office/drawing/2010/main" val="0"/>
              </a:ext>
            </a:extLst>
          </a:blip>
          <a:srcRect/>
          <a:stretch>
            <a:fillRect/>
          </a:stretch>
        </p:blipFill>
        <p:spPr>
          <a:xfrm>
            <a:off x="3568599" y="2397649"/>
            <a:ext cx="457200" cy="457200"/>
          </a:xfrm>
        </p:spPr>
      </p:pic>
      <p:pic>
        <p:nvPicPr>
          <p:cNvPr id="28" name="Picture Placeholder 27" descr="A black background with a black square&#10;&#10;Description automatically generated with medium confidence">
            <a:extLst>
              <a:ext uri="{FF2B5EF4-FFF2-40B4-BE49-F238E27FC236}">
                <a16:creationId xmlns:a16="http://schemas.microsoft.com/office/drawing/2014/main" id="{D438947F-FB3C-6CF1-953B-2AE4C373955C}"/>
              </a:ext>
            </a:extLst>
          </p:cNvPr>
          <p:cNvPicPr>
            <a:picLocks noGrp="1" noChangeAspect="1"/>
          </p:cNvPicPr>
          <p:nvPr>
            <p:ph type="pic" sz="quarter" idx="27"/>
          </p:nvPr>
        </p:nvPicPr>
        <p:blipFill>
          <a:blip r:embed="rId10">
            <a:lum bright="70000" contrast="-70000"/>
            <a:extLst>
              <a:ext uri="{28A0092B-C50C-407E-A947-70E740481C1C}">
                <a14:useLocalDpi xmlns:a14="http://schemas.microsoft.com/office/drawing/2010/main" val="0"/>
              </a:ext>
            </a:extLst>
          </a:blip>
          <a:srcRect/>
          <a:stretch>
            <a:fillRect/>
          </a:stretch>
        </p:blipFill>
        <p:spPr>
          <a:xfrm>
            <a:off x="10449601" y="2364225"/>
            <a:ext cx="457200" cy="457200"/>
          </a:xfrm>
        </p:spPr>
      </p:pic>
    </p:spTree>
    <p:extLst>
      <p:ext uri="{BB962C8B-B14F-4D97-AF65-F5344CB8AC3E}">
        <p14:creationId xmlns:p14="http://schemas.microsoft.com/office/powerpoint/2010/main" val="369769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683999" y="808186"/>
            <a:ext cx="10891763" cy="370166"/>
          </a:xfrm>
        </p:spPr>
        <p:txBody>
          <a:bodyPr/>
          <a:lstStyle/>
          <a:p>
            <a:r>
              <a:rPr lang="en-US" dirty="0"/>
              <a:t>Key questions  addressed in  this  project</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812282" cy="554643"/>
          </a:xfrm>
        </p:spPr>
        <p:txBody>
          <a:bodyPr/>
          <a:lstStyle/>
          <a:p>
            <a:r>
              <a:rPr lang="en-US" dirty="0"/>
              <a:t>Average Hospital Charges</a:t>
            </a:r>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1775805"/>
            <a:ext cx="2812282" cy="554643"/>
          </a:xfrm>
        </p:spPr>
        <p:txBody>
          <a:bodyPr/>
          <a:lstStyle/>
          <a:p>
            <a:r>
              <a:rPr lang="en-US" dirty="0"/>
              <a:t>Average Charges by Hospital Tier in 2000</a:t>
            </a:r>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592000" y="1775805"/>
            <a:ext cx="2812282" cy="554643"/>
          </a:xfrm>
        </p:spPr>
        <p:txBody>
          <a:bodyPr/>
          <a:lstStyle/>
          <a:p>
            <a:r>
              <a:rPr lang="en-US" dirty="0"/>
              <a:t>Top 3 Customers with Highest Average Yearly Charges</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1470581" y="3146444"/>
            <a:ext cx="2812282" cy="554643"/>
          </a:xfrm>
        </p:spPr>
        <p:txBody>
          <a:bodyPr/>
          <a:lstStyle/>
          <a:p>
            <a:r>
              <a:rPr lang="en-US" dirty="0"/>
              <a:t>Smoking Patients with Transplants Analysis</a:t>
            </a:r>
          </a:p>
        </p:txBody>
      </p:sp>
      <p:sp>
        <p:nvSpPr>
          <p:cNvPr id="14" name="Text Placeholder 13">
            <a:extLst>
              <a:ext uri="{FF2B5EF4-FFF2-40B4-BE49-F238E27FC236}">
                <a16:creationId xmlns:a16="http://schemas.microsoft.com/office/drawing/2014/main" id="{FA88E256-0941-4678-8F52-4A15674EC324}"/>
              </a:ext>
            </a:extLst>
          </p:cNvPr>
          <p:cNvSpPr>
            <a:spLocks noGrp="1"/>
          </p:cNvSpPr>
          <p:nvPr>
            <p:ph type="body" sz="quarter" idx="22"/>
          </p:nvPr>
        </p:nvSpPr>
        <p:spPr>
          <a:xfrm>
            <a:off x="5038391" y="3088206"/>
            <a:ext cx="2812282" cy="554643"/>
          </a:xfrm>
        </p:spPr>
        <p:txBody>
          <a:bodyPr/>
          <a:lstStyle/>
          <a:p>
            <a:pPr algn="ctr"/>
            <a:r>
              <a:rPr lang="en-US" dirty="0"/>
              <a:t>Patients with Major Surgeries or Cancer History</a:t>
            </a:r>
          </a:p>
        </p:txBody>
      </p: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90930" y="440204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8CCE096-0925-41C0-AF48-23E7DBC19872}"/>
              </a:ext>
              <a:ext uri="{C183D7F6-B498-43B3-948B-1728B52AA6E4}">
                <adec:decorative xmlns:adec="http://schemas.microsoft.com/office/drawing/2017/decorative" val="1"/>
              </a:ext>
            </a:extLst>
          </p:cNvPr>
          <p:cNvSpPr>
            <a:spLocks/>
          </p:cNvSpPr>
          <p:nvPr/>
        </p:nvSpPr>
        <p:spPr>
          <a:xfrm>
            <a:off x="877425" y="3077693"/>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75C6854-B085-4AC0-984F-E73F9C388471}"/>
              </a:ext>
              <a:ext uri="{C183D7F6-B498-43B3-948B-1728B52AA6E4}">
                <adec:decorative xmlns:adec="http://schemas.microsoft.com/office/drawing/2017/decorative" val="1"/>
              </a:ext>
            </a:extLst>
          </p:cNvPr>
          <p:cNvSpPr>
            <a:spLocks/>
          </p:cNvSpPr>
          <p:nvPr/>
        </p:nvSpPr>
        <p:spPr>
          <a:xfrm>
            <a:off x="4507869" y="3029969"/>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4588527" y="4723681"/>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descr="Icon Plaster">
            <a:extLst>
              <a:ext uri="{FF2B5EF4-FFF2-40B4-BE49-F238E27FC236}">
                <a16:creationId xmlns:a16="http://schemas.microsoft.com/office/drawing/2014/main" id="{DB470874-CC94-462D-9F62-0D114CE75994}"/>
              </a:ext>
            </a:extLst>
          </p:cNvPr>
          <p:cNvGrpSpPr>
            <a:grpSpLocks noChangeAspect="1"/>
          </p:cNvGrpSpPr>
          <p:nvPr/>
        </p:nvGrpSpPr>
        <p:grpSpPr>
          <a:xfrm>
            <a:off x="4588527" y="3257494"/>
            <a:ext cx="266395" cy="267026"/>
            <a:chOff x="4543214" y="4114712"/>
            <a:chExt cx="301914" cy="302629"/>
          </a:xfrm>
        </p:grpSpPr>
        <p:sp>
          <p:nvSpPr>
            <p:cNvPr id="46" name="Freeform: Shape 45">
              <a:extLst>
                <a:ext uri="{FF2B5EF4-FFF2-40B4-BE49-F238E27FC236}">
                  <a16:creationId xmlns:a16="http://schemas.microsoft.com/office/drawing/2014/main" id="{E5D7B243-4C7E-41A0-8DC9-7064981F3372}"/>
                </a:ext>
              </a:extLst>
            </p:cNvPr>
            <p:cNvSpPr/>
            <p:nvPr/>
          </p:nvSpPr>
          <p:spPr>
            <a:xfrm>
              <a:off x="4543292" y="4282753"/>
              <a:ext cx="134588" cy="134588"/>
            </a:xfrm>
            <a:custGeom>
              <a:avLst/>
              <a:gdLst>
                <a:gd name="connsiteX0" fmla="*/ 359379 w 352425"/>
                <a:gd name="connsiteY0" fmla="*/ 240430 h 352425"/>
                <a:gd name="connsiteX1" fmla="*/ 281731 w 352425"/>
                <a:gd name="connsiteY1" fmla="*/ 318078 h 352425"/>
                <a:gd name="connsiteX2" fmla="*/ 84278 w 352425"/>
                <a:gd name="connsiteY2" fmla="*/ 322707 h 352425"/>
                <a:gd name="connsiteX3" fmla="*/ 32176 w 352425"/>
                <a:gd name="connsiteY3" fmla="*/ 268519 h 352425"/>
                <a:gd name="connsiteX4" fmla="*/ 41892 w 352425"/>
                <a:gd name="connsiteY4" fmla="*/ 77076 h 352425"/>
                <a:gd name="connsiteX5" fmla="*/ 118968 w 352425"/>
                <a:gd name="connsiteY5" fmla="*/ 0 h 352425"/>
                <a:gd name="connsiteX6" fmla="*/ 359379 w 352425"/>
                <a:gd name="connsiteY6" fmla="*/ 24043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bg1"/>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CAD058DD-18E5-442F-856B-1D7CF5154784}"/>
                </a:ext>
              </a:extLst>
            </p:cNvPr>
            <p:cNvSpPr/>
            <p:nvPr/>
          </p:nvSpPr>
          <p:spPr>
            <a:xfrm>
              <a:off x="4543214" y="4114712"/>
              <a:ext cx="301914" cy="301913"/>
            </a:xfrm>
            <a:custGeom>
              <a:avLst/>
              <a:gdLst>
                <a:gd name="connsiteX0" fmla="*/ 640426 w 790575"/>
                <a:gd name="connsiteY0" fmla="*/ 399610 h 790575"/>
                <a:gd name="connsiteX1" fmla="*/ 758269 w 790575"/>
                <a:gd name="connsiteY1" fmla="*/ 281766 h 790575"/>
                <a:gd name="connsiteX2" fmla="*/ 762927 w 790575"/>
                <a:gd name="connsiteY2" fmla="*/ 84313 h 790575"/>
                <a:gd name="connsiteX3" fmla="*/ 708682 w 790575"/>
                <a:gd name="connsiteY3" fmla="*/ 32202 h 790575"/>
                <a:gd name="connsiteX4" fmla="*/ 517249 w 790575"/>
                <a:gd name="connsiteY4" fmla="*/ 41917 h 790575"/>
                <a:gd name="connsiteX5" fmla="*/ 399996 w 790575"/>
                <a:gd name="connsiteY5" fmla="*/ 159170 h 790575"/>
                <a:gd name="connsiteX6" fmla="*/ 282734 w 790575"/>
                <a:gd name="connsiteY6" fmla="*/ 41908 h 790575"/>
                <a:gd name="connsiteX7" fmla="*/ 91300 w 790575"/>
                <a:gd name="connsiteY7" fmla="*/ 32183 h 790575"/>
                <a:gd name="connsiteX8" fmla="*/ 37055 w 790575"/>
                <a:gd name="connsiteY8" fmla="*/ 84313 h 790575"/>
                <a:gd name="connsiteX9" fmla="*/ 41713 w 790575"/>
                <a:gd name="connsiteY9" fmla="*/ 281766 h 790575"/>
                <a:gd name="connsiteX10" fmla="*/ 518058 w 790575"/>
                <a:gd name="connsiteY10" fmla="*/ 758093 h 790575"/>
                <a:gd name="connsiteX11" fmla="*/ 715512 w 790575"/>
                <a:gd name="connsiteY11" fmla="*/ 762722 h 790575"/>
                <a:gd name="connsiteX12" fmla="*/ 767642 w 790575"/>
                <a:gd name="connsiteY12" fmla="*/ 708515 h 790575"/>
                <a:gd name="connsiteX13" fmla="*/ 757907 w 790575"/>
                <a:gd name="connsiteY13" fmla="*/ 517081 h 790575"/>
                <a:gd name="connsiteX14" fmla="*/ 640426 w 790575"/>
                <a:gd name="connsiteY14" fmla="*/ 399610 h 790575"/>
                <a:gd name="connsiteX15" fmla="*/ 485721 w 790575"/>
                <a:gd name="connsiteY15" fmla="*/ 356957 h 790575"/>
                <a:gd name="connsiteX16" fmla="*/ 442859 w 790575"/>
                <a:gd name="connsiteY16" fmla="*/ 399819 h 790575"/>
                <a:gd name="connsiteX17" fmla="*/ 399996 w 790575"/>
                <a:gd name="connsiteY17" fmla="*/ 356957 h 790575"/>
                <a:gd name="connsiteX18" fmla="*/ 442859 w 790575"/>
                <a:gd name="connsiteY18" fmla="*/ 314094 h 790575"/>
                <a:gd name="connsiteX19" fmla="*/ 485721 w 790575"/>
                <a:gd name="connsiteY19" fmla="*/ 356957 h 790575"/>
                <a:gd name="connsiteX20" fmla="*/ 357134 w 790575"/>
                <a:gd name="connsiteY20" fmla="*/ 228369 h 790575"/>
                <a:gd name="connsiteX21" fmla="*/ 399996 w 790575"/>
                <a:gd name="connsiteY21" fmla="*/ 271232 h 790575"/>
                <a:gd name="connsiteX22" fmla="*/ 357134 w 790575"/>
                <a:gd name="connsiteY22" fmla="*/ 314094 h 790575"/>
                <a:gd name="connsiteX23" fmla="*/ 314271 w 790575"/>
                <a:gd name="connsiteY23" fmla="*/ 271232 h 790575"/>
                <a:gd name="connsiteX24" fmla="*/ 357134 w 790575"/>
                <a:gd name="connsiteY24" fmla="*/ 228369 h 790575"/>
                <a:gd name="connsiteX25" fmla="*/ 271409 w 790575"/>
                <a:gd name="connsiteY25" fmla="*/ 399819 h 790575"/>
                <a:gd name="connsiteX26" fmla="*/ 228546 w 790575"/>
                <a:gd name="connsiteY26" fmla="*/ 356957 h 790575"/>
                <a:gd name="connsiteX27" fmla="*/ 271409 w 790575"/>
                <a:gd name="connsiteY27" fmla="*/ 314094 h 790575"/>
                <a:gd name="connsiteX28" fmla="*/ 314271 w 790575"/>
                <a:gd name="connsiteY28" fmla="*/ 356957 h 790575"/>
                <a:gd name="connsiteX29" fmla="*/ 271409 w 790575"/>
                <a:gd name="connsiteY29" fmla="*/ 399819 h 790575"/>
                <a:gd name="connsiteX30" fmla="*/ 357134 w 790575"/>
                <a:gd name="connsiteY30" fmla="*/ 485544 h 790575"/>
                <a:gd name="connsiteX31" fmla="*/ 314271 w 790575"/>
                <a:gd name="connsiteY31" fmla="*/ 442682 h 790575"/>
                <a:gd name="connsiteX32" fmla="*/ 357134 w 790575"/>
                <a:gd name="connsiteY32" fmla="*/ 399819 h 790575"/>
                <a:gd name="connsiteX33" fmla="*/ 399996 w 790575"/>
                <a:gd name="connsiteY33" fmla="*/ 442682 h 790575"/>
                <a:gd name="connsiteX34" fmla="*/ 357134 w 790575"/>
                <a:gd name="connsiteY34" fmla="*/ 485544 h 790575"/>
                <a:gd name="connsiteX35" fmla="*/ 442859 w 790575"/>
                <a:gd name="connsiteY35" fmla="*/ 571269 h 790575"/>
                <a:gd name="connsiteX36" fmla="*/ 399996 w 790575"/>
                <a:gd name="connsiteY36" fmla="*/ 528407 h 790575"/>
                <a:gd name="connsiteX37" fmla="*/ 442859 w 790575"/>
                <a:gd name="connsiteY37" fmla="*/ 485544 h 790575"/>
                <a:gd name="connsiteX38" fmla="*/ 485721 w 790575"/>
                <a:gd name="connsiteY38" fmla="*/ 528407 h 790575"/>
                <a:gd name="connsiteX39" fmla="*/ 442859 w 790575"/>
                <a:gd name="connsiteY39" fmla="*/ 571269 h 790575"/>
                <a:gd name="connsiteX40" fmla="*/ 528584 w 790575"/>
                <a:gd name="connsiteY40" fmla="*/ 485544 h 790575"/>
                <a:gd name="connsiteX41" fmla="*/ 485721 w 790575"/>
                <a:gd name="connsiteY41" fmla="*/ 442682 h 790575"/>
                <a:gd name="connsiteX42" fmla="*/ 528584 w 790575"/>
                <a:gd name="connsiteY42" fmla="*/ 399819 h 790575"/>
                <a:gd name="connsiteX43" fmla="*/ 571446 w 790575"/>
                <a:gd name="connsiteY43" fmla="*/ 442682 h 790575"/>
                <a:gd name="connsiteX44" fmla="*/ 528584 w 790575"/>
                <a:gd name="connsiteY44" fmla="*/ 485544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575" h="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bg1"/>
            </a:solidFill>
            <a:ln w="9525" cap="flat">
              <a:noFill/>
              <a:prstDash val="solid"/>
              <a:miter/>
            </a:ln>
          </p:spPr>
          <p:txBody>
            <a:bodyPr rtlCol="0" anchor="ctr"/>
            <a:lstStyle/>
            <a:p>
              <a:endParaRPr lang="en-US" dirty="0"/>
            </a:p>
          </p:txBody>
        </p:sp>
      </p:gr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8118406" y="4749845"/>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8097908" y="1963456"/>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
        <p:nvSpPr>
          <p:cNvPr id="26" name="Text Placeholder 13">
            <a:extLst>
              <a:ext uri="{FF2B5EF4-FFF2-40B4-BE49-F238E27FC236}">
                <a16:creationId xmlns:a16="http://schemas.microsoft.com/office/drawing/2014/main" id="{6387ECB1-E873-2992-DC70-4E045CCF592C}"/>
              </a:ext>
            </a:extLst>
          </p:cNvPr>
          <p:cNvSpPr txBox="1">
            <a:spLocks/>
          </p:cNvSpPr>
          <p:nvPr/>
        </p:nvSpPr>
        <p:spPr>
          <a:xfrm>
            <a:off x="1470581" y="4591301"/>
            <a:ext cx="281228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Patients with the Highest Charges and City Tier by Year</a:t>
            </a:r>
          </a:p>
        </p:txBody>
      </p:sp>
      <p:sp>
        <p:nvSpPr>
          <p:cNvPr id="27" name="Text Placeholder 13">
            <a:extLst>
              <a:ext uri="{FF2B5EF4-FFF2-40B4-BE49-F238E27FC236}">
                <a16:creationId xmlns:a16="http://schemas.microsoft.com/office/drawing/2014/main" id="{D82DC46B-5ED1-C238-4C8E-1636A80938F6}"/>
              </a:ext>
            </a:extLst>
          </p:cNvPr>
          <p:cNvSpPr txBox="1">
            <a:spLocks/>
          </p:cNvSpPr>
          <p:nvPr/>
        </p:nvSpPr>
        <p:spPr>
          <a:xfrm>
            <a:off x="4972847" y="4630425"/>
            <a:ext cx="281228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Patients with Most Major Surgeries</a:t>
            </a:r>
          </a:p>
        </p:txBody>
      </p:sp>
      <p:sp>
        <p:nvSpPr>
          <p:cNvPr id="28" name="Text Placeholder 13">
            <a:extLst>
              <a:ext uri="{FF2B5EF4-FFF2-40B4-BE49-F238E27FC236}">
                <a16:creationId xmlns:a16="http://schemas.microsoft.com/office/drawing/2014/main" id="{D07D1364-35A2-AF26-1893-394D8872A02D}"/>
              </a:ext>
            </a:extLst>
          </p:cNvPr>
          <p:cNvSpPr txBox="1">
            <a:spLocks/>
          </p:cNvSpPr>
          <p:nvPr/>
        </p:nvSpPr>
        <p:spPr>
          <a:xfrm>
            <a:off x="8592000" y="3183295"/>
            <a:ext cx="281228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BMI Patients with Health Issues</a:t>
            </a:r>
          </a:p>
        </p:txBody>
      </p:sp>
      <p:sp>
        <p:nvSpPr>
          <p:cNvPr id="30" name="Text Placeholder 13">
            <a:extLst>
              <a:ext uri="{FF2B5EF4-FFF2-40B4-BE49-F238E27FC236}">
                <a16:creationId xmlns:a16="http://schemas.microsoft.com/office/drawing/2014/main" id="{36CCAA67-5435-58A6-C5A9-11404CD48674}"/>
              </a:ext>
            </a:extLst>
          </p:cNvPr>
          <p:cNvSpPr txBox="1">
            <a:spLocks/>
          </p:cNvSpPr>
          <p:nvPr/>
        </p:nvSpPr>
        <p:spPr>
          <a:xfrm>
            <a:off x="8560984" y="4737607"/>
            <a:ext cx="281228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Peak Year for Hospitalizations</a:t>
            </a:r>
          </a:p>
        </p:txBody>
      </p:sp>
      <p:pic>
        <p:nvPicPr>
          <p:cNvPr id="31" name="Picture Placeholder 27" descr="A black background with a black square&#10;&#10;Description automatically generated with medium confidence">
            <a:extLst>
              <a:ext uri="{FF2B5EF4-FFF2-40B4-BE49-F238E27FC236}">
                <a16:creationId xmlns:a16="http://schemas.microsoft.com/office/drawing/2014/main" id="{567E4F80-20AE-96B3-282E-86598A9C187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a:xfrm>
            <a:off x="896716" y="3162091"/>
            <a:ext cx="457200" cy="457200"/>
          </a:xfrm>
          <a:prstGeom prst="rect">
            <a:avLst/>
          </a:prstGeom>
        </p:spPr>
      </p:pic>
      <p:pic>
        <p:nvPicPr>
          <p:cNvPr id="34" name="Picture Placeholder 44" descr="DNA">
            <a:extLst>
              <a:ext uri="{FF2B5EF4-FFF2-40B4-BE49-F238E27FC236}">
                <a16:creationId xmlns:a16="http://schemas.microsoft.com/office/drawing/2014/main" id="{7E3ADAF8-9C71-8A9E-6EE6-203B9DA82E9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940683" y="1931088"/>
            <a:ext cx="384048" cy="384048"/>
          </a:xfrm>
          <a:prstGeom prst="rect">
            <a:avLst/>
          </a:prstGeom>
        </p:spPr>
      </p:pic>
      <p:pic>
        <p:nvPicPr>
          <p:cNvPr id="35" name="Picture Placeholder 23" descr="A heart and a calculator&#10;&#10;Description automatically generated">
            <a:extLst>
              <a:ext uri="{FF2B5EF4-FFF2-40B4-BE49-F238E27FC236}">
                <a16:creationId xmlns:a16="http://schemas.microsoft.com/office/drawing/2014/main" id="{9B512501-F3CB-617C-A92E-C20E851EBFD8}"/>
              </a:ext>
            </a:extLst>
          </p:cNvPr>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a:xfrm>
            <a:off x="8025313" y="3267046"/>
            <a:ext cx="457200" cy="457200"/>
          </a:xfrm>
          <a:prstGeom prst="rect">
            <a:avLst/>
          </a:prstGeom>
        </p:spPr>
      </p:pic>
      <p:pic>
        <p:nvPicPr>
          <p:cNvPr id="36" name="Picture Placeholder 45" descr="Team">
            <a:extLst>
              <a:ext uri="{FF2B5EF4-FFF2-40B4-BE49-F238E27FC236}">
                <a16:creationId xmlns:a16="http://schemas.microsoft.com/office/drawing/2014/main" id="{7B5285FA-0114-7A5C-D3FE-6151888C45E9}"/>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956050" y="4630567"/>
            <a:ext cx="384361" cy="384361"/>
          </a:xfrm>
          <a:prstGeom prst="rect">
            <a:avLst/>
          </a:prstGeom>
        </p:spPr>
      </p:pic>
      <p:sp>
        <p:nvSpPr>
          <p:cNvPr id="37" name="Rectangle 36">
            <a:extLst>
              <a:ext uri="{FF2B5EF4-FFF2-40B4-BE49-F238E27FC236}">
                <a16:creationId xmlns:a16="http://schemas.microsoft.com/office/drawing/2014/main" id="{34C62753-B26F-A420-CC69-1E3EB0DD3E62}"/>
              </a:ext>
              <a:ext uri="{C183D7F6-B498-43B3-948B-1728B52AA6E4}">
                <adec:decorative xmlns:adec="http://schemas.microsoft.com/office/drawing/2017/decorative" val="1"/>
              </a:ext>
            </a:extLst>
          </p:cNvPr>
          <p:cNvSpPr>
            <a:spLocks/>
          </p:cNvSpPr>
          <p:nvPr/>
        </p:nvSpPr>
        <p:spPr>
          <a:xfrm>
            <a:off x="8050918" y="4541379"/>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D0F619F-9B47-660C-55B0-CCE7F926E07A}"/>
              </a:ext>
              <a:ext uri="{C183D7F6-B498-43B3-948B-1728B52AA6E4}">
                <adec:decorative xmlns:adec="http://schemas.microsoft.com/office/drawing/2017/decorative" val="1"/>
              </a:ext>
            </a:extLst>
          </p:cNvPr>
          <p:cNvSpPr>
            <a:spLocks/>
          </p:cNvSpPr>
          <p:nvPr/>
        </p:nvSpPr>
        <p:spPr>
          <a:xfrm>
            <a:off x="8026056" y="183646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Placeholder 52" descr="Wallet">
            <a:extLst>
              <a:ext uri="{FF2B5EF4-FFF2-40B4-BE49-F238E27FC236}">
                <a16:creationId xmlns:a16="http://schemas.microsoft.com/office/drawing/2014/main" id="{32941134-5314-D93E-8B25-A34660B2163D}"/>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4501434" y="1855182"/>
            <a:ext cx="384361" cy="384361"/>
          </a:xfrm>
          <a:prstGeom prst="rect">
            <a:avLst/>
          </a:prstGeom>
        </p:spPr>
      </p:pic>
      <p:sp>
        <p:nvSpPr>
          <p:cNvPr id="40" name="Rectangle 39">
            <a:extLst>
              <a:ext uri="{FF2B5EF4-FFF2-40B4-BE49-F238E27FC236}">
                <a16:creationId xmlns:a16="http://schemas.microsoft.com/office/drawing/2014/main" id="{A96045A1-E031-EDA5-E4AE-F00616ED9260}"/>
              </a:ext>
              <a:ext uri="{C183D7F6-B498-43B3-948B-1728B52AA6E4}">
                <adec:decorative xmlns:adec="http://schemas.microsoft.com/office/drawing/2017/decorative" val="1"/>
              </a:ext>
            </a:extLst>
          </p:cNvPr>
          <p:cNvSpPr>
            <a:spLocks/>
          </p:cNvSpPr>
          <p:nvPr/>
        </p:nvSpPr>
        <p:spPr>
          <a:xfrm>
            <a:off x="4509861" y="4619601"/>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583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dirty="0"/>
              <a:t>Hospital charges analysis</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17" name="Text Placeholder 16">
            <a:extLst>
              <a:ext uri="{FF2B5EF4-FFF2-40B4-BE49-F238E27FC236}">
                <a16:creationId xmlns:a16="http://schemas.microsoft.com/office/drawing/2014/main" id="{7ED86B65-490B-4A46-9A35-518F306514E2}"/>
              </a:ext>
            </a:extLst>
          </p:cNvPr>
          <p:cNvSpPr>
            <a:spLocks noGrp="1"/>
          </p:cNvSpPr>
          <p:nvPr>
            <p:ph type="body" sz="quarter" idx="13"/>
          </p:nvPr>
        </p:nvSpPr>
        <p:spPr>
          <a:xfrm>
            <a:off x="682863" y="3857676"/>
            <a:ext cx="3276000" cy="2238815"/>
          </a:xfrm>
        </p:spPr>
        <p:txBody>
          <a:bodyPr/>
          <a:lstStyle/>
          <a:p>
            <a:r>
              <a:rPr lang="en-US" dirty="0"/>
              <a:t>The average hospital charge per admission across all patients is </a:t>
            </a:r>
            <a:r>
              <a:rPr lang="en-US" b="1" dirty="0"/>
              <a:t>$13,559.</a:t>
            </a:r>
          </a:p>
          <a:p>
            <a:r>
              <a:rPr lang="en-US" noProof="1"/>
              <a:t>Patients with higher-than-average charges may warrant additional case management to optimize their care.</a:t>
            </a:r>
          </a:p>
          <a:p>
            <a:r>
              <a:rPr lang="en-US" noProof="1"/>
              <a:t>Segmenting average charges by disease type or patient attributes could provide further insights into cost drivers.</a:t>
            </a:r>
          </a:p>
        </p:txBody>
      </p:sp>
      <p:sp>
        <p:nvSpPr>
          <p:cNvPr id="18" name="Text Placeholder 17">
            <a:extLst>
              <a:ext uri="{FF2B5EF4-FFF2-40B4-BE49-F238E27FC236}">
                <a16:creationId xmlns:a16="http://schemas.microsoft.com/office/drawing/2014/main" id="{60CBFD8E-64DF-4423-A5AD-A66942481960}"/>
              </a:ext>
            </a:extLst>
          </p:cNvPr>
          <p:cNvSpPr>
            <a:spLocks noGrp="1"/>
          </p:cNvSpPr>
          <p:nvPr>
            <p:ph type="body" sz="quarter" idx="14"/>
          </p:nvPr>
        </p:nvSpPr>
        <p:spPr>
          <a:xfrm>
            <a:off x="682863" y="2703687"/>
            <a:ext cx="3276000" cy="725313"/>
          </a:xfrm>
        </p:spPr>
        <p:txBody>
          <a:bodyPr/>
          <a:lstStyle/>
          <a:p>
            <a:pPr algn="ctr"/>
            <a:r>
              <a:rPr lang="en-US" dirty="0"/>
              <a:t>Average Hospital Charges</a:t>
            </a:r>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4445432" y="3857676"/>
            <a:ext cx="3276000" cy="2238815"/>
          </a:xfrm>
        </p:spPr>
        <p:txBody>
          <a:bodyPr/>
          <a:lstStyle/>
          <a:p>
            <a:r>
              <a:rPr lang="en-US" dirty="0"/>
              <a:t>Lorem</a:t>
            </a:r>
            <a:r>
              <a:rPr lang="en-US" noProof="1"/>
              <a:t> ipsum dolor sit amet, consectetur adipiscing elit. </a:t>
            </a:r>
          </a:p>
          <a:p>
            <a:r>
              <a:rPr lang="en-US" noProof="1"/>
              <a:t>Etiam aliquet eu mi quis lacinia. Ut fermentum a magna ut eleifend. </a:t>
            </a:r>
          </a:p>
          <a:p>
            <a:r>
              <a:rPr lang="en-US" noProof="1"/>
              <a:t>Integer convallis suscipit ante eu varius.</a:t>
            </a: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4259239" y="2703687"/>
            <a:ext cx="3453428" cy="719756"/>
          </a:xfrm>
        </p:spPr>
        <p:txBody>
          <a:bodyPr/>
          <a:lstStyle/>
          <a:p>
            <a:pPr algn="ctr"/>
            <a:r>
              <a:rPr lang="en-US" sz="1600" dirty="0"/>
              <a:t>Average Charges by Hospital Tier in 2000</a:t>
            </a:r>
          </a:p>
        </p:txBody>
      </p:sp>
      <p:sp>
        <p:nvSpPr>
          <p:cNvPr id="21" name="Text Placeholder 20">
            <a:extLst>
              <a:ext uri="{FF2B5EF4-FFF2-40B4-BE49-F238E27FC236}">
                <a16:creationId xmlns:a16="http://schemas.microsoft.com/office/drawing/2014/main" id="{839944D4-2F2D-438D-93AE-CFC498C791DD}"/>
              </a:ext>
            </a:extLst>
          </p:cNvPr>
          <p:cNvSpPr>
            <a:spLocks noGrp="1"/>
          </p:cNvSpPr>
          <p:nvPr>
            <p:ph type="body" sz="quarter" idx="17"/>
          </p:nvPr>
        </p:nvSpPr>
        <p:spPr>
          <a:xfrm>
            <a:off x="8208000" y="3857676"/>
            <a:ext cx="3276000" cy="2238815"/>
          </a:xfrm>
        </p:spPr>
        <p:txBody>
          <a:bodyPr/>
          <a:lstStyle/>
          <a:p>
            <a:r>
              <a:rPr lang="en-US" dirty="0"/>
              <a:t>Ms</a:t>
            </a:r>
            <a:r>
              <a:rPr lang="en-US" b="1" dirty="0"/>
              <a:t>. Kelly Hawks </a:t>
            </a:r>
            <a:r>
              <a:rPr lang="en-US" dirty="0"/>
              <a:t>had the highest average yearly hospital charges at </a:t>
            </a:r>
            <a:r>
              <a:rPr lang="en-US" b="1" dirty="0"/>
              <a:t>$63,770</a:t>
            </a:r>
            <a:r>
              <a:rPr lang="en-US" dirty="0"/>
              <a:t>, followed by Mr. Matthew Lehner at $62,592 and Mr. Phil Lu at $60,021.</a:t>
            </a:r>
          </a:p>
          <a:p>
            <a:r>
              <a:rPr lang="en-US" noProof="1"/>
              <a:t>The top 3 customers with the highest utilization incur 5-10x more in average yearly hospital charges compared to typical customers.</a:t>
            </a:r>
          </a:p>
          <a:p>
            <a:r>
              <a:rPr lang="en-US" noProof="1"/>
              <a:t>Focusing care management resources on the top tier of high-cost customers could help address their health issues and reduce overall spending growth.</a:t>
            </a:r>
          </a:p>
        </p:txBody>
      </p:sp>
      <p:sp>
        <p:nvSpPr>
          <p:cNvPr id="22" name="Text Placeholder 21">
            <a:extLst>
              <a:ext uri="{FF2B5EF4-FFF2-40B4-BE49-F238E27FC236}">
                <a16:creationId xmlns:a16="http://schemas.microsoft.com/office/drawing/2014/main" id="{D0937D34-C77C-4A01-8453-A119A44FEA1D}"/>
              </a:ext>
            </a:extLst>
          </p:cNvPr>
          <p:cNvSpPr>
            <a:spLocks noGrp="1"/>
          </p:cNvSpPr>
          <p:nvPr>
            <p:ph type="body" sz="quarter" idx="18"/>
          </p:nvPr>
        </p:nvSpPr>
        <p:spPr>
          <a:xfrm>
            <a:off x="8208000" y="2726001"/>
            <a:ext cx="3276000" cy="702999"/>
          </a:xfrm>
        </p:spPr>
        <p:txBody>
          <a:bodyPr/>
          <a:lstStyle/>
          <a:p>
            <a:pPr algn="ctr"/>
            <a:r>
              <a:rPr lang="en-US" dirty="0"/>
              <a:t>Top 3 Customers with Highest Average Yearly Charges</a:t>
            </a:r>
          </a:p>
        </p:txBody>
      </p:sp>
      <p:pic>
        <p:nvPicPr>
          <p:cNvPr id="43" name="Picture Placeholder 42" descr="Stethoscope">
            <a:extLst>
              <a:ext uri="{FF2B5EF4-FFF2-40B4-BE49-F238E27FC236}">
                <a16:creationId xmlns:a16="http://schemas.microsoft.com/office/drawing/2014/main" id="{0FBA55E0-FE96-4C72-9699-C2E4A4D64309}"/>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2065071" y="2008906"/>
            <a:ext cx="511585" cy="511585"/>
          </a:xfrm>
        </p:spPr>
      </p:pic>
      <p:pic>
        <p:nvPicPr>
          <p:cNvPr id="45" name="Picture Placeholder 44" descr="DNA">
            <a:extLst>
              <a:ext uri="{FF2B5EF4-FFF2-40B4-BE49-F238E27FC236}">
                <a16:creationId xmlns:a16="http://schemas.microsoft.com/office/drawing/2014/main" id="{59BC955A-4F46-42BB-AE8B-64B294B4094A}"/>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5827640" y="1951669"/>
            <a:ext cx="511585" cy="511585"/>
          </a:xfrm>
        </p:spPr>
      </p:pic>
      <p:pic>
        <p:nvPicPr>
          <p:cNvPr id="47" name="Picture Placeholder 46" descr="Heartbeat">
            <a:extLst>
              <a:ext uri="{FF2B5EF4-FFF2-40B4-BE49-F238E27FC236}">
                <a16:creationId xmlns:a16="http://schemas.microsoft.com/office/drawing/2014/main" id="{CF3CF4DD-4D31-4118-BEC8-48E0CFB07422}"/>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9590208" y="2008906"/>
            <a:ext cx="511585" cy="511585"/>
          </a:xfrm>
        </p:spPr>
      </p:pic>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a16="http://schemas.microsoft.com/office/drawing/2014/main" id="{25EE06CE-237F-44E6-BF7E-72B27BB6A6DB}"/>
              </a:ext>
              <a:ext uri="{C183D7F6-B498-43B3-948B-1728B52AA6E4}">
                <adec:decorative xmlns:adec="http://schemas.microsoft.com/office/drawing/2017/decorative" val="1"/>
              </a:ext>
            </a:extLst>
          </p:cNvPr>
          <p:cNvGrpSpPr/>
          <p:nvPr/>
        </p:nvGrpSpPr>
        <p:grpSpPr>
          <a:xfrm>
            <a:off x="9164878" y="1733550"/>
            <a:ext cx="1177348" cy="992451"/>
            <a:chOff x="9164878" y="1733550"/>
            <a:chExt cx="1177348" cy="992451"/>
          </a:xfrm>
        </p:grpSpPr>
        <p:sp>
          <p:nvSpPr>
            <p:cNvPr id="85" name="Rectangle 84">
              <a:extLst>
                <a:ext uri="{FF2B5EF4-FFF2-40B4-BE49-F238E27FC236}">
                  <a16:creationId xmlns:a16="http://schemas.microsoft.com/office/drawing/2014/main" id="{2183E070-F2AC-4FAC-84B2-3622CF377DCE}"/>
                </a:ext>
                <a:ext uri="{C183D7F6-B498-43B3-948B-1728B52AA6E4}">
                  <adec:decorative xmlns:adec="http://schemas.microsoft.com/office/drawing/2017/decorative" val="1"/>
                </a:ext>
              </a:extLst>
            </p:cNvPr>
            <p:cNvSpPr/>
            <p:nvPr/>
          </p:nvSpPr>
          <p:spPr>
            <a:xfrm>
              <a:off x="9349775"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C35680A2-0542-4B12-830D-8B2A95324F4C}"/>
                </a:ext>
              </a:extLst>
            </p:cNvPr>
            <p:cNvSpPr/>
            <p:nvPr/>
          </p:nvSpPr>
          <p:spPr>
            <a:xfrm>
              <a:off x="9164878"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3C6003A3-849D-4BA1-BF85-B6F50F872808}"/>
              </a:ext>
              <a:ext uri="{C183D7F6-B498-43B3-948B-1728B52AA6E4}">
                <adec:decorative xmlns:adec="http://schemas.microsoft.com/office/drawing/2017/decorative" val="1"/>
              </a:ext>
            </a:extLst>
          </p:cNvPr>
          <p:cNvGrpSpPr/>
          <p:nvPr/>
        </p:nvGrpSpPr>
        <p:grpSpPr>
          <a:xfrm>
            <a:off x="1824638" y="1733550"/>
            <a:ext cx="1192959" cy="992451"/>
            <a:chOff x="1824638" y="1733550"/>
            <a:chExt cx="1192959" cy="992451"/>
          </a:xfrm>
        </p:grpSpPr>
        <p:sp>
          <p:nvSpPr>
            <p:cNvPr id="83" name="Rectangle 82">
              <a:extLst>
                <a:ext uri="{FF2B5EF4-FFF2-40B4-BE49-F238E27FC236}">
                  <a16:creationId xmlns:a16="http://schemas.microsoft.com/office/drawing/2014/main" id="{C65C63E4-7456-4EA3-AB9B-0BC0EEF50323}"/>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5482999" y="1607028"/>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971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dirty="0"/>
              <a:t>Patients  analysis</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17" name="Text Placeholder 16">
            <a:extLst>
              <a:ext uri="{FF2B5EF4-FFF2-40B4-BE49-F238E27FC236}">
                <a16:creationId xmlns:a16="http://schemas.microsoft.com/office/drawing/2014/main" id="{7ED86B65-490B-4A46-9A35-518F306514E2}"/>
              </a:ext>
            </a:extLst>
          </p:cNvPr>
          <p:cNvSpPr>
            <a:spLocks noGrp="1"/>
          </p:cNvSpPr>
          <p:nvPr>
            <p:ph type="body" sz="quarter" idx="13"/>
          </p:nvPr>
        </p:nvSpPr>
        <p:spPr>
          <a:xfrm>
            <a:off x="682863" y="3857676"/>
            <a:ext cx="3276000" cy="2238815"/>
          </a:xfrm>
        </p:spPr>
        <p:txBody>
          <a:bodyPr/>
          <a:lstStyle/>
          <a:p>
            <a:r>
              <a:rPr lang="en-US" dirty="0"/>
              <a:t>26 high-risk patients were identified who smoke, had transplants, and were hospitalized, incurring over $800K in charges</a:t>
            </a:r>
          </a:p>
          <a:p>
            <a:r>
              <a:rPr lang="en-US" noProof="1"/>
              <a:t>The BMI for this cohort ranges from 17.3 to 52.6, with an average BMI of 34.5, indicating many are obese.</a:t>
            </a:r>
          </a:p>
          <a:p>
            <a:r>
              <a:rPr lang="en-US" noProof="1"/>
              <a:t>Targeted smoking cessation and weight management programs could potentially improve health outcomes and reduce costs.</a:t>
            </a:r>
          </a:p>
        </p:txBody>
      </p:sp>
      <p:sp>
        <p:nvSpPr>
          <p:cNvPr id="18" name="Text Placeholder 17">
            <a:extLst>
              <a:ext uri="{FF2B5EF4-FFF2-40B4-BE49-F238E27FC236}">
                <a16:creationId xmlns:a16="http://schemas.microsoft.com/office/drawing/2014/main" id="{60CBFD8E-64DF-4423-A5AD-A66942481960}"/>
              </a:ext>
            </a:extLst>
          </p:cNvPr>
          <p:cNvSpPr>
            <a:spLocks noGrp="1"/>
          </p:cNvSpPr>
          <p:nvPr>
            <p:ph type="body" sz="quarter" idx="14"/>
          </p:nvPr>
        </p:nvSpPr>
        <p:spPr>
          <a:xfrm>
            <a:off x="682863" y="2703687"/>
            <a:ext cx="3276000" cy="725313"/>
          </a:xfrm>
        </p:spPr>
        <p:txBody>
          <a:bodyPr/>
          <a:lstStyle/>
          <a:p>
            <a:pPr algn="ctr"/>
            <a:r>
              <a:rPr lang="en-US" dirty="0"/>
              <a:t>Smoking Patients with Transplants Analysis</a:t>
            </a:r>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4445432" y="3857676"/>
            <a:ext cx="3276000" cy="2238815"/>
          </a:xfrm>
        </p:spPr>
        <p:txBody>
          <a:bodyPr/>
          <a:lstStyle/>
          <a:p>
            <a:r>
              <a:rPr lang="en-US" b="1" dirty="0"/>
              <a:t>488 </a:t>
            </a:r>
            <a:r>
              <a:rPr lang="en-US" dirty="0"/>
              <a:t>patients with health issues and a Body Mass Index (BMI) greater than 30, along with associated hospitalization charges</a:t>
            </a:r>
          </a:p>
          <a:p>
            <a:r>
              <a:rPr lang="en-US" noProof="1"/>
              <a:t>Customers with obesity and health problems tend to have greater healthcare utilization and costs.</a:t>
            </a:r>
          </a:p>
          <a:p>
            <a:r>
              <a:rPr lang="en-US" noProof="1"/>
              <a:t> Proactive outreach to these high-risk individuals could help address their issues through lifestyle changes or disease management.</a:t>
            </a: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4259239" y="2703687"/>
            <a:ext cx="3453428" cy="719756"/>
          </a:xfrm>
        </p:spPr>
        <p:txBody>
          <a:bodyPr/>
          <a:lstStyle/>
          <a:p>
            <a:pPr algn="ctr"/>
            <a:r>
              <a:rPr lang="en-US" sz="1600" dirty="0"/>
              <a:t>High BMI Customers with Health Issues</a:t>
            </a:r>
          </a:p>
        </p:txBody>
      </p:sp>
      <p:sp>
        <p:nvSpPr>
          <p:cNvPr id="21" name="Text Placeholder 20">
            <a:extLst>
              <a:ext uri="{FF2B5EF4-FFF2-40B4-BE49-F238E27FC236}">
                <a16:creationId xmlns:a16="http://schemas.microsoft.com/office/drawing/2014/main" id="{839944D4-2F2D-438D-93AE-CFC498C791DD}"/>
              </a:ext>
            </a:extLst>
          </p:cNvPr>
          <p:cNvSpPr>
            <a:spLocks noGrp="1"/>
          </p:cNvSpPr>
          <p:nvPr>
            <p:ph type="body" sz="quarter" idx="17"/>
          </p:nvPr>
        </p:nvSpPr>
        <p:spPr>
          <a:xfrm>
            <a:off x="8208000" y="3857676"/>
            <a:ext cx="3276000" cy="2238815"/>
          </a:xfrm>
        </p:spPr>
        <p:txBody>
          <a:bodyPr/>
          <a:lstStyle/>
          <a:p>
            <a:r>
              <a:rPr lang="en-US" b="1" dirty="0"/>
              <a:t>687 patients </a:t>
            </a:r>
            <a:r>
              <a:rPr lang="en-US" dirty="0"/>
              <a:t>were identified as having 2+ major surgeries or cancer history, indicating complex medical needs.</a:t>
            </a:r>
          </a:p>
          <a:p>
            <a:r>
              <a:rPr lang="en-US" noProof="1"/>
              <a:t>These individuals likely require more intensive care coordination and management due to their conditions.</a:t>
            </a:r>
          </a:p>
          <a:p>
            <a:r>
              <a:rPr lang="en-US" noProof="1"/>
              <a:t>Tailored care plans for patients with surgical/cancer histories can optimize their health outcomes.</a:t>
            </a:r>
          </a:p>
        </p:txBody>
      </p:sp>
      <p:sp>
        <p:nvSpPr>
          <p:cNvPr id="22" name="Text Placeholder 21">
            <a:extLst>
              <a:ext uri="{FF2B5EF4-FFF2-40B4-BE49-F238E27FC236}">
                <a16:creationId xmlns:a16="http://schemas.microsoft.com/office/drawing/2014/main" id="{D0937D34-C77C-4A01-8453-A119A44FEA1D}"/>
              </a:ext>
            </a:extLst>
          </p:cNvPr>
          <p:cNvSpPr>
            <a:spLocks noGrp="1"/>
          </p:cNvSpPr>
          <p:nvPr>
            <p:ph type="body" sz="quarter" idx="18"/>
          </p:nvPr>
        </p:nvSpPr>
        <p:spPr>
          <a:xfrm>
            <a:off x="8208000" y="2726001"/>
            <a:ext cx="3276000" cy="702999"/>
          </a:xfrm>
        </p:spPr>
        <p:txBody>
          <a:bodyPr/>
          <a:lstStyle/>
          <a:p>
            <a:pPr algn="ctr"/>
            <a:r>
              <a:rPr lang="en-US" dirty="0"/>
              <a:t>Patients with Major Surgeries or Cancer History</a:t>
            </a:r>
          </a:p>
        </p:txBody>
      </p:sp>
      <p:pic>
        <p:nvPicPr>
          <p:cNvPr id="43" name="Picture Placeholder 42" descr="Stethoscope">
            <a:extLst>
              <a:ext uri="{FF2B5EF4-FFF2-40B4-BE49-F238E27FC236}">
                <a16:creationId xmlns:a16="http://schemas.microsoft.com/office/drawing/2014/main" id="{0FBA55E0-FE96-4C72-9699-C2E4A4D64309}"/>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2065071" y="2008906"/>
            <a:ext cx="511585" cy="511585"/>
          </a:xfrm>
        </p:spPr>
      </p:pic>
      <p:pic>
        <p:nvPicPr>
          <p:cNvPr id="45" name="Picture Placeholder 44" descr="DNA">
            <a:extLst>
              <a:ext uri="{FF2B5EF4-FFF2-40B4-BE49-F238E27FC236}">
                <a16:creationId xmlns:a16="http://schemas.microsoft.com/office/drawing/2014/main" id="{59BC955A-4F46-42BB-AE8B-64B294B4094A}"/>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5827640" y="1951669"/>
            <a:ext cx="511585" cy="511585"/>
          </a:xfrm>
        </p:spPr>
      </p:pic>
      <p:pic>
        <p:nvPicPr>
          <p:cNvPr id="47" name="Picture Placeholder 46" descr="Heartbeat">
            <a:extLst>
              <a:ext uri="{FF2B5EF4-FFF2-40B4-BE49-F238E27FC236}">
                <a16:creationId xmlns:a16="http://schemas.microsoft.com/office/drawing/2014/main" id="{CF3CF4DD-4D31-4118-BEC8-48E0CFB07422}"/>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9590208" y="2008906"/>
            <a:ext cx="511585" cy="511585"/>
          </a:xfrm>
        </p:spPr>
      </p:pic>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a16="http://schemas.microsoft.com/office/drawing/2014/main" id="{25EE06CE-237F-44E6-BF7E-72B27BB6A6DB}"/>
              </a:ext>
              <a:ext uri="{C183D7F6-B498-43B3-948B-1728B52AA6E4}">
                <adec:decorative xmlns:adec="http://schemas.microsoft.com/office/drawing/2017/decorative" val="1"/>
              </a:ext>
            </a:extLst>
          </p:cNvPr>
          <p:cNvGrpSpPr/>
          <p:nvPr/>
        </p:nvGrpSpPr>
        <p:grpSpPr>
          <a:xfrm>
            <a:off x="9164878" y="1733550"/>
            <a:ext cx="1177348" cy="992451"/>
            <a:chOff x="9164878" y="1733550"/>
            <a:chExt cx="1177348" cy="992451"/>
          </a:xfrm>
        </p:grpSpPr>
        <p:sp>
          <p:nvSpPr>
            <p:cNvPr id="85" name="Rectangle 84">
              <a:extLst>
                <a:ext uri="{FF2B5EF4-FFF2-40B4-BE49-F238E27FC236}">
                  <a16:creationId xmlns:a16="http://schemas.microsoft.com/office/drawing/2014/main" id="{2183E070-F2AC-4FAC-84B2-3622CF377DCE}"/>
                </a:ext>
                <a:ext uri="{C183D7F6-B498-43B3-948B-1728B52AA6E4}">
                  <adec:decorative xmlns:adec="http://schemas.microsoft.com/office/drawing/2017/decorative" val="1"/>
                </a:ext>
              </a:extLst>
            </p:cNvPr>
            <p:cNvSpPr/>
            <p:nvPr/>
          </p:nvSpPr>
          <p:spPr>
            <a:xfrm>
              <a:off x="9349775"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C35680A2-0542-4B12-830D-8B2A95324F4C}"/>
                </a:ext>
              </a:extLst>
            </p:cNvPr>
            <p:cNvSpPr/>
            <p:nvPr/>
          </p:nvSpPr>
          <p:spPr>
            <a:xfrm>
              <a:off x="9164878"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3C6003A3-849D-4BA1-BF85-B6F50F872808}"/>
              </a:ext>
              <a:ext uri="{C183D7F6-B498-43B3-948B-1728B52AA6E4}">
                <adec:decorative xmlns:adec="http://schemas.microsoft.com/office/drawing/2017/decorative" val="1"/>
              </a:ext>
            </a:extLst>
          </p:cNvPr>
          <p:cNvGrpSpPr/>
          <p:nvPr/>
        </p:nvGrpSpPr>
        <p:grpSpPr>
          <a:xfrm>
            <a:off x="1824638" y="1733550"/>
            <a:ext cx="1192959" cy="992451"/>
            <a:chOff x="1824638" y="1733550"/>
            <a:chExt cx="1192959" cy="992451"/>
          </a:xfrm>
        </p:grpSpPr>
        <p:sp>
          <p:nvSpPr>
            <p:cNvPr id="83" name="Rectangle 82">
              <a:extLst>
                <a:ext uri="{FF2B5EF4-FFF2-40B4-BE49-F238E27FC236}">
                  <a16:creationId xmlns:a16="http://schemas.microsoft.com/office/drawing/2014/main" id="{C65C63E4-7456-4EA3-AB9B-0BC0EEF50323}"/>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5482999" y="1607028"/>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3786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Roopmathi Gunna</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dirty="0"/>
              <a:t>Full code on my GitHub </a:t>
            </a:r>
            <a:r>
              <a:rPr lang="en-US" dirty="0">
                <a:hlinkClick r:id="rId3"/>
              </a:rPr>
              <a:t>Repo</a:t>
            </a:r>
            <a:endParaRPr lang="en-US" dirty="0"/>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b="0" i="0" dirty="0">
                <a:effectLst/>
                <a:latin typeface="-apple-system"/>
              </a:rPr>
              <a:t>www.linkedin.com/in/roopmathi</a:t>
            </a:r>
            <a:endParaRPr lang="en-US" dirty="0"/>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DATA ANALYST</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87</TotalTime>
  <Words>569</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Arial </vt:lpstr>
      <vt:lpstr>Calibri</vt:lpstr>
      <vt:lpstr>Courier New</vt:lpstr>
      <vt:lpstr>Gill Sans MT</vt:lpstr>
      <vt:lpstr>Office Theme</vt:lpstr>
      <vt:lpstr>Medical Dataset Analysis project </vt:lpstr>
      <vt:lpstr>Project description</vt:lpstr>
      <vt:lpstr>Hospitalization charges outlook</vt:lpstr>
      <vt:lpstr>Key questions  addressed in  this  project</vt:lpstr>
      <vt:lpstr>Hospital charges analysis</vt:lpstr>
      <vt:lpstr>Patients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Dataset Analysis project </dc:title>
  <dc:creator>roopmathi gunna</dc:creator>
  <cp:lastModifiedBy>roopmathi gunna</cp:lastModifiedBy>
  <cp:revision>1</cp:revision>
  <dcterms:created xsi:type="dcterms:W3CDTF">2024-01-09T15:45:08Z</dcterms:created>
  <dcterms:modified xsi:type="dcterms:W3CDTF">2024-01-09T17:12:51Z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