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2"/>
  </p:notesMasterIdLst>
  <p:handoutMasterIdLst>
    <p:handoutMasterId r:id="rId33"/>
  </p:handoutMasterIdLst>
  <p:sldIdLst>
    <p:sldId id="1720" r:id="rId10"/>
    <p:sldId id="4730" r:id="rId11"/>
    <p:sldId id="4729" r:id="rId12"/>
    <p:sldId id="4731" r:id="rId13"/>
    <p:sldId id="4728" r:id="rId14"/>
    <p:sldId id="4727" r:id="rId15"/>
    <p:sldId id="4352" r:id="rId16"/>
    <p:sldId id="4353" r:id="rId17"/>
    <p:sldId id="4670" r:id="rId18"/>
    <p:sldId id="4355" r:id="rId19"/>
    <p:sldId id="4360" r:id="rId20"/>
    <p:sldId id="4709" r:id="rId21"/>
    <p:sldId id="1833" r:id="rId22"/>
    <p:sldId id="4375" r:id="rId23"/>
    <p:sldId id="300" r:id="rId24"/>
    <p:sldId id="1860" r:id="rId25"/>
    <p:sldId id="4362" r:id="rId26"/>
    <p:sldId id="4715" r:id="rId27"/>
    <p:sldId id="4379" r:id="rId28"/>
    <p:sldId id="4700" r:id="rId29"/>
    <p:sldId id="8357" r:id="rId30"/>
    <p:sldId id="4367"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C6FC0CE-0262-4AEB-BC8B-3242091A1070}">
          <p14:sldIdLst>
            <p14:sldId id="1720"/>
            <p14:sldId id="4730"/>
            <p14:sldId id="4729"/>
            <p14:sldId id="4731"/>
            <p14:sldId id="4728"/>
            <p14:sldId id="4727"/>
          </p14:sldIdLst>
        </p14:section>
        <p14:section name="Performance" id="{5DC89DC7-CDCB-49DC-AEE0-23E34A1AB30A}">
          <p14:sldIdLst>
            <p14:sldId id="4352"/>
          </p14:sldIdLst>
        </p14:section>
        <p14:section name="New Security Capabilities" id="{5E42D3BF-EDD2-469D-94D6-EE89F56AF5FD}">
          <p14:sldIdLst>
            <p14:sldId id="4353"/>
          </p14:sldIdLst>
        </p14:section>
        <p14:section name="High Availability" id="{6C1FF688-49F7-45AA-AC69-20DA286D761C}">
          <p14:sldIdLst>
            <p14:sldId id="4670"/>
          </p14:sldIdLst>
        </p14:section>
        <p14:section name="The Modern Development Platform" id="{14B218F2-AD35-4A69-AE11-EBEC8BABA129}">
          <p14:sldIdLst>
            <p14:sldId id="4355"/>
          </p14:sldIdLst>
        </p14:section>
        <p14:section name="SQL Server on Linux and Containers" id="{DD71F27A-46D4-421F-AF5C-2BEB085E2D28}">
          <p14:sldIdLst>
            <p14:sldId id="4360"/>
            <p14:sldId id="4709"/>
            <p14:sldId id="1833"/>
            <p14:sldId id="4375"/>
          </p14:sldIdLst>
        </p14:section>
        <p14:section name="SQL Server Data Virtualization" id="{E0DAB4AD-BE66-4B7B-B599-497E058CE2A0}">
          <p14:sldIdLst>
            <p14:sldId id="300"/>
            <p14:sldId id="1860"/>
            <p14:sldId id="4362"/>
            <p14:sldId id="4715"/>
          </p14:sldIdLst>
        </p14:section>
        <p14:section name="What else is New" id="{539FD78F-9A46-45AD-A738-C40206DB86BF}">
          <p14:sldIdLst>
            <p14:sldId id="4379"/>
          </p14:sldIdLst>
        </p14:section>
        <p14:section name="Migration and Next Steps" id="{30AAF4D8-7A8C-4980-8927-A29D0A9FB2E3}">
          <p14:sldIdLst>
            <p14:sldId id="4700"/>
            <p14:sldId id="8357"/>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2464CF-3551-422E-AE14-45B5DCED5C1C}" v="288" dt="2019-07-11T14:11:13.2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36" autoAdjust="0"/>
    <p:restoredTop sz="78442" autoAdjust="0"/>
  </p:normalViewPr>
  <p:slideViewPr>
    <p:cSldViewPr snapToGrid="0">
      <p:cViewPr varScale="1">
        <p:scale>
          <a:sx n="66" d="100"/>
          <a:sy n="66" d="100"/>
        </p:scale>
        <p:origin x="816" y="44"/>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commentAuthors" Target="commentAuthors.xml"/><Relationship Id="rId7" Type="http://schemas.openxmlformats.org/officeDocument/2006/relationships/slideMaster" Target="slideMasters/slideMaster2.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1"/>
    <c:plotArea>
      <c:layout>
        <c:manualLayout>
          <c:layoutTarget val="inner"/>
          <c:xMode val="edge"/>
          <c:yMode val="edge"/>
          <c:x val="0.27676944270985598"/>
          <c:y val="3.9964695040431965E-2"/>
          <c:w val="0.65969385040175499"/>
          <c:h val="0.71895286676642545"/>
        </c:manualLayout>
      </c:layout>
      <c:barChart>
        <c:barDir val="col"/>
        <c:grouping val="clustered"/>
        <c:varyColors val="0"/>
        <c:ser>
          <c:idx val="0"/>
          <c:order val="0"/>
          <c:tx>
            <c:strRef>
              <c:f>Sheet1!$B$1</c:f>
              <c:strCache>
                <c:ptCount val="1"/>
                <c:pt idx="0">
                  <c:v>SQL Server</c:v>
                </c:pt>
              </c:strCache>
            </c:strRef>
          </c:tx>
          <c:spPr>
            <a:solidFill>
              <a:schemeClr val="accent1"/>
            </a:solidFill>
            <a:ln>
              <a:noFill/>
            </a:ln>
            <a:effectLst/>
          </c:spPr>
          <c:invertIfNegative val="0"/>
          <c:dPt>
            <c:idx val="0"/>
            <c:invertIfNegative val="0"/>
            <c:bubble3D val="0"/>
            <c:spPr>
              <a:solidFill>
                <a:srgbClr val="50E6FF"/>
              </a:solidFill>
              <a:ln>
                <a:noFill/>
              </a:ln>
              <a:effectLst/>
            </c:spPr>
            <c:extLst>
              <c:ext xmlns:c16="http://schemas.microsoft.com/office/drawing/2014/chart" uri="{C3380CC4-5D6E-409C-BE32-E72D297353CC}">
                <c16:uniqueId val="{00000001-9EFD-4D7C-8B1D-379395958C18}"/>
              </c:ext>
            </c:extLst>
          </c:dPt>
          <c:dPt>
            <c:idx val="1"/>
            <c:invertIfNegative val="0"/>
            <c:bubble3D val="0"/>
            <c:spPr>
              <a:solidFill>
                <a:srgbClr val="0078D7"/>
              </a:solidFill>
              <a:ln>
                <a:noFill/>
              </a:ln>
              <a:effectLst/>
            </c:spPr>
            <c:extLst>
              <c:ext xmlns:c16="http://schemas.microsoft.com/office/drawing/2014/chart" uri="{C3380CC4-5D6E-409C-BE32-E72D297353CC}">
                <c16:uniqueId val="{00000003-9EFD-4D7C-8B1D-379395958C18}"/>
              </c:ext>
            </c:extLst>
          </c:dPt>
          <c:dPt>
            <c:idx val="2"/>
            <c:invertIfNegative val="0"/>
            <c:bubble3D val="0"/>
            <c:spPr>
              <a:solidFill>
                <a:srgbClr val="0078D7"/>
              </a:solidFill>
              <a:ln>
                <a:noFill/>
              </a:ln>
              <a:effectLst/>
            </c:spPr>
            <c:extLst>
              <c:ext xmlns:c16="http://schemas.microsoft.com/office/drawing/2014/chart" uri="{C3380CC4-5D6E-409C-BE32-E72D297353CC}">
                <c16:uniqueId val="{00000005-9EFD-4D7C-8B1D-379395958C18}"/>
              </c:ext>
            </c:extLst>
          </c:dPt>
          <c:dPt>
            <c:idx val="3"/>
            <c:invertIfNegative val="0"/>
            <c:bubble3D val="0"/>
            <c:spPr>
              <a:solidFill>
                <a:srgbClr val="0078D7"/>
              </a:solidFill>
              <a:ln>
                <a:noFill/>
              </a:ln>
              <a:effectLst/>
            </c:spPr>
            <c:extLst>
              <c:ext xmlns:c16="http://schemas.microsoft.com/office/drawing/2014/chart" uri="{C3380CC4-5D6E-409C-BE32-E72D297353CC}">
                <c16:uniqueId val="{00000007-9EFD-4D7C-8B1D-379395958C18}"/>
              </c:ext>
            </c:extLst>
          </c:dPt>
          <c:dPt>
            <c:idx val="4"/>
            <c:invertIfNegative val="0"/>
            <c:bubble3D val="0"/>
            <c:spPr>
              <a:solidFill>
                <a:srgbClr val="0078D7"/>
              </a:solidFill>
              <a:ln>
                <a:noFill/>
              </a:ln>
              <a:effectLst/>
            </c:spPr>
            <c:extLst>
              <c:ext xmlns:c16="http://schemas.microsoft.com/office/drawing/2014/chart" uri="{C3380CC4-5D6E-409C-BE32-E72D297353CC}">
                <c16:uniqueId val="{00000009-9EFD-4D7C-8B1D-379395958C18}"/>
              </c:ext>
            </c:extLst>
          </c:dPt>
          <c:dPt>
            <c:idx val="5"/>
            <c:invertIfNegative val="0"/>
            <c:bubble3D val="0"/>
            <c:spPr>
              <a:solidFill>
                <a:srgbClr val="0078D7"/>
              </a:solidFill>
              <a:ln>
                <a:noFill/>
              </a:ln>
              <a:effectLst/>
            </c:spPr>
            <c:extLst>
              <c:ext xmlns:c16="http://schemas.microsoft.com/office/drawing/2014/chart" uri="{C3380CC4-5D6E-409C-BE32-E72D297353CC}">
                <c16:uniqueId val="{0000000B-9EFD-4D7C-8B1D-379395958C18}"/>
              </c:ext>
            </c:extLst>
          </c:dPt>
          <c:cat>
            <c:strRef>
              <c:f>Sheet1!$A$2:$A$7</c:f>
              <c:strCache>
                <c:ptCount val="6"/>
                <c:pt idx="0">
                  <c:v>SQL Server</c:v>
                </c:pt>
                <c:pt idx="1">
                  <c:v>MySQL</c:v>
                </c:pt>
                <c:pt idx="2">
                  <c:v>Oracle</c:v>
                </c:pt>
                <c:pt idx="3">
                  <c:v>IBM DB2</c:v>
                </c:pt>
                <c:pt idx="4">
                  <c:v>PostgreSQL</c:v>
                </c:pt>
                <c:pt idx="5">
                  <c:v>SAP HANA</c:v>
                </c:pt>
              </c:strCache>
            </c:strRef>
          </c:cat>
          <c:val>
            <c:numRef>
              <c:f>Sheet1!$B$2:$B$7</c:f>
              <c:numCache>
                <c:formatCode>General</c:formatCode>
                <c:ptCount val="6"/>
                <c:pt idx="0">
                  <c:v>16</c:v>
                </c:pt>
                <c:pt idx="1">
                  <c:v>393</c:v>
                </c:pt>
                <c:pt idx="2">
                  <c:v>200</c:v>
                </c:pt>
                <c:pt idx="3">
                  <c:v>61</c:v>
                </c:pt>
                <c:pt idx="4">
                  <c:v>43</c:v>
                </c:pt>
                <c:pt idx="5">
                  <c:v>29</c:v>
                </c:pt>
              </c:numCache>
            </c:numRef>
          </c:val>
          <c:extLst>
            <c:ext xmlns:c16="http://schemas.microsoft.com/office/drawing/2014/chart" uri="{C3380CC4-5D6E-409C-BE32-E72D297353CC}">
              <c16:uniqueId val="{0000000C-9EFD-4D7C-8B1D-379395958C18}"/>
            </c:ext>
          </c:extLst>
        </c:ser>
        <c:dLbls>
          <c:showLegendKey val="0"/>
          <c:showVal val="0"/>
          <c:showCatName val="0"/>
          <c:showSerName val="0"/>
          <c:showPercent val="0"/>
          <c:showBubbleSize val="0"/>
        </c:dLbls>
        <c:gapWidth val="219"/>
        <c:overlap val="-27"/>
        <c:axId val="-1585982592"/>
        <c:axId val="-1714280784"/>
      </c:barChart>
      <c:catAx>
        <c:axId val="-1585982592"/>
        <c:scaling>
          <c:orientation val="minMax"/>
        </c:scaling>
        <c:delete val="0"/>
        <c:axPos val="b"/>
        <c:numFmt formatCode="General" sourceLinked="1"/>
        <c:majorTickMark val="none"/>
        <c:minorTickMark val="none"/>
        <c:tickLblPos val="nextTo"/>
        <c:spPr>
          <a:noFill/>
          <a:ln w="9525" cap="flat" cmpd="sng" algn="ctr">
            <a:solidFill>
              <a:srgbClr val="EBEBEB"/>
            </a:solidFill>
            <a:round/>
          </a:ln>
          <a:effectLst/>
        </c:spPr>
        <c:txPr>
          <a:bodyPr rot="-60000000" spcFirstLastPara="1" vertOverflow="ellipsis" vert="horz" wrap="square" anchor="ctr" anchorCtr="1"/>
          <a:lstStyle/>
          <a:p>
            <a:pPr>
              <a:defRPr sz="700" b="0" i="0" u="none" strike="noStrike" kern="1200" spc="0" baseline="0">
                <a:solidFill>
                  <a:srgbClr val="000000"/>
                </a:solidFill>
                <a:latin typeface="Segoe UI" panose="020B0502040204020203" pitchFamily="34" charset="0"/>
                <a:ea typeface="+mn-ea"/>
                <a:cs typeface="Segoe UI" panose="020B0502040204020203" pitchFamily="34" charset="0"/>
              </a:defRPr>
            </a:pPr>
            <a:endParaRPr lang="en-US"/>
          </a:p>
        </c:txPr>
        <c:crossAx val="-1714280784"/>
        <c:crosses val="autoZero"/>
        <c:auto val="1"/>
        <c:lblAlgn val="ctr"/>
        <c:lblOffset val="100"/>
        <c:noMultiLvlLbl val="0"/>
      </c:catAx>
      <c:valAx>
        <c:axId val="-1714280784"/>
        <c:scaling>
          <c:orientation val="minMax"/>
          <c:max val="205"/>
          <c:min val="0"/>
        </c:scaling>
        <c:delete val="0"/>
        <c:axPos val="l"/>
        <c:majorGridlines>
          <c:spPr>
            <a:ln w="9525" cap="flat" cmpd="sng" algn="ctr">
              <a:solidFill>
                <a:srgbClr val="EBEBEB"/>
              </a:solidFill>
              <a:round/>
            </a:ln>
            <a:effectLst/>
          </c:spPr>
        </c:majorGridlines>
        <c:title>
          <c:tx>
            <c:rich>
              <a:bodyPr rot="-5400000" spcFirstLastPara="1" vertOverflow="ellipsis" vert="horz" wrap="square" anchor="ctr" anchorCtr="1"/>
              <a:lstStyle/>
              <a:p>
                <a:pPr>
                  <a:defRPr sz="700" b="1" i="0" u="none" strike="noStrike" kern="1200" baseline="0">
                    <a:solidFill>
                      <a:srgbClr val="000000"/>
                    </a:solidFill>
                    <a:latin typeface="Segoe UI Semibold" panose="020B0502040204020203" pitchFamily="34" charset="0"/>
                    <a:ea typeface="+mn-ea"/>
                    <a:cs typeface="Segoe UI Semibold" panose="020B0502040204020203" pitchFamily="34" charset="0"/>
                  </a:defRPr>
                </a:pPr>
                <a:r>
                  <a:rPr lang="en-US" sz="700" b="1" i="0" baseline="0" dirty="0">
                    <a:solidFill>
                      <a:srgbClr val="000000"/>
                    </a:solidFill>
                    <a:effectLst/>
                    <a:latin typeface="Segoe UI Semibold" panose="020B0502040204020203" pitchFamily="34" charset="0"/>
                    <a:cs typeface="Segoe UI Semibold" panose="020B0502040204020203" pitchFamily="34" charset="0"/>
                  </a:rPr>
                  <a:t>Vulnerabilities (2010-2018)</a:t>
                </a:r>
                <a:endParaRPr lang="en-US" sz="700" b="1" i="0" dirty="0">
                  <a:solidFill>
                    <a:srgbClr val="000000"/>
                  </a:solidFill>
                  <a:effectLst/>
                  <a:latin typeface="Segoe UI Semibold" panose="020B0502040204020203" pitchFamily="34" charset="0"/>
                  <a:cs typeface="Segoe UI Semibold" panose="020B0502040204020203" pitchFamily="34" charset="0"/>
                </a:endParaRPr>
              </a:p>
            </c:rich>
          </c:tx>
          <c:layout>
            <c:manualLayout>
              <c:xMode val="edge"/>
              <c:yMode val="edge"/>
              <c:x val="7.5646385974360297E-2"/>
              <c:y val="0.169173167029877"/>
            </c:manualLayout>
          </c:layout>
          <c:overlay val="0"/>
          <c:spPr>
            <a:noFill/>
            <a:ln>
              <a:noFill/>
            </a:ln>
            <a:effectLst/>
          </c:spPr>
          <c:txPr>
            <a:bodyPr rot="-5400000" spcFirstLastPara="1" vertOverflow="ellipsis" vert="horz" wrap="square" anchor="ctr" anchorCtr="1"/>
            <a:lstStyle/>
            <a:p>
              <a:pPr>
                <a:defRPr sz="700" b="1" i="0" u="none" strike="noStrike" kern="1200" baseline="0">
                  <a:solidFill>
                    <a:srgbClr val="000000"/>
                  </a:solidFill>
                  <a:latin typeface="Segoe UI Semibold" panose="020B0502040204020203" pitchFamily="34" charset="0"/>
                  <a:ea typeface="+mn-ea"/>
                  <a:cs typeface="Segoe UI Semibold" panose="020B0502040204020203"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rgbClr val="000000"/>
                </a:solidFill>
                <a:latin typeface="+mn-lt"/>
                <a:ea typeface="+mn-ea"/>
                <a:cs typeface="+mn-cs"/>
              </a:defRPr>
            </a:pPr>
            <a:endParaRPr lang="en-US"/>
          </a:p>
        </c:txPr>
        <c:crossAx val="-1585982592"/>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it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5"/>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5"/>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5"/>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5"/>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5"/>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5"/>
      <dgm:spPr/>
    </dgm:pt>
    <dgm:pt modelId="{1F510C15-0D65-4617-8143-13CF6D962CEC}" type="pres">
      <dgm:prSet presAssocID="{7D373DB3-0060-46DD-AE28-D45FD41C0988}" presName="vert1" presStyleCnt="0"/>
      <dgm:spPr/>
    </dgm:pt>
    <dgm:pt modelId="{E79B3A54-B8FE-41E0-9EF5-31035C61C622}" type="pres">
      <dgm:prSet presAssocID="{42919BED-AA03-4D74-8676-1E49BA0CAA3B}" presName="thickLine" presStyleLbl="alignNode1" presStyleIdx="3" presStyleCnt="5"/>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3" presStyleCnt="5"/>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4" presStyleCnt="5"/>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4" presStyleCnt="5"/>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3" destOrd="0" parTransId="{9B4BA0A4-5018-425C-92BC-0333A6BB2281}" sibTransId="{16F83D88-8AD7-4C4F-B779-C046DFDD0ED7}"/>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4"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63FA2F2A-405A-43D2-8F8A-F770E78CF7D9}" type="presParOf" srcId="{E934C1B4-3D96-4055-9986-C9C53444DA1E}" destId="{E79B3A54-B8FE-41E0-9EF5-31035C61C622}" srcOrd="6" destOrd="0" presId="urn:microsoft.com/office/officeart/2008/layout/LinedList"/>
    <dgm:cxn modelId="{22AA0FDB-5727-4CDC-97E4-F8977B99F770}" type="presParOf" srcId="{E934C1B4-3D96-4055-9986-C9C53444DA1E}" destId="{181A54BC-391E-48AC-892A-77F16FBEBC71}" srcOrd="7"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8" destOrd="0" presId="urn:microsoft.com/office/officeart/2008/layout/LinedList"/>
    <dgm:cxn modelId="{03BA8BEC-2427-4EE7-AA4D-A67FC39D055C}" type="presParOf" srcId="{E934C1B4-3D96-4055-9986-C9C53444DA1E}" destId="{B284A4EF-AC0B-4761-BE1D-572D6CF521DA}" srcOrd="9"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56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56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Use our free training at </a:t>
          </a:r>
          <a:r>
            <a:rPr lang="en-US" sz="3100" kern="1200" baseline="0" dirty="0">
              <a:hlinkClick xmlns:r="http://schemas.openxmlformats.org/officeDocument/2006/relationships" r:id="rId1"/>
            </a:rPr>
            <a:t>https://aka.ms/sqlworkshops</a:t>
          </a:r>
          <a:endParaRPr lang="en-US" sz="3100" kern="1200" dirty="0"/>
        </a:p>
      </dsp:txBody>
      <dsp:txXfrm>
        <a:off x="0" y="565"/>
        <a:ext cx="10643309" cy="925896"/>
      </dsp:txXfrm>
    </dsp:sp>
    <dsp:sp modelId="{DF1F2C67-B013-48B5-AC4C-0B7DD6C36E16}">
      <dsp:nvSpPr>
        <dsp:cNvPr id="0" name=""/>
        <dsp:cNvSpPr/>
      </dsp:nvSpPr>
      <dsp:spPr>
        <a:xfrm>
          <a:off x="0" y="92646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92646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Learn from videos and demos at </a:t>
          </a:r>
          <a:r>
            <a:rPr lang="en-US" sz="3100" kern="1200" baseline="0" dirty="0">
              <a:hlinkClick xmlns:r="http://schemas.openxmlformats.org/officeDocument/2006/relationships" r:id="rId2"/>
            </a:rPr>
            <a:t>https://aka.ms/sqlchannel</a:t>
          </a:r>
          <a:endParaRPr lang="en-US" sz="3100" kern="1200" dirty="0"/>
        </a:p>
      </dsp:txBody>
      <dsp:txXfrm>
        <a:off x="0" y="926462"/>
        <a:ext cx="10643309" cy="925896"/>
      </dsp:txXfrm>
    </dsp:sp>
    <dsp:sp modelId="{1E4A7E02-6822-4A87-A819-E82709079753}">
      <dsp:nvSpPr>
        <dsp:cNvPr id="0" name=""/>
        <dsp:cNvSpPr/>
      </dsp:nvSpPr>
      <dsp:spPr>
        <a:xfrm>
          <a:off x="0" y="1852359"/>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852359"/>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Download and try it at </a:t>
          </a:r>
          <a:r>
            <a:rPr lang="en-US" sz="3100" kern="1200" baseline="0" dirty="0">
              <a:hlinkClick xmlns:r="http://schemas.openxmlformats.org/officeDocument/2006/relationships" r:id="rId3"/>
            </a:rPr>
            <a:t>http://aka.ms/ss19</a:t>
          </a:r>
          <a:endParaRPr lang="en-US" sz="3100" kern="1200" dirty="0"/>
        </a:p>
      </dsp:txBody>
      <dsp:txXfrm>
        <a:off x="0" y="1852359"/>
        <a:ext cx="10643309" cy="925896"/>
      </dsp:txXfrm>
    </dsp:sp>
    <dsp:sp modelId="{E79B3A54-B8FE-41E0-9EF5-31035C61C622}">
      <dsp:nvSpPr>
        <dsp:cNvPr id="0" name=""/>
        <dsp:cNvSpPr/>
      </dsp:nvSpPr>
      <dsp:spPr>
        <a:xfrm>
          <a:off x="0" y="277825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277825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What’s new for SQL 2019 </a:t>
          </a:r>
          <a:r>
            <a:rPr lang="en-US" sz="3100" kern="1200" baseline="0" dirty="0">
              <a:hlinkClick xmlns:r="http://schemas.openxmlformats.org/officeDocument/2006/relationships" r:id="rId4"/>
            </a:rPr>
            <a:t>documentation</a:t>
          </a:r>
          <a:endParaRPr lang="en-US" sz="3100" kern="1200" dirty="0"/>
        </a:p>
      </dsp:txBody>
      <dsp:txXfrm>
        <a:off x="0" y="2778255"/>
        <a:ext cx="10643309" cy="925896"/>
      </dsp:txXfrm>
    </dsp:sp>
    <dsp:sp modelId="{E86B7DE6-FE12-4BB6-B496-846AEB2A349B}">
      <dsp:nvSpPr>
        <dsp:cNvPr id="0" name=""/>
        <dsp:cNvSpPr/>
      </dsp:nvSpPr>
      <dsp:spPr>
        <a:xfrm>
          <a:off x="0" y="370415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70415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Sign-up for the EAP program at </a:t>
          </a:r>
          <a:r>
            <a:rPr lang="en-US" sz="3100" kern="1200" baseline="0" dirty="0">
              <a:hlinkClick xmlns:r="http://schemas.openxmlformats.org/officeDocument/2006/relationships" r:id="rId5"/>
            </a:rPr>
            <a:t>https://aka.ms/eapsignup</a:t>
          </a:r>
          <a:endParaRPr lang="en-US" sz="3100" kern="1200" dirty="0"/>
        </a:p>
      </dsp:txBody>
      <dsp:txXfrm>
        <a:off x="0" y="3704152"/>
        <a:ext cx="10643309" cy="9258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7/14/2019 9:00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7/14/2019 9:00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7/14/2019 9:00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7/14/2019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K8s doesn’t understand SQL health</a:t>
            </a:r>
          </a:p>
          <a:p>
            <a:r>
              <a:rPr lang="en-US" dirty="0"/>
              <a:t>AGs provide read replicas to offload reporting workloads</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7/14/2019 9:00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9289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as of CTP 2.5, Polybase for Linux only supports NoSQL and Relational databases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7/14/2019 9:00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7/14/2019 9:00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 through the animation. All of this runs with the power of containers and Kubernetes.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Master instance is “just SQL Server”</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 external tables to access Hadoop data but not the same way as done in V1 Polybase (Java map/reduce). SQL Server talks to SQL Server which can read natively from HDFS. HDFS Tiering allows you to map your HDFS nodes to Azure Data Lake and Amazon S3  (and eventually into other Hadoop systems like Cloudera)</a:t>
            </a:r>
          </a:p>
          <a:p>
            <a:pPr marL="441582" marR="0" lvl="1" indent="-228600" algn="l" defTabSz="914400" rtl="0" eaLnBrk="1" fontAlgn="auto" latinLnBrk="0" hangingPunct="1">
              <a:lnSpc>
                <a:spcPct val="100000"/>
              </a:lnSpc>
              <a:spcBef>
                <a:spcPts val="0"/>
              </a:spcBef>
              <a:spcAft>
                <a:spcPts val="0"/>
              </a:spcAft>
              <a:buClrTx/>
              <a:buSzTx/>
              <a:tabLst/>
              <a:defRPr/>
            </a:pPr>
            <a:r>
              <a:rPr lang="en-US" dirty="0"/>
              <a:t>Spark jobs can also be run natively against Hadoop data</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Scale out for external tables can be done via compute nodes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Other compute nodes can be used for relational and NoSQL data sources. Since it is Polybase, you can join all of this together</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Data Mart allows you to take query results and cache them using SQL Server and achieve super scale performance. Great for weekly refreshes for critical reports. You can also ingest data like IOT into the data mart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You can deploy apps into the cluster such as R or Python code or even SSIS jobs using app deploy.</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A </a:t>
            </a:r>
            <a:r>
              <a:rPr lang="en-US" dirty="0"/>
              <a:t>control plane works in the cluster for deployment, management, diagnostics, and controller services</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01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7/14/2019 9:00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7/14/2019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7/14/2019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7/14/2019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7/14/2019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7153" lvl="1" indent="0">
              <a:buNone/>
            </a:pPr>
            <a:endParaRPr lang="en-US" sz="28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80E2B-B978-4B3B-B24B-28D259BA0D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5826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as SQL AGs on k8s and 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7/14/2019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7/14/2019 9:00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Manage certificates easier with SQL Configuration Manager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7/14/2019 9:00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7007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r>
              <a:rPr lang="en-US" sz="900" b="1" dirty="0"/>
              <a:t>AGs for System Databases (Planned)</a:t>
            </a:r>
          </a:p>
          <a:p>
            <a:endParaRPr lang="en-US" sz="900" b="1" dirty="0"/>
          </a:p>
          <a:p>
            <a:r>
              <a:rPr lang="en-US" sz="900" b="0" dirty="0"/>
              <a:t>A later slide walks though the diagram on how AGs and k8s works</a:t>
            </a:r>
          </a:p>
          <a:p>
            <a:pPr>
              <a:spcBef>
                <a:spcPts val="1000"/>
              </a:spcBef>
            </a:pPr>
            <a:endParaRPr lang="en-US" sz="900" dirty="0"/>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7/14/2019 9:00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9289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7/14/2019 9:00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7/14/2019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6313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13" Type="http://schemas.microsoft.com/office/2007/relationships/hdphoto" Target="../media/hdphoto5.wdp"/><Relationship Id="rId3" Type="http://schemas.openxmlformats.org/officeDocument/2006/relationships/image" Target="../media/image13.png"/><Relationship Id="rId7" Type="http://schemas.microsoft.com/office/2007/relationships/hdphoto" Target="../media/hdphoto2.wdp"/><Relationship Id="rId12"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4.wdp"/><Relationship Id="rId5" Type="http://schemas.openxmlformats.org/officeDocument/2006/relationships/image" Target="../media/image17.png"/><Relationship Id="rId15" Type="http://schemas.openxmlformats.org/officeDocument/2006/relationships/image" Target="../media/image30.png"/><Relationship Id="rId10" Type="http://schemas.openxmlformats.org/officeDocument/2006/relationships/image" Target="../media/image28.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34.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1.png"/><Relationship Id="rId7" Type="http://schemas.openxmlformats.org/officeDocument/2006/relationships/image" Target="../media/image6.png"/><Relationship Id="rId12"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hyperlink" Target="http://wi-wiki.de/doku.php?id=bigdata:hadoop" TargetMode="External"/><Relationship Id="rId5" Type="http://schemas.openxmlformats.org/officeDocument/2006/relationships/image" Target="../media/image32.png"/><Relationship Id="rId10" Type="http://schemas.openxmlformats.org/officeDocument/2006/relationships/image" Target="../media/image35.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hyperlink" Target="http://aka.ms/bobwardms" TargetMode="External"/><Relationship Id="rId7" Type="http://schemas.openxmlformats.org/officeDocument/2006/relationships/diagramLayout" Target="../diagrams/layout2.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Data" Target="../diagrams/data2.xml"/><Relationship Id="rId5" Type="http://schemas.openxmlformats.org/officeDocument/2006/relationships/hyperlink" Target="http://aka.ms/sqllinuxbook" TargetMode="External"/><Relationship Id="rId10" Type="http://schemas.microsoft.com/office/2007/relationships/diagramDrawing" Target="../diagrams/drawing2.xml"/><Relationship Id="rId4" Type="http://schemas.openxmlformats.org/officeDocument/2006/relationships/hyperlink" Target="http://aka.ms/bobsqldemos" TargetMode="External"/><Relationship Id="rId9" Type="http://schemas.openxmlformats.org/officeDocument/2006/relationships/diagramColors" Target="../diagrams/colors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8.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chart" Target="../charts/chart1.xml"/><Relationship Id="rId7" Type="http://schemas.openxmlformats.org/officeDocument/2006/relationships/hyperlink" Target="http://www.tpc.org/3321" TargetMode="External"/><Relationship Id="rId2" Type="http://schemas.openxmlformats.org/officeDocument/2006/relationships/notesSlide" Target="../notesSlides/notesSlide3.xml"/><Relationship Id="rId1" Type="http://schemas.openxmlformats.org/officeDocument/2006/relationships/slideLayout" Target="../slideLayouts/slideLayout32.xml"/><Relationship Id="rId6" Type="http://schemas.openxmlformats.org/officeDocument/2006/relationships/hyperlink" Target="http://www.tpc.org/3326" TargetMode="External"/><Relationship Id="rId5" Type="http://schemas.openxmlformats.org/officeDocument/2006/relationships/hyperlink" Target="http://www.tpc.org/3331" TargetMode="External"/><Relationship Id="rId10" Type="http://schemas.openxmlformats.org/officeDocument/2006/relationships/image" Target="../media/image12.png"/><Relationship Id="rId4" Type="http://schemas.openxmlformats.org/officeDocument/2006/relationships/hyperlink" Target="http://www.tpc.org/4081" TargetMode="Externa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4.xml"/><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28.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svg"/><Relationship Id="rId10" Type="http://schemas.openxmlformats.org/officeDocument/2006/relationships/image" Target="../media/image6.png"/><Relationship Id="rId19" Type="http://schemas.openxmlformats.org/officeDocument/2006/relationships/image" Target="../media/image23.pn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672002"/>
            <a:ext cx="10780486" cy="861774"/>
          </a:xfrm>
        </p:spPr>
        <p:txBody>
          <a:bodyPr/>
          <a:lstStyle/>
          <a:p>
            <a:r>
              <a:rPr lang="en-US" dirty="0"/>
              <a:t>SQL Server 2019: The Modern Data Platform</a:t>
            </a:r>
            <a:br>
              <a:rPr lang="en-US" b="1" dirty="0">
                <a:solidFill>
                  <a:schemeClr val="tx1"/>
                </a:solidFill>
              </a:rPr>
            </a:br>
            <a:r>
              <a:rPr lang="en-US" sz="2000" b="1" spc="0" dirty="0">
                <a:solidFill>
                  <a:schemeClr val="tx1"/>
                </a:solidFill>
              </a:rPr>
              <a:t>&lt; Event &gt;</a:t>
            </a:r>
            <a:endParaRPr lang="en-US" sz="2000" spc="0" dirty="0">
              <a:solidFill>
                <a:schemeClr val="tx1"/>
              </a:solidFill>
            </a:endParaRPr>
          </a:p>
        </p:txBody>
      </p:sp>
      <p:sp>
        <p:nvSpPr>
          <p:cNvPr id="3" name="Text Placeholder 2">
            <a:extLst>
              <a:ext uri="{FF2B5EF4-FFF2-40B4-BE49-F238E27FC236}">
                <a16:creationId xmlns:a16="http://schemas.microsoft.com/office/drawing/2014/main" id="{8786CE64-9D9D-4562-BAAE-C606621A822B}"/>
              </a:ext>
            </a:extLst>
          </p:cNvPr>
          <p:cNvSpPr>
            <a:spLocks noGrp="1"/>
          </p:cNvSpPr>
          <p:nvPr>
            <p:ph type="body" sz="quarter" idx="12"/>
          </p:nvPr>
        </p:nvSpPr>
        <p:spPr/>
        <p:txBody>
          <a:bodyPr/>
          <a:lstStyle/>
          <a:p>
            <a:r>
              <a:rPr lang="en-US" dirty="0"/>
              <a:t>&lt; speaker &gt;</a:t>
            </a: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25958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30125" y="1366455"/>
            <a:ext cx="4299712" cy="5114221"/>
          </a:xfrm>
        </p:spPr>
        <p:txBody>
          <a:bodyPr/>
          <a:lstStyle/>
          <a:p>
            <a:pPr marL="0" indent="0">
              <a:spcBef>
                <a:spcPts val="1000"/>
              </a:spcBef>
              <a:buNone/>
            </a:pPr>
            <a:r>
              <a:rPr lang="en-US" sz="1600" b="1" dirty="0">
                <a:latin typeface="+mn-lt"/>
              </a:rPr>
              <a:t>New Features for Linux</a:t>
            </a:r>
          </a:p>
          <a:p>
            <a:pPr lvl="1">
              <a:spcBef>
                <a:spcPts val="1000"/>
              </a:spcBef>
            </a:pPr>
            <a:r>
              <a:rPr lang="en-US" sz="1600" dirty="0"/>
              <a:t>Replication </a:t>
            </a:r>
          </a:p>
          <a:p>
            <a:pPr lvl="1">
              <a:spcBef>
                <a:spcPts val="1000"/>
              </a:spcBef>
            </a:pPr>
            <a:r>
              <a:rPr lang="en-US" sz="1600" dirty="0"/>
              <a:t>Distributed transactions </a:t>
            </a:r>
          </a:p>
          <a:p>
            <a:pPr lvl="1">
              <a:spcBef>
                <a:spcPts val="1000"/>
              </a:spcBef>
            </a:pPr>
            <a:r>
              <a:rPr lang="en-US" sz="1600" dirty="0"/>
              <a:t>Machine Learning</a:t>
            </a:r>
          </a:p>
          <a:p>
            <a:pPr lvl="1">
              <a:spcBef>
                <a:spcPts val="1000"/>
              </a:spcBef>
            </a:pPr>
            <a:r>
              <a:rPr lang="en-US" sz="1600" dirty="0" err="1"/>
              <a:t>Polybase</a:t>
            </a:r>
            <a:endParaRPr lang="en-US" sz="1600" dirty="0"/>
          </a:p>
          <a:p>
            <a:pPr lvl="1">
              <a:spcBef>
                <a:spcPts val="1000"/>
              </a:spcBef>
            </a:pPr>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dirty="0">
                <a:latin typeface="+mn-lt"/>
              </a:rPr>
              <a:t>The </a:t>
            </a:r>
            <a:r>
              <a:rPr lang="en-US" sz="1600" b="1" dirty="0">
                <a:latin typeface="+mn-lt"/>
              </a:rPr>
              <a:t>Microsoft Container Registry</a:t>
            </a:r>
          </a:p>
          <a:p>
            <a:pPr marL="0" indent="0">
              <a:spcBef>
                <a:spcPts val="1000"/>
              </a:spcBef>
              <a:buNone/>
            </a:pPr>
            <a:r>
              <a:rPr lang="en-US" sz="1600" dirty="0">
                <a:latin typeface="+mn-lt"/>
              </a:rPr>
              <a:t>	Red Hat Images</a:t>
            </a:r>
          </a:p>
          <a:p>
            <a:pPr marL="0" indent="0">
              <a:spcBef>
                <a:spcPts val="1000"/>
              </a:spcBef>
              <a:buNone/>
            </a:pPr>
            <a:endParaRPr lang="en-US" sz="1600" dirty="0">
              <a:latin typeface="+mn-lt"/>
            </a:endParaRPr>
          </a:p>
          <a:p>
            <a:pPr marL="0" indent="0">
              <a:spcBef>
                <a:spcPts val="1000"/>
              </a:spcBef>
              <a:buNone/>
            </a:pPr>
            <a:r>
              <a:rPr lang="en-US" sz="1600" dirty="0">
                <a:latin typeface="+mn-lt"/>
              </a:rPr>
              <a:t>Availability Groups on </a:t>
            </a:r>
            <a:r>
              <a:rPr lang="en-US" sz="1600" b="1" dirty="0">
                <a:latin typeface="+mn-lt"/>
              </a:rPr>
              <a:t>Kubernetes</a:t>
            </a:r>
          </a:p>
          <a:p>
            <a:pPr marL="0" indent="0">
              <a:spcBef>
                <a:spcPts val="1000"/>
              </a:spcBef>
              <a:buNone/>
            </a:pPr>
            <a:endParaRPr lang="en-US" sz="1600" b="1" dirty="0">
              <a:latin typeface="+mn-lt"/>
            </a:endParaRPr>
          </a:p>
          <a:p>
            <a:pPr marL="0" indent="0">
              <a:spcBef>
                <a:spcPts val="1000"/>
              </a:spcBef>
              <a:buNone/>
            </a:pPr>
            <a:r>
              <a:rPr lang="en-US" sz="1600" b="1" dirty="0">
                <a:latin typeface="+mn-lt"/>
              </a:rPr>
              <a:t>SQL Server on Windows Containers</a:t>
            </a:r>
          </a:p>
          <a:p>
            <a:pPr marL="0" indent="0">
              <a:spcBef>
                <a:spcPts val="1000"/>
              </a:spcBef>
              <a:buNone/>
            </a:pPr>
            <a:r>
              <a:rPr lang="en-US" sz="1600" b="1" dirty="0">
                <a:latin typeface="+mn-lt"/>
              </a:rPr>
              <a:t>(Private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68" name="Group 67">
            <a:extLst>
              <a:ext uri="{FF2B5EF4-FFF2-40B4-BE49-F238E27FC236}">
                <a16:creationId xmlns:a16="http://schemas.microsoft.com/office/drawing/2014/main" id="{C97362A5-A286-477B-B851-777E9EC5D550}"/>
              </a:ext>
            </a:extLst>
          </p:cNvPr>
          <p:cNvGrpSpPr/>
          <p:nvPr/>
        </p:nvGrpSpPr>
        <p:grpSpPr>
          <a:xfrm>
            <a:off x="6561336" y="4062256"/>
            <a:ext cx="1259004" cy="796662"/>
            <a:chOff x="8505290" y="2547131"/>
            <a:chExt cx="2822872" cy="1786236"/>
          </a:xfrm>
          <a:solidFill>
            <a:srgbClr val="0078D7"/>
          </a:solidFill>
        </p:grpSpPr>
        <p:sp>
          <p:nvSpPr>
            <p:cNvPr id="69" name="Freeform: Shape 68">
              <a:extLst>
                <a:ext uri="{FF2B5EF4-FFF2-40B4-BE49-F238E27FC236}">
                  <a16:creationId xmlns:a16="http://schemas.microsoft.com/office/drawing/2014/main" id="{F7760629-A19C-453B-BE04-7CA5E83C2C95}"/>
                </a:ext>
              </a:extLst>
            </p:cNvPr>
            <p:cNvSpPr/>
            <p:nvPr/>
          </p:nvSpPr>
          <p:spPr bwMode="auto">
            <a:xfrm>
              <a:off x="9668506" y="2547131"/>
              <a:ext cx="262396" cy="262397"/>
            </a:xfrm>
            <a:custGeom>
              <a:avLst/>
              <a:gdLst>
                <a:gd name="connsiteX0" fmla="*/ 0 w 262396"/>
                <a:gd name="connsiteY0" fmla="*/ 0 h 262397"/>
                <a:gd name="connsiteX1" fmla="*/ 262396 w 262396"/>
                <a:gd name="connsiteY1" fmla="*/ 0 h 262397"/>
                <a:gd name="connsiteX2" fmla="*/ 262396 w 262396"/>
                <a:gd name="connsiteY2" fmla="*/ 262397 h 262397"/>
                <a:gd name="connsiteX3" fmla="*/ 0 w 262396"/>
                <a:gd name="connsiteY3" fmla="*/ 262397 h 262397"/>
                <a:gd name="connsiteX4" fmla="*/ 0 w 262396"/>
                <a:gd name="connsiteY4" fmla="*/ 0 h 26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7">
                  <a:moveTo>
                    <a:pt x="0" y="0"/>
                  </a:moveTo>
                  <a:lnTo>
                    <a:pt x="262396" y="0"/>
                  </a:lnTo>
                  <a:lnTo>
                    <a:pt x="262396" y="262397"/>
                  </a:lnTo>
                  <a:lnTo>
                    <a:pt x="0" y="262397"/>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Shape 69">
              <a:extLst>
                <a:ext uri="{FF2B5EF4-FFF2-40B4-BE49-F238E27FC236}">
                  <a16:creationId xmlns:a16="http://schemas.microsoft.com/office/drawing/2014/main" id="{ACC2ABA4-F5EE-4817-A29F-66F83B3C8328}"/>
                </a:ext>
              </a:extLst>
            </p:cNvPr>
            <p:cNvSpPr/>
            <p:nvPr/>
          </p:nvSpPr>
          <p:spPr bwMode="auto">
            <a:xfrm>
              <a:off x="9071552"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17B501C5-D9DF-4EFE-805A-18B8C7311620}"/>
                </a:ext>
              </a:extLst>
            </p:cNvPr>
            <p:cNvSpPr/>
            <p:nvPr/>
          </p:nvSpPr>
          <p:spPr bwMode="auto">
            <a:xfrm>
              <a:off x="9373308" y="2844269"/>
              <a:ext cx="262395" cy="262395"/>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Shape 71">
              <a:extLst>
                <a:ext uri="{FF2B5EF4-FFF2-40B4-BE49-F238E27FC236}">
                  <a16:creationId xmlns:a16="http://schemas.microsoft.com/office/drawing/2014/main" id="{85682CDB-25D2-4E3D-81B2-942719D64106}"/>
                </a:ext>
              </a:extLst>
            </p:cNvPr>
            <p:cNvSpPr/>
            <p:nvPr/>
          </p:nvSpPr>
          <p:spPr bwMode="auto">
            <a:xfrm>
              <a:off x="9668506"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F94694B0-B055-46A4-89E7-45770B752C02}"/>
                </a:ext>
              </a:extLst>
            </p:cNvPr>
            <p:cNvSpPr/>
            <p:nvPr/>
          </p:nvSpPr>
          <p:spPr bwMode="auto">
            <a:xfrm>
              <a:off x="8505290" y="2870508"/>
              <a:ext cx="2822872" cy="1462859"/>
            </a:xfrm>
            <a:custGeom>
              <a:avLst/>
              <a:gdLst>
                <a:gd name="connsiteX0" fmla="*/ 2280270 w 2822872"/>
                <a:gd name="connsiteY0" fmla="*/ 0 h 1462859"/>
                <a:gd name="connsiteX1" fmla="*/ 2450221 w 2822872"/>
                <a:gd name="connsiteY1" fmla="*/ 334263 h 1462859"/>
                <a:gd name="connsiteX2" fmla="*/ 2822872 w 2822872"/>
                <a:gd name="connsiteY2" fmla="*/ 337189 h 1462859"/>
                <a:gd name="connsiteX3" fmla="*/ 2397429 w 2822872"/>
                <a:gd name="connsiteY3" fmla="*/ 515950 h 1462859"/>
                <a:gd name="connsiteX4" fmla="*/ 918965 w 2822872"/>
                <a:gd name="connsiteY4" fmla="*/ 1462859 h 1462859"/>
                <a:gd name="connsiteX5" fmla="*/ 194554 w 2822872"/>
                <a:gd name="connsiteY5" fmla="*/ 1178479 h 1462859"/>
                <a:gd name="connsiteX6" fmla="*/ 194554 w 2822872"/>
                <a:gd name="connsiteY6" fmla="*/ 1175554 h 1462859"/>
                <a:gd name="connsiteX7" fmla="*/ 150231 w 2822872"/>
                <a:gd name="connsiteY7" fmla="*/ 1128596 h 1462859"/>
                <a:gd name="connsiteX8" fmla="*/ 106191 w 2822872"/>
                <a:gd name="connsiteY8" fmla="*/ 1061304 h 1462859"/>
                <a:gd name="connsiteX9" fmla="*/ 82759 w 2822872"/>
                <a:gd name="connsiteY9" fmla="*/ 1020198 h 1462859"/>
                <a:gd name="connsiteX10" fmla="*/ 3712 w 2822872"/>
                <a:gd name="connsiteY10" fmla="*/ 577537 h 1462859"/>
                <a:gd name="connsiteX11" fmla="*/ 1928227 w 2822872"/>
                <a:gd name="connsiteY11" fmla="*/ 577537 h 1462859"/>
                <a:gd name="connsiteX12" fmla="*/ 2315276 w 2822872"/>
                <a:gd name="connsiteY12" fmla="*/ 454364 h 1462859"/>
                <a:gd name="connsiteX13" fmla="*/ 2280270 w 2822872"/>
                <a:gd name="connsiteY13" fmla="*/ 0 h 1462859"/>
                <a:gd name="connsiteX14" fmla="*/ 808980 w 2822872"/>
                <a:gd name="connsiteY14" fmla="*/ 951187 h 1462859"/>
                <a:gd name="connsiteX15" fmla="*/ 736821 w 2822872"/>
                <a:gd name="connsiteY15" fmla="*/ 1020067 h 1462859"/>
                <a:gd name="connsiteX16" fmla="*/ 808980 w 2822872"/>
                <a:gd name="connsiteY16" fmla="*/ 1088947 h 1462859"/>
                <a:gd name="connsiteX17" fmla="*/ 881139 w 2822872"/>
                <a:gd name="connsiteY17" fmla="*/ 1020067 h 1462859"/>
                <a:gd name="connsiteX18" fmla="*/ 808980 w 2822872"/>
                <a:gd name="connsiteY18" fmla="*/ 951187 h 1462859"/>
                <a:gd name="connsiteX19" fmla="*/ 693397 w 2822872"/>
                <a:gd name="connsiteY19" fmla="*/ 1140062 h 1462859"/>
                <a:gd name="connsiteX20" fmla="*/ 477460 w 2822872"/>
                <a:gd name="connsiteY20" fmla="*/ 1171734 h 1462859"/>
                <a:gd name="connsiteX21" fmla="*/ 380025 w 2822872"/>
                <a:gd name="connsiteY21" fmla="*/ 1174374 h 1462859"/>
                <a:gd name="connsiteX22" fmla="*/ 253624 w 2822872"/>
                <a:gd name="connsiteY22" fmla="*/ 1171734 h 1462859"/>
                <a:gd name="connsiteX23" fmla="*/ 914600 w 2822872"/>
                <a:gd name="connsiteY23" fmla="*/ 1430392 h 1462859"/>
                <a:gd name="connsiteX24" fmla="*/ 988334 w 2822872"/>
                <a:gd name="connsiteY24" fmla="*/ 1430392 h 1462859"/>
                <a:gd name="connsiteX25" fmla="*/ 693397 w 2822872"/>
                <a:gd name="connsiteY25" fmla="*/ 1140062 h 146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2872" h="1462859">
                  <a:moveTo>
                    <a:pt x="2280270" y="0"/>
                  </a:moveTo>
                  <a:cubicBezTo>
                    <a:pt x="2353671" y="58660"/>
                    <a:pt x="2470830" y="181687"/>
                    <a:pt x="2450221" y="334263"/>
                  </a:cubicBezTo>
                  <a:cubicBezTo>
                    <a:pt x="2541125" y="290231"/>
                    <a:pt x="2699502" y="266825"/>
                    <a:pt x="2822872" y="337189"/>
                  </a:cubicBezTo>
                  <a:cubicBezTo>
                    <a:pt x="2746648" y="489619"/>
                    <a:pt x="2576414" y="533504"/>
                    <a:pt x="2397429" y="515950"/>
                  </a:cubicBezTo>
                  <a:cubicBezTo>
                    <a:pt x="2148148" y="1169702"/>
                    <a:pt x="1584655" y="1462859"/>
                    <a:pt x="918965" y="1462859"/>
                  </a:cubicBezTo>
                  <a:cubicBezTo>
                    <a:pt x="605035" y="1462859"/>
                    <a:pt x="352931" y="1357387"/>
                    <a:pt x="194554" y="1178479"/>
                  </a:cubicBezTo>
                  <a:lnTo>
                    <a:pt x="194554" y="1175554"/>
                  </a:lnTo>
                  <a:cubicBezTo>
                    <a:pt x="187214" y="1167215"/>
                    <a:pt x="157571" y="1136495"/>
                    <a:pt x="150231" y="1128596"/>
                  </a:cubicBezTo>
                  <a:cubicBezTo>
                    <a:pt x="135834" y="1105190"/>
                    <a:pt x="121153" y="1081784"/>
                    <a:pt x="106191" y="1061304"/>
                  </a:cubicBezTo>
                  <a:cubicBezTo>
                    <a:pt x="98286" y="1047553"/>
                    <a:pt x="90664" y="1033949"/>
                    <a:pt x="82759" y="1020198"/>
                  </a:cubicBezTo>
                  <a:cubicBezTo>
                    <a:pt x="18392" y="891174"/>
                    <a:pt x="-10968" y="741670"/>
                    <a:pt x="3712" y="577537"/>
                  </a:cubicBezTo>
                  <a:lnTo>
                    <a:pt x="1928227" y="577537"/>
                  </a:lnTo>
                  <a:cubicBezTo>
                    <a:pt x="2086604" y="577537"/>
                    <a:pt x="2241875" y="518876"/>
                    <a:pt x="2315276" y="454364"/>
                  </a:cubicBezTo>
                  <a:cubicBezTo>
                    <a:pt x="2183155" y="348892"/>
                    <a:pt x="2198117" y="96694"/>
                    <a:pt x="2280270" y="0"/>
                  </a:cubicBezTo>
                  <a:close/>
                  <a:moveTo>
                    <a:pt x="808980" y="951187"/>
                  </a:moveTo>
                  <a:cubicBezTo>
                    <a:pt x="769127" y="951187"/>
                    <a:pt x="736821" y="982025"/>
                    <a:pt x="736821" y="1020067"/>
                  </a:cubicBezTo>
                  <a:cubicBezTo>
                    <a:pt x="736821" y="1058108"/>
                    <a:pt x="769127" y="1088947"/>
                    <a:pt x="808980" y="1088947"/>
                  </a:cubicBezTo>
                  <a:cubicBezTo>
                    <a:pt x="848832" y="1088947"/>
                    <a:pt x="881139" y="1058108"/>
                    <a:pt x="881139" y="1020067"/>
                  </a:cubicBezTo>
                  <a:cubicBezTo>
                    <a:pt x="881139" y="982025"/>
                    <a:pt x="848832" y="951187"/>
                    <a:pt x="808980" y="951187"/>
                  </a:cubicBezTo>
                  <a:close/>
                  <a:moveTo>
                    <a:pt x="693397" y="1140062"/>
                  </a:moveTo>
                  <a:cubicBezTo>
                    <a:pt x="632829" y="1155898"/>
                    <a:pt x="561728" y="1166455"/>
                    <a:pt x="477460" y="1171734"/>
                  </a:cubicBezTo>
                  <a:cubicBezTo>
                    <a:pt x="448493" y="1174374"/>
                    <a:pt x="414260" y="1174374"/>
                    <a:pt x="380025" y="1174374"/>
                  </a:cubicBezTo>
                  <a:cubicBezTo>
                    <a:pt x="340525" y="1174374"/>
                    <a:pt x="298391" y="1174374"/>
                    <a:pt x="253624" y="1171734"/>
                  </a:cubicBezTo>
                  <a:cubicBezTo>
                    <a:pt x="401093" y="1316899"/>
                    <a:pt x="580162" y="1427752"/>
                    <a:pt x="914600" y="1430392"/>
                  </a:cubicBezTo>
                  <a:cubicBezTo>
                    <a:pt x="938300" y="1430392"/>
                    <a:pt x="964634" y="1430392"/>
                    <a:pt x="988334" y="1430392"/>
                  </a:cubicBezTo>
                  <a:cubicBezTo>
                    <a:pt x="827699" y="1353850"/>
                    <a:pt x="740797" y="1250915"/>
                    <a:pt x="693397" y="1140062"/>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59C94D48-EBE4-440D-800F-A0AD25ABF358}"/>
                </a:ext>
              </a:extLst>
            </p:cNvPr>
            <p:cNvSpPr/>
            <p:nvPr/>
          </p:nvSpPr>
          <p:spPr bwMode="auto">
            <a:xfrm>
              <a:off x="876979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77563848-471E-49F4-A4A9-A9EB8C01AA60}"/>
                </a:ext>
              </a:extLst>
            </p:cNvPr>
            <p:cNvSpPr/>
            <p:nvPr/>
          </p:nvSpPr>
          <p:spPr bwMode="auto">
            <a:xfrm>
              <a:off x="907155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Shape 75">
              <a:extLst>
                <a:ext uri="{FF2B5EF4-FFF2-40B4-BE49-F238E27FC236}">
                  <a16:creationId xmlns:a16="http://schemas.microsoft.com/office/drawing/2014/main" id="{670A36E8-773C-4E45-BF70-FEA9C284B69C}"/>
                </a:ext>
              </a:extLst>
            </p:cNvPr>
            <p:cNvSpPr/>
            <p:nvPr/>
          </p:nvSpPr>
          <p:spPr bwMode="auto">
            <a:xfrm>
              <a:off x="9373308"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Freeform: Shape 76">
              <a:extLst>
                <a:ext uri="{FF2B5EF4-FFF2-40B4-BE49-F238E27FC236}">
                  <a16:creationId xmlns:a16="http://schemas.microsoft.com/office/drawing/2014/main" id="{8F11C51A-E5D4-4EB6-B4DA-BD08813257B4}"/>
                </a:ext>
              </a:extLst>
            </p:cNvPr>
            <p:cNvSpPr/>
            <p:nvPr/>
          </p:nvSpPr>
          <p:spPr bwMode="auto">
            <a:xfrm>
              <a:off x="966850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4F4FDA-4A5F-4DA3-BC50-AD3E4FBE97FB}"/>
                </a:ext>
              </a:extLst>
            </p:cNvPr>
            <p:cNvSpPr/>
            <p:nvPr/>
          </p:nvSpPr>
          <p:spPr bwMode="auto">
            <a:xfrm>
              <a:off x="997026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Freeform: Shape 78">
              <a:extLst>
                <a:ext uri="{FF2B5EF4-FFF2-40B4-BE49-F238E27FC236}">
                  <a16:creationId xmlns:a16="http://schemas.microsoft.com/office/drawing/2014/main" id="{5830D6A0-BB28-4138-85ED-85FC36E9030A}"/>
                </a:ext>
              </a:extLst>
            </p:cNvPr>
            <p:cNvSpPr/>
            <p:nvPr/>
          </p:nvSpPr>
          <p:spPr bwMode="auto">
            <a:xfrm>
              <a:off x="9261792" y="3841372"/>
              <a:ext cx="104959" cy="98401"/>
            </a:xfrm>
            <a:custGeom>
              <a:avLst/>
              <a:gdLst>
                <a:gd name="connsiteX0" fmla="*/ 53979 w 104959"/>
                <a:gd name="connsiteY0" fmla="*/ 0 h 98401"/>
                <a:gd name="connsiteX1" fmla="*/ 71972 w 104959"/>
                <a:gd name="connsiteY1" fmla="*/ 2895 h 98401"/>
                <a:gd name="connsiteX2" fmla="*/ 62976 w 104959"/>
                <a:gd name="connsiteY2" fmla="*/ 20260 h 98401"/>
                <a:gd name="connsiteX3" fmla="*/ 83967 w 104959"/>
                <a:gd name="connsiteY3" fmla="*/ 40519 h 98401"/>
                <a:gd name="connsiteX4" fmla="*/ 101960 w 104959"/>
                <a:gd name="connsiteY4" fmla="*/ 28942 h 98401"/>
                <a:gd name="connsiteX5" fmla="*/ 104959 w 104959"/>
                <a:gd name="connsiteY5" fmla="*/ 49201 h 98401"/>
                <a:gd name="connsiteX6" fmla="*/ 53979 w 104959"/>
                <a:gd name="connsiteY6" fmla="*/ 98401 h 98401"/>
                <a:gd name="connsiteX7" fmla="*/ 0 w 104959"/>
                <a:gd name="connsiteY7" fmla="*/ 49201 h 98401"/>
                <a:gd name="connsiteX8" fmla="*/ 53979 w 104959"/>
                <a:gd name="connsiteY8" fmla="*/ 0 h 9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959" h="98401">
                  <a:moveTo>
                    <a:pt x="53979" y="0"/>
                  </a:moveTo>
                  <a:cubicBezTo>
                    <a:pt x="59977" y="0"/>
                    <a:pt x="65975" y="0"/>
                    <a:pt x="71972" y="2895"/>
                  </a:cubicBezTo>
                  <a:cubicBezTo>
                    <a:pt x="65975" y="5789"/>
                    <a:pt x="62976" y="11577"/>
                    <a:pt x="62976" y="20260"/>
                  </a:cubicBezTo>
                  <a:cubicBezTo>
                    <a:pt x="62976" y="31836"/>
                    <a:pt x="71972" y="40519"/>
                    <a:pt x="83967" y="40519"/>
                  </a:cubicBezTo>
                  <a:cubicBezTo>
                    <a:pt x="89965" y="40519"/>
                    <a:pt x="98961" y="37624"/>
                    <a:pt x="101960" y="28942"/>
                  </a:cubicBezTo>
                  <a:cubicBezTo>
                    <a:pt x="104959" y="34730"/>
                    <a:pt x="104959" y="43412"/>
                    <a:pt x="104959" y="49201"/>
                  </a:cubicBezTo>
                  <a:cubicBezTo>
                    <a:pt x="104959" y="78142"/>
                    <a:pt x="83967" y="98401"/>
                    <a:pt x="53979" y="98401"/>
                  </a:cubicBezTo>
                  <a:cubicBezTo>
                    <a:pt x="23991" y="98401"/>
                    <a:pt x="0" y="78142"/>
                    <a:pt x="0" y="49201"/>
                  </a:cubicBezTo>
                  <a:cubicBezTo>
                    <a:pt x="0" y="20260"/>
                    <a:pt x="23991" y="0"/>
                    <a:pt x="53979"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Docker 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6" name="Google Shape;2221;p48">
            <a:extLst>
              <a:ext uri="{FF2B5EF4-FFF2-40B4-BE49-F238E27FC236}">
                <a16:creationId xmlns:a16="http://schemas.microsoft.com/office/drawing/2014/main" id="{8D4D3FFE-C867-4DDC-8EF4-B782F5002281}"/>
              </a:ext>
            </a:extLst>
          </p:cNvPr>
          <p:cNvPicPr preferRelativeResize="0"/>
          <p:nvPr/>
        </p:nvPicPr>
        <p:blipFill rotWithShape="1">
          <a:blip r:embed="rId3">
            <a:alphaModFix/>
          </a:blip>
          <a:srcRect/>
          <a:stretch/>
        </p:blipFill>
        <p:spPr>
          <a:xfrm>
            <a:off x="7858386" y="4671634"/>
            <a:ext cx="349731" cy="373629"/>
          </a:xfrm>
          <a:prstGeom prst="rect">
            <a:avLst/>
          </a:prstGeom>
          <a:noFill/>
          <a:ln>
            <a:noFill/>
          </a:ln>
        </p:spPr>
      </p:pic>
    </p:spTree>
    <p:extLst>
      <p:ext uri="{BB962C8B-B14F-4D97-AF65-F5344CB8AC3E}">
        <p14:creationId xmlns:p14="http://schemas.microsoft.com/office/powerpoint/2010/main" val="3766069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22" presetClass="entr" presetSubtype="1"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9" presetClass="emph" presetSubtype="0" nodeType="withEffect">
                                  <p:stCondLst>
                                    <p:cond delay="0"/>
                                  </p:stCondLst>
                                  <p:childTnLst>
                                    <p:set>
                                      <p:cBhvr>
                                        <p:cTn id="17" dur="indefinite"/>
                                        <p:tgtEl>
                                          <p:spTgt spid="9"/>
                                        </p:tgtEl>
                                        <p:attrNameLst>
                                          <p:attrName>style.opacity</p:attrName>
                                        </p:attrNameLst>
                                      </p:cBhvr>
                                      <p:to>
                                        <p:strVal val="0.25"/>
                                      </p:to>
                                    </p:set>
                                    <p:animEffect filter="image" prLst="opacity: 0.25">
                                      <p:cBhvr rctx="IE">
                                        <p:cTn id="18" dur="indefinite"/>
                                        <p:tgtEl>
                                          <p:spTgt spid="9"/>
                                        </p:tgtEl>
                                      </p:cBhvr>
                                    </p:animEffect>
                                  </p:childTnLst>
                                </p:cTn>
                              </p:par>
                              <p:par>
                                <p:cTn id="19" presetID="22" presetClass="exit" presetSubtype="1" fill="hold" nodeType="withEffect">
                                  <p:stCondLst>
                                    <p:cond delay="0"/>
                                  </p:stCondLst>
                                  <p:childTnLst>
                                    <p:animEffect transition="out" filter="wipe(up)">
                                      <p:cBhvr>
                                        <p:cTn id="20" dur="500"/>
                                        <p:tgtEl>
                                          <p:spTgt spid="43"/>
                                        </p:tgtEl>
                                      </p:cBhvr>
                                    </p:animEffect>
                                    <p:set>
                                      <p:cBhvr>
                                        <p:cTn id="21" dur="1" fill="hold">
                                          <p:stCondLst>
                                            <p:cond delay="499"/>
                                          </p:stCondLst>
                                        </p:cTn>
                                        <p:tgtEl>
                                          <p:spTgt spid="43"/>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291905" y="187583"/>
            <a:ext cx="4586201" cy="2585323"/>
          </a:xfrm>
        </p:spPr>
        <p:txBody>
          <a:bodyPr/>
          <a:lstStyle/>
          <a:p>
            <a:r>
              <a:rPr lang="en-US" dirty="0"/>
              <a:t>SQL Server 2019</a:t>
            </a:r>
            <a:br>
              <a:rPr lang="en-US" dirty="0"/>
            </a:br>
            <a:br>
              <a:rPr lang="en-US" dirty="0"/>
            </a:br>
            <a:r>
              <a:rPr lang="en-US" dirty="0"/>
              <a:t>Always On Availability Groups on Kubernetes</a:t>
            </a:r>
            <a:br>
              <a:rPr lang="en-US" dirty="0"/>
            </a:br>
            <a:endParaRPr lang="en-US" sz="2400" dirty="0"/>
          </a:p>
        </p:txBody>
      </p:sp>
      <p:sp>
        <p:nvSpPr>
          <p:cNvPr id="6" name="Text Placeholder 5"/>
          <p:cNvSpPr>
            <a:spLocks noGrp="1"/>
          </p:cNvSpPr>
          <p:nvPr>
            <p:ph type="body" sz="quarter" idx="10"/>
          </p:nvPr>
        </p:nvSpPr>
        <p:spPr>
          <a:xfrm>
            <a:off x="354052" y="3013697"/>
            <a:ext cx="4461211" cy="2400598"/>
          </a:xfrm>
        </p:spPr>
        <p:txBody>
          <a:bodyPr/>
          <a:lstStyle/>
          <a:p>
            <a:r>
              <a:rPr lang="en-US" dirty="0"/>
              <a:t>SQL Server/k8s failover integration</a:t>
            </a:r>
          </a:p>
          <a:p>
            <a:r>
              <a:rPr lang="en-US" dirty="0"/>
              <a:t>Operator deployment</a:t>
            </a:r>
          </a:p>
          <a:p>
            <a:r>
              <a:rPr lang="en-US" dirty="0"/>
              <a:t>AG concepts all apply</a:t>
            </a:r>
          </a:p>
          <a:p>
            <a:r>
              <a:rPr lang="en-US" dirty="0"/>
              <a:t>Load Balancer for Primary App</a:t>
            </a:r>
          </a:p>
          <a:p>
            <a:r>
              <a:rPr lang="en-US" dirty="0"/>
              <a:t>Load Balancer for Secondary Replica Readers</a:t>
            </a:r>
          </a:p>
        </p:txBody>
      </p:sp>
      <p:sp>
        <p:nvSpPr>
          <p:cNvPr id="83" name="Rectangle 82">
            <a:extLst>
              <a:ext uri="{FF2B5EF4-FFF2-40B4-BE49-F238E27FC236}">
                <a16:creationId xmlns:a16="http://schemas.microsoft.com/office/drawing/2014/main" id="{5564784B-08F8-4831-B00E-C3844517542C}"/>
              </a:ext>
            </a:extLst>
          </p:cNvPr>
          <p:cNvSpPr/>
          <p:nvPr/>
        </p:nvSpPr>
        <p:spPr>
          <a:xfrm>
            <a:off x="5175247" y="278845"/>
            <a:ext cx="6735745" cy="62202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800" dirty="0">
              <a:solidFill>
                <a:srgbClr val="F4F4F4"/>
              </a:solidFill>
              <a:latin typeface="Segoe UI"/>
            </a:endParaRPr>
          </a:p>
        </p:txBody>
      </p:sp>
      <p:sp>
        <p:nvSpPr>
          <p:cNvPr id="90" name="TextBox 89">
            <a:extLst>
              <a:ext uri="{FF2B5EF4-FFF2-40B4-BE49-F238E27FC236}">
                <a16:creationId xmlns:a16="http://schemas.microsoft.com/office/drawing/2014/main" id="{CD8DBA00-65A1-45DF-9926-6C69A0EB32E3}"/>
              </a:ext>
            </a:extLst>
          </p:cNvPr>
          <p:cNvSpPr txBox="1"/>
          <p:nvPr/>
        </p:nvSpPr>
        <p:spPr>
          <a:xfrm>
            <a:off x="5784757" y="610134"/>
            <a:ext cx="5506956" cy="346521"/>
          </a:xfrm>
          <a:prstGeom prst="rect">
            <a:avLst/>
          </a:prstGeom>
          <a:noFill/>
        </p:spPr>
        <p:txBody>
          <a:bodyPr wrap="square" lIns="91427" tIns="45713" rIns="91427" bIns="45713"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defTabSz="914225"/>
            <a:r>
              <a:rPr lang="en-US" dirty="0"/>
              <a:t>Availability groups on Kubernetes </a:t>
            </a:r>
          </a:p>
        </p:txBody>
      </p:sp>
      <p:sp>
        <p:nvSpPr>
          <p:cNvPr id="91" name="Rectangle 90">
            <a:extLst>
              <a:ext uri="{FF2B5EF4-FFF2-40B4-BE49-F238E27FC236}">
                <a16:creationId xmlns:a16="http://schemas.microsoft.com/office/drawing/2014/main" id="{16123BC8-4832-40A9-AD9B-1E8222751F0F}"/>
              </a:ext>
            </a:extLst>
          </p:cNvPr>
          <p:cNvSpPr/>
          <p:nvPr/>
        </p:nvSpPr>
        <p:spPr>
          <a:xfrm>
            <a:off x="6015120" y="3673812"/>
            <a:ext cx="5029551" cy="588061"/>
          </a:xfrm>
          <a:prstGeom prst="rect">
            <a:avLst/>
          </a:prstGeom>
          <a:solidFill>
            <a:schemeClr val="accent1">
              <a:alpha val="10000"/>
            </a:schemeClr>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27" tIns="45713" rIns="91427" bIns="45713" numCol="1" spcCol="0" rtlCol="0" fromWordArt="0" anchor="t" anchorCtr="1" forceAA="0" compatLnSpc="1">
            <a:prstTxWarp prst="textNoShape">
              <a:avLst/>
            </a:prstTxWarp>
            <a:noAutofit/>
          </a:bodyPr>
          <a:lstStyle/>
          <a:p>
            <a:pPr algn="ctr" defTabSz="609468">
              <a:defRPr/>
            </a:pPr>
            <a:r>
              <a:rPr lang="en-US" sz="1000" b="1" dirty="0">
                <a:solidFill>
                  <a:srgbClr val="000000"/>
                </a:solidFill>
                <a:latin typeface="Segoe UI"/>
              </a:rPr>
              <a:t>AG</a:t>
            </a:r>
          </a:p>
        </p:txBody>
      </p:sp>
      <p:grpSp>
        <p:nvGrpSpPr>
          <p:cNvPr id="92" name="Group 91">
            <a:extLst>
              <a:ext uri="{FF2B5EF4-FFF2-40B4-BE49-F238E27FC236}">
                <a16:creationId xmlns:a16="http://schemas.microsoft.com/office/drawing/2014/main" id="{9259D00A-1910-4025-A730-26537D232806}"/>
              </a:ext>
            </a:extLst>
          </p:cNvPr>
          <p:cNvGrpSpPr/>
          <p:nvPr/>
        </p:nvGrpSpPr>
        <p:grpSpPr>
          <a:xfrm>
            <a:off x="6335564" y="1442571"/>
            <a:ext cx="1401770" cy="1177310"/>
            <a:chOff x="7929992" y="1937589"/>
            <a:chExt cx="1335176" cy="1177477"/>
          </a:xfrm>
        </p:grpSpPr>
        <p:sp>
          <p:nvSpPr>
            <p:cNvPr id="93" name="Rectangle 92">
              <a:extLst>
                <a:ext uri="{FF2B5EF4-FFF2-40B4-BE49-F238E27FC236}">
                  <a16:creationId xmlns:a16="http://schemas.microsoft.com/office/drawing/2014/main" id="{22D33F8A-7255-4333-B83D-E3B547A2C1E4}"/>
                </a:ext>
              </a:extLst>
            </p:cNvPr>
            <p:cNvSpPr/>
            <p:nvPr/>
          </p:nvSpPr>
          <p:spPr bwMode="auto">
            <a:xfrm>
              <a:off x="7929992" y="2221899"/>
              <a:ext cx="1335176" cy="893167"/>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94" name="TextBox 93">
              <a:extLst>
                <a:ext uri="{FF2B5EF4-FFF2-40B4-BE49-F238E27FC236}">
                  <a16:creationId xmlns:a16="http://schemas.microsoft.com/office/drawing/2014/main" id="{EE21CD5F-023C-4482-9E0B-02A4F98B17F2}"/>
                </a:ext>
              </a:extLst>
            </p:cNvPr>
            <p:cNvSpPr txBox="1"/>
            <p:nvPr/>
          </p:nvSpPr>
          <p:spPr>
            <a:xfrm>
              <a:off x="7929992" y="1937589"/>
              <a:ext cx="540734" cy="28071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95" name="Rectangle 94">
              <a:extLst>
                <a:ext uri="{FF2B5EF4-FFF2-40B4-BE49-F238E27FC236}">
                  <a16:creationId xmlns:a16="http://schemas.microsoft.com/office/drawing/2014/main" id="{0C2EFD28-9D4E-41BD-8694-9923D7DB5ED2}"/>
                </a:ext>
              </a:extLst>
            </p:cNvPr>
            <p:cNvSpPr/>
            <p:nvPr/>
          </p:nvSpPr>
          <p:spPr bwMode="auto">
            <a:xfrm>
              <a:off x="8018486" y="2344783"/>
              <a:ext cx="1176668" cy="61941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96" name="Rectangle 95">
              <a:extLst>
                <a:ext uri="{FF2B5EF4-FFF2-40B4-BE49-F238E27FC236}">
                  <a16:creationId xmlns:a16="http://schemas.microsoft.com/office/drawing/2014/main" id="{CE81383B-8706-4338-B1CD-7C035FCA3BD8}"/>
                </a:ext>
              </a:extLst>
            </p:cNvPr>
            <p:cNvSpPr/>
            <p:nvPr/>
          </p:nvSpPr>
          <p:spPr bwMode="auto">
            <a:xfrm>
              <a:off x="8211334" y="2609165"/>
              <a:ext cx="740148" cy="249299"/>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Operator</a:t>
              </a:r>
            </a:p>
          </p:txBody>
        </p:sp>
      </p:grpSp>
      <p:sp>
        <p:nvSpPr>
          <p:cNvPr id="98" name="TextBox 97">
            <a:extLst>
              <a:ext uri="{FF2B5EF4-FFF2-40B4-BE49-F238E27FC236}">
                <a16:creationId xmlns:a16="http://schemas.microsoft.com/office/drawing/2014/main" id="{C2AE80A8-EC33-4C92-8A9B-72C6B5DF3E32}"/>
              </a:ext>
            </a:extLst>
          </p:cNvPr>
          <p:cNvSpPr txBox="1"/>
          <p:nvPr/>
        </p:nvSpPr>
        <p:spPr>
          <a:xfrm>
            <a:off x="11250870" y="2307664"/>
            <a:ext cx="561051" cy="307777"/>
          </a:xfrm>
          <a:prstGeom prst="rect">
            <a:avLst/>
          </a:prstGeom>
          <a:noFill/>
        </p:spPr>
        <p:txBody>
          <a:bodyPr wrap="none" lIns="0" tIns="0" rIns="0" bIns="0" rtlCol="0">
            <a:spAutoFit/>
          </a:bodyPr>
          <a:lstStyle/>
          <a:p>
            <a:pPr algn="ctr" defTabSz="914192">
              <a:defRPr/>
            </a:pPr>
            <a:r>
              <a:rPr lang="en-US" sz="1000" dirty="0">
                <a:gradFill>
                  <a:gsLst>
                    <a:gs pos="2917">
                      <a:srgbClr val="1A1A1A"/>
                    </a:gs>
                    <a:gs pos="30000">
                      <a:srgbClr val="1A1A1A"/>
                    </a:gs>
                  </a:gsLst>
                  <a:lin ang="5400000" scaled="0"/>
                </a:gradFill>
                <a:latin typeface="Segoe UI Light"/>
              </a:rPr>
              <a:t>Reporting </a:t>
            </a:r>
            <a:br>
              <a:rPr lang="en-US" sz="1000" dirty="0">
                <a:gradFill>
                  <a:gsLst>
                    <a:gs pos="2917">
                      <a:srgbClr val="1A1A1A"/>
                    </a:gs>
                    <a:gs pos="30000">
                      <a:srgbClr val="1A1A1A"/>
                    </a:gs>
                  </a:gsLst>
                  <a:lin ang="5400000" scaled="0"/>
                </a:gradFill>
                <a:latin typeface="Segoe UI Light"/>
              </a:rPr>
            </a:br>
            <a:r>
              <a:rPr lang="en-US" sz="1000" dirty="0">
                <a:gradFill>
                  <a:gsLst>
                    <a:gs pos="2917">
                      <a:srgbClr val="1A1A1A"/>
                    </a:gs>
                    <a:gs pos="30000">
                      <a:srgbClr val="1A1A1A"/>
                    </a:gs>
                  </a:gsLst>
                  <a:lin ang="5400000" scaled="0"/>
                </a:gradFill>
                <a:latin typeface="Segoe UI Light"/>
              </a:rPr>
              <a:t>app</a:t>
            </a:r>
          </a:p>
        </p:txBody>
      </p:sp>
      <p:sp>
        <p:nvSpPr>
          <p:cNvPr id="99" name="TextBox 98">
            <a:extLst>
              <a:ext uri="{FF2B5EF4-FFF2-40B4-BE49-F238E27FC236}">
                <a16:creationId xmlns:a16="http://schemas.microsoft.com/office/drawing/2014/main" id="{D5630FEB-C658-40F3-A8EB-EA94FC9D785E}"/>
              </a:ext>
            </a:extLst>
          </p:cNvPr>
          <p:cNvSpPr txBox="1"/>
          <p:nvPr/>
        </p:nvSpPr>
        <p:spPr>
          <a:xfrm>
            <a:off x="5228864" y="5858067"/>
            <a:ext cx="570735" cy="307777"/>
          </a:xfrm>
          <a:prstGeom prst="rect">
            <a:avLst/>
          </a:prstGeom>
          <a:noFill/>
        </p:spPr>
        <p:txBody>
          <a:bodyPr wrap="square" lIns="0" tIns="0" rIns="0" bIns="0" rtlCol="0">
            <a:spAutoFit/>
          </a:bodyPr>
          <a:lstStyle/>
          <a:p>
            <a:pPr algn="ctr" defTabSz="914192">
              <a:defRPr/>
            </a:pPr>
            <a:r>
              <a:rPr lang="en-US" sz="1000" dirty="0">
                <a:gradFill>
                  <a:gsLst>
                    <a:gs pos="2917">
                      <a:srgbClr val="1A1A1A"/>
                    </a:gs>
                    <a:gs pos="30000">
                      <a:srgbClr val="1A1A1A"/>
                    </a:gs>
                  </a:gsLst>
                  <a:lin ang="5400000" scaled="0"/>
                </a:gradFill>
                <a:latin typeface="Segoe UI Light"/>
              </a:rPr>
              <a:t>Primary</a:t>
            </a:r>
            <a:br>
              <a:rPr lang="en-US" sz="1000" dirty="0">
                <a:gradFill>
                  <a:gsLst>
                    <a:gs pos="2917">
                      <a:srgbClr val="1A1A1A"/>
                    </a:gs>
                    <a:gs pos="30000">
                      <a:srgbClr val="1A1A1A"/>
                    </a:gs>
                  </a:gsLst>
                  <a:lin ang="5400000" scaled="0"/>
                </a:gradFill>
                <a:latin typeface="Segoe UI Light"/>
              </a:rPr>
            </a:br>
            <a:r>
              <a:rPr lang="en-US" sz="1000" dirty="0">
                <a:gradFill>
                  <a:gsLst>
                    <a:gs pos="2917">
                      <a:srgbClr val="1A1A1A"/>
                    </a:gs>
                    <a:gs pos="30000">
                      <a:srgbClr val="1A1A1A"/>
                    </a:gs>
                  </a:gsLst>
                  <a:lin ang="5400000" scaled="0"/>
                </a:gradFill>
                <a:latin typeface="Segoe UI Light"/>
              </a:rPr>
              <a:t>app</a:t>
            </a:r>
          </a:p>
        </p:txBody>
      </p:sp>
      <p:sp>
        <p:nvSpPr>
          <p:cNvPr id="100" name="Rectangle 99">
            <a:extLst>
              <a:ext uri="{FF2B5EF4-FFF2-40B4-BE49-F238E27FC236}">
                <a16:creationId xmlns:a16="http://schemas.microsoft.com/office/drawing/2014/main" id="{6D147554-F5C1-4FCE-A556-5D20C1BFCD21}"/>
              </a:ext>
            </a:extLst>
          </p:cNvPr>
          <p:cNvSpPr/>
          <p:nvPr/>
        </p:nvSpPr>
        <p:spPr bwMode="auto">
          <a:xfrm>
            <a:off x="6351029" y="3127981"/>
            <a:ext cx="1370843" cy="167770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01" name="TextBox 100">
            <a:extLst>
              <a:ext uri="{FF2B5EF4-FFF2-40B4-BE49-F238E27FC236}">
                <a16:creationId xmlns:a16="http://schemas.microsoft.com/office/drawing/2014/main" id="{4D1877ED-F3B9-4369-8CA8-82F2D97138ED}"/>
              </a:ext>
            </a:extLst>
          </p:cNvPr>
          <p:cNvSpPr txBox="1"/>
          <p:nvPr/>
        </p:nvSpPr>
        <p:spPr>
          <a:xfrm>
            <a:off x="6347180" y="3111991"/>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02" name="Rectangle 101">
            <a:extLst>
              <a:ext uri="{FF2B5EF4-FFF2-40B4-BE49-F238E27FC236}">
                <a16:creationId xmlns:a16="http://schemas.microsoft.com/office/drawing/2014/main" id="{45E70290-08D1-418C-A67A-81E8A5AC1902}"/>
              </a:ext>
            </a:extLst>
          </p:cNvPr>
          <p:cNvSpPr/>
          <p:nvPr/>
        </p:nvSpPr>
        <p:spPr bwMode="auto">
          <a:xfrm>
            <a:off x="6440973" y="3416819"/>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03" name="Rectangle 102">
            <a:extLst>
              <a:ext uri="{FF2B5EF4-FFF2-40B4-BE49-F238E27FC236}">
                <a16:creationId xmlns:a16="http://schemas.microsoft.com/office/drawing/2014/main" id="{24148D7A-5C3E-456B-8ACA-BC74766014D5}"/>
              </a:ext>
            </a:extLst>
          </p:cNvPr>
          <p:cNvSpPr/>
          <p:nvPr/>
        </p:nvSpPr>
        <p:spPr bwMode="auto">
          <a:xfrm>
            <a:off x="6516189" y="3761853"/>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primary</a:t>
            </a:r>
          </a:p>
        </p:txBody>
      </p:sp>
      <p:sp>
        <p:nvSpPr>
          <p:cNvPr id="104" name="Rectangle 103">
            <a:extLst>
              <a:ext uri="{FF2B5EF4-FFF2-40B4-BE49-F238E27FC236}">
                <a16:creationId xmlns:a16="http://schemas.microsoft.com/office/drawing/2014/main" id="{A35784A0-D12C-4B9F-A772-7039033F2756}"/>
              </a:ext>
            </a:extLst>
          </p:cNvPr>
          <p:cNvSpPr/>
          <p:nvPr/>
        </p:nvSpPr>
        <p:spPr bwMode="auto">
          <a:xfrm>
            <a:off x="6533987" y="4342922"/>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sp>
        <p:nvSpPr>
          <p:cNvPr id="105" name="Freeform 63">
            <a:extLst>
              <a:ext uri="{FF2B5EF4-FFF2-40B4-BE49-F238E27FC236}">
                <a16:creationId xmlns:a16="http://schemas.microsoft.com/office/drawing/2014/main" id="{F5E297A2-9F72-44C4-B996-5BFAEE5329A0}"/>
              </a:ext>
            </a:extLst>
          </p:cNvPr>
          <p:cNvSpPr/>
          <p:nvPr/>
        </p:nvSpPr>
        <p:spPr bwMode="auto">
          <a:xfrm>
            <a:off x="6599280" y="3861493"/>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Rectangle 105">
            <a:extLst>
              <a:ext uri="{FF2B5EF4-FFF2-40B4-BE49-F238E27FC236}">
                <a16:creationId xmlns:a16="http://schemas.microsoft.com/office/drawing/2014/main" id="{E77F5D78-C250-41C0-B3F7-F4D7FA297B5B}"/>
              </a:ext>
            </a:extLst>
          </p:cNvPr>
          <p:cNvSpPr/>
          <p:nvPr/>
        </p:nvSpPr>
        <p:spPr bwMode="auto">
          <a:xfrm>
            <a:off x="5904442" y="1168722"/>
            <a:ext cx="5203735" cy="502067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1600" dirty="0">
              <a:gradFill>
                <a:gsLst>
                  <a:gs pos="40075">
                    <a:srgbClr val="FFFFFF"/>
                  </a:gs>
                  <a:gs pos="30000">
                    <a:srgbClr val="FFFFFF"/>
                  </a:gs>
                </a:gsLst>
                <a:lin ang="5400000" scaled="0"/>
              </a:gradFill>
              <a:latin typeface="Segoe UI"/>
            </a:endParaRPr>
          </a:p>
        </p:txBody>
      </p:sp>
      <p:sp>
        <p:nvSpPr>
          <p:cNvPr id="107" name="TextBox 106">
            <a:extLst>
              <a:ext uri="{FF2B5EF4-FFF2-40B4-BE49-F238E27FC236}">
                <a16:creationId xmlns:a16="http://schemas.microsoft.com/office/drawing/2014/main" id="{37E0A022-7421-4AE5-A1DC-927B714E70D2}"/>
              </a:ext>
            </a:extLst>
          </p:cNvPr>
          <p:cNvSpPr txBox="1"/>
          <p:nvPr/>
        </p:nvSpPr>
        <p:spPr>
          <a:xfrm>
            <a:off x="5964362" y="1203696"/>
            <a:ext cx="2326613" cy="184666"/>
          </a:xfrm>
          <a:prstGeom prst="rect">
            <a:avLst/>
          </a:prstGeom>
          <a:noFill/>
        </p:spPr>
        <p:txBody>
          <a:bodyPr wrap="square" lIns="0" tIns="0" rIns="0" bIns="0" rtlCol="0">
            <a:spAutoFit/>
          </a:bodyPr>
          <a:lstStyle/>
          <a:p>
            <a:pPr defTabSz="914192">
              <a:defRPr/>
            </a:pPr>
            <a:r>
              <a:rPr lang="en-US" sz="1200" b="1" dirty="0">
                <a:gradFill>
                  <a:gsLst>
                    <a:gs pos="2917">
                      <a:srgbClr val="1A1A1A"/>
                    </a:gs>
                    <a:gs pos="30000">
                      <a:srgbClr val="1A1A1A"/>
                    </a:gs>
                  </a:gsLst>
                  <a:lin ang="5400000" scaled="0"/>
                </a:gradFill>
                <a:latin typeface="Segoe UI Semibold" panose="020B0502040204020203" pitchFamily="34" charset="0"/>
                <a:cs typeface="Segoe UI Semibold" panose="020B0502040204020203" pitchFamily="34" charset="0"/>
              </a:rPr>
              <a:t>Kubernetes cluster</a:t>
            </a:r>
          </a:p>
        </p:txBody>
      </p:sp>
      <p:cxnSp>
        <p:nvCxnSpPr>
          <p:cNvPr id="108" name="Straight Arrow Connector 107">
            <a:extLst>
              <a:ext uri="{FF2B5EF4-FFF2-40B4-BE49-F238E27FC236}">
                <a16:creationId xmlns:a16="http://schemas.microsoft.com/office/drawing/2014/main" id="{F07CCC4D-CC2A-400C-859F-52FBDEACF6CF}"/>
              </a:ext>
            </a:extLst>
          </p:cNvPr>
          <p:cNvCxnSpPr>
            <a:cxnSpLocks/>
            <a:stCxn id="142" idx="1"/>
            <a:endCxn id="146" idx="3"/>
          </p:cNvCxnSpPr>
          <p:nvPr/>
        </p:nvCxnSpPr>
        <p:spPr>
          <a:xfrm flipH="1">
            <a:off x="10898610" y="2059971"/>
            <a:ext cx="415385" cy="3516"/>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0AE6C04D-63BE-4808-8B31-9D4943F43F3A}"/>
              </a:ext>
            </a:extLst>
          </p:cNvPr>
          <p:cNvCxnSpPr>
            <a:cxnSpLocks/>
          </p:cNvCxnSpPr>
          <p:nvPr/>
        </p:nvCxnSpPr>
        <p:spPr>
          <a:xfrm flipH="1" flipV="1">
            <a:off x="7040296" y="4805683"/>
            <a:ext cx="5854" cy="646161"/>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6C1D9D2-2D3F-473F-A4FB-762FBDD1AE64}"/>
              </a:ext>
            </a:extLst>
          </p:cNvPr>
          <p:cNvCxnSpPr>
            <a:cxnSpLocks/>
          </p:cNvCxnSpPr>
          <p:nvPr/>
        </p:nvCxnSpPr>
        <p:spPr>
          <a:xfrm>
            <a:off x="10605760" y="2246039"/>
            <a:ext cx="7427" cy="881942"/>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009769F-843C-48F2-B578-63D561720555}"/>
              </a:ext>
            </a:extLst>
          </p:cNvPr>
          <p:cNvCxnSpPr>
            <a:cxnSpLocks/>
            <a:stCxn id="93" idx="2"/>
            <a:endCxn id="100" idx="0"/>
          </p:cNvCxnSpPr>
          <p:nvPr/>
        </p:nvCxnSpPr>
        <p:spPr>
          <a:xfrm>
            <a:off x="7036450" y="2619880"/>
            <a:ext cx="1" cy="508100"/>
          </a:xfrm>
          <a:prstGeom prst="line">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7CFDCB43-98CC-4812-9CB7-7B76ABE6C3D3}"/>
              </a:ext>
            </a:extLst>
          </p:cNvPr>
          <p:cNvSpPr/>
          <p:nvPr/>
        </p:nvSpPr>
        <p:spPr bwMode="auto">
          <a:xfrm>
            <a:off x="6565614" y="5449356"/>
            <a:ext cx="931320" cy="406208"/>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Load balancer</a:t>
            </a:r>
          </a:p>
        </p:txBody>
      </p:sp>
      <p:sp>
        <p:nvSpPr>
          <p:cNvPr id="113" name="Rectangle 112">
            <a:extLst>
              <a:ext uri="{FF2B5EF4-FFF2-40B4-BE49-F238E27FC236}">
                <a16:creationId xmlns:a16="http://schemas.microsoft.com/office/drawing/2014/main" id="{9C2CFCE9-7A15-4EDB-95B2-9736AF32D81E}"/>
              </a:ext>
            </a:extLst>
          </p:cNvPr>
          <p:cNvSpPr/>
          <p:nvPr/>
        </p:nvSpPr>
        <p:spPr bwMode="auto">
          <a:xfrm>
            <a:off x="7957341" y="3127981"/>
            <a:ext cx="1370843" cy="167770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14" name="TextBox 113">
            <a:extLst>
              <a:ext uri="{FF2B5EF4-FFF2-40B4-BE49-F238E27FC236}">
                <a16:creationId xmlns:a16="http://schemas.microsoft.com/office/drawing/2014/main" id="{E0A9696F-4D7A-4F54-AAAD-C93899178552}"/>
              </a:ext>
            </a:extLst>
          </p:cNvPr>
          <p:cNvSpPr txBox="1"/>
          <p:nvPr/>
        </p:nvSpPr>
        <p:spPr>
          <a:xfrm>
            <a:off x="7954481" y="3111991"/>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15" name="Rectangle 114">
            <a:extLst>
              <a:ext uri="{FF2B5EF4-FFF2-40B4-BE49-F238E27FC236}">
                <a16:creationId xmlns:a16="http://schemas.microsoft.com/office/drawing/2014/main" id="{8AEBE0A4-CA0C-4642-9E88-8019234E5DA7}"/>
              </a:ext>
            </a:extLst>
          </p:cNvPr>
          <p:cNvSpPr/>
          <p:nvPr/>
        </p:nvSpPr>
        <p:spPr bwMode="auto">
          <a:xfrm>
            <a:off x="8047285" y="3416819"/>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16" name="Rectangle 115">
            <a:extLst>
              <a:ext uri="{FF2B5EF4-FFF2-40B4-BE49-F238E27FC236}">
                <a16:creationId xmlns:a16="http://schemas.microsoft.com/office/drawing/2014/main" id="{1C678564-8C44-4B40-AB45-999B82F087B9}"/>
              </a:ext>
            </a:extLst>
          </p:cNvPr>
          <p:cNvSpPr/>
          <p:nvPr/>
        </p:nvSpPr>
        <p:spPr bwMode="auto">
          <a:xfrm>
            <a:off x="8122501" y="3761853"/>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17" name="Rectangle 116">
            <a:extLst>
              <a:ext uri="{FF2B5EF4-FFF2-40B4-BE49-F238E27FC236}">
                <a16:creationId xmlns:a16="http://schemas.microsoft.com/office/drawing/2014/main" id="{AD8B03C3-6E84-4DEE-8155-53C0B851F5DF}"/>
              </a:ext>
            </a:extLst>
          </p:cNvPr>
          <p:cNvSpPr/>
          <p:nvPr/>
        </p:nvSpPr>
        <p:spPr bwMode="auto">
          <a:xfrm>
            <a:off x="8140299" y="4342922"/>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sp>
        <p:nvSpPr>
          <p:cNvPr id="118" name="Rectangle 117">
            <a:extLst>
              <a:ext uri="{FF2B5EF4-FFF2-40B4-BE49-F238E27FC236}">
                <a16:creationId xmlns:a16="http://schemas.microsoft.com/office/drawing/2014/main" id="{1C386814-8C38-45B6-BEE3-7525C94E4EC0}"/>
              </a:ext>
            </a:extLst>
          </p:cNvPr>
          <p:cNvSpPr/>
          <p:nvPr/>
        </p:nvSpPr>
        <p:spPr bwMode="auto">
          <a:xfrm>
            <a:off x="9590154" y="3120362"/>
            <a:ext cx="1370843" cy="168531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19" name="TextBox 118">
            <a:extLst>
              <a:ext uri="{FF2B5EF4-FFF2-40B4-BE49-F238E27FC236}">
                <a16:creationId xmlns:a16="http://schemas.microsoft.com/office/drawing/2014/main" id="{856547AB-DFCA-4AAC-A453-B2E586018CF3}"/>
              </a:ext>
            </a:extLst>
          </p:cNvPr>
          <p:cNvSpPr txBox="1"/>
          <p:nvPr/>
        </p:nvSpPr>
        <p:spPr>
          <a:xfrm>
            <a:off x="9596214" y="3111991"/>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20" name="Rectangle 119">
            <a:extLst>
              <a:ext uri="{FF2B5EF4-FFF2-40B4-BE49-F238E27FC236}">
                <a16:creationId xmlns:a16="http://schemas.microsoft.com/office/drawing/2014/main" id="{78E87748-DA1E-4532-B0E2-1C79A04E0919}"/>
              </a:ext>
            </a:extLst>
          </p:cNvPr>
          <p:cNvSpPr/>
          <p:nvPr/>
        </p:nvSpPr>
        <p:spPr bwMode="auto">
          <a:xfrm>
            <a:off x="9680099" y="3416819"/>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21" name="Rectangle 120">
            <a:extLst>
              <a:ext uri="{FF2B5EF4-FFF2-40B4-BE49-F238E27FC236}">
                <a16:creationId xmlns:a16="http://schemas.microsoft.com/office/drawing/2014/main" id="{A1C8110A-D971-4915-8094-5EE48AF649D4}"/>
              </a:ext>
            </a:extLst>
          </p:cNvPr>
          <p:cNvSpPr/>
          <p:nvPr/>
        </p:nvSpPr>
        <p:spPr bwMode="auto">
          <a:xfrm>
            <a:off x="9742805" y="3761853"/>
            <a:ext cx="1065539"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22" name="Rectangle 121">
            <a:extLst>
              <a:ext uri="{FF2B5EF4-FFF2-40B4-BE49-F238E27FC236}">
                <a16:creationId xmlns:a16="http://schemas.microsoft.com/office/drawing/2014/main" id="{7070AF64-6DF9-42FA-A3A0-61B56ED26BE8}"/>
              </a:ext>
            </a:extLst>
          </p:cNvPr>
          <p:cNvSpPr/>
          <p:nvPr/>
        </p:nvSpPr>
        <p:spPr bwMode="auto">
          <a:xfrm>
            <a:off x="9773111" y="4342922"/>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cxnSp>
        <p:nvCxnSpPr>
          <p:cNvPr id="123" name="Straight Arrow Connector 122">
            <a:extLst>
              <a:ext uri="{FF2B5EF4-FFF2-40B4-BE49-F238E27FC236}">
                <a16:creationId xmlns:a16="http://schemas.microsoft.com/office/drawing/2014/main" id="{C262A910-988B-4B7E-A683-580BDB926FDB}"/>
              </a:ext>
            </a:extLst>
          </p:cNvPr>
          <p:cNvCxnSpPr>
            <a:cxnSpLocks/>
            <a:stCxn id="112" idx="1"/>
          </p:cNvCxnSpPr>
          <p:nvPr/>
        </p:nvCxnSpPr>
        <p:spPr>
          <a:xfrm flipH="1" flipV="1">
            <a:off x="5731632" y="5652459"/>
            <a:ext cx="833982" cy="1"/>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Freeform 63">
            <a:extLst>
              <a:ext uri="{FF2B5EF4-FFF2-40B4-BE49-F238E27FC236}">
                <a16:creationId xmlns:a16="http://schemas.microsoft.com/office/drawing/2014/main" id="{AE877E1D-1E0F-4E99-A2B9-34CA7689D378}"/>
              </a:ext>
            </a:extLst>
          </p:cNvPr>
          <p:cNvSpPr/>
          <p:nvPr/>
        </p:nvSpPr>
        <p:spPr bwMode="auto">
          <a:xfrm>
            <a:off x="8200257" y="3861493"/>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Freeform 63">
            <a:extLst>
              <a:ext uri="{FF2B5EF4-FFF2-40B4-BE49-F238E27FC236}">
                <a16:creationId xmlns:a16="http://schemas.microsoft.com/office/drawing/2014/main" id="{7C688AAE-4E30-4F49-B30E-8A72DD08E5F2}"/>
              </a:ext>
            </a:extLst>
          </p:cNvPr>
          <p:cNvSpPr/>
          <p:nvPr/>
        </p:nvSpPr>
        <p:spPr bwMode="auto">
          <a:xfrm>
            <a:off x="9809202" y="3861493"/>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Multiply 3">
            <a:extLst>
              <a:ext uri="{FF2B5EF4-FFF2-40B4-BE49-F238E27FC236}">
                <a16:creationId xmlns:a16="http://schemas.microsoft.com/office/drawing/2014/main" id="{D2A61740-9D8C-434C-B674-7D045925368A}"/>
              </a:ext>
            </a:extLst>
          </p:cNvPr>
          <p:cNvSpPr/>
          <p:nvPr/>
        </p:nvSpPr>
        <p:spPr bwMode="auto">
          <a:xfrm>
            <a:off x="6540986" y="3434790"/>
            <a:ext cx="1070498" cy="1070498"/>
          </a:xfrm>
          <a:prstGeom prst="mathMultiply">
            <a:avLst>
              <a:gd name="adj1" fmla="val 6836"/>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600" dirty="0">
              <a:gradFill>
                <a:gsLst>
                  <a:gs pos="40075">
                    <a:srgbClr val="FFFFFF"/>
                  </a:gs>
                  <a:gs pos="30000">
                    <a:srgbClr val="FFFFFF"/>
                  </a:gs>
                </a:gsLst>
                <a:lin ang="5400000" scaled="0"/>
              </a:gradFill>
              <a:latin typeface="Segoe UI"/>
            </a:endParaRPr>
          </a:p>
        </p:txBody>
      </p:sp>
      <p:cxnSp>
        <p:nvCxnSpPr>
          <p:cNvPr id="127" name="Connector: Elbow 126">
            <a:extLst>
              <a:ext uri="{FF2B5EF4-FFF2-40B4-BE49-F238E27FC236}">
                <a16:creationId xmlns:a16="http://schemas.microsoft.com/office/drawing/2014/main" id="{D848C250-93B7-4BF9-8CC2-DE4719509C8E}"/>
              </a:ext>
            </a:extLst>
          </p:cNvPr>
          <p:cNvCxnSpPr>
            <a:cxnSpLocks/>
            <a:stCxn id="93" idx="2"/>
            <a:endCxn id="113" idx="0"/>
          </p:cNvCxnSpPr>
          <p:nvPr/>
        </p:nvCxnSpPr>
        <p:spPr>
          <a:xfrm rot="16200000" flipH="1">
            <a:off x="7585555" y="2070775"/>
            <a:ext cx="508100" cy="1606313"/>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FCE84AD6-2480-4690-A25D-A7D2DA601F1A}"/>
              </a:ext>
            </a:extLst>
          </p:cNvPr>
          <p:cNvCxnSpPr>
            <a:cxnSpLocks/>
            <a:stCxn id="93" idx="2"/>
            <a:endCxn id="118" idx="0"/>
          </p:cNvCxnSpPr>
          <p:nvPr/>
        </p:nvCxnSpPr>
        <p:spPr>
          <a:xfrm rot="16200000" flipH="1">
            <a:off x="8405772" y="1250558"/>
            <a:ext cx="500481" cy="3239127"/>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9FB12330-BC4A-4B5E-9DCC-7B810A7CCA09}"/>
              </a:ext>
            </a:extLst>
          </p:cNvPr>
          <p:cNvCxnSpPr>
            <a:cxnSpLocks/>
            <a:stCxn id="112" idx="3"/>
            <a:endCxn id="113" idx="2"/>
          </p:cNvCxnSpPr>
          <p:nvPr/>
        </p:nvCxnSpPr>
        <p:spPr>
          <a:xfrm flipV="1">
            <a:off x="7496934" y="4805681"/>
            <a:ext cx="1145829" cy="846779"/>
          </a:xfrm>
          <a:prstGeom prst="bentConnector2">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041B7E9D-A088-4306-85A8-FBFC32AFB1F7}"/>
              </a:ext>
            </a:extLst>
          </p:cNvPr>
          <p:cNvGrpSpPr/>
          <p:nvPr/>
        </p:nvGrpSpPr>
        <p:grpSpPr>
          <a:xfrm>
            <a:off x="5296833" y="5394896"/>
            <a:ext cx="434799" cy="421259"/>
            <a:chOff x="7157554" y="1735934"/>
            <a:chExt cx="397423" cy="398542"/>
          </a:xfrm>
        </p:grpSpPr>
        <p:grpSp>
          <p:nvGrpSpPr>
            <p:cNvPr id="131" name="Group 130">
              <a:extLst>
                <a:ext uri="{FF2B5EF4-FFF2-40B4-BE49-F238E27FC236}">
                  <a16:creationId xmlns:a16="http://schemas.microsoft.com/office/drawing/2014/main" id="{C91B7B4B-A4A8-44DD-B8B6-F7B1CD1CF4B0}"/>
                </a:ext>
              </a:extLst>
            </p:cNvPr>
            <p:cNvGrpSpPr/>
            <p:nvPr/>
          </p:nvGrpSpPr>
          <p:grpSpPr>
            <a:xfrm>
              <a:off x="7157554" y="1735934"/>
              <a:ext cx="397423" cy="398542"/>
              <a:chOff x="2107244" y="1575258"/>
              <a:chExt cx="310993" cy="264555"/>
            </a:xfrm>
            <a:solidFill>
              <a:srgbClr val="0078D7"/>
            </a:solidFill>
          </p:grpSpPr>
          <p:sp>
            <p:nvSpPr>
              <p:cNvPr id="136" name="Rectangle 9">
                <a:extLst>
                  <a:ext uri="{FF2B5EF4-FFF2-40B4-BE49-F238E27FC236}">
                    <a16:creationId xmlns:a16="http://schemas.microsoft.com/office/drawing/2014/main" id="{F17171C2-19ED-4062-9DA4-50F24C90C79A}"/>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kern="0" dirty="0">
                  <a:solidFill>
                    <a:srgbClr val="3F3F3F"/>
                  </a:solidFill>
                  <a:latin typeface="Segoe UI"/>
                </a:endParaRPr>
              </a:p>
            </p:txBody>
          </p:sp>
          <p:sp>
            <p:nvSpPr>
              <p:cNvPr id="137" name="Line 10">
                <a:extLst>
                  <a:ext uri="{FF2B5EF4-FFF2-40B4-BE49-F238E27FC236}">
                    <a16:creationId xmlns:a16="http://schemas.microsoft.com/office/drawing/2014/main" id="{CE2BA7A9-E0C5-4AA0-90E3-CD9EA2D3F4BC}"/>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kern="0" dirty="0">
                  <a:solidFill>
                    <a:srgbClr val="3F3F3F"/>
                  </a:solidFill>
                  <a:latin typeface="Segoe UI"/>
                </a:endParaRPr>
              </a:p>
            </p:txBody>
          </p:sp>
        </p:grpSp>
        <p:grpSp>
          <p:nvGrpSpPr>
            <p:cNvPr id="132" name="Group 131">
              <a:extLst>
                <a:ext uri="{FF2B5EF4-FFF2-40B4-BE49-F238E27FC236}">
                  <a16:creationId xmlns:a16="http://schemas.microsoft.com/office/drawing/2014/main" id="{86F6DDED-2B52-4B8F-B25F-AF0A80A1A21E}"/>
                </a:ext>
              </a:extLst>
            </p:cNvPr>
            <p:cNvGrpSpPr/>
            <p:nvPr/>
          </p:nvGrpSpPr>
          <p:grpSpPr>
            <a:xfrm>
              <a:off x="7255156" y="1903738"/>
              <a:ext cx="191394" cy="180132"/>
              <a:chOff x="2198132" y="1701907"/>
              <a:chExt cx="95690" cy="90061"/>
            </a:xfrm>
            <a:solidFill>
              <a:srgbClr val="50E6FF"/>
            </a:solidFill>
          </p:grpSpPr>
          <p:sp>
            <p:nvSpPr>
              <p:cNvPr id="134" name="Freeform 14">
                <a:extLst>
                  <a:ext uri="{FF2B5EF4-FFF2-40B4-BE49-F238E27FC236}">
                    <a16:creationId xmlns:a16="http://schemas.microsoft.com/office/drawing/2014/main" id="{BA6F548C-59B5-4666-92AD-19CE92AA191A}"/>
                  </a:ext>
                </a:extLst>
              </p:cNvPr>
              <p:cNvSpPr>
                <a:spLocks/>
              </p:cNvSpPr>
              <p:nvPr/>
            </p:nvSpPr>
            <p:spPr bwMode="auto">
              <a:xfrm>
                <a:off x="2198132"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3F3F3F"/>
                  </a:solidFill>
                  <a:latin typeface="Segoe UI"/>
                </a:endParaRPr>
              </a:p>
            </p:txBody>
          </p:sp>
          <p:sp>
            <p:nvSpPr>
              <p:cNvPr id="135" name="Line 15">
                <a:extLst>
                  <a:ext uri="{FF2B5EF4-FFF2-40B4-BE49-F238E27FC236}">
                    <a16:creationId xmlns:a16="http://schemas.microsoft.com/office/drawing/2014/main" id="{5520BF41-17D5-4E3A-B923-90D9CE2CE795}"/>
                  </a:ext>
                </a:extLst>
              </p:cNvPr>
              <p:cNvSpPr>
                <a:spLocks noChangeShapeType="1"/>
              </p:cNvSpPr>
              <p:nvPr/>
            </p:nvSpPr>
            <p:spPr bwMode="auto">
              <a:xfrm>
                <a:off x="2248542" y="1755381"/>
                <a:ext cx="0" cy="36587"/>
              </a:xfrm>
              <a:prstGeom prst="line">
                <a:avLst/>
              </a:prstGeom>
              <a:grp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3F3F3F"/>
                  </a:solidFill>
                  <a:latin typeface="Segoe UI"/>
                </a:endParaRPr>
              </a:p>
            </p:txBody>
          </p:sp>
        </p:grpSp>
        <p:sp>
          <p:nvSpPr>
            <p:cNvPr id="133" name="Oval 132">
              <a:extLst>
                <a:ext uri="{FF2B5EF4-FFF2-40B4-BE49-F238E27FC236}">
                  <a16:creationId xmlns:a16="http://schemas.microsoft.com/office/drawing/2014/main" id="{C9BF4C65-4FFA-4048-A086-468184E056D8}"/>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defTabSz="914225">
                <a:defRPr/>
              </a:pPr>
              <a:endParaRPr lang="en-US" sz="1800" kern="0" dirty="0">
                <a:solidFill>
                  <a:prstClr val="black"/>
                </a:solidFill>
                <a:latin typeface="Arial" charset="0"/>
                <a:ea typeface="Arial" charset="0"/>
                <a:cs typeface="Arial" charset="0"/>
              </a:endParaRPr>
            </a:p>
          </p:txBody>
        </p:sp>
      </p:grpSp>
      <p:grpSp>
        <p:nvGrpSpPr>
          <p:cNvPr id="138" name="Group 137">
            <a:extLst>
              <a:ext uri="{FF2B5EF4-FFF2-40B4-BE49-F238E27FC236}">
                <a16:creationId xmlns:a16="http://schemas.microsoft.com/office/drawing/2014/main" id="{66EBAA8D-0E87-4DFF-B116-D984B9CEE219}"/>
              </a:ext>
            </a:extLst>
          </p:cNvPr>
          <p:cNvGrpSpPr/>
          <p:nvPr/>
        </p:nvGrpSpPr>
        <p:grpSpPr>
          <a:xfrm>
            <a:off x="11313996" y="1849339"/>
            <a:ext cx="434799" cy="421259"/>
            <a:chOff x="7157554" y="1735934"/>
            <a:chExt cx="397423" cy="398542"/>
          </a:xfrm>
        </p:grpSpPr>
        <p:grpSp>
          <p:nvGrpSpPr>
            <p:cNvPr id="139" name="Group 138">
              <a:extLst>
                <a:ext uri="{FF2B5EF4-FFF2-40B4-BE49-F238E27FC236}">
                  <a16:creationId xmlns:a16="http://schemas.microsoft.com/office/drawing/2014/main" id="{DE86C69B-7287-4502-89DF-04FBE6963697}"/>
                </a:ext>
              </a:extLst>
            </p:cNvPr>
            <p:cNvGrpSpPr/>
            <p:nvPr/>
          </p:nvGrpSpPr>
          <p:grpSpPr>
            <a:xfrm>
              <a:off x="7157554" y="1735934"/>
              <a:ext cx="397423" cy="398542"/>
              <a:chOff x="2107244" y="1575258"/>
              <a:chExt cx="310993" cy="264555"/>
            </a:xfrm>
            <a:solidFill>
              <a:srgbClr val="0078D7"/>
            </a:solidFill>
          </p:grpSpPr>
          <p:sp>
            <p:nvSpPr>
              <p:cNvPr id="142" name="Rectangle 9">
                <a:extLst>
                  <a:ext uri="{FF2B5EF4-FFF2-40B4-BE49-F238E27FC236}">
                    <a16:creationId xmlns:a16="http://schemas.microsoft.com/office/drawing/2014/main" id="{A1B540AF-CCBB-4822-AD5F-DCA1DAC43FBC}"/>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algn="ctr" defTabSz="932563">
                  <a:defRPr/>
                </a:pPr>
                <a:endParaRPr lang="en-US" sz="1800" kern="0" dirty="0">
                  <a:solidFill>
                    <a:srgbClr val="3F3F3F"/>
                  </a:solidFill>
                  <a:latin typeface="Segoe UI"/>
                </a:endParaRPr>
              </a:p>
            </p:txBody>
          </p:sp>
          <p:sp>
            <p:nvSpPr>
              <p:cNvPr id="143" name="Line 10">
                <a:extLst>
                  <a:ext uri="{FF2B5EF4-FFF2-40B4-BE49-F238E27FC236}">
                    <a16:creationId xmlns:a16="http://schemas.microsoft.com/office/drawing/2014/main" id="{39D68F2D-48E2-4472-A4BC-15BA096F7CB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27" tIns="45713" rIns="91427" bIns="45713" numCol="1" anchor="t" anchorCtr="0" compatLnSpc="1">
                <a:prstTxWarp prst="textNoShape">
                  <a:avLst/>
                </a:prstTxWarp>
              </a:bodyPr>
              <a:lstStyle/>
              <a:p>
                <a:pPr algn="ctr" defTabSz="932563">
                  <a:defRPr/>
                </a:pPr>
                <a:endParaRPr lang="en-US" sz="1800" kern="0" dirty="0">
                  <a:solidFill>
                    <a:srgbClr val="3F3F3F"/>
                  </a:solidFill>
                  <a:latin typeface="Segoe UI"/>
                </a:endParaRPr>
              </a:p>
            </p:txBody>
          </p:sp>
        </p:grpSp>
        <p:sp>
          <p:nvSpPr>
            <p:cNvPr id="140" name="Line 15">
              <a:extLst>
                <a:ext uri="{FF2B5EF4-FFF2-40B4-BE49-F238E27FC236}">
                  <a16:creationId xmlns:a16="http://schemas.microsoft.com/office/drawing/2014/main" id="{E3B48B09-0578-435A-BE5A-483477E78E9F}"/>
                </a:ext>
              </a:extLst>
            </p:cNvPr>
            <p:cNvSpPr>
              <a:spLocks noChangeShapeType="1"/>
            </p:cNvSpPr>
            <p:nvPr/>
          </p:nvSpPr>
          <p:spPr bwMode="auto">
            <a:xfrm>
              <a:off x="7365135" y="2010692"/>
              <a:ext cx="0" cy="73178"/>
            </a:xfrm>
            <a:prstGeom prst="line">
              <a:avLst/>
            </a:prstGeom>
            <a:solidFill>
              <a:srgbClr val="50E6FF"/>
            </a:solid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p>
              <a:pPr algn="ctr" defTabSz="932563">
                <a:defRPr/>
              </a:pPr>
              <a:endParaRPr lang="en-US" sz="1800" dirty="0">
                <a:solidFill>
                  <a:srgbClr val="3F3F3F"/>
                </a:solidFill>
                <a:latin typeface="Segoe UI"/>
              </a:endParaRPr>
            </a:p>
          </p:txBody>
        </p:sp>
        <p:sp>
          <p:nvSpPr>
            <p:cNvPr id="141" name="Oval 140">
              <a:extLst>
                <a:ext uri="{FF2B5EF4-FFF2-40B4-BE49-F238E27FC236}">
                  <a16:creationId xmlns:a16="http://schemas.microsoft.com/office/drawing/2014/main" id="{723ABECD-9428-4C96-AB49-46AC8746310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algn="ctr" defTabSz="914225">
                <a:defRPr/>
              </a:pPr>
              <a:endParaRPr lang="en-US" sz="1800" kern="0" dirty="0">
                <a:solidFill>
                  <a:prstClr val="black"/>
                </a:solidFill>
                <a:latin typeface="Arial" charset="0"/>
                <a:ea typeface="Arial" charset="0"/>
                <a:cs typeface="Arial" charset="0"/>
              </a:endParaRPr>
            </a:p>
          </p:txBody>
        </p:sp>
      </p:grpSp>
      <p:sp>
        <p:nvSpPr>
          <p:cNvPr id="144" name="Rectangle 143">
            <a:extLst>
              <a:ext uri="{FF2B5EF4-FFF2-40B4-BE49-F238E27FC236}">
                <a16:creationId xmlns:a16="http://schemas.microsoft.com/office/drawing/2014/main" id="{19C615FE-3594-4F7A-B500-40234931D563}"/>
              </a:ext>
            </a:extLst>
          </p:cNvPr>
          <p:cNvSpPr/>
          <p:nvPr/>
        </p:nvSpPr>
        <p:spPr bwMode="auto">
          <a:xfrm>
            <a:off x="8120753" y="3761851"/>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primary</a:t>
            </a:r>
          </a:p>
        </p:txBody>
      </p:sp>
      <p:sp>
        <p:nvSpPr>
          <p:cNvPr id="145" name="Rectangle 144">
            <a:extLst>
              <a:ext uri="{FF2B5EF4-FFF2-40B4-BE49-F238E27FC236}">
                <a16:creationId xmlns:a16="http://schemas.microsoft.com/office/drawing/2014/main" id="{38C0C978-FDCD-4744-B1F1-065FC57BD070}"/>
              </a:ext>
            </a:extLst>
          </p:cNvPr>
          <p:cNvSpPr/>
          <p:nvPr/>
        </p:nvSpPr>
        <p:spPr bwMode="auto">
          <a:xfrm>
            <a:off x="6517663" y="3763568"/>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46" name="Rectangle 145">
            <a:extLst>
              <a:ext uri="{FF2B5EF4-FFF2-40B4-BE49-F238E27FC236}">
                <a16:creationId xmlns:a16="http://schemas.microsoft.com/office/drawing/2014/main" id="{FF7661F4-054E-432C-BB86-310E70464B3B}"/>
              </a:ext>
            </a:extLst>
          </p:cNvPr>
          <p:cNvSpPr/>
          <p:nvPr/>
        </p:nvSpPr>
        <p:spPr bwMode="auto">
          <a:xfrm>
            <a:off x="9967290" y="1860382"/>
            <a:ext cx="931320" cy="406208"/>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Load balancer</a:t>
            </a:r>
          </a:p>
        </p:txBody>
      </p:sp>
      <p:grpSp>
        <p:nvGrpSpPr>
          <p:cNvPr id="147" name="Group 146">
            <a:extLst>
              <a:ext uri="{FF2B5EF4-FFF2-40B4-BE49-F238E27FC236}">
                <a16:creationId xmlns:a16="http://schemas.microsoft.com/office/drawing/2014/main" id="{7306F072-4B38-4579-A30D-4400CF62BACC}"/>
              </a:ext>
            </a:extLst>
          </p:cNvPr>
          <p:cNvGrpSpPr/>
          <p:nvPr/>
        </p:nvGrpSpPr>
        <p:grpSpPr>
          <a:xfrm>
            <a:off x="7233304" y="2266589"/>
            <a:ext cx="3199647" cy="845403"/>
            <a:chOff x="7233465" y="2266423"/>
            <a:chExt cx="3200101" cy="845523"/>
          </a:xfrm>
        </p:grpSpPr>
        <p:cxnSp>
          <p:nvCxnSpPr>
            <p:cNvPr id="148" name="Connector: Elbow 147">
              <a:extLst>
                <a:ext uri="{FF2B5EF4-FFF2-40B4-BE49-F238E27FC236}">
                  <a16:creationId xmlns:a16="http://schemas.microsoft.com/office/drawing/2014/main" id="{0592F195-E733-4C5C-AFC2-B96EF3120362}"/>
                </a:ext>
              </a:extLst>
            </p:cNvPr>
            <p:cNvCxnSpPr>
              <a:cxnSpLocks/>
              <a:stCxn id="146" idx="2"/>
            </p:cNvCxnSpPr>
            <p:nvPr/>
          </p:nvCxnSpPr>
          <p:spPr>
            <a:xfrm rot="5400000">
              <a:off x="8607385" y="892506"/>
              <a:ext cx="452263" cy="3200098"/>
            </a:xfrm>
            <a:prstGeom prst="bentConnector2">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4B6E43BE-E280-4C37-A5A6-9A4F1694C9EB}"/>
                </a:ext>
              </a:extLst>
            </p:cNvPr>
            <p:cNvCxnSpPr>
              <a:cxnSpLocks/>
            </p:cNvCxnSpPr>
            <p:nvPr/>
          </p:nvCxnSpPr>
          <p:spPr>
            <a:xfrm flipH="1">
              <a:off x="7233465" y="2718687"/>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50" name="Group 149">
            <a:extLst>
              <a:ext uri="{FF2B5EF4-FFF2-40B4-BE49-F238E27FC236}">
                <a16:creationId xmlns:a16="http://schemas.microsoft.com/office/drawing/2014/main" id="{6653D781-3CD3-4570-BE82-19A017547F8F}"/>
              </a:ext>
            </a:extLst>
          </p:cNvPr>
          <p:cNvGrpSpPr/>
          <p:nvPr/>
        </p:nvGrpSpPr>
        <p:grpSpPr>
          <a:xfrm>
            <a:off x="8839614" y="2261547"/>
            <a:ext cx="1591525" cy="856849"/>
            <a:chOff x="8840003" y="2261380"/>
            <a:chExt cx="1591750" cy="856971"/>
          </a:xfrm>
        </p:grpSpPr>
        <p:cxnSp>
          <p:nvCxnSpPr>
            <p:cNvPr id="151" name="Straight Arrow Connector 150">
              <a:extLst>
                <a:ext uri="{FF2B5EF4-FFF2-40B4-BE49-F238E27FC236}">
                  <a16:creationId xmlns:a16="http://schemas.microsoft.com/office/drawing/2014/main" id="{0D1CBDE0-DC69-496F-9F2F-CD3DE8A1F700}"/>
                </a:ext>
              </a:extLst>
            </p:cNvPr>
            <p:cNvCxnSpPr>
              <a:cxnSpLocks/>
            </p:cNvCxnSpPr>
            <p:nvPr/>
          </p:nvCxnSpPr>
          <p:spPr>
            <a:xfrm flipH="1">
              <a:off x="8840003" y="2725092"/>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B8BC09C5-E33D-411B-A8AD-F111B6675867}"/>
                </a:ext>
              </a:extLst>
            </p:cNvPr>
            <p:cNvCxnSpPr>
              <a:cxnSpLocks/>
            </p:cNvCxnSpPr>
            <p:nvPr/>
          </p:nvCxnSpPr>
          <p:spPr>
            <a:xfrm rot="10800000" flipV="1">
              <a:off x="8848971" y="2261380"/>
              <a:ext cx="1582782" cy="464546"/>
            </a:xfrm>
            <a:prstGeom prst="bentConnector3">
              <a:avLst>
                <a:gd name="adj1" fmla="val 316"/>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4612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5"/>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500"/>
                                  </p:stCondLst>
                                  <p:childTnLst>
                                    <p:set>
                                      <p:cBhvr>
                                        <p:cTn id="49" dur="1" fill="hold">
                                          <p:stCondLst>
                                            <p:cond delay="0"/>
                                          </p:stCondLst>
                                        </p:cTn>
                                        <p:tgtEl>
                                          <p:spTgt spid="125"/>
                                        </p:tgtEl>
                                        <p:attrNameLst>
                                          <p:attrName>style.visibility</p:attrName>
                                        </p:attrNameLst>
                                      </p:cBhvr>
                                      <p:to>
                                        <p:strVal val="visible"/>
                                      </p:to>
                                    </p:set>
                                  </p:childTnLst>
                                </p:cTn>
                              </p:par>
                              <p:par>
                                <p:cTn id="50" presetID="1" presetClass="entr" presetSubtype="0" fill="hold" grpId="0" nodeType="withEffect">
                                  <p:stCondLst>
                                    <p:cond delay="500"/>
                                  </p:stCondLst>
                                  <p:childTnLst>
                                    <p:set>
                                      <p:cBhvr>
                                        <p:cTn id="51" dur="1" fill="hold">
                                          <p:stCondLst>
                                            <p:cond delay="0"/>
                                          </p:stCondLst>
                                        </p:cTn>
                                        <p:tgtEl>
                                          <p:spTgt spid="12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3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99"/>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1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0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46"/>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08"/>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3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98"/>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10"/>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5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26"/>
                                        </p:tgtEl>
                                        <p:attrNameLst>
                                          <p:attrName>style.visibility</p:attrName>
                                        </p:attrNameLst>
                                      </p:cBhvr>
                                      <p:to>
                                        <p:strVal val="visible"/>
                                      </p:to>
                                    </p:set>
                                    <p:animEffect transition="in" filter="fade">
                                      <p:cBhvr>
                                        <p:cTn id="82" dur="500"/>
                                        <p:tgtEl>
                                          <p:spTgt spid="126"/>
                                        </p:tgtEl>
                                      </p:cBhvr>
                                    </p:animEffect>
                                  </p:childTnLst>
                                </p:cTn>
                              </p:par>
                              <p:par>
                                <p:cTn id="83" presetID="7" presetClass="emph" presetSubtype="2" fill="hold" nodeType="withEffect">
                                  <p:stCondLst>
                                    <p:cond delay="0"/>
                                  </p:stCondLst>
                                  <p:childTnLst>
                                    <p:animClr clrSpc="rgb" dir="cw">
                                      <p:cBhvr>
                                        <p:cTn id="84" dur="500" fill="hold"/>
                                        <p:tgtEl>
                                          <p:spTgt spid="100"/>
                                        </p:tgtEl>
                                        <p:attrNameLst>
                                          <p:attrName>stroke.color</p:attrName>
                                        </p:attrNameLst>
                                      </p:cBhvr>
                                      <p:to>
                                        <a:srgbClr val="D83B01"/>
                                      </p:to>
                                    </p:animClr>
                                    <p:set>
                                      <p:cBhvr>
                                        <p:cTn id="85" dur="500" fill="hold"/>
                                        <p:tgtEl>
                                          <p:spTgt spid="100"/>
                                        </p:tgtEl>
                                        <p:attrNameLst>
                                          <p:attrName>stroke.on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0" nodeType="clickEffect">
                                  <p:stCondLst>
                                    <p:cond delay="0"/>
                                  </p:stCondLst>
                                  <p:childTnLst>
                                    <p:animEffect transition="out" filter="fade">
                                      <p:cBhvr>
                                        <p:cTn id="89" dur="500"/>
                                        <p:tgtEl>
                                          <p:spTgt spid="116"/>
                                        </p:tgtEl>
                                      </p:cBhvr>
                                    </p:animEffect>
                                    <p:set>
                                      <p:cBhvr>
                                        <p:cTn id="90" dur="1" fill="hold">
                                          <p:stCondLst>
                                            <p:cond delay="499"/>
                                          </p:stCondLst>
                                        </p:cTn>
                                        <p:tgtEl>
                                          <p:spTgt spid="116"/>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144"/>
                                        </p:tgtEl>
                                        <p:attrNameLst>
                                          <p:attrName>style.visibility</p:attrName>
                                        </p:attrNameLst>
                                      </p:cBhvr>
                                      <p:to>
                                        <p:strVal val="visible"/>
                                      </p:to>
                                    </p:set>
                                    <p:animEffect transition="in" filter="fade">
                                      <p:cBhvr>
                                        <p:cTn id="93" dur="500"/>
                                        <p:tgtEl>
                                          <p:spTgt spid="144"/>
                                        </p:tgtEl>
                                      </p:cBhvr>
                                    </p:animEffect>
                                  </p:childTnLst>
                                </p:cTn>
                              </p:par>
                            </p:childTnLst>
                          </p:cTn>
                        </p:par>
                        <p:par>
                          <p:cTn id="94" fill="hold">
                            <p:stCondLst>
                              <p:cond delay="500"/>
                            </p:stCondLst>
                            <p:childTnLst>
                              <p:par>
                                <p:cTn id="95" presetID="10" presetClass="exit" presetSubtype="0" fill="hold" nodeType="afterEffect">
                                  <p:stCondLst>
                                    <p:cond delay="0"/>
                                  </p:stCondLst>
                                  <p:childTnLst>
                                    <p:animEffect transition="out" filter="fade">
                                      <p:cBhvr>
                                        <p:cTn id="96" dur="500"/>
                                        <p:tgtEl>
                                          <p:spTgt spid="109"/>
                                        </p:tgtEl>
                                      </p:cBhvr>
                                    </p:animEffect>
                                    <p:set>
                                      <p:cBhvr>
                                        <p:cTn id="97" dur="1" fill="hold">
                                          <p:stCondLst>
                                            <p:cond delay="499"/>
                                          </p:stCondLst>
                                        </p:cTn>
                                        <p:tgtEl>
                                          <p:spTgt spid="109"/>
                                        </p:tgtEl>
                                        <p:attrNameLst>
                                          <p:attrName>style.visibility</p:attrName>
                                        </p:attrNameLst>
                                      </p:cBhvr>
                                      <p:to>
                                        <p:strVal val="hidden"/>
                                      </p:to>
                                    </p:set>
                                  </p:childTnLst>
                                </p:cTn>
                              </p:par>
                              <p:par>
                                <p:cTn id="98" presetID="22" presetClass="entr" presetSubtype="8" fill="hold" nodeType="withEffect">
                                  <p:stCondLst>
                                    <p:cond delay="0"/>
                                  </p:stCondLst>
                                  <p:childTnLst>
                                    <p:set>
                                      <p:cBhvr>
                                        <p:cTn id="99" dur="1" fill="hold">
                                          <p:stCondLst>
                                            <p:cond delay="0"/>
                                          </p:stCondLst>
                                        </p:cTn>
                                        <p:tgtEl>
                                          <p:spTgt spid="129"/>
                                        </p:tgtEl>
                                        <p:attrNameLst>
                                          <p:attrName>style.visibility</p:attrName>
                                        </p:attrNameLst>
                                      </p:cBhvr>
                                      <p:to>
                                        <p:strVal val="visible"/>
                                      </p:to>
                                    </p:set>
                                    <p:animEffect transition="in" filter="wipe(left)">
                                      <p:cBhvr>
                                        <p:cTn id="100" dur="500"/>
                                        <p:tgtEl>
                                          <p:spTgt spid="12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126"/>
                                        </p:tgtEl>
                                      </p:cBhvr>
                                    </p:animEffect>
                                    <p:set>
                                      <p:cBhvr>
                                        <p:cTn id="105" dur="1" fill="hold">
                                          <p:stCondLst>
                                            <p:cond delay="499"/>
                                          </p:stCondLst>
                                        </p:cTn>
                                        <p:tgtEl>
                                          <p:spTgt spid="126"/>
                                        </p:tgtEl>
                                        <p:attrNameLst>
                                          <p:attrName>style.visibility</p:attrName>
                                        </p:attrNameLst>
                                      </p:cBhvr>
                                      <p:to>
                                        <p:strVal val="hidden"/>
                                      </p:to>
                                    </p:set>
                                  </p:childTnLst>
                                </p:cTn>
                              </p:par>
                              <p:par>
                                <p:cTn id="106" presetID="7" presetClass="emph" presetSubtype="2" fill="hold" nodeType="withEffect">
                                  <p:stCondLst>
                                    <p:cond delay="0"/>
                                  </p:stCondLst>
                                  <p:childTnLst>
                                    <p:animClr clrSpc="rgb" dir="cw">
                                      <p:cBhvr>
                                        <p:cTn id="107" dur="500" fill="hold"/>
                                        <p:tgtEl>
                                          <p:spTgt spid="100"/>
                                        </p:tgtEl>
                                        <p:attrNameLst>
                                          <p:attrName>stroke.color</p:attrName>
                                        </p:attrNameLst>
                                      </p:cBhvr>
                                      <p:to>
                                        <a:srgbClr val="737373"/>
                                      </p:to>
                                    </p:animClr>
                                    <p:set>
                                      <p:cBhvr>
                                        <p:cTn id="108" dur="500" fill="hold"/>
                                        <p:tgtEl>
                                          <p:spTgt spid="100"/>
                                        </p:tgtEl>
                                        <p:attrNameLst>
                                          <p:attrName>stroke.on</p:attrName>
                                        </p:attrNameLst>
                                      </p:cBhvr>
                                      <p:to>
                                        <p:strVal val="true"/>
                                      </p:to>
                                    </p:set>
                                  </p:childTnLst>
                                </p:cTn>
                              </p:par>
                              <p:par>
                                <p:cTn id="109" presetID="10" presetClass="entr" presetSubtype="0" fill="hold" grpId="0" nodeType="withEffect">
                                  <p:stCondLst>
                                    <p:cond delay="0"/>
                                  </p:stCondLst>
                                  <p:childTnLst>
                                    <p:set>
                                      <p:cBhvr>
                                        <p:cTn id="110" dur="1" fill="hold">
                                          <p:stCondLst>
                                            <p:cond delay="0"/>
                                          </p:stCondLst>
                                        </p:cTn>
                                        <p:tgtEl>
                                          <p:spTgt spid="145"/>
                                        </p:tgtEl>
                                        <p:attrNameLst>
                                          <p:attrName>style.visibility</p:attrName>
                                        </p:attrNameLst>
                                      </p:cBhvr>
                                      <p:to>
                                        <p:strVal val="visible"/>
                                      </p:to>
                                    </p:set>
                                    <p:animEffect transition="in" filter="fade">
                                      <p:cBhvr>
                                        <p:cTn id="111" dur="500"/>
                                        <p:tgtEl>
                                          <p:spTgt spid="145"/>
                                        </p:tgtEl>
                                      </p:cBhvr>
                                    </p:animEffect>
                                  </p:childTnLst>
                                </p:cTn>
                              </p:par>
                              <p:par>
                                <p:cTn id="112" presetID="10" presetClass="exit" presetSubtype="0" fill="hold" grpId="0" nodeType="withEffect">
                                  <p:stCondLst>
                                    <p:cond delay="0"/>
                                  </p:stCondLst>
                                  <p:childTnLst>
                                    <p:animEffect transition="out" filter="fade">
                                      <p:cBhvr>
                                        <p:cTn id="113" dur="500"/>
                                        <p:tgtEl>
                                          <p:spTgt spid="103"/>
                                        </p:tgtEl>
                                      </p:cBhvr>
                                    </p:animEffect>
                                    <p:set>
                                      <p:cBhvr>
                                        <p:cTn id="114" dur="1" fill="hold">
                                          <p:stCondLst>
                                            <p:cond delay="499"/>
                                          </p:stCondLst>
                                        </p:cTn>
                                        <p:tgtEl>
                                          <p:spTgt spid="103"/>
                                        </p:tgtEl>
                                        <p:attrNameLst>
                                          <p:attrName>style.visibility</p:attrName>
                                        </p:attrNameLst>
                                      </p:cBhvr>
                                      <p:to>
                                        <p:strVal val="hidden"/>
                                      </p:to>
                                    </p:set>
                                  </p:childTnLst>
                                </p:cTn>
                              </p:par>
                            </p:childTnLst>
                          </p:cTn>
                        </p:par>
                        <p:par>
                          <p:cTn id="115" fill="hold">
                            <p:stCondLst>
                              <p:cond delay="500"/>
                            </p:stCondLst>
                            <p:childTnLst>
                              <p:par>
                                <p:cTn id="116" presetID="1" presetClass="exit" presetSubtype="0" fill="hold" nodeType="afterEffect">
                                  <p:stCondLst>
                                    <p:cond delay="0"/>
                                  </p:stCondLst>
                                  <p:childTnLst>
                                    <p:set>
                                      <p:cBhvr>
                                        <p:cTn id="117" dur="1" fill="hold">
                                          <p:stCondLst>
                                            <p:cond delay="0"/>
                                          </p:stCondLst>
                                        </p:cTn>
                                        <p:tgtEl>
                                          <p:spTgt spid="150"/>
                                        </p:tgtEl>
                                        <p:attrNameLst>
                                          <p:attrName>style.visibility</p:attrName>
                                        </p:attrNameLst>
                                      </p:cBhvr>
                                      <p:to>
                                        <p:strVal val="hidden"/>
                                      </p:to>
                                    </p:set>
                                  </p:childTnLst>
                                </p:cTn>
                              </p:par>
                            </p:childTnLst>
                          </p:cTn>
                        </p:par>
                        <p:par>
                          <p:cTn id="118" fill="hold">
                            <p:stCondLst>
                              <p:cond delay="500"/>
                            </p:stCondLst>
                            <p:childTnLst>
                              <p:par>
                                <p:cTn id="119" presetID="1" presetClass="entr" presetSubtype="0" fill="hold" nodeType="afterEffect">
                                  <p:stCondLst>
                                    <p:cond delay="0"/>
                                  </p:stCondLst>
                                  <p:childTnLst>
                                    <p:set>
                                      <p:cBhvr>
                                        <p:cTn id="120"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8" grpId="0"/>
      <p:bldP spid="99" grpId="0"/>
      <p:bldP spid="100" grpId="0" animBg="1"/>
      <p:bldP spid="101" grpId="0"/>
      <p:bldP spid="102" grpId="0" animBg="1"/>
      <p:bldP spid="103" grpId="0" animBg="1"/>
      <p:bldP spid="103" grpId="1" animBg="1"/>
      <p:bldP spid="104" grpId="0" animBg="1"/>
      <p:bldP spid="105" grpId="0" animBg="1"/>
      <p:bldP spid="112" grpId="0" animBg="1"/>
      <p:bldP spid="113" grpId="0" animBg="1"/>
      <p:bldP spid="114" grpId="0"/>
      <p:bldP spid="115" grpId="0" animBg="1"/>
      <p:bldP spid="116" grpId="0" animBg="1"/>
      <p:bldP spid="116" grpId="1" animBg="1"/>
      <p:bldP spid="117" grpId="0" animBg="1"/>
      <p:bldP spid="118" grpId="0" animBg="1"/>
      <p:bldP spid="119" grpId="0"/>
      <p:bldP spid="120" grpId="0" animBg="1"/>
      <p:bldP spid="121" grpId="0" animBg="1"/>
      <p:bldP spid="122" grpId="0" animBg="1"/>
      <p:bldP spid="124" grpId="0" animBg="1"/>
      <p:bldP spid="125" grpId="0" animBg="1"/>
      <p:bldP spid="126" grpId="0" animBg="1"/>
      <p:bldP spid="126" grpId="1" animBg="1"/>
      <p:bldP spid="144" grpId="0" animBg="1"/>
      <p:bldP spid="145" grpId="0" animBg="1"/>
      <p:bldP spid="14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SQL Server 2019 Big Data Clusters</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B3F0-C6E8-4B45-BF0D-A821BECF14F2}"/>
              </a:ext>
            </a:extLst>
          </p:cNvPr>
          <p:cNvSpPr>
            <a:spLocks noGrp="1"/>
          </p:cNvSpPr>
          <p:nvPr>
            <p:ph type="title"/>
          </p:nvPr>
        </p:nvSpPr>
        <p:spPr>
          <a:xfrm>
            <a:off x="420902" y="255225"/>
            <a:ext cx="11018520" cy="553998"/>
          </a:xfrm>
        </p:spPr>
        <p:txBody>
          <a:bodyPr/>
          <a:lstStyle/>
          <a:p>
            <a:r>
              <a:rPr lang="en-US" dirty="0"/>
              <a:t>SQL Server Big Data Cluster Architecture</a:t>
            </a:r>
          </a:p>
        </p:txBody>
      </p:sp>
      <p:grpSp>
        <p:nvGrpSpPr>
          <p:cNvPr id="24" name="Group 23">
            <a:extLst>
              <a:ext uri="{FF2B5EF4-FFF2-40B4-BE49-F238E27FC236}">
                <a16:creationId xmlns:a16="http://schemas.microsoft.com/office/drawing/2014/main" id="{C15504BB-55FB-6D44-9A40-CE8EC6D29A61}"/>
              </a:ext>
            </a:extLst>
          </p:cNvPr>
          <p:cNvGrpSpPr/>
          <p:nvPr/>
        </p:nvGrpSpPr>
        <p:grpSpPr>
          <a:xfrm>
            <a:off x="2121895" y="1894433"/>
            <a:ext cx="9717457" cy="3679346"/>
            <a:chOff x="2207623" y="1668010"/>
            <a:chExt cx="9717457" cy="3679346"/>
          </a:xfrm>
        </p:grpSpPr>
        <p:sp>
          <p:nvSpPr>
            <p:cNvPr id="358" name="Rectangle 357">
              <a:extLst>
                <a:ext uri="{FF2B5EF4-FFF2-40B4-BE49-F238E27FC236}">
                  <a16:creationId xmlns:a16="http://schemas.microsoft.com/office/drawing/2014/main" id="{CD7CA6D3-F28E-6C4F-8710-4F89B59F298E}"/>
                </a:ext>
              </a:extLst>
            </p:cNvPr>
            <p:cNvSpPr/>
            <p:nvPr/>
          </p:nvSpPr>
          <p:spPr>
            <a:xfrm>
              <a:off x="2207623" y="1910200"/>
              <a:ext cx="9717457" cy="343715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171" name="TextBox 170">
              <a:extLst>
                <a:ext uri="{FF2B5EF4-FFF2-40B4-BE49-F238E27FC236}">
                  <a16:creationId xmlns:a16="http://schemas.microsoft.com/office/drawing/2014/main" id="{8D8A9E50-8E89-4463-9A06-114F5E9AC68D}"/>
                </a:ext>
              </a:extLst>
            </p:cNvPr>
            <p:cNvSpPr txBox="1"/>
            <p:nvPr/>
          </p:nvSpPr>
          <p:spPr>
            <a:xfrm>
              <a:off x="2207623" y="1668010"/>
              <a:ext cx="1269836"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r>
                <a:rPr lang="en-US" sz="1000" dirty="0">
                  <a:latin typeface="Segoe UI" panose="020B0502040204020203" pitchFamily="34" charset="0"/>
                  <a:cs typeface="Segoe UI" panose="020B0502040204020203" pitchFamily="34" charset="0"/>
                </a:rPr>
                <a:t>Cluster</a:t>
              </a:r>
            </a:p>
          </p:txBody>
        </p:sp>
      </p:grpSp>
      <p:grpSp>
        <p:nvGrpSpPr>
          <p:cNvPr id="27" name="Group 26">
            <a:extLst>
              <a:ext uri="{FF2B5EF4-FFF2-40B4-BE49-F238E27FC236}">
                <a16:creationId xmlns:a16="http://schemas.microsoft.com/office/drawing/2014/main" id="{F3D145BC-F7D5-C540-A99E-50CCF5B1EBB7}"/>
              </a:ext>
            </a:extLst>
          </p:cNvPr>
          <p:cNvGrpSpPr/>
          <p:nvPr/>
        </p:nvGrpSpPr>
        <p:grpSpPr>
          <a:xfrm>
            <a:off x="6018494" y="2546169"/>
            <a:ext cx="4332209" cy="1428112"/>
            <a:chOff x="6104222" y="2319746"/>
            <a:chExt cx="4332209" cy="1428112"/>
          </a:xfrm>
        </p:grpSpPr>
        <p:grpSp>
          <p:nvGrpSpPr>
            <p:cNvPr id="14" name="Group 13">
              <a:extLst>
                <a:ext uri="{FF2B5EF4-FFF2-40B4-BE49-F238E27FC236}">
                  <a16:creationId xmlns:a16="http://schemas.microsoft.com/office/drawing/2014/main" id="{7EF3B390-4933-9E44-AD53-E25E23CB21B1}"/>
                </a:ext>
              </a:extLst>
            </p:cNvPr>
            <p:cNvGrpSpPr/>
            <p:nvPr/>
          </p:nvGrpSpPr>
          <p:grpSpPr>
            <a:xfrm>
              <a:off x="6104222" y="2319746"/>
              <a:ext cx="4332209" cy="1023523"/>
              <a:chOff x="6104222" y="2319746"/>
              <a:chExt cx="4332209" cy="1023523"/>
            </a:xfrm>
          </p:grpSpPr>
          <p:cxnSp>
            <p:nvCxnSpPr>
              <p:cNvPr id="13" name="Straight Arrow Connector 12">
                <a:extLst>
                  <a:ext uri="{FF2B5EF4-FFF2-40B4-BE49-F238E27FC236}">
                    <a16:creationId xmlns:a16="http://schemas.microsoft.com/office/drawing/2014/main" id="{5B1FE8DC-0528-4919-B74D-E53AA4CDFF23}"/>
                  </a:ext>
                </a:extLst>
              </p:cNvPr>
              <p:cNvCxnSpPr>
                <a:cxnSpLocks/>
              </p:cNvCxnSpPr>
              <p:nvPr/>
            </p:nvCxnSpPr>
            <p:spPr>
              <a:xfrm>
                <a:off x="8107165" y="2319746"/>
                <a:ext cx="1" cy="17428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F6BC3D8E-080D-444B-9279-5C3E5FF372F3}"/>
                  </a:ext>
                </a:extLst>
              </p:cNvPr>
              <p:cNvGrpSpPr/>
              <p:nvPr/>
            </p:nvGrpSpPr>
            <p:grpSpPr>
              <a:xfrm>
                <a:off x="6104222" y="2552611"/>
                <a:ext cx="4332209" cy="790658"/>
                <a:chOff x="6104222" y="2941231"/>
                <a:chExt cx="4332209" cy="790658"/>
              </a:xfrm>
            </p:grpSpPr>
            <p:sp>
              <p:nvSpPr>
                <p:cNvPr id="370" name="Rectangle 369">
                  <a:extLst>
                    <a:ext uri="{FF2B5EF4-FFF2-40B4-BE49-F238E27FC236}">
                      <a16:creationId xmlns:a16="http://schemas.microsoft.com/office/drawing/2014/main" id="{83F84B8E-3B50-C547-8BBB-522B1D0BF60A}"/>
                    </a:ext>
                  </a:extLst>
                </p:cNvPr>
                <p:cNvSpPr/>
                <p:nvPr/>
              </p:nvSpPr>
              <p:spPr>
                <a:xfrm>
                  <a:off x="6104222" y="2941231"/>
                  <a:ext cx="4332209" cy="79065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Compute pool</a:t>
                  </a:r>
                </a:p>
              </p:txBody>
            </p:sp>
            <p:sp>
              <p:nvSpPr>
                <p:cNvPr id="176" name="Rectangle 175">
                  <a:extLst>
                    <a:ext uri="{FF2B5EF4-FFF2-40B4-BE49-F238E27FC236}">
                      <a16:creationId xmlns:a16="http://schemas.microsoft.com/office/drawing/2014/main" id="{24CAFD6D-9677-4A43-BFB9-F66AD8A0F2C8}"/>
                    </a:ext>
                  </a:extLst>
                </p:cNvPr>
                <p:cNvSpPr/>
                <p:nvPr/>
              </p:nvSpPr>
              <p:spPr>
                <a:xfrm>
                  <a:off x="6217111" y="3216793"/>
                  <a:ext cx="1160433"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sp>
              <p:nvSpPr>
                <p:cNvPr id="177" name="Rectangle 176">
                  <a:extLst>
                    <a:ext uri="{FF2B5EF4-FFF2-40B4-BE49-F238E27FC236}">
                      <a16:creationId xmlns:a16="http://schemas.microsoft.com/office/drawing/2014/main" id="{C6D412FC-B60A-4C64-A9AC-1B69BD6D09B5}"/>
                    </a:ext>
                  </a:extLst>
                </p:cNvPr>
                <p:cNvSpPr/>
                <p:nvPr/>
              </p:nvSpPr>
              <p:spPr>
                <a:xfrm>
                  <a:off x="7488640" y="3216793"/>
                  <a:ext cx="1187866"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sp>
              <p:nvSpPr>
                <p:cNvPr id="178" name="Rectangle 177">
                  <a:extLst>
                    <a:ext uri="{FF2B5EF4-FFF2-40B4-BE49-F238E27FC236}">
                      <a16:creationId xmlns:a16="http://schemas.microsoft.com/office/drawing/2014/main" id="{9A7168CA-422D-45FB-BE5B-455C7C547498}"/>
                    </a:ext>
                  </a:extLst>
                </p:cNvPr>
                <p:cNvSpPr/>
                <p:nvPr/>
              </p:nvSpPr>
              <p:spPr>
                <a:xfrm>
                  <a:off x="9155070" y="3216793"/>
                  <a:ext cx="1170774"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sp>
              <p:nvSpPr>
                <p:cNvPr id="179" name="Rectangle 178">
                  <a:extLst>
                    <a:ext uri="{FF2B5EF4-FFF2-40B4-BE49-F238E27FC236}">
                      <a16:creationId xmlns:a16="http://schemas.microsoft.com/office/drawing/2014/main" id="{BE9E4212-8ABB-460D-B29A-A98FC38E127B}"/>
                    </a:ext>
                  </a:extLst>
                </p:cNvPr>
                <p:cNvSpPr/>
                <p:nvPr/>
              </p:nvSpPr>
              <p:spPr>
                <a:xfrm>
                  <a:off x="8835922" y="3286043"/>
                  <a:ext cx="224100" cy="261610"/>
                </a:xfrm>
                <a:prstGeom prst="rect">
                  <a:avLst/>
                </a:prstGeom>
                <a:noFill/>
                <a:ln w="12700">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100" b="1" dirty="0">
                      <a:solidFill>
                        <a:schemeClr val="tx1"/>
                      </a:solidFill>
                      <a:latin typeface="Segoe UI" panose="020B0502040204020203" pitchFamily="34" charset="0"/>
                      <a:cs typeface="Segoe UI" panose="020B0502040204020203" pitchFamily="34" charset="0"/>
                    </a:rPr>
                    <a:t>…</a:t>
                  </a:r>
                </a:p>
              </p:txBody>
            </p:sp>
          </p:grpSp>
        </p:grpSp>
        <p:cxnSp>
          <p:nvCxnSpPr>
            <p:cNvPr id="37" name="Straight Connector 36">
              <a:extLst>
                <a:ext uri="{FF2B5EF4-FFF2-40B4-BE49-F238E27FC236}">
                  <a16:creationId xmlns:a16="http://schemas.microsoft.com/office/drawing/2014/main" id="{672E99E8-03BF-4768-9763-5F93EB31AB24}"/>
                </a:ext>
              </a:extLst>
            </p:cNvPr>
            <p:cNvCxnSpPr>
              <a:cxnSpLocks/>
            </p:cNvCxnSpPr>
            <p:nvPr/>
          </p:nvCxnSpPr>
          <p:spPr>
            <a:xfrm>
              <a:off x="8063790" y="3218839"/>
              <a:ext cx="0" cy="529019"/>
            </a:xfrm>
            <a:prstGeom prst="line">
              <a:avLst/>
            </a:prstGeom>
            <a:ln w="12700">
              <a:solidFill>
                <a:srgbClr val="757575"/>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F435F568-8824-914C-857C-D6D985A3D075}"/>
              </a:ext>
            </a:extLst>
          </p:cNvPr>
          <p:cNvGrpSpPr/>
          <p:nvPr/>
        </p:nvGrpSpPr>
        <p:grpSpPr>
          <a:xfrm>
            <a:off x="284612" y="2505658"/>
            <a:ext cx="7735082" cy="1075205"/>
            <a:chOff x="370340" y="2279235"/>
            <a:chExt cx="7735082" cy="1075205"/>
          </a:xfrm>
        </p:grpSpPr>
        <p:cxnSp>
          <p:nvCxnSpPr>
            <p:cNvPr id="136" name="Straight Connector 135">
              <a:extLst>
                <a:ext uri="{FF2B5EF4-FFF2-40B4-BE49-F238E27FC236}">
                  <a16:creationId xmlns:a16="http://schemas.microsoft.com/office/drawing/2014/main" id="{6601B619-AA66-3E4B-A7F9-851582DEDEB8}"/>
                </a:ext>
              </a:extLst>
            </p:cNvPr>
            <p:cNvCxnSpPr>
              <a:cxnSpLocks/>
              <a:stCxn id="172" idx="1"/>
            </p:cNvCxnSpPr>
            <p:nvPr/>
          </p:nvCxnSpPr>
          <p:spPr>
            <a:xfrm flipH="1">
              <a:off x="1982626" y="3028228"/>
              <a:ext cx="547982" cy="0"/>
            </a:xfrm>
            <a:prstGeom prst="line">
              <a:avLst/>
            </a:prstGeom>
            <a:ln w="12700">
              <a:solidFill>
                <a:srgbClr val="757575"/>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72C2846D-2A52-454A-B91F-6D413BDB1F95}"/>
                </a:ext>
              </a:extLst>
            </p:cNvPr>
            <p:cNvGrpSpPr/>
            <p:nvPr/>
          </p:nvGrpSpPr>
          <p:grpSpPr>
            <a:xfrm>
              <a:off x="370340" y="2279235"/>
              <a:ext cx="7735082" cy="1075205"/>
              <a:chOff x="370340" y="2279235"/>
              <a:chExt cx="7735082" cy="1075205"/>
            </a:xfrm>
          </p:grpSpPr>
          <p:grpSp>
            <p:nvGrpSpPr>
              <p:cNvPr id="40" name="Group 39">
                <a:extLst>
                  <a:ext uri="{FF2B5EF4-FFF2-40B4-BE49-F238E27FC236}">
                    <a16:creationId xmlns:a16="http://schemas.microsoft.com/office/drawing/2014/main" id="{007B1569-CC16-4ACA-B378-441F54B50587}"/>
                  </a:ext>
                </a:extLst>
              </p:cNvPr>
              <p:cNvGrpSpPr/>
              <p:nvPr/>
            </p:nvGrpSpPr>
            <p:grpSpPr>
              <a:xfrm>
                <a:off x="2413947" y="2552611"/>
                <a:ext cx="1226561" cy="790658"/>
                <a:chOff x="2413947" y="2847225"/>
                <a:chExt cx="1226561" cy="790658"/>
              </a:xfrm>
            </p:grpSpPr>
            <p:sp>
              <p:nvSpPr>
                <p:cNvPr id="383" name="Rectangle 382">
                  <a:extLst>
                    <a:ext uri="{FF2B5EF4-FFF2-40B4-BE49-F238E27FC236}">
                      <a16:creationId xmlns:a16="http://schemas.microsoft.com/office/drawing/2014/main" id="{60D70C8C-47F1-A048-8107-CDF80A6B0E6A}"/>
                    </a:ext>
                  </a:extLst>
                </p:cNvPr>
                <p:cNvSpPr/>
                <p:nvPr/>
              </p:nvSpPr>
              <p:spPr>
                <a:xfrm>
                  <a:off x="2413947" y="2847225"/>
                  <a:ext cx="1226561" cy="79065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Compute pool</a:t>
                  </a:r>
                </a:p>
              </p:txBody>
            </p:sp>
            <p:sp>
              <p:nvSpPr>
                <p:cNvPr id="172" name="Rectangle 171">
                  <a:extLst>
                    <a:ext uri="{FF2B5EF4-FFF2-40B4-BE49-F238E27FC236}">
                      <a16:creationId xmlns:a16="http://schemas.microsoft.com/office/drawing/2014/main" id="{89DC9FD9-105B-4316-94A7-BDB88592F37C}"/>
                    </a:ext>
                  </a:extLst>
                </p:cNvPr>
                <p:cNvSpPr/>
                <p:nvPr/>
              </p:nvSpPr>
              <p:spPr>
                <a:xfrm>
                  <a:off x="2530608" y="3122787"/>
                  <a:ext cx="990116"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grpSp>
          <p:grpSp>
            <p:nvGrpSpPr>
              <p:cNvPr id="44" name="Group 43">
                <a:extLst>
                  <a:ext uri="{FF2B5EF4-FFF2-40B4-BE49-F238E27FC236}">
                    <a16:creationId xmlns:a16="http://schemas.microsoft.com/office/drawing/2014/main" id="{C0B88CBD-5512-479C-B733-1723750AA82D}"/>
                  </a:ext>
                </a:extLst>
              </p:cNvPr>
              <p:cNvGrpSpPr/>
              <p:nvPr/>
            </p:nvGrpSpPr>
            <p:grpSpPr>
              <a:xfrm>
                <a:off x="370340" y="2279235"/>
                <a:ext cx="1618588" cy="1075205"/>
                <a:chOff x="370340" y="3924085"/>
                <a:chExt cx="1618588" cy="1075205"/>
              </a:xfrm>
            </p:grpSpPr>
            <p:sp>
              <p:nvSpPr>
                <p:cNvPr id="378" name="Rectangle 377">
                  <a:extLst>
                    <a:ext uri="{FF2B5EF4-FFF2-40B4-BE49-F238E27FC236}">
                      <a16:creationId xmlns:a16="http://schemas.microsoft.com/office/drawing/2014/main" id="{26DAA9E4-FAB4-0A44-9035-DB460FC7AFED}"/>
                    </a:ext>
                  </a:extLst>
                </p:cNvPr>
                <p:cNvSpPr/>
                <p:nvPr/>
              </p:nvSpPr>
              <p:spPr>
                <a:xfrm>
                  <a:off x="446314" y="4187440"/>
                  <a:ext cx="1542614" cy="8118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endParaRPr lang="en-US" sz="1200" dirty="0">
                    <a:solidFill>
                      <a:schemeClr val="tx2"/>
                    </a:solidFill>
                    <a:latin typeface="Segoe UI" panose="020B0502040204020203" pitchFamily="34" charset="0"/>
                    <a:cs typeface="Segoe UI" panose="020B0502040204020203" pitchFamily="34" charset="0"/>
                  </a:endParaRPr>
                </a:p>
              </p:txBody>
            </p:sp>
            <p:sp>
              <p:nvSpPr>
                <p:cNvPr id="130" name="TextBox 129">
                  <a:extLst>
                    <a:ext uri="{FF2B5EF4-FFF2-40B4-BE49-F238E27FC236}">
                      <a16:creationId xmlns:a16="http://schemas.microsoft.com/office/drawing/2014/main" id="{7C46B434-30D1-4547-B4A6-CAF0CEB9F8A1}"/>
                    </a:ext>
                  </a:extLst>
                </p:cNvPr>
                <p:cNvSpPr txBox="1"/>
                <p:nvPr/>
              </p:nvSpPr>
              <p:spPr>
                <a:xfrm>
                  <a:off x="370340" y="3924085"/>
                  <a:ext cx="1613999"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200">
                      <a:gradFill>
                        <a:gsLst>
                          <a:gs pos="2917">
                            <a:schemeClr val="tx1"/>
                          </a:gs>
                          <a:gs pos="30000">
                            <a:schemeClr val="tx1"/>
                          </a:gs>
                        </a:gsLst>
                        <a:lin ang="5400000" scaled="0"/>
                      </a:gradFill>
                    </a:defRPr>
                  </a:lvl1pPr>
                </a:lstStyle>
                <a:p>
                  <a:r>
                    <a:rPr lang="en-US" sz="1000" dirty="0">
                      <a:latin typeface="Segoe UI" panose="020B0502040204020203" pitchFamily="34" charset="0"/>
                      <a:cs typeface="Segoe UI" panose="020B0502040204020203" pitchFamily="34" charset="0"/>
                    </a:rPr>
                    <a:t>External data sources</a:t>
                  </a:r>
                </a:p>
              </p:txBody>
            </p:sp>
            <p:pic>
              <p:nvPicPr>
                <p:cNvPr id="16" name="Picture 15">
                  <a:extLst>
                    <a:ext uri="{FF2B5EF4-FFF2-40B4-BE49-F238E27FC236}">
                      <a16:creationId xmlns:a16="http://schemas.microsoft.com/office/drawing/2014/main" id="{BA283E28-207B-4F29-A869-50C56DFE322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51142" y="4686332"/>
                  <a:ext cx="653815" cy="177602"/>
                </a:xfrm>
                <a:prstGeom prst="rect">
                  <a:avLst/>
                </a:prstGeom>
              </p:spPr>
            </p:pic>
            <p:pic>
              <p:nvPicPr>
                <p:cNvPr id="18" name="Picture 17">
                  <a:extLst>
                    <a:ext uri="{FF2B5EF4-FFF2-40B4-BE49-F238E27FC236}">
                      <a16:creationId xmlns:a16="http://schemas.microsoft.com/office/drawing/2014/main" id="{79FFACEE-9020-46F6-8ED1-9402CB42F24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349930" y="4377334"/>
                  <a:ext cx="488117" cy="112526"/>
                </a:xfrm>
                <a:prstGeom prst="rect">
                  <a:avLst/>
                </a:prstGeom>
              </p:spPr>
            </p:pic>
            <p:pic>
              <p:nvPicPr>
                <p:cNvPr id="21" name="Picture 20">
                  <a:extLst>
                    <a:ext uri="{FF2B5EF4-FFF2-40B4-BE49-F238E27FC236}">
                      <a16:creationId xmlns:a16="http://schemas.microsoft.com/office/drawing/2014/main" id="{D80B2BB8-C926-4C5F-8542-983C8CA009D4}"/>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333686" y="4738698"/>
                  <a:ext cx="585535" cy="83017"/>
                </a:xfrm>
                <a:prstGeom prst="rect">
                  <a:avLst/>
                </a:prstGeom>
              </p:spPr>
            </p:pic>
            <p:pic>
              <p:nvPicPr>
                <p:cNvPr id="29" name="Picture 28">
                  <a:extLst>
                    <a:ext uri="{FF2B5EF4-FFF2-40B4-BE49-F238E27FC236}">
                      <a16:creationId xmlns:a16="http://schemas.microsoft.com/office/drawing/2014/main" id="{3F690E81-88FC-43A4-AB7A-BFA86C18B261}"/>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08913" y="4257906"/>
                  <a:ext cx="678953" cy="342792"/>
                </a:xfrm>
                <a:prstGeom prst="rect">
                  <a:avLst/>
                </a:prstGeom>
              </p:spPr>
            </p:pic>
          </p:grpSp>
          <p:sp>
            <p:nvSpPr>
              <p:cNvPr id="288" name="Freeform 287">
                <a:extLst>
                  <a:ext uri="{FF2B5EF4-FFF2-40B4-BE49-F238E27FC236}">
                    <a16:creationId xmlns:a16="http://schemas.microsoft.com/office/drawing/2014/main" id="{C8D41B75-444A-8E44-938F-7E779329E1A8}"/>
                  </a:ext>
                </a:extLst>
              </p:cNvPr>
              <p:cNvSpPr/>
              <p:nvPr/>
            </p:nvSpPr>
            <p:spPr bwMode="auto">
              <a:xfrm rot="10800000">
                <a:off x="2945404" y="2371995"/>
                <a:ext cx="5160018" cy="146273"/>
              </a:xfrm>
              <a:custGeom>
                <a:avLst/>
                <a:gdLst>
                  <a:gd name="connsiteX0" fmla="*/ 0 w 711200"/>
                  <a:gd name="connsiteY0" fmla="*/ 0 h 136525"/>
                  <a:gd name="connsiteX1" fmla="*/ 0 w 711200"/>
                  <a:gd name="connsiteY1" fmla="*/ 136525 h 136525"/>
                  <a:gd name="connsiteX2" fmla="*/ 711200 w 711200"/>
                  <a:gd name="connsiteY2" fmla="*/ 136525 h 136525"/>
                  <a:gd name="connsiteX3" fmla="*/ 711200 w 711200"/>
                  <a:gd name="connsiteY3" fmla="*/ 3175 h 136525"/>
                  <a:gd name="connsiteX0" fmla="*/ 0 w 711200"/>
                  <a:gd name="connsiteY0" fmla="*/ 133350 h 133350"/>
                  <a:gd name="connsiteX1" fmla="*/ 711200 w 711200"/>
                  <a:gd name="connsiteY1" fmla="*/ 133350 h 133350"/>
                  <a:gd name="connsiteX2" fmla="*/ 711200 w 711200"/>
                  <a:gd name="connsiteY2" fmla="*/ 0 h 133350"/>
                </a:gdLst>
                <a:ahLst/>
                <a:cxnLst>
                  <a:cxn ang="0">
                    <a:pos x="connsiteX0" y="connsiteY0"/>
                  </a:cxn>
                  <a:cxn ang="0">
                    <a:pos x="connsiteX1" y="connsiteY1"/>
                  </a:cxn>
                  <a:cxn ang="0">
                    <a:pos x="connsiteX2" y="connsiteY2"/>
                  </a:cxn>
                </a:cxnLst>
                <a:rect l="l" t="t" r="r" b="b"/>
                <a:pathLst>
                  <a:path w="711200" h="133350">
                    <a:moveTo>
                      <a:pt x="0" y="133350"/>
                    </a:moveTo>
                    <a:lnTo>
                      <a:pt x="711200" y="133350"/>
                    </a:lnTo>
                    <a:lnTo>
                      <a:pt x="711200" y="0"/>
                    </a:lnTo>
                  </a:path>
                </a:pathLst>
              </a:custGeom>
              <a:noFill/>
              <a:ln w="12700">
                <a:solidFill>
                  <a:srgbClr val="757575"/>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grpSp>
      <p:grpSp>
        <p:nvGrpSpPr>
          <p:cNvPr id="22" name="Group 21">
            <a:extLst>
              <a:ext uri="{FF2B5EF4-FFF2-40B4-BE49-F238E27FC236}">
                <a16:creationId xmlns:a16="http://schemas.microsoft.com/office/drawing/2014/main" id="{ED019FB9-EE28-D74D-86B4-38FA07D173EC}"/>
              </a:ext>
            </a:extLst>
          </p:cNvPr>
          <p:cNvGrpSpPr/>
          <p:nvPr/>
        </p:nvGrpSpPr>
        <p:grpSpPr>
          <a:xfrm>
            <a:off x="562325" y="3591197"/>
            <a:ext cx="3157593" cy="1853193"/>
            <a:chOff x="648053" y="3364774"/>
            <a:chExt cx="3157593" cy="1853193"/>
          </a:xfrm>
        </p:grpSpPr>
        <p:grpSp>
          <p:nvGrpSpPr>
            <p:cNvPr id="20" name="Group 19">
              <a:extLst>
                <a:ext uri="{FF2B5EF4-FFF2-40B4-BE49-F238E27FC236}">
                  <a16:creationId xmlns:a16="http://schemas.microsoft.com/office/drawing/2014/main" id="{01180750-AC36-E14C-B8A7-DA58F9BBDA72}"/>
                </a:ext>
              </a:extLst>
            </p:cNvPr>
            <p:cNvGrpSpPr/>
            <p:nvPr/>
          </p:nvGrpSpPr>
          <p:grpSpPr>
            <a:xfrm>
              <a:off x="648053" y="3364774"/>
              <a:ext cx="3157593" cy="1853193"/>
              <a:chOff x="648053" y="3364774"/>
              <a:chExt cx="3157593" cy="1853193"/>
            </a:xfrm>
          </p:grpSpPr>
          <p:sp>
            <p:nvSpPr>
              <p:cNvPr id="9" name="Freeform 8">
                <a:extLst>
                  <a:ext uri="{FF2B5EF4-FFF2-40B4-BE49-F238E27FC236}">
                    <a16:creationId xmlns:a16="http://schemas.microsoft.com/office/drawing/2014/main" id="{FD085326-2DEC-E142-A618-125D1ACD16F8}"/>
                  </a:ext>
                </a:extLst>
              </p:cNvPr>
              <p:cNvSpPr/>
              <p:nvPr/>
            </p:nvSpPr>
            <p:spPr bwMode="auto">
              <a:xfrm>
                <a:off x="1175657" y="3364774"/>
                <a:ext cx="2629989" cy="914400"/>
              </a:xfrm>
              <a:custGeom>
                <a:avLst/>
                <a:gdLst>
                  <a:gd name="connsiteX0" fmla="*/ 2629989 w 2629989"/>
                  <a:gd name="connsiteY0" fmla="*/ 914400 h 914400"/>
                  <a:gd name="connsiteX1" fmla="*/ 0 w 2629989"/>
                  <a:gd name="connsiteY1" fmla="*/ 914400 h 914400"/>
                  <a:gd name="connsiteX2" fmla="*/ 0 w 2629989"/>
                  <a:gd name="connsiteY2" fmla="*/ 0 h 914400"/>
                </a:gdLst>
                <a:ahLst/>
                <a:cxnLst>
                  <a:cxn ang="0">
                    <a:pos x="connsiteX0" y="connsiteY0"/>
                  </a:cxn>
                  <a:cxn ang="0">
                    <a:pos x="connsiteX1" y="connsiteY1"/>
                  </a:cxn>
                  <a:cxn ang="0">
                    <a:pos x="connsiteX2" y="connsiteY2"/>
                  </a:cxn>
                </a:cxnLst>
                <a:rect l="l" t="t" r="r" b="b"/>
                <a:pathLst>
                  <a:path w="2629989" h="914400">
                    <a:moveTo>
                      <a:pt x="2629989" y="914400"/>
                    </a:moveTo>
                    <a:lnTo>
                      <a:pt x="0" y="914400"/>
                    </a:lnTo>
                    <a:lnTo>
                      <a:pt x="0" y="0"/>
                    </a:lnTo>
                  </a:path>
                </a:pathLst>
              </a:custGeom>
              <a:noFill/>
              <a:ln w="12700">
                <a:solidFill>
                  <a:srgbClr val="757575"/>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nvGrpSpPr>
              <p:cNvPr id="3" name="Group 2">
                <a:extLst>
                  <a:ext uri="{FF2B5EF4-FFF2-40B4-BE49-F238E27FC236}">
                    <a16:creationId xmlns:a16="http://schemas.microsoft.com/office/drawing/2014/main" id="{C4B5A3B7-C252-7246-8581-3B93DD47C4C1}"/>
                  </a:ext>
                </a:extLst>
              </p:cNvPr>
              <p:cNvGrpSpPr/>
              <p:nvPr/>
            </p:nvGrpSpPr>
            <p:grpSpPr>
              <a:xfrm>
                <a:off x="648053" y="4681467"/>
                <a:ext cx="3157593" cy="536500"/>
                <a:chOff x="648053" y="5070087"/>
                <a:chExt cx="3157593" cy="536500"/>
              </a:xfrm>
            </p:grpSpPr>
            <p:sp>
              <p:nvSpPr>
                <p:cNvPr id="250" name="Rectangle: Rounded Corners 53">
                  <a:extLst>
                    <a:ext uri="{FF2B5EF4-FFF2-40B4-BE49-F238E27FC236}">
                      <a16:creationId xmlns:a16="http://schemas.microsoft.com/office/drawing/2014/main" id="{D47238E0-BC9C-DD41-A1BC-9B72ACF203A5}"/>
                    </a:ext>
                  </a:extLst>
                </p:cNvPr>
                <p:cNvSpPr/>
                <p:nvPr/>
              </p:nvSpPr>
              <p:spPr>
                <a:xfrm>
                  <a:off x="648053" y="5284119"/>
                  <a:ext cx="1125072" cy="322468"/>
                </a:xfrm>
                <a:prstGeom prst="rect">
                  <a:avLst/>
                </a:prstGeom>
                <a:no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mj-lt"/>
                      <a:cs typeface="Segoe UI" panose="020B0502040204020203" pitchFamily="34" charset="0"/>
                    </a:rPr>
                    <a:t>IoT data</a:t>
                  </a:r>
                </a:p>
              </p:txBody>
            </p:sp>
            <p:sp>
              <p:nvSpPr>
                <p:cNvPr id="251" name="Freeform 250">
                  <a:extLst>
                    <a:ext uri="{FF2B5EF4-FFF2-40B4-BE49-F238E27FC236}">
                      <a16:creationId xmlns:a16="http://schemas.microsoft.com/office/drawing/2014/main" id="{9ADFCDB4-1A25-2D47-B4F4-77C816A2688B}"/>
                    </a:ext>
                  </a:extLst>
                </p:cNvPr>
                <p:cNvSpPr/>
                <p:nvPr/>
              </p:nvSpPr>
              <p:spPr bwMode="auto">
                <a:xfrm flipV="1">
                  <a:off x="1583473" y="5070087"/>
                  <a:ext cx="2222173" cy="45719"/>
                </a:xfrm>
                <a:custGeom>
                  <a:avLst/>
                  <a:gdLst>
                    <a:gd name="connsiteX0" fmla="*/ 2629989 w 2629989"/>
                    <a:gd name="connsiteY0" fmla="*/ 914400 h 914400"/>
                    <a:gd name="connsiteX1" fmla="*/ 0 w 2629989"/>
                    <a:gd name="connsiteY1" fmla="*/ 914400 h 914400"/>
                    <a:gd name="connsiteX2" fmla="*/ 0 w 2629989"/>
                    <a:gd name="connsiteY2" fmla="*/ 0 h 914400"/>
                    <a:gd name="connsiteX0" fmla="*/ 2629989 w 2629989"/>
                    <a:gd name="connsiteY0" fmla="*/ 0 h 0"/>
                    <a:gd name="connsiteX1" fmla="*/ 0 w 2629989"/>
                    <a:gd name="connsiteY1" fmla="*/ 0 h 0"/>
                  </a:gdLst>
                  <a:ahLst/>
                  <a:cxnLst>
                    <a:cxn ang="0">
                      <a:pos x="connsiteX0" y="connsiteY0"/>
                    </a:cxn>
                    <a:cxn ang="0">
                      <a:pos x="connsiteX1" y="connsiteY1"/>
                    </a:cxn>
                  </a:cxnLst>
                  <a:rect l="l" t="t" r="r" b="b"/>
                  <a:pathLst>
                    <a:path w="2629989">
                      <a:moveTo>
                        <a:pt x="2629989" y="0"/>
                      </a:moveTo>
                      <a:lnTo>
                        <a:pt x="0" y="0"/>
                      </a:lnTo>
                    </a:path>
                  </a:pathLst>
                </a:custGeom>
                <a:noFill/>
                <a:ln w="12700">
                  <a:solidFill>
                    <a:srgbClr val="757575"/>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grpSp>
        <p:grpSp>
          <p:nvGrpSpPr>
            <p:cNvPr id="236" name="Group 235">
              <a:extLst>
                <a:ext uri="{FF2B5EF4-FFF2-40B4-BE49-F238E27FC236}">
                  <a16:creationId xmlns:a16="http://schemas.microsoft.com/office/drawing/2014/main" id="{3712DC54-4164-1B46-8B3B-817ECEF68F65}"/>
                </a:ext>
              </a:extLst>
            </p:cNvPr>
            <p:cNvGrpSpPr/>
            <p:nvPr/>
          </p:nvGrpSpPr>
          <p:grpSpPr>
            <a:xfrm>
              <a:off x="997320" y="4591136"/>
              <a:ext cx="440602" cy="311882"/>
              <a:chOff x="6309111" y="4815821"/>
              <a:chExt cx="657292" cy="465267"/>
            </a:xfrm>
          </p:grpSpPr>
          <p:sp>
            <p:nvSpPr>
              <p:cNvPr id="237" name="Freeform 236">
                <a:extLst>
                  <a:ext uri="{FF2B5EF4-FFF2-40B4-BE49-F238E27FC236}">
                    <a16:creationId xmlns:a16="http://schemas.microsoft.com/office/drawing/2014/main" id="{5D90E92C-405B-3F42-B2D3-C1044DC6A471}"/>
                  </a:ext>
                </a:extLst>
              </p:cNvPr>
              <p:cNvSpPr/>
              <p:nvPr/>
            </p:nvSpPr>
            <p:spPr bwMode="auto">
              <a:xfrm rot="10800000" flipH="1">
                <a:off x="6309111" y="4976523"/>
                <a:ext cx="657292" cy="256793"/>
              </a:xfrm>
              <a:custGeom>
                <a:avLst/>
                <a:gdLst>
                  <a:gd name="connsiteX0" fmla="*/ 299413 w 530284"/>
                  <a:gd name="connsiteY0" fmla="*/ 235659 h 235659"/>
                  <a:gd name="connsiteX1" fmla="*/ 436233 w 530284"/>
                  <a:gd name="connsiteY1" fmla="*/ 235659 h 235659"/>
                  <a:gd name="connsiteX2" fmla="*/ 530284 w 530284"/>
                  <a:gd name="connsiteY2" fmla="*/ 141608 h 235659"/>
                  <a:gd name="connsiteX3" fmla="*/ 530283 w 530284"/>
                  <a:gd name="connsiteY3" fmla="*/ 47558 h 235659"/>
                  <a:gd name="connsiteX4" fmla="*/ 529572 w 530284"/>
                  <a:gd name="connsiteY4" fmla="*/ 47558 h 235659"/>
                  <a:gd name="connsiteX5" fmla="*/ 529572 w 530284"/>
                  <a:gd name="connsiteY5" fmla="*/ 22945 h 235659"/>
                  <a:gd name="connsiteX6" fmla="*/ 506628 w 530284"/>
                  <a:gd name="connsiteY6" fmla="*/ 1 h 235659"/>
                  <a:gd name="connsiteX7" fmla="*/ 334732 w 530284"/>
                  <a:gd name="connsiteY7" fmla="*/ 1 h 235659"/>
                  <a:gd name="connsiteX8" fmla="*/ 334732 w 530284"/>
                  <a:gd name="connsiteY8" fmla="*/ 0 h 235659"/>
                  <a:gd name="connsiteX9" fmla="*/ 110382 w 530284"/>
                  <a:gd name="connsiteY9" fmla="*/ 0 h 235659"/>
                  <a:gd name="connsiteX10" fmla="*/ 0 w 530284"/>
                  <a:gd name="connsiteY10" fmla="*/ 86901 h 235659"/>
                  <a:gd name="connsiteX11" fmla="*/ 76625 w 530284"/>
                  <a:gd name="connsiteY11" fmla="*/ 229307 h 235659"/>
                  <a:gd name="connsiteX12" fmla="*/ 299413 w 530284"/>
                  <a:gd name="connsiteY12" fmla="*/ 234788 h 23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0284" h="235659">
                    <a:moveTo>
                      <a:pt x="299413" y="235659"/>
                    </a:moveTo>
                    <a:lnTo>
                      <a:pt x="436233" y="235659"/>
                    </a:lnTo>
                    <a:cubicBezTo>
                      <a:pt x="488176" y="235659"/>
                      <a:pt x="530284" y="193551"/>
                      <a:pt x="530284" y="141608"/>
                    </a:cubicBezTo>
                    <a:cubicBezTo>
                      <a:pt x="530284" y="110258"/>
                      <a:pt x="530283" y="78908"/>
                      <a:pt x="530283" y="47558"/>
                    </a:cubicBezTo>
                    <a:lnTo>
                      <a:pt x="529572" y="47558"/>
                    </a:lnTo>
                    <a:lnTo>
                      <a:pt x="529572" y="22945"/>
                    </a:lnTo>
                    <a:cubicBezTo>
                      <a:pt x="529572" y="10273"/>
                      <a:pt x="519300" y="1"/>
                      <a:pt x="506628" y="1"/>
                    </a:cubicBezTo>
                    <a:lnTo>
                      <a:pt x="334732" y="1"/>
                    </a:lnTo>
                    <a:lnTo>
                      <a:pt x="334732" y="0"/>
                    </a:lnTo>
                    <a:lnTo>
                      <a:pt x="110382" y="0"/>
                    </a:lnTo>
                    <a:cubicBezTo>
                      <a:pt x="49420" y="0"/>
                      <a:pt x="0" y="38907"/>
                      <a:pt x="0" y="86901"/>
                    </a:cubicBezTo>
                    <a:lnTo>
                      <a:pt x="76625" y="229307"/>
                    </a:lnTo>
                    <a:lnTo>
                      <a:pt x="299413" y="234788"/>
                    </a:lnTo>
                    <a:close/>
                  </a:path>
                </a:pathLst>
              </a:custGeom>
              <a:solidFill>
                <a:srgbClr val="0078D7"/>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238" name="Oval 237">
                <a:extLst>
                  <a:ext uri="{FF2B5EF4-FFF2-40B4-BE49-F238E27FC236}">
                    <a16:creationId xmlns:a16="http://schemas.microsoft.com/office/drawing/2014/main" id="{C85B66D5-99B0-B643-A0B3-06FF23FB8C4B}"/>
                  </a:ext>
                </a:extLst>
              </p:cNvPr>
              <p:cNvSpPr/>
              <p:nvPr/>
            </p:nvSpPr>
            <p:spPr bwMode="auto">
              <a:xfrm>
                <a:off x="6373585" y="5121562"/>
                <a:ext cx="161540" cy="159526"/>
              </a:xfrm>
              <a:prstGeom prst="ellipse">
                <a:avLst/>
              </a:prstGeom>
              <a:solidFill>
                <a:srgbClr val="50E6FF"/>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239" name="Oval 238">
                <a:extLst>
                  <a:ext uri="{FF2B5EF4-FFF2-40B4-BE49-F238E27FC236}">
                    <a16:creationId xmlns:a16="http://schemas.microsoft.com/office/drawing/2014/main" id="{B6C57984-FD3B-B142-A1D6-7C8ED8407049}"/>
                  </a:ext>
                </a:extLst>
              </p:cNvPr>
              <p:cNvSpPr/>
              <p:nvPr/>
            </p:nvSpPr>
            <p:spPr bwMode="auto">
              <a:xfrm>
                <a:off x="6731921" y="5121562"/>
                <a:ext cx="161540" cy="159526"/>
              </a:xfrm>
              <a:prstGeom prst="ellipse">
                <a:avLst/>
              </a:prstGeom>
              <a:solidFill>
                <a:srgbClr val="50E6FF"/>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240" name="Round Single Corner Rectangle 12">
                <a:extLst>
                  <a:ext uri="{FF2B5EF4-FFF2-40B4-BE49-F238E27FC236}">
                    <a16:creationId xmlns:a16="http://schemas.microsoft.com/office/drawing/2014/main" id="{C3C94367-F50C-CE43-9EF2-9A8547549316}"/>
                  </a:ext>
                </a:extLst>
              </p:cNvPr>
              <p:cNvSpPr/>
              <p:nvPr/>
            </p:nvSpPr>
            <p:spPr bwMode="auto">
              <a:xfrm>
                <a:off x="6574671" y="4815821"/>
                <a:ext cx="260296" cy="173908"/>
              </a:xfrm>
              <a:custGeom>
                <a:avLst/>
                <a:gdLst>
                  <a:gd name="connsiteX0" fmla="*/ 0 w 198549"/>
                  <a:gd name="connsiteY0" fmla="*/ 0 h 167558"/>
                  <a:gd name="connsiteX1" fmla="*/ 114770 w 198549"/>
                  <a:gd name="connsiteY1" fmla="*/ 0 h 167558"/>
                  <a:gd name="connsiteX2" fmla="*/ 198549 w 198549"/>
                  <a:gd name="connsiteY2" fmla="*/ 83779 h 167558"/>
                  <a:gd name="connsiteX3" fmla="*/ 198549 w 198549"/>
                  <a:gd name="connsiteY3" fmla="*/ 167558 h 167558"/>
                  <a:gd name="connsiteX4" fmla="*/ 0 w 198549"/>
                  <a:gd name="connsiteY4" fmla="*/ 167558 h 167558"/>
                  <a:gd name="connsiteX5" fmla="*/ 0 w 198549"/>
                  <a:gd name="connsiteY5" fmla="*/ 0 h 167558"/>
                  <a:gd name="connsiteX0" fmla="*/ 0 w 290624"/>
                  <a:gd name="connsiteY0" fmla="*/ 0 h 173908"/>
                  <a:gd name="connsiteX1" fmla="*/ 114770 w 290624"/>
                  <a:gd name="connsiteY1" fmla="*/ 0 h 173908"/>
                  <a:gd name="connsiteX2" fmla="*/ 198549 w 290624"/>
                  <a:gd name="connsiteY2" fmla="*/ 83779 h 173908"/>
                  <a:gd name="connsiteX3" fmla="*/ 290624 w 290624"/>
                  <a:gd name="connsiteY3" fmla="*/ 173908 h 173908"/>
                  <a:gd name="connsiteX4" fmla="*/ 0 w 290624"/>
                  <a:gd name="connsiteY4" fmla="*/ 167558 h 173908"/>
                  <a:gd name="connsiteX5" fmla="*/ 0 w 290624"/>
                  <a:gd name="connsiteY5" fmla="*/ 0 h 173908"/>
                  <a:gd name="connsiteX0" fmla="*/ 0 w 290624"/>
                  <a:gd name="connsiteY0" fmla="*/ 0 h 173908"/>
                  <a:gd name="connsiteX1" fmla="*/ 114770 w 290624"/>
                  <a:gd name="connsiteY1" fmla="*/ 0 h 173908"/>
                  <a:gd name="connsiteX2" fmla="*/ 230299 w 290624"/>
                  <a:gd name="connsiteY2" fmla="*/ 83779 h 173908"/>
                  <a:gd name="connsiteX3" fmla="*/ 290624 w 290624"/>
                  <a:gd name="connsiteY3" fmla="*/ 173908 h 173908"/>
                  <a:gd name="connsiteX4" fmla="*/ 0 w 290624"/>
                  <a:gd name="connsiteY4" fmla="*/ 167558 h 173908"/>
                  <a:gd name="connsiteX5" fmla="*/ 0 w 290624"/>
                  <a:gd name="connsiteY5" fmla="*/ 0 h 173908"/>
                  <a:gd name="connsiteX0" fmla="*/ 0 w 290624"/>
                  <a:gd name="connsiteY0" fmla="*/ 15152 h 189060"/>
                  <a:gd name="connsiteX1" fmla="*/ 114770 w 290624"/>
                  <a:gd name="connsiteY1" fmla="*/ 15152 h 189060"/>
                  <a:gd name="connsiteX2" fmla="*/ 150924 w 290624"/>
                  <a:gd name="connsiteY2" fmla="*/ 22731 h 189060"/>
                  <a:gd name="connsiteX3" fmla="*/ 290624 w 290624"/>
                  <a:gd name="connsiteY3" fmla="*/ 189060 h 189060"/>
                  <a:gd name="connsiteX4" fmla="*/ 0 w 290624"/>
                  <a:gd name="connsiteY4" fmla="*/ 182710 h 189060"/>
                  <a:gd name="connsiteX5" fmla="*/ 0 w 290624"/>
                  <a:gd name="connsiteY5" fmla="*/ 15152 h 189060"/>
                  <a:gd name="connsiteX0" fmla="*/ 0 w 290624"/>
                  <a:gd name="connsiteY0" fmla="*/ 0 h 173908"/>
                  <a:gd name="connsiteX1" fmla="*/ 114770 w 290624"/>
                  <a:gd name="connsiteY1" fmla="*/ 0 h 173908"/>
                  <a:gd name="connsiteX2" fmla="*/ 287449 w 290624"/>
                  <a:gd name="connsiteY2" fmla="*/ 163154 h 173908"/>
                  <a:gd name="connsiteX3" fmla="*/ 290624 w 290624"/>
                  <a:gd name="connsiteY3" fmla="*/ 173908 h 173908"/>
                  <a:gd name="connsiteX4" fmla="*/ 0 w 290624"/>
                  <a:gd name="connsiteY4" fmla="*/ 167558 h 173908"/>
                  <a:gd name="connsiteX5" fmla="*/ 0 w 290624"/>
                  <a:gd name="connsiteY5" fmla="*/ 0 h 173908"/>
                  <a:gd name="connsiteX0" fmla="*/ 0 w 290624"/>
                  <a:gd name="connsiteY0" fmla="*/ 0 h 173908"/>
                  <a:gd name="connsiteX1" fmla="*/ 152870 w 290624"/>
                  <a:gd name="connsiteY1" fmla="*/ 3175 h 173908"/>
                  <a:gd name="connsiteX2" fmla="*/ 287449 w 290624"/>
                  <a:gd name="connsiteY2" fmla="*/ 163154 h 173908"/>
                  <a:gd name="connsiteX3" fmla="*/ 290624 w 290624"/>
                  <a:gd name="connsiteY3" fmla="*/ 173908 h 173908"/>
                  <a:gd name="connsiteX4" fmla="*/ 0 w 290624"/>
                  <a:gd name="connsiteY4" fmla="*/ 167558 h 173908"/>
                  <a:gd name="connsiteX5" fmla="*/ 0 w 290624"/>
                  <a:gd name="connsiteY5" fmla="*/ 0 h 17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624" h="173908">
                    <a:moveTo>
                      <a:pt x="0" y="0"/>
                    </a:moveTo>
                    <a:lnTo>
                      <a:pt x="152870" y="3175"/>
                    </a:lnTo>
                    <a:cubicBezTo>
                      <a:pt x="199140" y="3175"/>
                      <a:pt x="287449" y="116884"/>
                      <a:pt x="287449" y="163154"/>
                    </a:cubicBezTo>
                    <a:lnTo>
                      <a:pt x="290624" y="173908"/>
                    </a:lnTo>
                    <a:lnTo>
                      <a:pt x="0" y="167558"/>
                    </a:lnTo>
                    <a:lnTo>
                      <a:pt x="0" y="0"/>
                    </a:lnTo>
                    <a:close/>
                  </a:path>
                </a:pathLst>
              </a:custGeom>
              <a:noFill/>
              <a:ln w="25400">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cxnSp>
            <p:nvCxnSpPr>
              <p:cNvPr id="241" name="Straight Connector 240">
                <a:extLst>
                  <a:ext uri="{FF2B5EF4-FFF2-40B4-BE49-F238E27FC236}">
                    <a16:creationId xmlns:a16="http://schemas.microsoft.com/office/drawing/2014/main" id="{0790F52D-7A6C-264B-A26F-94397923E46D}"/>
                  </a:ext>
                </a:extLst>
              </p:cNvPr>
              <p:cNvCxnSpPr>
                <a:cxnSpLocks/>
              </p:cNvCxnSpPr>
              <p:nvPr/>
            </p:nvCxnSpPr>
            <p:spPr>
              <a:xfrm flipV="1">
                <a:off x="6413376" y="4815821"/>
                <a:ext cx="82726" cy="178455"/>
              </a:xfrm>
              <a:prstGeom prst="line">
                <a:avLst/>
              </a:prstGeom>
              <a:ln w="2540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CFDBB507-6A1C-8E4B-A0DF-4CEB5FE206B9}"/>
                  </a:ext>
                </a:extLst>
              </p:cNvPr>
              <p:cNvCxnSpPr>
                <a:cxnSpLocks/>
                <a:stCxn id="240" idx="0"/>
              </p:cNvCxnSpPr>
              <p:nvPr/>
            </p:nvCxnSpPr>
            <p:spPr>
              <a:xfrm flipH="1">
                <a:off x="6454355" y="4815821"/>
                <a:ext cx="120316" cy="0"/>
              </a:xfrm>
              <a:prstGeom prst="line">
                <a:avLst/>
              </a:prstGeom>
              <a:ln w="2540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6" name="Group 25">
            <a:extLst>
              <a:ext uri="{FF2B5EF4-FFF2-40B4-BE49-F238E27FC236}">
                <a16:creationId xmlns:a16="http://schemas.microsoft.com/office/drawing/2014/main" id="{9F9971DB-CFC0-D340-AA25-4A4FF88DEA72}"/>
              </a:ext>
            </a:extLst>
          </p:cNvPr>
          <p:cNvGrpSpPr/>
          <p:nvPr/>
        </p:nvGrpSpPr>
        <p:grpSpPr>
          <a:xfrm>
            <a:off x="1380196" y="1349230"/>
            <a:ext cx="10467574" cy="5191476"/>
            <a:chOff x="1465924" y="1122807"/>
            <a:chExt cx="10467574" cy="5191476"/>
          </a:xfrm>
        </p:grpSpPr>
        <p:sp>
          <p:nvSpPr>
            <p:cNvPr id="291" name="Freeform 290">
              <a:extLst>
                <a:ext uri="{FF2B5EF4-FFF2-40B4-BE49-F238E27FC236}">
                  <a16:creationId xmlns:a16="http://schemas.microsoft.com/office/drawing/2014/main" id="{C55379C5-6CB3-CF46-99CC-17030E28B308}"/>
                </a:ext>
              </a:extLst>
            </p:cNvPr>
            <p:cNvSpPr/>
            <p:nvPr/>
          </p:nvSpPr>
          <p:spPr bwMode="auto">
            <a:xfrm rot="10800000" flipH="1">
              <a:off x="8120048" y="2371992"/>
              <a:ext cx="2850445" cy="146273"/>
            </a:xfrm>
            <a:custGeom>
              <a:avLst/>
              <a:gdLst>
                <a:gd name="connsiteX0" fmla="*/ 0 w 711200"/>
                <a:gd name="connsiteY0" fmla="*/ 0 h 136525"/>
                <a:gd name="connsiteX1" fmla="*/ 0 w 711200"/>
                <a:gd name="connsiteY1" fmla="*/ 136525 h 136525"/>
                <a:gd name="connsiteX2" fmla="*/ 711200 w 711200"/>
                <a:gd name="connsiteY2" fmla="*/ 136525 h 136525"/>
                <a:gd name="connsiteX3" fmla="*/ 711200 w 711200"/>
                <a:gd name="connsiteY3" fmla="*/ 3175 h 136525"/>
                <a:gd name="connsiteX0" fmla="*/ 0 w 711200"/>
                <a:gd name="connsiteY0" fmla="*/ 133350 h 133350"/>
                <a:gd name="connsiteX1" fmla="*/ 711200 w 711200"/>
                <a:gd name="connsiteY1" fmla="*/ 133350 h 133350"/>
                <a:gd name="connsiteX2" fmla="*/ 711200 w 711200"/>
                <a:gd name="connsiteY2" fmla="*/ 0 h 133350"/>
              </a:gdLst>
              <a:ahLst/>
              <a:cxnLst>
                <a:cxn ang="0">
                  <a:pos x="connsiteX0" y="connsiteY0"/>
                </a:cxn>
                <a:cxn ang="0">
                  <a:pos x="connsiteX1" y="connsiteY1"/>
                </a:cxn>
                <a:cxn ang="0">
                  <a:pos x="connsiteX2" y="connsiteY2"/>
                </a:cxn>
              </a:cxnLst>
              <a:rect l="l" t="t" r="r" b="b"/>
              <a:pathLst>
                <a:path w="711200" h="133350">
                  <a:moveTo>
                    <a:pt x="0" y="133350"/>
                  </a:moveTo>
                  <a:lnTo>
                    <a:pt x="711200" y="133350"/>
                  </a:lnTo>
                  <a:lnTo>
                    <a:pt x="711200" y="0"/>
                  </a:lnTo>
                </a:path>
              </a:pathLst>
            </a:custGeom>
            <a:noFill/>
            <a:ln w="12700">
              <a:solidFill>
                <a:srgbClr val="757575"/>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9CD8599E-AAFF-BD47-AD31-7CE287B66EDF}"/>
                </a:ext>
              </a:extLst>
            </p:cNvPr>
            <p:cNvGrpSpPr/>
            <p:nvPr/>
          </p:nvGrpSpPr>
          <p:grpSpPr>
            <a:xfrm>
              <a:off x="1465924" y="1122807"/>
              <a:ext cx="10467574" cy="5191476"/>
              <a:chOff x="1465924" y="1122807"/>
              <a:chExt cx="10467574" cy="5191476"/>
            </a:xfrm>
          </p:grpSpPr>
          <p:grpSp>
            <p:nvGrpSpPr>
              <p:cNvPr id="12" name="Group 11">
                <a:extLst>
                  <a:ext uri="{FF2B5EF4-FFF2-40B4-BE49-F238E27FC236}">
                    <a16:creationId xmlns:a16="http://schemas.microsoft.com/office/drawing/2014/main" id="{A4D3D3D3-8715-4336-8931-12E006C0F3DC}"/>
                  </a:ext>
                </a:extLst>
              </p:cNvPr>
              <p:cNvGrpSpPr/>
              <p:nvPr/>
            </p:nvGrpSpPr>
            <p:grpSpPr>
              <a:xfrm>
                <a:off x="10497148" y="2600853"/>
                <a:ext cx="916666" cy="1556697"/>
                <a:chOff x="8566575" y="2895467"/>
                <a:chExt cx="916678" cy="1556697"/>
              </a:xfrm>
            </p:grpSpPr>
            <p:sp>
              <p:nvSpPr>
                <p:cNvPr id="307" name="TextBox 306">
                  <a:extLst>
                    <a:ext uri="{FF2B5EF4-FFF2-40B4-BE49-F238E27FC236}">
                      <a16:creationId xmlns:a16="http://schemas.microsoft.com/office/drawing/2014/main" id="{46F7F0B2-72C6-DC42-ACB6-E00866669B0F}"/>
                    </a:ext>
                  </a:extLst>
                </p:cNvPr>
                <p:cNvSpPr txBox="1"/>
                <p:nvPr/>
              </p:nvSpPr>
              <p:spPr>
                <a:xfrm>
                  <a:off x="8596137" y="2895467"/>
                  <a:ext cx="887116" cy="577081"/>
                </a:xfrm>
                <a:prstGeom prst="rect">
                  <a:avLst/>
                </a:prstGeom>
                <a:noFill/>
                <a:ln w="12700">
                  <a:noFill/>
                  <a:prstDash val="dash"/>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50" dirty="0">
                      <a:solidFill>
                        <a:schemeClr val="tx2"/>
                      </a:solidFill>
                      <a:latin typeface="Segoe UI" panose="020B0502040204020203" pitchFamily="34" charset="0"/>
                      <a:cs typeface="Segoe UI" panose="020B0502040204020203" pitchFamily="34" charset="0"/>
                    </a:rPr>
                    <a:t>Directly read from HDFS</a:t>
                  </a:r>
                </a:p>
              </p:txBody>
            </p:sp>
            <p:cxnSp>
              <p:nvCxnSpPr>
                <p:cNvPr id="31" name="Connector: Elbow 30">
                  <a:extLst>
                    <a:ext uri="{FF2B5EF4-FFF2-40B4-BE49-F238E27FC236}">
                      <a16:creationId xmlns:a16="http://schemas.microsoft.com/office/drawing/2014/main" id="{091CBD28-8825-4F95-97EC-E8B46E14FD04}"/>
                    </a:ext>
                  </a:extLst>
                </p:cNvPr>
                <p:cNvCxnSpPr>
                  <a:cxnSpLocks/>
                </p:cNvCxnSpPr>
                <p:nvPr/>
              </p:nvCxnSpPr>
              <p:spPr>
                <a:xfrm rot="5400000">
                  <a:off x="8351076" y="3758099"/>
                  <a:ext cx="909564" cy="478566"/>
                </a:xfrm>
                <a:prstGeom prst="bentConnector2">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EC02FFDB-A6A3-6041-A47A-A1C2D85CF42F}"/>
                  </a:ext>
                </a:extLst>
              </p:cNvPr>
              <p:cNvGrpSpPr/>
              <p:nvPr/>
            </p:nvGrpSpPr>
            <p:grpSpPr>
              <a:xfrm>
                <a:off x="1465924" y="1122807"/>
                <a:ext cx="10467574" cy="5191476"/>
                <a:chOff x="1465924" y="1122807"/>
                <a:chExt cx="10467574" cy="5191476"/>
              </a:xfrm>
            </p:grpSpPr>
            <p:sp>
              <p:nvSpPr>
                <p:cNvPr id="229" name="TextBox 228">
                  <a:extLst>
                    <a:ext uri="{FF2B5EF4-FFF2-40B4-BE49-F238E27FC236}">
                      <a16:creationId xmlns:a16="http://schemas.microsoft.com/office/drawing/2014/main" id="{77F31403-FBDB-4EEF-903A-2A75AECFEDBE}"/>
                    </a:ext>
                  </a:extLst>
                </p:cNvPr>
                <p:cNvSpPr txBox="1"/>
                <p:nvPr/>
              </p:nvSpPr>
              <p:spPr>
                <a:xfrm>
                  <a:off x="2216041" y="6068062"/>
                  <a:ext cx="9717457" cy="246221"/>
                </a:xfrm>
                <a:prstGeom prst="rect">
                  <a:avLst/>
                </a:prstGeom>
                <a:noFill/>
                <a:ln w="12700">
                  <a:solidFill>
                    <a:srgbClr val="757575"/>
                  </a:solidFill>
                </a:ln>
              </p:spPr>
              <p:txBody>
                <a:bodyPr wrap="square" rtlCol="0">
                  <a:spAutoFit/>
                </a:bodyPr>
                <a:lstStyle/>
                <a:p>
                  <a:pPr algn="ctr" defTabSz="457200">
                    <a:defRPr/>
                  </a:pPr>
                  <a:r>
                    <a:rPr lang="en-US" sz="1000" b="1" dirty="0">
                      <a:solidFill>
                        <a:srgbClr val="0077D7"/>
                      </a:solidFill>
                      <a:latin typeface="+mj-lt"/>
                      <a:cs typeface="Segoe UI" panose="020B0502040204020203" pitchFamily="34" charset="0"/>
                    </a:rPr>
                    <a:t>Persistent storage </a:t>
                  </a:r>
                </a:p>
              </p:txBody>
            </p:sp>
            <p:sp>
              <p:nvSpPr>
                <p:cNvPr id="135" name="Rectangle 134">
                  <a:extLst>
                    <a:ext uri="{FF2B5EF4-FFF2-40B4-BE49-F238E27FC236}">
                      <a16:creationId xmlns:a16="http://schemas.microsoft.com/office/drawing/2014/main" id="{DC4DC094-453F-694E-87CC-1890F9B2CDF6}"/>
                    </a:ext>
                  </a:extLst>
                </p:cNvPr>
                <p:cNvSpPr/>
                <p:nvPr/>
              </p:nvSpPr>
              <p:spPr>
                <a:xfrm>
                  <a:off x="8801739" y="4085288"/>
                  <a:ext cx="224100" cy="261610"/>
                </a:xfrm>
                <a:prstGeom prst="rect">
                  <a:avLst/>
                </a:prstGeom>
                <a:noFill/>
                <a:ln w="12700">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100" b="1" dirty="0">
                      <a:solidFill>
                        <a:schemeClr val="tx1"/>
                      </a:solidFill>
                      <a:latin typeface="Segoe UI" panose="020B0502040204020203" pitchFamily="34" charset="0"/>
                      <a:cs typeface="Segoe UI" panose="020B0502040204020203" pitchFamily="34" charset="0"/>
                    </a:rPr>
                    <a:t>…</a:t>
                  </a:r>
                </a:p>
              </p:txBody>
            </p:sp>
            <p:sp>
              <p:nvSpPr>
                <p:cNvPr id="332" name="Rectangle 331">
                  <a:extLst>
                    <a:ext uri="{FF2B5EF4-FFF2-40B4-BE49-F238E27FC236}">
                      <a16:creationId xmlns:a16="http://schemas.microsoft.com/office/drawing/2014/main" id="{5555553C-0B66-8141-A97A-F8C3DAB84B06}"/>
                    </a:ext>
                  </a:extLst>
                </p:cNvPr>
                <p:cNvSpPr/>
                <p:nvPr/>
              </p:nvSpPr>
              <p:spPr>
                <a:xfrm>
                  <a:off x="6104221" y="3541509"/>
                  <a:ext cx="4332717" cy="16567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Storage pool</a:t>
                  </a:r>
                </a:p>
              </p:txBody>
            </p:sp>
            <p:sp>
              <p:nvSpPr>
                <p:cNvPr id="373" name="Rectangle 372">
                  <a:extLst>
                    <a:ext uri="{FF2B5EF4-FFF2-40B4-BE49-F238E27FC236}">
                      <a16:creationId xmlns:a16="http://schemas.microsoft.com/office/drawing/2014/main" id="{C99EFA25-E720-5145-9AD9-721C12DDEDD9}"/>
                    </a:ext>
                  </a:extLst>
                </p:cNvPr>
                <p:cNvSpPr/>
                <p:nvPr/>
              </p:nvSpPr>
              <p:spPr>
                <a:xfrm>
                  <a:off x="6930037" y="3474046"/>
                  <a:ext cx="1062524" cy="68935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grpSp>
              <p:nvGrpSpPr>
                <p:cNvPr id="188" name="Group 187">
                  <a:extLst>
                    <a:ext uri="{FF2B5EF4-FFF2-40B4-BE49-F238E27FC236}">
                      <a16:creationId xmlns:a16="http://schemas.microsoft.com/office/drawing/2014/main" id="{40AABA38-6FF8-43EC-9D34-17DE86E3B3A4}"/>
                    </a:ext>
                  </a:extLst>
                </p:cNvPr>
                <p:cNvGrpSpPr/>
                <p:nvPr/>
              </p:nvGrpSpPr>
              <p:grpSpPr>
                <a:xfrm>
                  <a:off x="9153376" y="3972909"/>
                  <a:ext cx="1164920" cy="886972"/>
                  <a:chOff x="8464489" y="2534822"/>
                  <a:chExt cx="1610123" cy="1334562"/>
                </a:xfrm>
              </p:grpSpPr>
              <p:sp>
                <p:nvSpPr>
                  <p:cNvPr id="201" name="Rectangle 200">
                    <a:extLst>
                      <a:ext uri="{FF2B5EF4-FFF2-40B4-BE49-F238E27FC236}">
                        <a16:creationId xmlns:a16="http://schemas.microsoft.com/office/drawing/2014/main" id="{B659A47B-2326-45C6-86E3-FEA68FE41FA7}"/>
                      </a:ext>
                    </a:extLst>
                  </p:cNvPr>
                  <p:cNvSpPr/>
                  <p:nvPr/>
                </p:nvSpPr>
                <p:spPr>
                  <a:xfrm>
                    <a:off x="9334635"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SQL Server</a:t>
                    </a:r>
                  </a:p>
                </p:txBody>
              </p:sp>
              <p:cxnSp>
                <p:nvCxnSpPr>
                  <p:cNvPr id="202" name="Straight Connector 201">
                    <a:extLst>
                      <a:ext uri="{FF2B5EF4-FFF2-40B4-BE49-F238E27FC236}">
                        <a16:creationId xmlns:a16="http://schemas.microsoft.com/office/drawing/2014/main" id="{BBC5D4C1-B7FD-478C-8A9D-BA73D06E9895}"/>
                      </a:ext>
                    </a:extLst>
                  </p:cNvPr>
                  <p:cNvCxnSpPr>
                    <a:cxnSpLocks/>
                  </p:cNvCxnSpPr>
                  <p:nvPr/>
                </p:nvCxnSpPr>
                <p:spPr>
                  <a:xfrm>
                    <a:off x="8839606" y="3324527"/>
                    <a:ext cx="0" cy="14554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204" name="Rectangle 203">
                    <a:extLst>
                      <a:ext uri="{FF2B5EF4-FFF2-40B4-BE49-F238E27FC236}">
                        <a16:creationId xmlns:a16="http://schemas.microsoft.com/office/drawing/2014/main" id="{2AD861E7-B27B-4AA4-8887-429C49BFC295}"/>
                      </a:ext>
                    </a:extLst>
                  </p:cNvPr>
                  <p:cNvSpPr/>
                  <p:nvPr/>
                </p:nvSpPr>
                <p:spPr>
                  <a:xfrm>
                    <a:off x="8469617"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Spark</a:t>
                    </a:r>
                  </a:p>
                </p:txBody>
              </p:sp>
              <p:cxnSp>
                <p:nvCxnSpPr>
                  <p:cNvPr id="205" name="Straight Connector 204">
                    <a:extLst>
                      <a:ext uri="{FF2B5EF4-FFF2-40B4-BE49-F238E27FC236}">
                        <a16:creationId xmlns:a16="http://schemas.microsoft.com/office/drawing/2014/main" id="{0E21F37A-47E7-44DB-BEA0-E4DDCD18ACFE}"/>
                      </a:ext>
                    </a:extLst>
                  </p:cNvPr>
                  <p:cNvCxnSpPr>
                    <a:cxnSpLocks/>
                  </p:cNvCxnSpPr>
                  <p:nvPr/>
                </p:nvCxnSpPr>
                <p:spPr>
                  <a:xfrm>
                    <a:off x="9704625" y="3324527"/>
                    <a:ext cx="0" cy="14554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203" name="Rectangle 202">
                    <a:extLst>
                      <a:ext uri="{FF2B5EF4-FFF2-40B4-BE49-F238E27FC236}">
                        <a16:creationId xmlns:a16="http://schemas.microsoft.com/office/drawing/2014/main" id="{50C55D8D-07BE-403A-A287-6CEACB41AF10}"/>
                      </a:ext>
                    </a:extLst>
                  </p:cNvPr>
                  <p:cNvSpPr/>
                  <p:nvPr/>
                </p:nvSpPr>
                <p:spPr>
                  <a:xfrm>
                    <a:off x="8464489" y="3470074"/>
                    <a:ext cx="1610123" cy="3993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Data Node</a:t>
                    </a:r>
                  </a:p>
                </p:txBody>
              </p:sp>
            </p:grpSp>
            <p:grpSp>
              <p:nvGrpSpPr>
                <p:cNvPr id="189" name="Group 188">
                  <a:extLst>
                    <a:ext uri="{FF2B5EF4-FFF2-40B4-BE49-F238E27FC236}">
                      <a16:creationId xmlns:a16="http://schemas.microsoft.com/office/drawing/2014/main" id="{0A227153-E73A-4926-A182-605BDBAD1DF2}"/>
                    </a:ext>
                  </a:extLst>
                </p:cNvPr>
                <p:cNvGrpSpPr/>
                <p:nvPr/>
              </p:nvGrpSpPr>
              <p:grpSpPr>
                <a:xfrm>
                  <a:off x="6223915" y="3972905"/>
                  <a:ext cx="1164920" cy="883619"/>
                  <a:chOff x="8464489" y="2534822"/>
                  <a:chExt cx="1610123" cy="1329517"/>
                </a:xfrm>
              </p:grpSpPr>
              <p:sp>
                <p:nvSpPr>
                  <p:cNvPr id="196" name="Rectangle 195">
                    <a:extLst>
                      <a:ext uri="{FF2B5EF4-FFF2-40B4-BE49-F238E27FC236}">
                        <a16:creationId xmlns:a16="http://schemas.microsoft.com/office/drawing/2014/main" id="{60BEBBC3-479A-4D87-B17F-988838490CEA}"/>
                      </a:ext>
                    </a:extLst>
                  </p:cNvPr>
                  <p:cNvSpPr/>
                  <p:nvPr/>
                </p:nvSpPr>
                <p:spPr>
                  <a:xfrm>
                    <a:off x="9334635"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SQL Server</a:t>
                    </a:r>
                  </a:p>
                </p:txBody>
              </p:sp>
              <p:cxnSp>
                <p:nvCxnSpPr>
                  <p:cNvPr id="197" name="Straight Connector 196">
                    <a:extLst>
                      <a:ext uri="{FF2B5EF4-FFF2-40B4-BE49-F238E27FC236}">
                        <a16:creationId xmlns:a16="http://schemas.microsoft.com/office/drawing/2014/main" id="{AAF6AF06-965F-4D9C-B0D7-DBE0A65971F9}"/>
                      </a:ext>
                    </a:extLst>
                  </p:cNvPr>
                  <p:cNvCxnSpPr>
                    <a:cxnSpLocks/>
                  </p:cNvCxnSpPr>
                  <p:nvPr/>
                </p:nvCxnSpPr>
                <p:spPr>
                  <a:xfrm>
                    <a:off x="8839606" y="3324527"/>
                    <a:ext cx="0" cy="140502"/>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9" name="Rectangle 198">
                    <a:extLst>
                      <a:ext uri="{FF2B5EF4-FFF2-40B4-BE49-F238E27FC236}">
                        <a16:creationId xmlns:a16="http://schemas.microsoft.com/office/drawing/2014/main" id="{7F9B4C1B-16CA-4C90-8839-7FFEC4F0581F}"/>
                      </a:ext>
                    </a:extLst>
                  </p:cNvPr>
                  <p:cNvSpPr/>
                  <p:nvPr/>
                </p:nvSpPr>
                <p:spPr>
                  <a:xfrm>
                    <a:off x="8469617"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Spark</a:t>
                    </a:r>
                  </a:p>
                </p:txBody>
              </p:sp>
              <p:cxnSp>
                <p:nvCxnSpPr>
                  <p:cNvPr id="200" name="Straight Connector 199">
                    <a:extLst>
                      <a:ext uri="{FF2B5EF4-FFF2-40B4-BE49-F238E27FC236}">
                        <a16:creationId xmlns:a16="http://schemas.microsoft.com/office/drawing/2014/main" id="{F637EAF5-5FDF-4DD4-8F89-FB58767C1A4B}"/>
                      </a:ext>
                    </a:extLst>
                  </p:cNvPr>
                  <p:cNvCxnSpPr>
                    <a:cxnSpLocks/>
                  </p:cNvCxnSpPr>
                  <p:nvPr/>
                </p:nvCxnSpPr>
                <p:spPr>
                  <a:xfrm>
                    <a:off x="9704625" y="3324527"/>
                    <a:ext cx="0" cy="140502"/>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63B1BF4D-A695-4DFA-97F4-06803C18AA4B}"/>
                      </a:ext>
                    </a:extLst>
                  </p:cNvPr>
                  <p:cNvSpPr/>
                  <p:nvPr/>
                </p:nvSpPr>
                <p:spPr>
                  <a:xfrm>
                    <a:off x="8464489" y="3465029"/>
                    <a:ext cx="1610123" cy="3993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Data Node</a:t>
                    </a:r>
                  </a:p>
                </p:txBody>
              </p:sp>
            </p:grpSp>
            <p:grpSp>
              <p:nvGrpSpPr>
                <p:cNvPr id="190" name="Group 189">
                  <a:extLst>
                    <a:ext uri="{FF2B5EF4-FFF2-40B4-BE49-F238E27FC236}">
                      <a16:creationId xmlns:a16="http://schemas.microsoft.com/office/drawing/2014/main" id="{E7B9E9F8-A42F-4986-B033-DE3FBE5454F9}"/>
                    </a:ext>
                  </a:extLst>
                </p:cNvPr>
                <p:cNvGrpSpPr/>
                <p:nvPr/>
              </p:nvGrpSpPr>
              <p:grpSpPr>
                <a:xfrm>
                  <a:off x="7501270" y="3972905"/>
                  <a:ext cx="1164920" cy="885131"/>
                  <a:chOff x="8464489" y="2534822"/>
                  <a:chExt cx="1610123" cy="1331792"/>
                </a:xfrm>
              </p:grpSpPr>
              <p:sp>
                <p:nvSpPr>
                  <p:cNvPr id="191" name="Rectangle 190">
                    <a:extLst>
                      <a:ext uri="{FF2B5EF4-FFF2-40B4-BE49-F238E27FC236}">
                        <a16:creationId xmlns:a16="http://schemas.microsoft.com/office/drawing/2014/main" id="{982354FD-10DC-4C85-86C6-80F26860B067}"/>
                      </a:ext>
                    </a:extLst>
                  </p:cNvPr>
                  <p:cNvSpPr/>
                  <p:nvPr/>
                </p:nvSpPr>
                <p:spPr>
                  <a:xfrm>
                    <a:off x="9334635"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SQL Server</a:t>
                    </a:r>
                  </a:p>
                </p:txBody>
              </p:sp>
              <p:cxnSp>
                <p:nvCxnSpPr>
                  <p:cNvPr id="192" name="Straight Connector 191">
                    <a:extLst>
                      <a:ext uri="{FF2B5EF4-FFF2-40B4-BE49-F238E27FC236}">
                        <a16:creationId xmlns:a16="http://schemas.microsoft.com/office/drawing/2014/main" id="{63EAEEAB-F6DB-4CF0-9600-0D91949D0B09}"/>
                      </a:ext>
                    </a:extLst>
                  </p:cNvPr>
                  <p:cNvCxnSpPr>
                    <a:cxnSpLocks/>
                  </p:cNvCxnSpPr>
                  <p:nvPr/>
                </p:nvCxnSpPr>
                <p:spPr>
                  <a:xfrm>
                    <a:off x="8839606" y="3324527"/>
                    <a:ext cx="0" cy="14277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727D8FBD-5E6A-4B61-8E59-C94111542AED}"/>
                      </a:ext>
                    </a:extLst>
                  </p:cNvPr>
                  <p:cNvSpPr/>
                  <p:nvPr/>
                </p:nvSpPr>
                <p:spPr>
                  <a:xfrm>
                    <a:off x="8469617"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Spark</a:t>
                    </a:r>
                  </a:p>
                </p:txBody>
              </p:sp>
              <p:cxnSp>
                <p:nvCxnSpPr>
                  <p:cNvPr id="195" name="Straight Connector 194">
                    <a:extLst>
                      <a:ext uri="{FF2B5EF4-FFF2-40B4-BE49-F238E27FC236}">
                        <a16:creationId xmlns:a16="http://schemas.microsoft.com/office/drawing/2014/main" id="{9B5DF033-A942-4AB2-8DF3-EE05E1669CEA}"/>
                      </a:ext>
                    </a:extLst>
                  </p:cNvPr>
                  <p:cNvCxnSpPr>
                    <a:cxnSpLocks/>
                  </p:cNvCxnSpPr>
                  <p:nvPr/>
                </p:nvCxnSpPr>
                <p:spPr>
                  <a:xfrm>
                    <a:off x="9704625" y="3324527"/>
                    <a:ext cx="0" cy="14277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3" name="Rectangle 192">
                    <a:extLst>
                      <a:ext uri="{FF2B5EF4-FFF2-40B4-BE49-F238E27FC236}">
                        <a16:creationId xmlns:a16="http://schemas.microsoft.com/office/drawing/2014/main" id="{FF13864D-3451-49C2-B929-93EAC9A5823C}"/>
                      </a:ext>
                    </a:extLst>
                  </p:cNvPr>
                  <p:cNvSpPr/>
                  <p:nvPr/>
                </p:nvSpPr>
                <p:spPr>
                  <a:xfrm>
                    <a:off x="8464489" y="3467304"/>
                    <a:ext cx="1610123" cy="3993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Data Node</a:t>
                    </a:r>
                  </a:p>
                </p:txBody>
              </p:sp>
            </p:grpSp>
            <p:cxnSp>
              <p:nvCxnSpPr>
                <p:cNvPr id="33" name="Connector: Elbow 32">
                  <a:extLst>
                    <a:ext uri="{FF2B5EF4-FFF2-40B4-BE49-F238E27FC236}">
                      <a16:creationId xmlns:a16="http://schemas.microsoft.com/office/drawing/2014/main" id="{49519957-4C27-40DB-919F-6521874F322F}"/>
                    </a:ext>
                  </a:extLst>
                </p:cNvPr>
                <p:cNvCxnSpPr>
                  <a:cxnSpLocks/>
                  <a:stCxn id="201" idx="0"/>
                  <a:endCxn id="196" idx="0"/>
                </p:cNvCxnSpPr>
                <p:nvPr/>
              </p:nvCxnSpPr>
              <p:spPr>
                <a:xfrm rot="16200000" flipV="1">
                  <a:off x="8585880" y="2508173"/>
                  <a:ext cx="12700" cy="2929461"/>
                </a:xfrm>
                <a:prstGeom prst="bentConnector3">
                  <a:avLst>
                    <a:gd name="adj1" fmla="val 1800000"/>
                  </a:avLst>
                </a:prstGeom>
                <a:ln w="12700">
                  <a:solidFill>
                    <a:srgbClr val="757575"/>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D0E98216-87A2-4C63-80D9-54DBF7DBD174}"/>
                    </a:ext>
                  </a:extLst>
                </p:cNvPr>
                <p:cNvSpPr/>
                <p:nvPr/>
              </p:nvSpPr>
              <p:spPr>
                <a:xfrm>
                  <a:off x="7448645" y="3856110"/>
                  <a:ext cx="1283056" cy="1252942"/>
                </a:xfrm>
                <a:prstGeom prst="rect">
                  <a:avLst/>
                </a:prstGeom>
                <a:noFill/>
                <a:ln w="12700">
                  <a:solidFill>
                    <a:srgbClr val="0077D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07" name="TextBox 106">
                  <a:extLst>
                    <a:ext uri="{FF2B5EF4-FFF2-40B4-BE49-F238E27FC236}">
                      <a16:creationId xmlns:a16="http://schemas.microsoft.com/office/drawing/2014/main" id="{5835B9B0-982B-4B08-8EF4-3093178F82C6}"/>
                    </a:ext>
                  </a:extLst>
                </p:cNvPr>
                <p:cNvSpPr txBox="1"/>
                <p:nvPr/>
              </p:nvSpPr>
              <p:spPr>
                <a:xfrm>
                  <a:off x="7514670" y="4862830"/>
                  <a:ext cx="1137659" cy="246221"/>
                </a:xfrm>
                <a:prstGeom prst="rect">
                  <a:avLst/>
                </a:prstGeom>
                <a:noFill/>
              </p:spPr>
              <p:txBody>
                <a:bodyPr vert="horz"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7D7"/>
                      </a:solidFill>
                      <a:effectLst/>
                      <a:uLnTx/>
                      <a:uFillTx/>
                      <a:latin typeface="+mj-lt"/>
                      <a:cs typeface="Segoe UI" panose="020B0502040204020203" pitchFamily="34" charset="0"/>
                    </a:rPr>
                    <a:t>Kubernetes pod</a:t>
                  </a:r>
                </a:p>
              </p:txBody>
            </p:sp>
            <p:sp>
              <p:nvSpPr>
                <p:cNvPr id="145" name="TextBox 144">
                  <a:extLst>
                    <a:ext uri="{FF2B5EF4-FFF2-40B4-BE49-F238E27FC236}">
                      <a16:creationId xmlns:a16="http://schemas.microsoft.com/office/drawing/2014/main" id="{568549EE-3AA6-44B4-8959-E35CA3B2B83B}"/>
                    </a:ext>
                  </a:extLst>
                </p:cNvPr>
                <p:cNvSpPr txBox="1"/>
                <p:nvPr/>
              </p:nvSpPr>
              <p:spPr>
                <a:xfrm>
                  <a:off x="9339941" y="1218602"/>
                  <a:ext cx="1002190" cy="246221"/>
                </a:xfrm>
                <a:prstGeom prst="rect">
                  <a:avLst/>
                </a:prstGeom>
                <a:noFill/>
              </p:spPr>
              <p:txBody>
                <a:bodyPr wrap="square" bIns="45720" rtlCol="0">
                  <a:spAutoFit/>
                </a:bodyPr>
                <a:lstStyle/>
                <a:p>
                  <a:pPr marR="0" lvl="0" indent="0" algn="ctr" defTabSz="457200" fontAlgn="auto">
                    <a:lnSpc>
                      <a:spcPct val="100000"/>
                    </a:lnSpc>
                    <a:spcBef>
                      <a:spcPts val="0"/>
                    </a:spcBef>
                    <a:spcAft>
                      <a:spcPts val="0"/>
                    </a:spcAft>
                    <a:buClrTx/>
                    <a:buSzTx/>
                    <a:buFontTx/>
                    <a:buNone/>
                    <a:tabLst/>
                    <a:defRPr/>
                  </a:pPr>
                  <a:r>
                    <a:rPr lang="en-US" sz="1000" b="1" dirty="0">
                      <a:solidFill>
                        <a:schemeClr val="tx2"/>
                      </a:solidFill>
                      <a:latin typeface="+mj-lt"/>
                      <a:cs typeface="Segoe UI" panose="020B0502040204020203" pitchFamily="34" charset="0"/>
                    </a:rPr>
                    <a:t>Analytics</a:t>
                  </a:r>
                </a:p>
              </p:txBody>
            </p:sp>
            <p:cxnSp>
              <p:nvCxnSpPr>
                <p:cNvPr id="169" name="Connector: Elbow 168">
                  <a:extLst>
                    <a:ext uri="{FF2B5EF4-FFF2-40B4-BE49-F238E27FC236}">
                      <a16:creationId xmlns:a16="http://schemas.microsoft.com/office/drawing/2014/main" id="{768D203E-BC05-4AD0-B43A-280412A60AEB}"/>
                    </a:ext>
                  </a:extLst>
                </p:cNvPr>
                <p:cNvCxnSpPr>
                  <a:cxnSpLocks/>
                </p:cNvCxnSpPr>
                <p:nvPr/>
              </p:nvCxnSpPr>
              <p:spPr>
                <a:xfrm rot="16200000" flipH="1">
                  <a:off x="8092455" y="348059"/>
                  <a:ext cx="12700" cy="2437022"/>
                </a:xfrm>
                <a:prstGeom prst="bentConnector3">
                  <a:avLst>
                    <a:gd name="adj1" fmla="val 737142"/>
                  </a:avLst>
                </a:prstGeom>
                <a:ln w="12700">
                  <a:solidFill>
                    <a:srgbClr val="757575"/>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D4BDB416-0943-4F6B-B863-679C20BF80A5}"/>
                    </a:ext>
                  </a:extLst>
                </p:cNvPr>
                <p:cNvCxnSpPr>
                  <a:cxnSpLocks/>
                </p:cNvCxnSpPr>
                <p:nvPr/>
              </p:nvCxnSpPr>
              <p:spPr>
                <a:xfrm>
                  <a:off x="8101447" y="1592208"/>
                  <a:ext cx="1" cy="288739"/>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BCEF8009-0BC0-46F2-9378-01A59C9CFB03}"/>
                    </a:ext>
                  </a:extLst>
                </p:cNvPr>
                <p:cNvSpPr txBox="1"/>
                <p:nvPr/>
              </p:nvSpPr>
              <p:spPr>
                <a:xfrm>
                  <a:off x="7045862" y="1122807"/>
                  <a:ext cx="698235" cy="427809"/>
                </a:xfrm>
                <a:prstGeom prst="rect">
                  <a:avLst/>
                </a:prstGeom>
                <a:noFill/>
                <a:ln>
                  <a:noFill/>
                </a:ln>
              </p:spPr>
              <p:txBody>
                <a:bodyPr wrap="square" bIns="73152" rtlCol="0">
                  <a:spAutoFit/>
                </a:bodyPr>
                <a:lstStyle/>
                <a:p>
                  <a:pPr marR="0" lvl="0" indent="0" defTabSz="457200" fontAlgn="auto">
                    <a:lnSpc>
                      <a:spcPct val="100000"/>
                    </a:lnSpc>
                    <a:spcBef>
                      <a:spcPts val="0"/>
                    </a:spcBef>
                    <a:spcAft>
                      <a:spcPts val="0"/>
                    </a:spcAft>
                    <a:buClrTx/>
                    <a:buSzTx/>
                    <a:buFontTx/>
                    <a:buNone/>
                    <a:tabLst/>
                    <a:defRPr/>
                  </a:pPr>
                  <a:r>
                    <a:rPr lang="en-US" sz="1000" b="1" dirty="0">
                      <a:solidFill>
                        <a:schemeClr val="tx2"/>
                      </a:solidFill>
                      <a:latin typeface="+mj-lt"/>
                      <a:cs typeface="Segoe UI" panose="020B0502040204020203" pitchFamily="34" charset="0"/>
                    </a:rPr>
                    <a:t>Custom</a:t>
                  </a:r>
                  <a:br>
                    <a:rPr lang="en-US" sz="1000" b="1" dirty="0">
                      <a:solidFill>
                        <a:schemeClr val="tx2"/>
                      </a:solidFill>
                      <a:latin typeface="+mj-lt"/>
                      <a:cs typeface="Segoe UI" panose="020B0502040204020203" pitchFamily="34" charset="0"/>
                    </a:rPr>
                  </a:br>
                  <a:r>
                    <a:rPr lang="en-US" sz="1000" b="1" dirty="0">
                      <a:solidFill>
                        <a:schemeClr val="tx2"/>
                      </a:solidFill>
                      <a:latin typeface="+mj-lt"/>
                      <a:cs typeface="Segoe UI" panose="020B0502040204020203" pitchFamily="34" charset="0"/>
                    </a:rPr>
                    <a:t>apps</a:t>
                  </a:r>
                </a:p>
              </p:txBody>
            </p:sp>
            <p:sp>
              <p:nvSpPr>
                <p:cNvPr id="117" name="TextBox 116">
                  <a:extLst>
                    <a:ext uri="{FF2B5EF4-FFF2-40B4-BE49-F238E27FC236}">
                      <a16:creationId xmlns:a16="http://schemas.microsoft.com/office/drawing/2014/main" id="{E2A4761C-D819-468C-9122-65D0787DCD35}"/>
                    </a:ext>
                  </a:extLst>
                </p:cNvPr>
                <p:cNvSpPr txBox="1"/>
                <p:nvPr/>
              </p:nvSpPr>
              <p:spPr>
                <a:xfrm>
                  <a:off x="8306274" y="1218601"/>
                  <a:ext cx="370223" cy="273921"/>
                </a:xfrm>
                <a:prstGeom prst="rect">
                  <a:avLst/>
                </a:prstGeom>
                <a:noFill/>
              </p:spPr>
              <p:txBody>
                <a:bodyPr wrap="square" bIns="73152" rtlCol="0">
                  <a:spAutoFit/>
                </a:bodyPr>
                <a:lstStyle/>
                <a:p>
                  <a:pPr algn="ctr" defTabSz="457200">
                    <a:defRPr/>
                  </a:pPr>
                  <a:r>
                    <a:rPr lang="en-US" sz="1000" b="1" dirty="0">
                      <a:solidFill>
                        <a:schemeClr val="tx2"/>
                      </a:solidFill>
                      <a:latin typeface="+mj-lt"/>
                      <a:cs typeface="Segoe UI" panose="020B0502040204020203" pitchFamily="34" charset="0"/>
                    </a:rPr>
                    <a:t>BI</a:t>
                  </a:r>
                </a:p>
              </p:txBody>
            </p:sp>
            <p:cxnSp>
              <p:nvCxnSpPr>
                <p:cNvPr id="5" name="Straight Connector 4">
                  <a:extLst>
                    <a:ext uri="{FF2B5EF4-FFF2-40B4-BE49-F238E27FC236}">
                      <a16:creationId xmlns:a16="http://schemas.microsoft.com/office/drawing/2014/main" id="{D57AACCA-308C-7549-B252-302359591FD2}"/>
                    </a:ext>
                  </a:extLst>
                </p:cNvPr>
                <p:cNvCxnSpPr>
                  <a:cxnSpLocks/>
                </p:cNvCxnSpPr>
                <p:nvPr/>
              </p:nvCxnSpPr>
              <p:spPr>
                <a:xfrm>
                  <a:off x="8404070" y="3747858"/>
                  <a:ext cx="0" cy="222101"/>
                </a:xfrm>
                <a:prstGeom prst="line">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302" name="Rectangle 301">
                  <a:extLst>
                    <a:ext uri="{FF2B5EF4-FFF2-40B4-BE49-F238E27FC236}">
                      <a16:creationId xmlns:a16="http://schemas.microsoft.com/office/drawing/2014/main" id="{FEA9D8F1-C4EC-0047-9621-92C6929912CD}"/>
                    </a:ext>
                  </a:extLst>
                </p:cNvPr>
                <p:cNvSpPr/>
                <p:nvPr/>
              </p:nvSpPr>
              <p:spPr>
                <a:xfrm>
                  <a:off x="8216107" y="1947004"/>
                  <a:ext cx="2216210" cy="427809"/>
                </a:xfrm>
                <a:prstGeom prst="rect">
                  <a:avLst/>
                </a:prstGeom>
                <a:noFill/>
                <a:ln>
                  <a:noFill/>
                </a:ln>
              </p:spPr>
              <p:txBody>
                <a:bodyPr wrap="square" bIns="73152" rtlCol="0">
                  <a:spAutoFit/>
                </a:bodyPr>
                <a:lstStyle/>
                <a:p>
                  <a:pPr defTabSz="457200"/>
                  <a:r>
                    <a:rPr lang="en-US" sz="1000" b="1" dirty="0">
                      <a:solidFill>
                        <a:schemeClr val="tx2"/>
                      </a:solidFill>
                      <a:latin typeface="+mj-lt"/>
                      <a:cs typeface="Segoe UI" panose="020B0502040204020203" pitchFamily="34" charset="0"/>
                    </a:rPr>
                    <a:t>SQL Server </a:t>
                  </a:r>
                  <a:br>
                    <a:rPr lang="en-US" sz="1000" b="1" dirty="0">
                      <a:solidFill>
                        <a:schemeClr val="tx2"/>
                      </a:solidFill>
                      <a:latin typeface="+mj-lt"/>
                      <a:cs typeface="Segoe UI" panose="020B0502040204020203" pitchFamily="34" charset="0"/>
                    </a:rPr>
                  </a:br>
                  <a:r>
                    <a:rPr lang="en-US" sz="1000" b="1" dirty="0">
                      <a:solidFill>
                        <a:schemeClr val="tx2"/>
                      </a:solidFill>
                      <a:latin typeface="+mj-lt"/>
                      <a:cs typeface="Segoe UI" panose="020B0502040204020203" pitchFamily="34" charset="0"/>
                    </a:rPr>
                    <a:t>master instance</a:t>
                  </a:r>
                </a:p>
              </p:txBody>
            </p:sp>
            <p:pic>
              <p:nvPicPr>
                <p:cNvPr id="253" name="Picture 252">
                  <a:extLst>
                    <a:ext uri="{FF2B5EF4-FFF2-40B4-BE49-F238E27FC236}">
                      <a16:creationId xmlns:a16="http://schemas.microsoft.com/office/drawing/2014/main" id="{C82ECAE6-3E1B-4F7A-8463-24AECF9147B2}"/>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465924" y="5628519"/>
                  <a:ext cx="453297" cy="336508"/>
                </a:xfrm>
                <a:prstGeom prst="rect">
                  <a:avLst/>
                </a:prstGeom>
              </p:spPr>
            </p:pic>
            <p:grpSp>
              <p:nvGrpSpPr>
                <p:cNvPr id="6" name="Group 5">
                  <a:extLst>
                    <a:ext uri="{FF2B5EF4-FFF2-40B4-BE49-F238E27FC236}">
                      <a16:creationId xmlns:a16="http://schemas.microsoft.com/office/drawing/2014/main" id="{A6694C5E-DCC3-E844-9BEB-0409DB9FB311}"/>
                    </a:ext>
                  </a:extLst>
                </p:cNvPr>
                <p:cNvGrpSpPr/>
                <p:nvPr/>
              </p:nvGrpSpPr>
              <p:grpSpPr>
                <a:xfrm>
                  <a:off x="2601701" y="5494591"/>
                  <a:ext cx="831068" cy="577782"/>
                  <a:chOff x="2601701" y="5883211"/>
                  <a:chExt cx="831068" cy="577782"/>
                </a:xfrm>
              </p:grpSpPr>
              <p:sp>
                <p:nvSpPr>
                  <p:cNvPr id="396" name="TextBox 395">
                    <a:extLst>
                      <a:ext uri="{FF2B5EF4-FFF2-40B4-BE49-F238E27FC236}">
                        <a16:creationId xmlns:a16="http://schemas.microsoft.com/office/drawing/2014/main" id="{0FA689F7-5F43-45F5-8D27-6BDDC03C0B1C}"/>
                      </a:ext>
                    </a:extLst>
                  </p:cNvPr>
                  <p:cNvSpPr txBox="1"/>
                  <p:nvPr/>
                </p:nvSpPr>
                <p:spPr>
                  <a:xfrm>
                    <a:off x="2601701" y="6230161"/>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243" name="Group 242">
                    <a:extLst>
                      <a:ext uri="{FF2B5EF4-FFF2-40B4-BE49-F238E27FC236}">
                        <a16:creationId xmlns:a16="http://schemas.microsoft.com/office/drawing/2014/main" id="{5CBBB4AD-F437-CE40-BA55-55C2445B05FD}"/>
                      </a:ext>
                    </a:extLst>
                  </p:cNvPr>
                  <p:cNvGrpSpPr/>
                  <p:nvPr/>
                </p:nvGrpSpPr>
                <p:grpSpPr>
                  <a:xfrm>
                    <a:off x="2867821" y="5883211"/>
                    <a:ext cx="317340" cy="313918"/>
                    <a:chOff x="6712956" y="9045673"/>
                    <a:chExt cx="464984" cy="459971"/>
                  </a:xfrm>
                </p:grpSpPr>
                <p:sp>
                  <p:nvSpPr>
                    <p:cNvPr id="244" name="Rectangle 243">
                      <a:extLst>
                        <a:ext uri="{FF2B5EF4-FFF2-40B4-BE49-F238E27FC236}">
                          <a16:creationId xmlns:a16="http://schemas.microsoft.com/office/drawing/2014/main" id="{F893E8C6-54E6-0C47-BD14-0E6E5089BA7F}"/>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45" name="Rectangle 244">
                      <a:extLst>
                        <a:ext uri="{FF2B5EF4-FFF2-40B4-BE49-F238E27FC236}">
                          <a16:creationId xmlns:a16="http://schemas.microsoft.com/office/drawing/2014/main" id="{D176CD69-C9F4-9C4D-B83A-C296395DF399}"/>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246" name="Group 245">
                      <a:extLst>
                        <a:ext uri="{FF2B5EF4-FFF2-40B4-BE49-F238E27FC236}">
                          <a16:creationId xmlns:a16="http://schemas.microsoft.com/office/drawing/2014/main" id="{B94F745E-2C60-F442-81F7-7D0CBA783E1D}"/>
                        </a:ext>
                      </a:extLst>
                    </p:cNvPr>
                    <p:cNvGrpSpPr/>
                    <p:nvPr/>
                  </p:nvGrpSpPr>
                  <p:grpSpPr>
                    <a:xfrm>
                      <a:off x="6712956" y="9045673"/>
                      <a:ext cx="464984" cy="138505"/>
                      <a:chOff x="551886" y="4922823"/>
                      <a:chExt cx="508602" cy="151498"/>
                    </a:xfrm>
                  </p:grpSpPr>
                  <p:sp>
                    <p:nvSpPr>
                      <p:cNvPr id="268" name="Rectangle 267">
                        <a:extLst>
                          <a:ext uri="{FF2B5EF4-FFF2-40B4-BE49-F238E27FC236}">
                            <a16:creationId xmlns:a16="http://schemas.microsoft.com/office/drawing/2014/main" id="{4DF8A28E-9F59-BE41-BAF2-C7991A434DF2}"/>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69" name="Oval 268">
                        <a:extLst>
                          <a:ext uri="{FF2B5EF4-FFF2-40B4-BE49-F238E27FC236}">
                            <a16:creationId xmlns:a16="http://schemas.microsoft.com/office/drawing/2014/main" id="{B2A79333-E6FD-224E-BF21-0180E749634A}"/>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270" name="Straight Connector 269">
                        <a:extLst>
                          <a:ext uri="{FF2B5EF4-FFF2-40B4-BE49-F238E27FC236}">
                            <a16:creationId xmlns:a16="http://schemas.microsoft.com/office/drawing/2014/main" id="{0001DA93-A807-7D43-BA58-9AE6B5CB3F57}"/>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47" name="Straight Connector 246">
                      <a:extLst>
                        <a:ext uri="{FF2B5EF4-FFF2-40B4-BE49-F238E27FC236}">
                          <a16:creationId xmlns:a16="http://schemas.microsoft.com/office/drawing/2014/main" id="{1A3B0D12-2076-9746-8A88-6B33D100B24A}"/>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D146621C-D43A-F74D-8505-1831C579845B}"/>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EE2DE358-1E71-D84A-A3C0-1E319EA18F39}"/>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C182B588-6C35-0243-B5E3-9C928C78DA90}"/>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7230092A-314D-4140-BBBE-68F8D7445777}"/>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533D628E-19F0-7C43-B790-62ADA51C462A}"/>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38D9D57F-8B62-E647-AE68-828DE5CE4BD9}"/>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DBD4AF6A-A3AE-F748-8DD9-ADAD16A88FB3}"/>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16" name="Group 515">
                  <a:extLst>
                    <a:ext uri="{FF2B5EF4-FFF2-40B4-BE49-F238E27FC236}">
                      <a16:creationId xmlns:a16="http://schemas.microsoft.com/office/drawing/2014/main" id="{76A8E501-3E79-A941-A0F9-1F162F991AC9}"/>
                    </a:ext>
                  </a:extLst>
                </p:cNvPr>
                <p:cNvGrpSpPr/>
                <p:nvPr/>
              </p:nvGrpSpPr>
              <p:grpSpPr>
                <a:xfrm>
                  <a:off x="3965022" y="5494591"/>
                  <a:ext cx="831068" cy="577782"/>
                  <a:chOff x="2601701" y="5883211"/>
                  <a:chExt cx="831068" cy="577782"/>
                </a:xfrm>
              </p:grpSpPr>
              <p:sp>
                <p:nvSpPr>
                  <p:cNvPr id="517" name="TextBox 516">
                    <a:extLst>
                      <a:ext uri="{FF2B5EF4-FFF2-40B4-BE49-F238E27FC236}">
                        <a16:creationId xmlns:a16="http://schemas.microsoft.com/office/drawing/2014/main" id="{E6D42AC8-7DD8-E740-ABAD-FD4E499403A6}"/>
                      </a:ext>
                    </a:extLst>
                  </p:cNvPr>
                  <p:cNvSpPr txBox="1"/>
                  <p:nvPr/>
                </p:nvSpPr>
                <p:spPr>
                  <a:xfrm>
                    <a:off x="2601701" y="6230161"/>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18" name="Group 517">
                    <a:extLst>
                      <a:ext uri="{FF2B5EF4-FFF2-40B4-BE49-F238E27FC236}">
                        <a16:creationId xmlns:a16="http://schemas.microsoft.com/office/drawing/2014/main" id="{4431EB2E-1D82-5F44-A1A3-70D038FCA06A}"/>
                      </a:ext>
                    </a:extLst>
                  </p:cNvPr>
                  <p:cNvGrpSpPr/>
                  <p:nvPr/>
                </p:nvGrpSpPr>
                <p:grpSpPr>
                  <a:xfrm>
                    <a:off x="2867821" y="5883211"/>
                    <a:ext cx="317340" cy="313918"/>
                    <a:chOff x="6712956" y="9045673"/>
                    <a:chExt cx="464984" cy="459971"/>
                  </a:xfrm>
                </p:grpSpPr>
                <p:sp>
                  <p:nvSpPr>
                    <p:cNvPr id="519" name="Rectangle 518">
                      <a:extLst>
                        <a:ext uri="{FF2B5EF4-FFF2-40B4-BE49-F238E27FC236}">
                          <a16:creationId xmlns:a16="http://schemas.microsoft.com/office/drawing/2014/main" id="{4443554E-8B97-9649-BD56-58D40BD2FEE3}"/>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20" name="Rectangle 519">
                      <a:extLst>
                        <a:ext uri="{FF2B5EF4-FFF2-40B4-BE49-F238E27FC236}">
                          <a16:creationId xmlns:a16="http://schemas.microsoft.com/office/drawing/2014/main" id="{04A064F9-DB6E-2C4C-84FC-55CEF1FAF8FD}"/>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21" name="Group 520">
                      <a:extLst>
                        <a:ext uri="{FF2B5EF4-FFF2-40B4-BE49-F238E27FC236}">
                          <a16:creationId xmlns:a16="http://schemas.microsoft.com/office/drawing/2014/main" id="{AAAE0D36-5B2D-1649-80BE-E04EB47E7D72}"/>
                        </a:ext>
                      </a:extLst>
                    </p:cNvPr>
                    <p:cNvGrpSpPr/>
                    <p:nvPr/>
                  </p:nvGrpSpPr>
                  <p:grpSpPr>
                    <a:xfrm>
                      <a:off x="6712956" y="9045673"/>
                      <a:ext cx="464984" cy="138505"/>
                      <a:chOff x="551886" y="4922823"/>
                      <a:chExt cx="508602" cy="151498"/>
                    </a:xfrm>
                  </p:grpSpPr>
                  <p:sp>
                    <p:nvSpPr>
                      <p:cNvPr id="530" name="Rectangle 529">
                        <a:extLst>
                          <a:ext uri="{FF2B5EF4-FFF2-40B4-BE49-F238E27FC236}">
                            <a16:creationId xmlns:a16="http://schemas.microsoft.com/office/drawing/2014/main" id="{62C077F4-AF99-CD43-A4B9-0131B3EA104D}"/>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31" name="Oval 530">
                        <a:extLst>
                          <a:ext uri="{FF2B5EF4-FFF2-40B4-BE49-F238E27FC236}">
                            <a16:creationId xmlns:a16="http://schemas.microsoft.com/office/drawing/2014/main" id="{7A3B29C6-DCC7-B54B-A1AB-C2F3C04368C8}"/>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32" name="Straight Connector 531">
                        <a:extLst>
                          <a:ext uri="{FF2B5EF4-FFF2-40B4-BE49-F238E27FC236}">
                            <a16:creationId xmlns:a16="http://schemas.microsoft.com/office/drawing/2014/main" id="{B9D45F34-79E2-0441-8DE0-78F79CDDF1F4}"/>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22" name="Straight Connector 521">
                      <a:extLst>
                        <a:ext uri="{FF2B5EF4-FFF2-40B4-BE49-F238E27FC236}">
                          <a16:creationId xmlns:a16="http://schemas.microsoft.com/office/drawing/2014/main" id="{F9E32227-DAC1-DF48-909F-3D3FEECEC584}"/>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3" name="Straight Connector 522">
                      <a:extLst>
                        <a:ext uri="{FF2B5EF4-FFF2-40B4-BE49-F238E27FC236}">
                          <a16:creationId xmlns:a16="http://schemas.microsoft.com/office/drawing/2014/main" id="{756D9367-B050-DC47-B813-27E2CF5D078D}"/>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E5924ED6-33BC-FF4B-ABD4-C4AE5540AF31}"/>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5" name="Straight Connector 524">
                      <a:extLst>
                        <a:ext uri="{FF2B5EF4-FFF2-40B4-BE49-F238E27FC236}">
                          <a16:creationId xmlns:a16="http://schemas.microsoft.com/office/drawing/2014/main" id="{CD44BE65-2EC0-D54C-B2EA-4AAE1856BA37}"/>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6" name="Straight Connector 525">
                      <a:extLst>
                        <a:ext uri="{FF2B5EF4-FFF2-40B4-BE49-F238E27FC236}">
                          <a16:creationId xmlns:a16="http://schemas.microsoft.com/office/drawing/2014/main" id="{AC995BDE-C184-4547-ABD9-6B2437891F2F}"/>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953B041F-E082-274F-835D-457699B6500B}"/>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40316641-C0E8-FF41-A691-7F28401A7C54}"/>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5D610662-5732-384B-91C7-746BA9520D37}"/>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33" name="Group 532">
                  <a:extLst>
                    <a:ext uri="{FF2B5EF4-FFF2-40B4-BE49-F238E27FC236}">
                      <a16:creationId xmlns:a16="http://schemas.microsoft.com/office/drawing/2014/main" id="{19526B77-EC7A-D64D-85BD-C5820ED1C7BE}"/>
                    </a:ext>
                  </a:extLst>
                </p:cNvPr>
                <p:cNvGrpSpPr/>
                <p:nvPr/>
              </p:nvGrpSpPr>
              <p:grpSpPr>
                <a:xfrm>
                  <a:off x="5291524" y="5494591"/>
                  <a:ext cx="831068" cy="577782"/>
                  <a:chOff x="2601701" y="5883211"/>
                  <a:chExt cx="831068" cy="577782"/>
                </a:xfrm>
              </p:grpSpPr>
              <p:sp>
                <p:nvSpPr>
                  <p:cNvPr id="534" name="TextBox 533">
                    <a:extLst>
                      <a:ext uri="{FF2B5EF4-FFF2-40B4-BE49-F238E27FC236}">
                        <a16:creationId xmlns:a16="http://schemas.microsoft.com/office/drawing/2014/main" id="{352A7484-C450-1E4C-8EDB-89821AB4FCE3}"/>
                      </a:ext>
                    </a:extLst>
                  </p:cNvPr>
                  <p:cNvSpPr txBox="1"/>
                  <p:nvPr/>
                </p:nvSpPr>
                <p:spPr>
                  <a:xfrm>
                    <a:off x="2601701" y="6230161"/>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35" name="Group 534">
                    <a:extLst>
                      <a:ext uri="{FF2B5EF4-FFF2-40B4-BE49-F238E27FC236}">
                        <a16:creationId xmlns:a16="http://schemas.microsoft.com/office/drawing/2014/main" id="{2963ACF8-AA8A-D749-8930-F9B9182B0CA0}"/>
                      </a:ext>
                    </a:extLst>
                  </p:cNvPr>
                  <p:cNvGrpSpPr/>
                  <p:nvPr/>
                </p:nvGrpSpPr>
                <p:grpSpPr>
                  <a:xfrm>
                    <a:off x="2867821" y="5883211"/>
                    <a:ext cx="317340" cy="313918"/>
                    <a:chOff x="6712956" y="9045673"/>
                    <a:chExt cx="464984" cy="459971"/>
                  </a:xfrm>
                </p:grpSpPr>
                <p:sp>
                  <p:nvSpPr>
                    <p:cNvPr id="536" name="Rectangle 535">
                      <a:extLst>
                        <a:ext uri="{FF2B5EF4-FFF2-40B4-BE49-F238E27FC236}">
                          <a16:creationId xmlns:a16="http://schemas.microsoft.com/office/drawing/2014/main" id="{97914BAD-6E97-8E4E-B122-DF2950A691DE}"/>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37" name="Rectangle 536">
                      <a:extLst>
                        <a:ext uri="{FF2B5EF4-FFF2-40B4-BE49-F238E27FC236}">
                          <a16:creationId xmlns:a16="http://schemas.microsoft.com/office/drawing/2014/main" id="{88EA9E1C-013E-CB4C-958C-2C5277C0EE17}"/>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38" name="Group 537">
                      <a:extLst>
                        <a:ext uri="{FF2B5EF4-FFF2-40B4-BE49-F238E27FC236}">
                          <a16:creationId xmlns:a16="http://schemas.microsoft.com/office/drawing/2014/main" id="{9B6DF391-6506-8A4A-BD3A-1F31F2E268EC}"/>
                        </a:ext>
                      </a:extLst>
                    </p:cNvPr>
                    <p:cNvGrpSpPr/>
                    <p:nvPr/>
                  </p:nvGrpSpPr>
                  <p:grpSpPr>
                    <a:xfrm>
                      <a:off x="6712956" y="9045673"/>
                      <a:ext cx="464984" cy="138505"/>
                      <a:chOff x="551886" y="4922823"/>
                      <a:chExt cx="508602" cy="151498"/>
                    </a:xfrm>
                  </p:grpSpPr>
                  <p:sp>
                    <p:nvSpPr>
                      <p:cNvPr id="547" name="Rectangle 546">
                        <a:extLst>
                          <a:ext uri="{FF2B5EF4-FFF2-40B4-BE49-F238E27FC236}">
                            <a16:creationId xmlns:a16="http://schemas.microsoft.com/office/drawing/2014/main" id="{7FB522E8-839E-4748-A2D3-132B3505F84A}"/>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48" name="Oval 547">
                        <a:extLst>
                          <a:ext uri="{FF2B5EF4-FFF2-40B4-BE49-F238E27FC236}">
                            <a16:creationId xmlns:a16="http://schemas.microsoft.com/office/drawing/2014/main" id="{61A20461-7F9B-8649-8513-DC30CD389A25}"/>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49" name="Straight Connector 548">
                        <a:extLst>
                          <a:ext uri="{FF2B5EF4-FFF2-40B4-BE49-F238E27FC236}">
                            <a16:creationId xmlns:a16="http://schemas.microsoft.com/office/drawing/2014/main" id="{9E3A14EE-01D9-3B4D-BB55-7AB789E5252E}"/>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39" name="Straight Connector 538">
                      <a:extLst>
                        <a:ext uri="{FF2B5EF4-FFF2-40B4-BE49-F238E27FC236}">
                          <a16:creationId xmlns:a16="http://schemas.microsoft.com/office/drawing/2014/main" id="{B6238CD8-C82D-FE4C-B831-9F2897DFD68C}"/>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88DE1EFE-83E1-294D-98CA-B1E030068C37}"/>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688A6F7D-9BA3-7D40-BA50-09C2D30471A5}"/>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5B1DF23D-C443-FB40-B28E-49819110429D}"/>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22F85206-45C0-9C4B-90CC-7CF8E288164B}"/>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C134E871-0F4D-1843-BABF-0CDBC63FA449}"/>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2A5C9ED8-9013-D547-BAAE-9D45DD0A4ACB}"/>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2717FF71-36A2-3946-BCD7-9985CD4709FB}"/>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50" name="Group 549">
                  <a:extLst>
                    <a:ext uri="{FF2B5EF4-FFF2-40B4-BE49-F238E27FC236}">
                      <a16:creationId xmlns:a16="http://schemas.microsoft.com/office/drawing/2014/main" id="{572FE91A-5328-2F49-87EE-E6825C1DFD86}"/>
                    </a:ext>
                  </a:extLst>
                </p:cNvPr>
                <p:cNvGrpSpPr/>
                <p:nvPr/>
              </p:nvGrpSpPr>
              <p:grpSpPr>
                <a:xfrm>
                  <a:off x="6650817" y="5503842"/>
                  <a:ext cx="831068" cy="568531"/>
                  <a:chOff x="2601701" y="5883211"/>
                  <a:chExt cx="831068" cy="568531"/>
                </a:xfrm>
              </p:grpSpPr>
              <p:sp>
                <p:nvSpPr>
                  <p:cNvPr id="551" name="TextBox 550">
                    <a:extLst>
                      <a:ext uri="{FF2B5EF4-FFF2-40B4-BE49-F238E27FC236}">
                        <a16:creationId xmlns:a16="http://schemas.microsoft.com/office/drawing/2014/main" id="{397E7E73-EE82-F948-A6E0-A5FFA1EA20F6}"/>
                      </a:ext>
                    </a:extLst>
                  </p:cNvPr>
                  <p:cNvSpPr txBox="1"/>
                  <p:nvPr/>
                </p:nvSpPr>
                <p:spPr>
                  <a:xfrm>
                    <a:off x="2601701" y="6220910"/>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52" name="Group 551">
                    <a:extLst>
                      <a:ext uri="{FF2B5EF4-FFF2-40B4-BE49-F238E27FC236}">
                        <a16:creationId xmlns:a16="http://schemas.microsoft.com/office/drawing/2014/main" id="{DB7460BC-5646-1141-AEE1-25192540F094}"/>
                      </a:ext>
                    </a:extLst>
                  </p:cNvPr>
                  <p:cNvGrpSpPr/>
                  <p:nvPr/>
                </p:nvGrpSpPr>
                <p:grpSpPr>
                  <a:xfrm>
                    <a:off x="2867821" y="5883211"/>
                    <a:ext cx="317340" cy="313918"/>
                    <a:chOff x="6712956" y="9045673"/>
                    <a:chExt cx="464984" cy="459971"/>
                  </a:xfrm>
                </p:grpSpPr>
                <p:sp>
                  <p:nvSpPr>
                    <p:cNvPr id="553" name="Rectangle 552">
                      <a:extLst>
                        <a:ext uri="{FF2B5EF4-FFF2-40B4-BE49-F238E27FC236}">
                          <a16:creationId xmlns:a16="http://schemas.microsoft.com/office/drawing/2014/main" id="{F9D75ED2-7039-754B-BA08-9165C5317605}"/>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54" name="Rectangle 553">
                      <a:extLst>
                        <a:ext uri="{FF2B5EF4-FFF2-40B4-BE49-F238E27FC236}">
                          <a16:creationId xmlns:a16="http://schemas.microsoft.com/office/drawing/2014/main" id="{D977A923-0DE2-3B40-8CDE-953510B91A89}"/>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55" name="Group 554">
                      <a:extLst>
                        <a:ext uri="{FF2B5EF4-FFF2-40B4-BE49-F238E27FC236}">
                          <a16:creationId xmlns:a16="http://schemas.microsoft.com/office/drawing/2014/main" id="{BBEF7754-5858-4F4D-9D1D-CF9221DAF164}"/>
                        </a:ext>
                      </a:extLst>
                    </p:cNvPr>
                    <p:cNvGrpSpPr/>
                    <p:nvPr/>
                  </p:nvGrpSpPr>
                  <p:grpSpPr>
                    <a:xfrm>
                      <a:off x="6712956" y="9045673"/>
                      <a:ext cx="464984" cy="138505"/>
                      <a:chOff x="551886" y="4922823"/>
                      <a:chExt cx="508602" cy="151498"/>
                    </a:xfrm>
                  </p:grpSpPr>
                  <p:sp>
                    <p:nvSpPr>
                      <p:cNvPr id="564" name="Rectangle 563">
                        <a:extLst>
                          <a:ext uri="{FF2B5EF4-FFF2-40B4-BE49-F238E27FC236}">
                            <a16:creationId xmlns:a16="http://schemas.microsoft.com/office/drawing/2014/main" id="{8D9B4BDC-4F54-144B-B083-682BAC0B9029}"/>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65" name="Oval 564">
                        <a:extLst>
                          <a:ext uri="{FF2B5EF4-FFF2-40B4-BE49-F238E27FC236}">
                            <a16:creationId xmlns:a16="http://schemas.microsoft.com/office/drawing/2014/main" id="{EF4066D4-3577-5848-B4CF-0F5E8B586709}"/>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66" name="Straight Connector 565">
                        <a:extLst>
                          <a:ext uri="{FF2B5EF4-FFF2-40B4-BE49-F238E27FC236}">
                            <a16:creationId xmlns:a16="http://schemas.microsoft.com/office/drawing/2014/main" id="{6737A257-A214-164C-BE88-A2666B178B0C}"/>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56" name="Straight Connector 555">
                      <a:extLst>
                        <a:ext uri="{FF2B5EF4-FFF2-40B4-BE49-F238E27FC236}">
                          <a16:creationId xmlns:a16="http://schemas.microsoft.com/office/drawing/2014/main" id="{0AF2E54E-C51B-6741-9A01-18774F7F5952}"/>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48830C8F-9716-9F40-A2B6-9A3160D4F41B}"/>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8FE927E9-6155-A548-9E7C-4BC887E77F07}"/>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BE294872-B769-9043-94B5-B29DCFEC3AF1}"/>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C0DD454A-87EA-F142-B5B8-DA4504B658CB}"/>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F6A96B99-125C-4C41-93F2-292EF55A24E9}"/>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FBB3965E-628C-4848-8CF0-4914EAD93D71}"/>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7807644D-5A3D-AC4F-8A3F-E28AC1F79729}"/>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67" name="Group 566">
                  <a:extLst>
                    <a:ext uri="{FF2B5EF4-FFF2-40B4-BE49-F238E27FC236}">
                      <a16:creationId xmlns:a16="http://schemas.microsoft.com/office/drawing/2014/main" id="{B6EC7F98-0BCD-5042-8BC8-9CDD83164685}"/>
                    </a:ext>
                  </a:extLst>
                </p:cNvPr>
                <p:cNvGrpSpPr/>
                <p:nvPr/>
              </p:nvGrpSpPr>
              <p:grpSpPr>
                <a:xfrm>
                  <a:off x="7995728" y="5512695"/>
                  <a:ext cx="831068" cy="559678"/>
                  <a:chOff x="2601701" y="5883211"/>
                  <a:chExt cx="831068" cy="559678"/>
                </a:xfrm>
              </p:grpSpPr>
              <p:sp>
                <p:nvSpPr>
                  <p:cNvPr id="568" name="TextBox 567">
                    <a:extLst>
                      <a:ext uri="{FF2B5EF4-FFF2-40B4-BE49-F238E27FC236}">
                        <a16:creationId xmlns:a16="http://schemas.microsoft.com/office/drawing/2014/main" id="{E0FEA766-9A11-AE41-8E7B-B07CF2931FF7}"/>
                      </a:ext>
                    </a:extLst>
                  </p:cNvPr>
                  <p:cNvSpPr txBox="1"/>
                  <p:nvPr/>
                </p:nvSpPr>
                <p:spPr>
                  <a:xfrm>
                    <a:off x="2601701" y="6212057"/>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69" name="Group 568">
                    <a:extLst>
                      <a:ext uri="{FF2B5EF4-FFF2-40B4-BE49-F238E27FC236}">
                        <a16:creationId xmlns:a16="http://schemas.microsoft.com/office/drawing/2014/main" id="{CAB06B9B-7C75-DB49-8B6E-3B7AC3213BDE}"/>
                      </a:ext>
                    </a:extLst>
                  </p:cNvPr>
                  <p:cNvGrpSpPr/>
                  <p:nvPr/>
                </p:nvGrpSpPr>
                <p:grpSpPr>
                  <a:xfrm>
                    <a:off x="2867821" y="5883211"/>
                    <a:ext cx="317340" cy="313918"/>
                    <a:chOff x="6712956" y="9045673"/>
                    <a:chExt cx="464984" cy="459971"/>
                  </a:xfrm>
                </p:grpSpPr>
                <p:sp>
                  <p:nvSpPr>
                    <p:cNvPr id="570" name="Rectangle 569">
                      <a:extLst>
                        <a:ext uri="{FF2B5EF4-FFF2-40B4-BE49-F238E27FC236}">
                          <a16:creationId xmlns:a16="http://schemas.microsoft.com/office/drawing/2014/main" id="{C998E1E7-2D54-764D-88F6-824F6898BB20}"/>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71" name="Rectangle 570">
                      <a:extLst>
                        <a:ext uri="{FF2B5EF4-FFF2-40B4-BE49-F238E27FC236}">
                          <a16:creationId xmlns:a16="http://schemas.microsoft.com/office/drawing/2014/main" id="{39A78577-6460-3642-AA08-06A6E30614FB}"/>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72" name="Group 571">
                      <a:extLst>
                        <a:ext uri="{FF2B5EF4-FFF2-40B4-BE49-F238E27FC236}">
                          <a16:creationId xmlns:a16="http://schemas.microsoft.com/office/drawing/2014/main" id="{78B713C2-093A-2C44-84EF-B8F97920E221}"/>
                        </a:ext>
                      </a:extLst>
                    </p:cNvPr>
                    <p:cNvGrpSpPr/>
                    <p:nvPr/>
                  </p:nvGrpSpPr>
                  <p:grpSpPr>
                    <a:xfrm>
                      <a:off x="6712956" y="9045673"/>
                      <a:ext cx="464984" cy="138505"/>
                      <a:chOff x="551886" y="4922823"/>
                      <a:chExt cx="508602" cy="151498"/>
                    </a:xfrm>
                  </p:grpSpPr>
                  <p:sp>
                    <p:nvSpPr>
                      <p:cNvPr id="581" name="Rectangle 580">
                        <a:extLst>
                          <a:ext uri="{FF2B5EF4-FFF2-40B4-BE49-F238E27FC236}">
                            <a16:creationId xmlns:a16="http://schemas.microsoft.com/office/drawing/2014/main" id="{0142E9A6-9AB5-724A-A518-ACD558347187}"/>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82" name="Oval 581">
                        <a:extLst>
                          <a:ext uri="{FF2B5EF4-FFF2-40B4-BE49-F238E27FC236}">
                            <a16:creationId xmlns:a16="http://schemas.microsoft.com/office/drawing/2014/main" id="{0A175BBC-2D4F-AA46-BDD9-1C392C0B7503}"/>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83" name="Straight Connector 582">
                        <a:extLst>
                          <a:ext uri="{FF2B5EF4-FFF2-40B4-BE49-F238E27FC236}">
                            <a16:creationId xmlns:a16="http://schemas.microsoft.com/office/drawing/2014/main" id="{CBA153A7-1D6E-8C43-A9F4-A30A81234A0A}"/>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73" name="Straight Connector 572">
                      <a:extLst>
                        <a:ext uri="{FF2B5EF4-FFF2-40B4-BE49-F238E27FC236}">
                          <a16:creationId xmlns:a16="http://schemas.microsoft.com/office/drawing/2014/main" id="{4BA20CCB-7FEB-4A4D-A113-816AE25A8EB9}"/>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865CE0D2-F114-F442-84CB-271AF0D2E7AF}"/>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A758BE6B-D358-6B4F-B896-02B8F78414C4}"/>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0342211E-E14F-954F-A1EF-5A4E7FFCEBFB}"/>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61695851-0A68-9542-B0BB-7AFDD159D501}"/>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5F924029-55E2-1A4E-844B-B6564A55A345}"/>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CF9D7C43-D8EE-8E4C-BF63-E785C63DC986}"/>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C2FBC159-7BD7-4049-9111-9BF78843DFCF}"/>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84" name="Group 583">
                  <a:extLst>
                    <a:ext uri="{FF2B5EF4-FFF2-40B4-BE49-F238E27FC236}">
                      <a16:creationId xmlns:a16="http://schemas.microsoft.com/office/drawing/2014/main" id="{AC795AC6-157D-C649-B55D-FFC4FAFD5BB9}"/>
                    </a:ext>
                  </a:extLst>
                </p:cNvPr>
                <p:cNvGrpSpPr/>
                <p:nvPr/>
              </p:nvGrpSpPr>
              <p:grpSpPr>
                <a:xfrm>
                  <a:off x="9340639" y="5512695"/>
                  <a:ext cx="831068" cy="559678"/>
                  <a:chOff x="2601701" y="5883211"/>
                  <a:chExt cx="831068" cy="559678"/>
                </a:xfrm>
              </p:grpSpPr>
              <p:sp>
                <p:nvSpPr>
                  <p:cNvPr id="585" name="TextBox 584">
                    <a:extLst>
                      <a:ext uri="{FF2B5EF4-FFF2-40B4-BE49-F238E27FC236}">
                        <a16:creationId xmlns:a16="http://schemas.microsoft.com/office/drawing/2014/main" id="{8019F070-A70B-C245-830A-2F3FF382D241}"/>
                      </a:ext>
                    </a:extLst>
                  </p:cNvPr>
                  <p:cNvSpPr txBox="1"/>
                  <p:nvPr/>
                </p:nvSpPr>
                <p:spPr>
                  <a:xfrm>
                    <a:off x="2601701" y="6212057"/>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86" name="Group 585">
                    <a:extLst>
                      <a:ext uri="{FF2B5EF4-FFF2-40B4-BE49-F238E27FC236}">
                        <a16:creationId xmlns:a16="http://schemas.microsoft.com/office/drawing/2014/main" id="{7540C5A0-6755-6049-9C4F-5C0FE6C3FEF5}"/>
                      </a:ext>
                    </a:extLst>
                  </p:cNvPr>
                  <p:cNvGrpSpPr/>
                  <p:nvPr/>
                </p:nvGrpSpPr>
                <p:grpSpPr>
                  <a:xfrm>
                    <a:off x="2867821" y="5883211"/>
                    <a:ext cx="317340" cy="313918"/>
                    <a:chOff x="6712956" y="9045673"/>
                    <a:chExt cx="464984" cy="459971"/>
                  </a:xfrm>
                </p:grpSpPr>
                <p:sp>
                  <p:nvSpPr>
                    <p:cNvPr id="587" name="Rectangle 586">
                      <a:extLst>
                        <a:ext uri="{FF2B5EF4-FFF2-40B4-BE49-F238E27FC236}">
                          <a16:creationId xmlns:a16="http://schemas.microsoft.com/office/drawing/2014/main" id="{573EDA02-8A0A-D04F-85AB-E44D38A6E105}"/>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88" name="Rectangle 587">
                      <a:extLst>
                        <a:ext uri="{FF2B5EF4-FFF2-40B4-BE49-F238E27FC236}">
                          <a16:creationId xmlns:a16="http://schemas.microsoft.com/office/drawing/2014/main" id="{56D05172-C43F-C547-9090-74E9B7A2E42B}"/>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89" name="Group 588">
                      <a:extLst>
                        <a:ext uri="{FF2B5EF4-FFF2-40B4-BE49-F238E27FC236}">
                          <a16:creationId xmlns:a16="http://schemas.microsoft.com/office/drawing/2014/main" id="{02E2F390-88FF-6040-8CF2-7AEC600E2138}"/>
                        </a:ext>
                      </a:extLst>
                    </p:cNvPr>
                    <p:cNvGrpSpPr/>
                    <p:nvPr/>
                  </p:nvGrpSpPr>
                  <p:grpSpPr>
                    <a:xfrm>
                      <a:off x="6712956" y="9045673"/>
                      <a:ext cx="464984" cy="138505"/>
                      <a:chOff x="551886" y="4922823"/>
                      <a:chExt cx="508602" cy="151498"/>
                    </a:xfrm>
                  </p:grpSpPr>
                  <p:sp>
                    <p:nvSpPr>
                      <p:cNvPr id="598" name="Rectangle 597">
                        <a:extLst>
                          <a:ext uri="{FF2B5EF4-FFF2-40B4-BE49-F238E27FC236}">
                            <a16:creationId xmlns:a16="http://schemas.microsoft.com/office/drawing/2014/main" id="{953AB943-195C-D34A-94D0-5E5C41592571}"/>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99" name="Oval 598">
                        <a:extLst>
                          <a:ext uri="{FF2B5EF4-FFF2-40B4-BE49-F238E27FC236}">
                            <a16:creationId xmlns:a16="http://schemas.microsoft.com/office/drawing/2014/main" id="{449AB676-3A4D-7B45-8E97-77244E4C8064}"/>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600" name="Straight Connector 599">
                        <a:extLst>
                          <a:ext uri="{FF2B5EF4-FFF2-40B4-BE49-F238E27FC236}">
                            <a16:creationId xmlns:a16="http://schemas.microsoft.com/office/drawing/2014/main" id="{6E7D3DB7-DE2B-444A-BFB2-13D6CA0678F4}"/>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90" name="Straight Connector 589">
                      <a:extLst>
                        <a:ext uri="{FF2B5EF4-FFF2-40B4-BE49-F238E27FC236}">
                          <a16:creationId xmlns:a16="http://schemas.microsoft.com/office/drawing/2014/main" id="{401941E2-17C6-1B4A-8027-18379EB957BD}"/>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1" name="Straight Connector 590">
                      <a:extLst>
                        <a:ext uri="{FF2B5EF4-FFF2-40B4-BE49-F238E27FC236}">
                          <a16:creationId xmlns:a16="http://schemas.microsoft.com/office/drawing/2014/main" id="{33D3C8E5-1698-E841-8C75-B19F02E2A3C7}"/>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43807532-2381-1643-A8F8-B5B295BF11F0}"/>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DADA7250-5147-4E40-BB61-B304D2B4D690}"/>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50E7CCA7-2F31-B94D-9576-605BCD219A66}"/>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4A3C7429-66AB-0B48-A829-9E5A501420E0}"/>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1ED7BD03-289C-E242-850C-89C32229A3BB}"/>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5930D005-D3DD-7040-98D7-EDB4CF8E9CB4}"/>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01" name="Group 600">
                  <a:extLst>
                    <a:ext uri="{FF2B5EF4-FFF2-40B4-BE49-F238E27FC236}">
                      <a16:creationId xmlns:a16="http://schemas.microsoft.com/office/drawing/2014/main" id="{E016A479-EAD2-AF49-B806-0A9F0237D3DD}"/>
                    </a:ext>
                  </a:extLst>
                </p:cNvPr>
                <p:cNvGrpSpPr/>
                <p:nvPr/>
              </p:nvGrpSpPr>
              <p:grpSpPr>
                <a:xfrm>
                  <a:off x="10686897" y="5520256"/>
                  <a:ext cx="831068" cy="552117"/>
                  <a:chOff x="2601701" y="5883211"/>
                  <a:chExt cx="831068" cy="552117"/>
                </a:xfrm>
              </p:grpSpPr>
              <p:sp>
                <p:nvSpPr>
                  <p:cNvPr id="602" name="TextBox 601">
                    <a:extLst>
                      <a:ext uri="{FF2B5EF4-FFF2-40B4-BE49-F238E27FC236}">
                        <a16:creationId xmlns:a16="http://schemas.microsoft.com/office/drawing/2014/main" id="{80580BDB-05CE-CA4F-9985-CC7551D86142}"/>
                      </a:ext>
                    </a:extLst>
                  </p:cNvPr>
                  <p:cNvSpPr txBox="1"/>
                  <p:nvPr/>
                </p:nvSpPr>
                <p:spPr>
                  <a:xfrm>
                    <a:off x="2601701" y="6204496"/>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603" name="Group 602">
                    <a:extLst>
                      <a:ext uri="{FF2B5EF4-FFF2-40B4-BE49-F238E27FC236}">
                        <a16:creationId xmlns:a16="http://schemas.microsoft.com/office/drawing/2014/main" id="{92E05CAC-D9DB-0D4F-9AD6-36C2960D40FA}"/>
                      </a:ext>
                    </a:extLst>
                  </p:cNvPr>
                  <p:cNvGrpSpPr/>
                  <p:nvPr/>
                </p:nvGrpSpPr>
                <p:grpSpPr>
                  <a:xfrm>
                    <a:off x="2867821" y="5883211"/>
                    <a:ext cx="317340" cy="313918"/>
                    <a:chOff x="6712956" y="9045673"/>
                    <a:chExt cx="464984" cy="459971"/>
                  </a:xfrm>
                </p:grpSpPr>
                <p:sp>
                  <p:nvSpPr>
                    <p:cNvPr id="604" name="Rectangle 603">
                      <a:extLst>
                        <a:ext uri="{FF2B5EF4-FFF2-40B4-BE49-F238E27FC236}">
                          <a16:creationId xmlns:a16="http://schemas.microsoft.com/office/drawing/2014/main" id="{AB347A38-8795-5D45-9769-F5F3E6731387}"/>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05" name="Rectangle 604">
                      <a:extLst>
                        <a:ext uri="{FF2B5EF4-FFF2-40B4-BE49-F238E27FC236}">
                          <a16:creationId xmlns:a16="http://schemas.microsoft.com/office/drawing/2014/main" id="{6B45BDB5-17E5-4942-86D6-567F38FB19BD}"/>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606" name="Group 605">
                      <a:extLst>
                        <a:ext uri="{FF2B5EF4-FFF2-40B4-BE49-F238E27FC236}">
                          <a16:creationId xmlns:a16="http://schemas.microsoft.com/office/drawing/2014/main" id="{6E56783D-BBC1-E240-9E5C-82FF2CAE14FE}"/>
                        </a:ext>
                      </a:extLst>
                    </p:cNvPr>
                    <p:cNvGrpSpPr/>
                    <p:nvPr/>
                  </p:nvGrpSpPr>
                  <p:grpSpPr>
                    <a:xfrm>
                      <a:off x="6712956" y="9045673"/>
                      <a:ext cx="464984" cy="138505"/>
                      <a:chOff x="551886" y="4922823"/>
                      <a:chExt cx="508602" cy="151498"/>
                    </a:xfrm>
                  </p:grpSpPr>
                  <p:sp>
                    <p:nvSpPr>
                      <p:cNvPr id="615" name="Rectangle 614">
                        <a:extLst>
                          <a:ext uri="{FF2B5EF4-FFF2-40B4-BE49-F238E27FC236}">
                            <a16:creationId xmlns:a16="http://schemas.microsoft.com/office/drawing/2014/main" id="{042669B9-3C7F-E44A-A010-89EE9D2B9A75}"/>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16" name="Oval 615">
                        <a:extLst>
                          <a:ext uri="{FF2B5EF4-FFF2-40B4-BE49-F238E27FC236}">
                            <a16:creationId xmlns:a16="http://schemas.microsoft.com/office/drawing/2014/main" id="{A465B4AE-342F-7C4E-8F1B-6BE65B2CD58B}"/>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617" name="Straight Connector 616">
                        <a:extLst>
                          <a:ext uri="{FF2B5EF4-FFF2-40B4-BE49-F238E27FC236}">
                            <a16:creationId xmlns:a16="http://schemas.microsoft.com/office/drawing/2014/main" id="{C3898B18-3447-6A47-AFD1-E37B76ECA7E8}"/>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07" name="Straight Connector 606">
                      <a:extLst>
                        <a:ext uri="{FF2B5EF4-FFF2-40B4-BE49-F238E27FC236}">
                          <a16:creationId xmlns:a16="http://schemas.microsoft.com/office/drawing/2014/main" id="{88B6511F-FDAD-0C47-9E23-7DB29C5730E8}"/>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AF5BC0FB-7EFB-3F48-B224-11A4889E0A78}"/>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A91D7DD8-7092-7944-9151-2B3F53ED7CEE}"/>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AAACA8B2-E3DC-9E49-96CA-812360CD692C}"/>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8D854F83-987E-A440-BC39-C5F6B39C3760}"/>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0BD73F8F-8322-5F4E-B2E8-16BF95E9CCA3}"/>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B634E7E9-521D-9848-86B1-8F64693B6FE1}"/>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4" name="Straight Connector 613">
                      <a:extLst>
                        <a:ext uri="{FF2B5EF4-FFF2-40B4-BE49-F238E27FC236}">
                          <a16:creationId xmlns:a16="http://schemas.microsoft.com/office/drawing/2014/main" id="{DB1F7853-FA02-0E40-8241-34D1E20F87B9}"/>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21" name="Group 620">
                  <a:extLst>
                    <a:ext uri="{FF2B5EF4-FFF2-40B4-BE49-F238E27FC236}">
                      <a16:creationId xmlns:a16="http://schemas.microsoft.com/office/drawing/2014/main" id="{148FFD82-7AD3-E043-9F06-616BC140BE21}"/>
                    </a:ext>
                  </a:extLst>
                </p:cNvPr>
                <p:cNvGrpSpPr/>
                <p:nvPr/>
              </p:nvGrpSpPr>
              <p:grpSpPr>
                <a:xfrm>
                  <a:off x="6660949" y="1152637"/>
                  <a:ext cx="357399" cy="346269"/>
                  <a:chOff x="3525140" y="7975566"/>
                  <a:chExt cx="929360" cy="931976"/>
                </a:xfrm>
              </p:grpSpPr>
              <p:grpSp>
                <p:nvGrpSpPr>
                  <p:cNvPr id="622" name="Group 621">
                    <a:extLst>
                      <a:ext uri="{FF2B5EF4-FFF2-40B4-BE49-F238E27FC236}">
                        <a16:creationId xmlns:a16="http://schemas.microsoft.com/office/drawing/2014/main" id="{7B36D514-C4CC-9049-9F1F-3F419265DCD6}"/>
                      </a:ext>
                    </a:extLst>
                  </p:cNvPr>
                  <p:cNvGrpSpPr/>
                  <p:nvPr/>
                </p:nvGrpSpPr>
                <p:grpSpPr>
                  <a:xfrm>
                    <a:off x="3525140" y="7975566"/>
                    <a:ext cx="929360" cy="931976"/>
                    <a:chOff x="4825203" y="4636641"/>
                    <a:chExt cx="484632" cy="485997"/>
                  </a:xfrm>
                  <a:noFill/>
                </p:grpSpPr>
                <p:grpSp>
                  <p:nvGrpSpPr>
                    <p:cNvPr id="627" name="Group 626">
                      <a:extLst>
                        <a:ext uri="{FF2B5EF4-FFF2-40B4-BE49-F238E27FC236}">
                          <a16:creationId xmlns:a16="http://schemas.microsoft.com/office/drawing/2014/main" id="{A83DED60-5D1C-F544-9C7D-EAF84E663517}"/>
                        </a:ext>
                      </a:extLst>
                    </p:cNvPr>
                    <p:cNvGrpSpPr/>
                    <p:nvPr/>
                  </p:nvGrpSpPr>
                  <p:grpSpPr>
                    <a:xfrm>
                      <a:off x="4825203" y="4636641"/>
                      <a:ext cx="484632" cy="485997"/>
                      <a:chOff x="2107244" y="1575258"/>
                      <a:chExt cx="310993" cy="264555"/>
                    </a:xfrm>
                    <a:grpFill/>
                  </p:grpSpPr>
                  <p:sp>
                    <p:nvSpPr>
                      <p:cNvPr id="629" name="Rectangle 9">
                        <a:extLst>
                          <a:ext uri="{FF2B5EF4-FFF2-40B4-BE49-F238E27FC236}">
                            <a16:creationId xmlns:a16="http://schemas.microsoft.com/office/drawing/2014/main" id="{DED79499-D353-A142-999D-BE32944EF21A}"/>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30" name="Line 10">
                        <a:extLst>
                          <a:ext uri="{FF2B5EF4-FFF2-40B4-BE49-F238E27FC236}">
                            <a16:creationId xmlns:a16="http://schemas.microsoft.com/office/drawing/2014/main" id="{52996241-2219-1D42-AA62-AEF7700BADD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sp>
                  <p:nvSpPr>
                    <p:cNvPr id="628" name="Oval 627">
                      <a:extLst>
                        <a:ext uri="{FF2B5EF4-FFF2-40B4-BE49-F238E27FC236}">
                          <a16:creationId xmlns:a16="http://schemas.microsoft.com/office/drawing/2014/main" id="{2D25CCF7-AE99-8E4F-A8D2-7CA7B3029062}"/>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Arial" charset="0"/>
                        <a:cs typeface="Segoe UI" panose="020B0502040204020203" pitchFamily="34" charset="0"/>
                      </a:endParaRPr>
                    </a:p>
                  </p:txBody>
                </p:sp>
              </p:grpSp>
              <p:grpSp>
                <p:nvGrpSpPr>
                  <p:cNvPr id="623" name="Group 622">
                    <a:extLst>
                      <a:ext uri="{FF2B5EF4-FFF2-40B4-BE49-F238E27FC236}">
                        <a16:creationId xmlns:a16="http://schemas.microsoft.com/office/drawing/2014/main" id="{7B67599C-CAF9-EC42-8098-3654797E64A5}"/>
                      </a:ext>
                    </a:extLst>
                  </p:cNvPr>
                  <p:cNvGrpSpPr/>
                  <p:nvPr/>
                </p:nvGrpSpPr>
                <p:grpSpPr>
                  <a:xfrm>
                    <a:off x="3706611" y="8401312"/>
                    <a:ext cx="558505" cy="314757"/>
                    <a:chOff x="831850" y="2085362"/>
                    <a:chExt cx="923925" cy="520700"/>
                  </a:xfrm>
                </p:grpSpPr>
                <p:sp>
                  <p:nvSpPr>
                    <p:cNvPr id="624" name="Freeform 78">
                      <a:extLst>
                        <a:ext uri="{FF2B5EF4-FFF2-40B4-BE49-F238E27FC236}">
                          <a16:creationId xmlns:a16="http://schemas.microsoft.com/office/drawing/2014/main" id="{A11C2407-0133-E047-88F7-A5C5DF78F06F}"/>
                        </a:ext>
                      </a:extLst>
                    </p:cNvPr>
                    <p:cNvSpPr/>
                    <p:nvPr/>
                  </p:nvSpPr>
                  <p:spPr bwMode="auto">
                    <a:xfrm>
                      <a:off x="831850" y="2209189"/>
                      <a:ext cx="250825" cy="269874"/>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625" name="Freeform 79">
                      <a:extLst>
                        <a:ext uri="{FF2B5EF4-FFF2-40B4-BE49-F238E27FC236}">
                          <a16:creationId xmlns:a16="http://schemas.microsoft.com/office/drawing/2014/main" id="{698B6EBF-F350-D246-8C12-864E08A6D9C7}"/>
                        </a:ext>
                      </a:extLst>
                    </p:cNvPr>
                    <p:cNvSpPr/>
                    <p:nvPr/>
                  </p:nvSpPr>
                  <p:spPr bwMode="auto">
                    <a:xfrm flipH="1">
                      <a:off x="1504950" y="2209189"/>
                      <a:ext cx="250825" cy="269874"/>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cxnSp>
                  <p:nvCxnSpPr>
                    <p:cNvPr id="626" name="Straight Connector 625">
                      <a:extLst>
                        <a:ext uri="{FF2B5EF4-FFF2-40B4-BE49-F238E27FC236}">
                          <a16:creationId xmlns:a16="http://schemas.microsoft.com/office/drawing/2014/main" id="{B7A4F04F-D1E6-374B-8BD4-B5DCABF43D2B}"/>
                        </a:ext>
                      </a:extLst>
                    </p:cNvPr>
                    <p:cNvCxnSpPr/>
                    <p:nvPr/>
                  </p:nvCxnSpPr>
                  <p:spPr>
                    <a:xfrm flipH="1">
                      <a:off x="1181100" y="2085362"/>
                      <a:ext cx="215900" cy="520700"/>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31" name="Group 630">
                  <a:extLst>
                    <a:ext uri="{FF2B5EF4-FFF2-40B4-BE49-F238E27FC236}">
                      <a16:creationId xmlns:a16="http://schemas.microsoft.com/office/drawing/2014/main" id="{FB5845DC-3584-7144-A9A4-14853DA61E41}"/>
                    </a:ext>
                  </a:extLst>
                </p:cNvPr>
                <p:cNvGrpSpPr/>
                <p:nvPr/>
              </p:nvGrpSpPr>
              <p:grpSpPr>
                <a:xfrm>
                  <a:off x="9067373" y="1152637"/>
                  <a:ext cx="357399" cy="346269"/>
                  <a:chOff x="7157554" y="1735934"/>
                  <a:chExt cx="397423" cy="398542"/>
                </a:xfrm>
              </p:grpSpPr>
              <p:grpSp>
                <p:nvGrpSpPr>
                  <p:cNvPr id="632" name="Group 631">
                    <a:extLst>
                      <a:ext uri="{FF2B5EF4-FFF2-40B4-BE49-F238E27FC236}">
                        <a16:creationId xmlns:a16="http://schemas.microsoft.com/office/drawing/2014/main" id="{A4450A72-89FB-034C-AACB-50C5629BB57C}"/>
                      </a:ext>
                    </a:extLst>
                  </p:cNvPr>
                  <p:cNvGrpSpPr/>
                  <p:nvPr/>
                </p:nvGrpSpPr>
                <p:grpSpPr>
                  <a:xfrm>
                    <a:off x="7157554" y="1735934"/>
                    <a:ext cx="397423" cy="398542"/>
                    <a:chOff x="2107244" y="1575258"/>
                    <a:chExt cx="310993" cy="264555"/>
                  </a:xfrm>
                  <a:solidFill>
                    <a:srgbClr val="0078D7"/>
                  </a:solidFill>
                </p:grpSpPr>
                <p:sp>
                  <p:nvSpPr>
                    <p:cNvPr id="637" name="Rectangle 9">
                      <a:extLst>
                        <a:ext uri="{FF2B5EF4-FFF2-40B4-BE49-F238E27FC236}">
                          <a16:creationId xmlns:a16="http://schemas.microsoft.com/office/drawing/2014/main" id="{9FA7275F-44A3-F24B-8458-92A6E157EC67}"/>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38" name="Line 10">
                      <a:extLst>
                        <a:ext uri="{FF2B5EF4-FFF2-40B4-BE49-F238E27FC236}">
                          <a16:creationId xmlns:a16="http://schemas.microsoft.com/office/drawing/2014/main" id="{B4E6F8AA-CE5C-054C-BDC9-4592A704B3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grpSp>
                <p:nvGrpSpPr>
                  <p:cNvPr id="633" name="Group 632">
                    <a:extLst>
                      <a:ext uri="{FF2B5EF4-FFF2-40B4-BE49-F238E27FC236}">
                        <a16:creationId xmlns:a16="http://schemas.microsoft.com/office/drawing/2014/main" id="{B830F05D-6569-754E-94B4-9540EEE2A439}"/>
                      </a:ext>
                    </a:extLst>
                  </p:cNvPr>
                  <p:cNvGrpSpPr/>
                  <p:nvPr/>
                </p:nvGrpSpPr>
                <p:grpSpPr>
                  <a:xfrm>
                    <a:off x="7264761" y="1903738"/>
                    <a:ext cx="191394" cy="180132"/>
                    <a:chOff x="2202934" y="1701907"/>
                    <a:chExt cx="95690" cy="90061"/>
                  </a:xfrm>
                  <a:solidFill>
                    <a:srgbClr val="50E6FF"/>
                  </a:solidFill>
                </p:grpSpPr>
                <p:sp>
                  <p:nvSpPr>
                    <p:cNvPr id="635" name="Freeform 14">
                      <a:extLst>
                        <a:ext uri="{FF2B5EF4-FFF2-40B4-BE49-F238E27FC236}">
                          <a16:creationId xmlns:a16="http://schemas.microsoft.com/office/drawing/2014/main" id="{7C35835C-C4E7-C34C-8AE1-31F169FA5BB0}"/>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36" name="Line 15">
                      <a:extLst>
                        <a:ext uri="{FF2B5EF4-FFF2-40B4-BE49-F238E27FC236}">
                          <a16:creationId xmlns:a16="http://schemas.microsoft.com/office/drawing/2014/main" id="{92869FF0-80F5-5246-B0AE-5B903F53D428}"/>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sp>
                <p:nvSpPr>
                  <p:cNvPr id="634" name="Oval 633">
                    <a:extLst>
                      <a:ext uri="{FF2B5EF4-FFF2-40B4-BE49-F238E27FC236}">
                        <a16:creationId xmlns:a16="http://schemas.microsoft.com/office/drawing/2014/main" id="{1E5E1220-E062-7246-9AD6-3F91360442B8}"/>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Arial" charset="0"/>
                      <a:cs typeface="Segoe UI" panose="020B0502040204020203" pitchFamily="34" charset="0"/>
                    </a:endParaRPr>
                  </a:p>
                </p:txBody>
              </p:sp>
            </p:grpSp>
            <p:grpSp>
              <p:nvGrpSpPr>
                <p:cNvPr id="639" name="Group 638">
                  <a:extLst>
                    <a:ext uri="{FF2B5EF4-FFF2-40B4-BE49-F238E27FC236}">
                      <a16:creationId xmlns:a16="http://schemas.microsoft.com/office/drawing/2014/main" id="{F092C4EB-AB7A-FE45-9633-57B512346802}"/>
                    </a:ext>
                  </a:extLst>
                </p:cNvPr>
                <p:cNvGrpSpPr/>
                <p:nvPr/>
              </p:nvGrpSpPr>
              <p:grpSpPr>
                <a:xfrm>
                  <a:off x="7903873" y="1169065"/>
                  <a:ext cx="357399" cy="346269"/>
                  <a:chOff x="5951054" y="1735934"/>
                  <a:chExt cx="397423" cy="398542"/>
                </a:xfrm>
              </p:grpSpPr>
              <p:grpSp>
                <p:nvGrpSpPr>
                  <p:cNvPr id="640" name="Group 639">
                    <a:extLst>
                      <a:ext uri="{FF2B5EF4-FFF2-40B4-BE49-F238E27FC236}">
                        <a16:creationId xmlns:a16="http://schemas.microsoft.com/office/drawing/2014/main" id="{47A03F9B-78E7-A148-979F-D44B0F8AE2B5}"/>
                      </a:ext>
                    </a:extLst>
                  </p:cNvPr>
                  <p:cNvGrpSpPr/>
                  <p:nvPr/>
                </p:nvGrpSpPr>
                <p:grpSpPr>
                  <a:xfrm>
                    <a:off x="5951054" y="1735934"/>
                    <a:ext cx="397423" cy="398542"/>
                    <a:chOff x="4825203" y="4636641"/>
                    <a:chExt cx="484632" cy="485997"/>
                  </a:xfrm>
                  <a:noFill/>
                </p:grpSpPr>
                <p:grpSp>
                  <p:nvGrpSpPr>
                    <p:cNvPr id="646" name="Group 645">
                      <a:extLst>
                        <a:ext uri="{FF2B5EF4-FFF2-40B4-BE49-F238E27FC236}">
                          <a16:creationId xmlns:a16="http://schemas.microsoft.com/office/drawing/2014/main" id="{4B9C330D-3451-9D45-9A81-671658BF2C3A}"/>
                        </a:ext>
                      </a:extLst>
                    </p:cNvPr>
                    <p:cNvGrpSpPr/>
                    <p:nvPr/>
                  </p:nvGrpSpPr>
                  <p:grpSpPr>
                    <a:xfrm>
                      <a:off x="4825203" y="4636641"/>
                      <a:ext cx="484632" cy="485997"/>
                      <a:chOff x="2107244" y="1575258"/>
                      <a:chExt cx="310993" cy="264555"/>
                    </a:xfrm>
                    <a:grpFill/>
                  </p:grpSpPr>
                  <p:sp>
                    <p:nvSpPr>
                      <p:cNvPr id="648" name="Rectangle 9">
                        <a:extLst>
                          <a:ext uri="{FF2B5EF4-FFF2-40B4-BE49-F238E27FC236}">
                            <a16:creationId xmlns:a16="http://schemas.microsoft.com/office/drawing/2014/main" id="{F3D396DD-FA25-2949-8F71-B8D0370C53AC}"/>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49" name="Line 10">
                        <a:extLst>
                          <a:ext uri="{FF2B5EF4-FFF2-40B4-BE49-F238E27FC236}">
                            <a16:creationId xmlns:a16="http://schemas.microsoft.com/office/drawing/2014/main" id="{6F9D313B-5BA5-0D44-BBE3-79FA9F158C83}"/>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sp>
                  <p:nvSpPr>
                    <p:cNvPr id="647" name="Oval 646">
                      <a:extLst>
                        <a:ext uri="{FF2B5EF4-FFF2-40B4-BE49-F238E27FC236}">
                          <a16:creationId xmlns:a16="http://schemas.microsoft.com/office/drawing/2014/main" id="{4E2BC696-15FF-FD46-9FED-D1F60D7C7462}"/>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Arial" charset="0"/>
                        <a:cs typeface="Segoe UI" panose="020B0502040204020203" pitchFamily="34" charset="0"/>
                      </a:endParaRPr>
                    </a:p>
                  </p:txBody>
                </p:sp>
              </p:grpSp>
              <p:sp>
                <p:nvSpPr>
                  <p:cNvPr id="641" name="Freeform 5">
                    <a:extLst>
                      <a:ext uri="{FF2B5EF4-FFF2-40B4-BE49-F238E27FC236}">
                        <a16:creationId xmlns:a16="http://schemas.microsoft.com/office/drawing/2014/main" id="{C9BCC8C0-0679-E645-A794-7EB1B1E80402}"/>
                      </a:ext>
                    </a:extLst>
                  </p:cNvPr>
                  <p:cNvSpPr>
                    <a:spLocks/>
                  </p:cNvSpPr>
                  <p:nvPr/>
                </p:nvSpPr>
                <p:spPr bwMode="auto">
                  <a:xfrm flipV="1">
                    <a:off x="6046829" y="2070053"/>
                    <a:ext cx="202496" cy="19681"/>
                  </a:xfrm>
                  <a:custGeom>
                    <a:avLst/>
                    <a:gdLst>
                      <a:gd name="T0" fmla="*/ 0 w 252"/>
                      <a:gd name="T1" fmla="*/ 0 h 246"/>
                      <a:gd name="T2" fmla="*/ 0 w 252"/>
                      <a:gd name="T3" fmla="*/ 246 h 246"/>
                      <a:gd name="T4" fmla="*/ 252 w 252"/>
                      <a:gd name="T5" fmla="*/ 246 h 246"/>
                      <a:gd name="connsiteX0" fmla="*/ 0 w 10000"/>
                      <a:gd name="connsiteY0" fmla="*/ 0 h 0"/>
                      <a:gd name="connsiteX1" fmla="*/ 10000 w 10000"/>
                      <a:gd name="connsiteY1" fmla="*/ 0 h 0"/>
                    </a:gdLst>
                    <a:ahLst/>
                    <a:cxnLst>
                      <a:cxn ang="0">
                        <a:pos x="connsiteX0" y="connsiteY0"/>
                      </a:cxn>
                      <a:cxn ang="0">
                        <a:pos x="connsiteX1" y="connsiteY1"/>
                      </a:cxn>
                    </a:cxnLst>
                    <a:rect l="l" t="t" r="r" b="b"/>
                    <a:pathLst>
                      <a:path w="10000">
                        <a:moveTo>
                          <a:pt x="0" y="0"/>
                        </a:moveTo>
                        <a:lnTo>
                          <a:pt x="10000" y="0"/>
                        </a:lnTo>
                      </a:path>
                    </a:pathLst>
                  </a:custGeom>
                  <a:solidFill>
                    <a:srgbClr val="50E6FF"/>
                  </a:solidFill>
                  <a:ln w="19050" cap="flat">
                    <a:solidFill>
                      <a:srgbClr val="50E6FF"/>
                    </a:solid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2" name="Rectangle 6">
                    <a:extLst>
                      <a:ext uri="{FF2B5EF4-FFF2-40B4-BE49-F238E27FC236}">
                        <a16:creationId xmlns:a16="http://schemas.microsoft.com/office/drawing/2014/main" id="{14B8BDE6-396E-AA48-8D99-AE6D5E8E8D03}"/>
                      </a:ext>
                    </a:extLst>
                  </p:cNvPr>
                  <p:cNvSpPr>
                    <a:spLocks noChangeArrowheads="1"/>
                  </p:cNvSpPr>
                  <p:nvPr/>
                </p:nvSpPr>
                <p:spPr bwMode="auto">
                  <a:xfrm>
                    <a:off x="6080578" y="2016631"/>
                    <a:ext cx="18620" cy="57639"/>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3" name="Rectangle 7">
                    <a:extLst>
                      <a:ext uri="{FF2B5EF4-FFF2-40B4-BE49-F238E27FC236}">
                        <a16:creationId xmlns:a16="http://schemas.microsoft.com/office/drawing/2014/main" id="{78900DEC-5012-6E4D-8B09-0825ABF6DB6C}"/>
                      </a:ext>
                    </a:extLst>
                  </p:cNvPr>
                  <p:cNvSpPr>
                    <a:spLocks noChangeArrowheads="1"/>
                  </p:cNvSpPr>
                  <p:nvPr/>
                </p:nvSpPr>
                <p:spPr bwMode="auto">
                  <a:xfrm>
                    <a:off x="6117237" y="1977971"/>
                    <a:ext cx="19202" cy="96299"/>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4" name="Rectangle 8">
                    <a:extLst>
                      <a:ext uri="{FF2B5EF4-FFF2-40B4-BE49-F238E27FC236}">
                        <a16:creationId xmlns:a16="http://schemas.microsoft.com/office/drawing/2014/main" id="{AB3639DF-6617-CC45-9835-ADA7BEF99CC0}"/>
                      </a:ext>
                    </a:extLst>
                  </p:cNvPr>
                  <p:cNvSpPr>
                    <a:spLocks noChangeArrowheads="1"/>
                  </p:cNvSpPr>
                  <p:nvPr/>
                </p:nvSpPr>
                <p:spPr bwMode="auto">
                  <a:xfrm>
                    <a:off x="6154478" y="1942123"/>
                    <a:ext cx="19202" cy="132147"/>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5" name="Rectangle 8">
                    <a:extLst>
                      <a:ext uri="{FF2B5EF4-FFF2-40B4-BE49-F238E27FC236}">
                        <a16:creationId xmlns:a16="http://schemas.microsoft.com/office/drawing/2014/main" id="{EE0EFA85-971F-1941-ABA7-ABED9B93EC85}"/>
                      </a:ext>
                    </a:extLst>
                  </p:cNvPr>
                  <p:cNvSpPr>
                    <a:spLocks noChangeArrowheads="1"/>
                  </p:cNvSpPr>
                  <p:nvPr/>
                </p:nvSpPr>
                <p:spPr bwMode="auto">
                  <a:xfrm>
                    <a:off x="6194628" y="1903463"/>
                    <a:ext cx="19202" cy="170807"/>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grpSp>
            <p:grpSp>
              <p:nvGrpSpPr>
                <p:cNvPr id="10" name="Group 9">
                  <a:extLst>
                    <a:ext uri="{FF2B5EF4-FFF2-40B4-BE49-F238E27FC236}">
                      <a16:creationId xmlns:a16="http://schemas.microsoft.com/office/drawing/2014/main" id="{221E08B2-1A02-FB40-A599-E6593053F219}"/>
                    </a:ext>
                  </a:extLst>
                </p:cNvPr>
                <p:cNvGrpSpPr/>
                <p:nvPr/>
              </p:nvGrpSpPr>
              <p:grpSpPr>
                <a:xfrm>
                  <a:off x="7918710" y="1988750"/>
                  <a:ext cx="348172" cy="322453"/>
                  <a:chOff x="5786695" y="1006762"/>
                  <a:chExt cx="473472" cy="438498"/>
                </a:xfrm>
              </p:grpSpPr>
              <p:sp>
                <p:nvSpPr>
                  <p:cNvPr id="249" name="Freeform: Shape 829">
                    <a:extLst>
                      <a:ext uri="{FF2B5EF4-FFF2-40B4-BE49-F238E27FC236}">
                        <a16:creationId xmlns:a16="http://schemas.microsoft.com/office/drawing/2014/main" id="{A343F2C7-3AD9-544F-8961-04D62D9F24B0}"/>
                      </a:ext>
                    </a:extLst>
                  </p:cNvPr>
                  <p:cNvSpPr/>
                  <p:nvPr/>
                </p:nvSpPr>
                <p:spPr bwMode="auto">
                  <a:xfrm>
                    <a:off x="5838584" y="1006762"/>
                    <a:ext cx="340129" cy="4384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937BB11C-7638-8844-AD98-33EC5E011908}"/>
                      </a:ext>
                    </a:extLst>
                  </p:cNvPr>
                  <p:cNvSpPr txBox="1"/>
                  <p:nvPr/>
                </p:nvSpPr>
                <p:spPr>
                  <a:xfrm>
                    <a:off x="5786695" y="1128563"/>
                    <a:ext cx="473472" cy="257403"/>
                  </a:xfrm>
                  <a:prstGeom prst="rect">
                    <a:avLst/>
                  </a:prstGeom>
                  <a:noFill/>
                </p:spPr>
                <p:txBody>
                  <a:bodyPr wrap="none" lIns="91440" tIns="45720" rIns="91440" bIns="45720" rtlCol="0">
                    <a:spAutoFit/>
                  </a:bodyPr>
                  <a:lstStyle/>
                  <a:p>
                    <a:pPr algn="l">
                      <a:lnSpc>
                        <a:spcPct val="90000"/>
                      </a:lnSpc>
                      <a:spcAft>
                        <a:spcPts val="600"/>
                      </a:spcAft>
                    </a:pPr>
                    <a:r>
                      <a:rPr lang="en-US" sz="700" b="1" dirty="0">
                        <a:solidFill>
                          <a:srgbClr val="50E6FF"/>
                        </a:solidFill>
                        <a:latin typeface="Segoe UI" panose="020B0502040204020203" pitchFamily="34" charset="0"/>
                        <a:cs typeface="Segoe UI" panose="020B0502040204020203" pitchFamily="34" charset="0"/>
                      </a:rPr>
                      <a:t>SQL</a:t>
                    </a:r>
                    <a:endParaRPr lang="en-US" sz="1200" b="1" dirty="0">
                      <a:solidFill>
                        <a:srgbClr val="50E6FF"/>
                      </a:solidFill>
                      <a:latin typeface="Segoe UI" panose="020B0502040204020203" pitchFamily="34" charset="0"/>
                      <a:cs typeface="Segoe UI" panose="020B0502040204020203" pitchFamily="34" charset="0"/>
                    </a:endParaRPr>
                  </a:p>
                </p:txBody>
              </p:sp>
            </p:grpSp>
          </p:grpSp>
        </p:grpSp>
      </p:grpSp>
      <p:grpSp>
        <p:nvGrpSpPr>
          <p:cNvPr id="28" name="Group 27">
            <a:extLst>
              <a:ext uri="{FF2B5EF4-FFF2-40B4-BE49-F238E27FC236}">
                <a16:creationId xmlns:a16="http://schemas.microsoft.com/office/drawing/2014/main" id="{CE13E8DA-EAA1-3740-8FD1-6F362F81F8BE}"/>
              </a:ext>
            </a:extLst>
          </p:cNvPr>
          <p:cNvGrpSpPr/>
          <p:nvPr/>
        </p:nvGrpSpPr>
        <p:grpSpPr>
          <a:xfrm>
            <a:off x="3721556" y="2599980"/>
            <a:ext cx="2070668" cy="2819720"/>
            <a:chOff x="3807284" y="2373557"/>
            <a:chExt cx="2070668" cy="2819720"/>
          </a:xfrm>
        </p:grpSpPr>
        <p:cxnSp>
          <p:nvCxnSpPr>
            <p:cNvPr id="290" name="Straight Connector 289">
              <a:extLst>
                <a:ext uri="{FF2B5EF4-FFF2-40B4-BE49-F238E27FC236}">
                  <a16:creationId xmlns:a16="http://schemas.microsoft.com/office/drawing/2014/main" id="{D879A722-77DE-4044-BD54-C66394106851}"/>
                </a:ext>
              </a:extLst>
            </p:cNvPr>
            <p:cNvCxnSpPr>
              <a:cxnSpLocks/>
            </p:cNvCxnSpPr>
            <p:nvPr/>
          </p:nvCxnSpPr>
          <p:spPr>
            <a:xfrm>
              <a:off x="4430539" y="2373557"/>
              <a:ext cx="0" cy="129069"/>
            </a:xfrm>
            <a:prstGeom prst="line">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5F1A80E5-9C7A-FB49-9AAF-F68055D5176E}"/>
                </a:ext>
              </a:extLst>
            </p:cNvPr>
            <p:cNvGrpSpPr/>
            <p:nvPr/>
          </p:nvGrpSpPr>
          <p:grpSpPr>
            <a:xfrm>
              <a:off x="3807284" y="2547683"/>
              <a:ext cx="2070668" cy="2645594"/>
              <a:chOff x="3807284" y="2547683"/>
              <a:chExt cx="2070668" cy="2645594"/>
            </a:xfrm>
          </p:grpSpPr>
          <p:grpSp>
            <p:nvGrpSpPr>
              <p:cNvPr id="45" name="Group 44">
                <a:extLst>
                  <a:ext uri="{FF2B5EF4-FFF2-40B4-BE49-F238E27FC236}">
                    <a16:creationId xmlns:a16="http://schemas.microsoft.com/office/drawing/2014/main" id="{40B09AE3-96A1-43B1-BD85-7C3103F0A8C7}"/>
                  </a:ext>
                </a:extLst>
              </p:cNvPr>
              <p:cNvGrpSpPr/>
              <p:nvPr/>
            </p:nvGrpSpPr>
            <p:grpSpPr>
              <a:xfrm>
                <a:off x="3809535" y="3541495"/>
                <a:ext cx="2068417" cy="1651782"/>
                <a:chOff x="8707830" y="3825718"/>
                <a:chExt cx="2068417" cy="1651782"/>
              </a:xfrm>
            </p:grpSpPr>
            <p:sp>
              <p:nvSpPr>
                <p:cNvPr id="398" name="Rectangle 397">
                  <a:extLst>
                    <a:ext uri="{FF2B5EF4-FFF2-40B4-BE49-F238E27FC236}">
                      <a16:creationId xmlns:a16="http://schemas.microsoft.com/office/drawing/2014/main" id="{0F4E4795-4AD3-A94C-A85E-4D89F8EC95AC}"/>
                    </a:ext>
                  </a:extLst>
                </p:cNvPr>
                <p:cNvSpPr/>
                <p:nvPr/>
              </p:nvSpPr>
              <p:spPr>
                <a:xfrm>
                  <a:off x="8707830" y="3825718"/>
                  <a:ext cx="2068417" cy="165178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dirty="0">
                      <a:solidFill>
                        <a:schemeClr val="tx2"/>
                      </a:solidFill>
                      <a:latin typeface="+mj-lt"/>
                      <a:cs typeface="Segoe UI" panose="020B0502040204020203" pitchFamily="34" charset="0"/>
                    </a:rPr>
                    <a:t>Data mart</a:t>
                  </a:r>
                </a:p>
              </p:txBody>
            </p:sp>
            <p:sp>
              <p:nvSpPr>
                <p:cNvPr id="401" name="Rectangle 400">
                  <a:extLst>
                    <a:ext uri="{FF2B5EF4-FFF2-40B4-BE49-F238E27FC236}">
                      <a16:creationId xmlns:a16="http://schemas.microsoft.com/office/drawing/2014/main" id="{919E8DFF-5E0A-EA44-8311-F0CF6204481A}"/>
                    </a:ext>
                  </a:extLst>
                </p:cNvPr>
                <p:cNvSpPr/>
                <p:nvPr/>
              </p:nvSpPr>
              <p:spPr>
                <a:xfrm>
                  <a:off x="8832007" y="4252580"/>
                  <a:ext cx="877131" cy="104704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t">
                  <a:no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Data Node</a:t>
                  </a:r>
                </a:p>
              </p:txBody>
            </p:sp>
            <p:sp>
              <p:nvSpPr>
                <p:cNvPr id="403" name="Rectangle 402">
                  <a:extLst>
                    <a:ext uri="{FF2B5EF4-FFF2-40B4-BE49-F238E27FC236}">
                      <a16:creationId xmlns:a16="http://schemas.microsoft.com/office/drawing/2014/main" id="{99E65971-2466-7F46-804E-B95089E42B3D}"/>
                    </a:ext>
                  </a:extLst>
                </p:cNvPr>
                <p:cNvSpPr/>
                <p:nvPr/>
              </p:nvSpPr>
              <p:spPr>
                <a:xfrm>
                  <a:off x="9790674" y="4252578"/>
                  <a:ext cx="877131" cy="104704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t">
                  <a:no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Data Node</a:t>
                  </a:r>
                </a:p>
              </p:txBody>
            </p:sp>
          </p:grpSp>
          <p:grpSp>
            <p:nvGrpSpPr>
              <p:cNvPr id="39" name="Group 38">
                <a:extLst>
                  <a:ext uri="{FF2B5EF4-FFF2-40B4-BE49-F238E27FC236}">
                    <a16:creationId xmlns:a16="http://schemas.microsoft.com/office/drawing/2014/main" id="{99667A08-7D30-4DFB-B61F-834C3443760D}"/>
                  </a:ext>
                </a:extLst>
              </p:cNvPr>
              <p:cNvGrpSpPr/>
              <p:nvPr/>
            </p:nvGrpSpPr>
            <p:grpSpPr>
              <a:xfrm>
                <a:off x="3807284" y="2547683"/>
                <a:ext cx="1216089" cy="804424"/>
                <a:chOff x="9380696" y="2831906"/>
                <a:chExt cx="1216089" cy="804424"/>
              </a:xfrm>
            </p:grpSpPr>
            <p:sp>
              <p:nvSpPr>
                <p:cNvPr id="115" name="Rectangle 114">
                  <a:extLst>
                    <a:ext uri="{FF2B5EF4-FFF2-40B4-BE49-F238E27FC236}">
                      <a16:creationId xmlns:a16="http://schemas.microsoft.com/office/drawing/2014/main" id="{2E019E4F-ED7A-48BA-8466-34A7FCDAADEF}"/>
                    </a:ext>
                  </a:extLst>
                </p:cNvPr>
                <p:cNvSpPr/>
                <p:nvPr/>
              </p:nvSpPr>
              <p:spPr>
                <a:xfrm>
                  <a:off x="9380696" y="2831906"/>
                  <a:ext cx="1216089" cy="804424"/>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dirty="0">
                      <a:solidFill>
                        <a:schemeClr val="tx2"/>
                      </a:solidFill>
                      <a:latin typeface="+mj-lt"/>
                      <a:cs typeface="Segoe UI" panose="020B0502040204020203" pitchFamily="34" charset="0"/>
                    </a:rPr>
                    <a:t>Compute pool</a:t>
                  </a:r>
                </a:p>
              </p:txBody>
            </p:sp>
            <p:sp>
              <p:nvSpPr>
                <p:cNvPr id="174" name="Rectangle 173">
                  <a:extLst>
                    <a:ext uri="{FF2B5EF4-FFF2-40B4-BE49-F238E27FC236}">
                      <a16:creationId xmlns:a16="http://schemas.microsoft.com/office/drawing/2014/main" id="{A22D4463-06BB-4A37-ABA0-B61F52F151BC}"/>
                    </a:ext>
                  </a:extLst>
                </p:cNvPr>
                <p:cNvSpPr/>
                <p:nvPr/>
              </p:nvSpPr>
              <p:spPr>
                <a:xfrm>
                  <a:off x="9504446" y="3122787"/>
                  <a:ext cx="990116"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grpSp>
          <p:cxnSp>
            <p:nvCxnSpPr>
              <p:cNvPr id="23" name="Straight Arrow Connector 22">
                <a:extLst>
                  <a:ext uri="{FF2B5EF4-FFF2-40B4-BE49-F238E27FC236}">
                    <a16:creationId xmlns:a16="http://schemas.microsoft.com/office/drawing/2014/main" id="{BBF568FF-8EAD-4A97-91F5-539EACC578A7}"/>
                  </a:ext>
                </a:extLst>
              </p:cNvPr>
              <p:cNvCxnSpPr>
                <a:cxnSpLocks/>
              </p:cNvCxnSpPr>
              <p:nvPr/>
            </p:nvCxnSpPr>
            <p:spPr>
              <a:xfrm>
                <a:off x="4441717" y="3236540"/>
                <a:ext cx="0" cy="304955"/>
              </a:xfrm>
              <a:prstGeom prst="straightConnector1">
                <a:avLst/>
              </a:prstGeom>
              <a:ln w="12700">
                <a:solidFill>
                  <a:srgbClr val="0078D7"/>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A6C9E83-C099-0B48-AD07-964E937C89E3}"/>
                  </a:ext>
                </a:extLst>
              </p:cNvPr>
              <p:cNvSpPr/>
              <p:nvPr/>
            </p:nvSpPr>
            <p:spPr>
              <a:xfrm>
                <a:off x="4052317" y="4780566"/>
                <a:ext cx="639920" cy="246221"/>
              </a:xfrm>
              <a:prstGeom prst="rect">
                <a:avLst/>
              </a:prstGeom>
            </p:spPr>
            <p:txBody>
              <a:bodyPr wrap="none">
                <a:spAutoFit/>
              </a:bodyPr>
              <a:lstStyle/>
              <a:p>
                <a:pPr lvl="0" algn="ctr" defTabSz="457200">
                  <a:defRPr/>
                </a:pPr>
                <a:r>
                  <a:rPr lang="en-US" sz="1000" dirty="0">
                    <a:solidFill>
                      <a:schemeClr val="tx2"/>
                    </a:solidFill>
                    <a:latin typeface="+mj-lt"/>
                    <a:cs typeface="Segoe UI" panose="020B0502040204020203" pitchFamily="34" charset="0"/>
                  </a:rPr>
                  <a:t>Storage</a:t>
                </a:r>
              </a:p>
            </p:txBody>
          </p:sp>
          <p:sp>
            <p:nvSpPr>
              <p:cNvPr id="620" name="Rectangle 619">
                <a:extLst>
                  <a:ext uri="{FF2B5EF4-FFF2-40B4-BE49-F238E27FC236}">
                    <a16:creationId xmlns:a16="http://schemas.microsoft.com/office/drawing/2014/main" id="{B8FC2FF8-1E0C-8343-BED8-5F3246D79320}"/>
                  </a:ext>
                </a:extLst>
              </p:cNvPr>
              <p:cNvSpPr/>
              <p:nvPr/>
            </p:nvSpPr>
            <p:spPr>
              <a:xfrm>
                <a:off x="4996832" y="4782887"/>
                <a:ext cx="639920" cy="246221"/>
              </a:xfrm>
              <a:prstGeom prst="rect">
                <a:avLst/>
              </a:prstGeom>
            </p:spPr>
            <p:txBody>
              <a:bodyPr wrap="none">
                <a:spAutoFit/>
              </a:bodyPr>
              <a:lstStyle/>
              <a:p>
                <a:pPr lvl="0" algn="ctr" defTabSz="457200">
                  <a:defRPr/>
                </a:pPr>
                <a:r>
                  <a:rPr lang="en-US" sz="1000" dirty="0">
                    <a:solidFill>
                      <a:schemeClr val="tx2"/>
                    </a:solidFill>
                    <a:latin typeface="+mj-lt"/>
                    <a:cs typeface="Segoe UI" panose="020B0502040204020203" pitchFamily="34" charset="0"/>
                  </a:rPr>
                  <a:t>Storage</a:t>
                </a:r>
              </a:p>
            </p:txBody>
          </p:sp>
          <p:sp>
            <p:nvSpPr>
              <p:cNvPr id="252" name="Freeform: Shape 829">
                <a:extLst>
                  <a:ext uri="{FF2B5EF4-FFF2-40B4-BE49-F238E27FC236}">
                    <a16:creationId xmlns:a16="http://schemas.microsoft.com/office/drawing/2014/main" id="{F741376A-00B2-A248-AFD2-CB46EA36E761}"/>
                  </a:ext>
                </a:extLst>
              </p:cNvPr>
              <p:cNvSpPr/>
              <p:nvPr/>
            </p:nvSpPr>
            <p:spPr bwMode="auto">
              <a:xfrm>
                <a:off x="5182318" y="4442423"/>
                <a:ext cx="252675" cy="325751"/>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54" name="Freeform: Shape 829">
                <a:extLst>
                  <a:ext uri="{FF2B5EF4-FFF2-40B4-BE49-F238E27FC236}">
                    <a16:creationId xmlns:a16="http://schemas.microsoft.com/office/drawing/2014/main" id="{D26E7CCD-0E1B-7642-8184-19599B4EA57C}"/>
                  </a:ext>
                </a:extLst>
              </p:cNvPr>
              <p:cNvSpPr/>
              <p:nvPr/>
            </p:nvSpPr>
            <p:spPr bwMode="auto">
              <a:xfrm>
                <a:off x="4254218" y="4436785"/>
                <a:ext cx="252675" cy="325751"/>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256" name="Rectangle 255">
            <a:extLst>
              <a:ext uri="{FF2B5EF4-FFF2-40B4-BE49-F238E27FC236}">
                <a16:creationId xmlns:a16="http://schemas.microsoft.com/office/drawing/2014/main" id="{6DC4CD9D-FDCA-4A72-8177-9D51EAE54F16}"/>
              </a:ext>
            </a:extLst>
          </p:cNvPr>
          <p:cNvSpPr/>
          <p:nvPr/>
        </p:nvSpPr>
        <p:spPr>
          <a:xfrm>
            <a:off x="583872" y="1000748"/>
            <a:ext cx="4314237" cy="83721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Segoe UI Semibold" panose="020B0502040204020203" pitchFamily="34" charset="0"/>
                <a:cs typeface="Segoe UI Semibold" panose="020B0502040204020203" pitchFamily="34" charset="0"/>
              </a:rPr>
              <a:t>Control Plane</a:t>
            </a:r>
          </a:p>
        </p:txBody>
      </p:sp>
      <p:sp>
        <p:nvSpPr>
          <p:cNvPr id="257" name="Rectangle 256">
            <a:extLst>
              <a:ext uri="{FF2B5EF4-FFF2-40B4-BE49-F238E27FC236}">
                <a16:creationId xmlns:a16="http://schemas.microsoft.com/office/drawing/2014/main" id="{769A9B31-230A-4EB7-A745-7B094F90F1E5}"/>
              </a:ext>
            </a:extLst>
          </p:cNvPr>
          <p:cNvSpPr/>
          <p:nvPr/>
        </p:nvSpPr>
        <p:spPr>
          <a:xfrm>
            <a:off x="688701" y="1226087"/>
            <a:ext cx="990116"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Controller Svc</a:t>
            </a:r>
          </a:p>
        </p:txBody>
      </p:sp>
      <p:sp>
        <p:nvSpPr>
          <p:cNvPr id="258" name="Rectangle 257">
            <a:extLst>
              <a:ext uri="{FF2B5EF4-FFF2-40B4-BE49-F238E27FC236}">
                <a16:creationId xmlns:a16="http://schemas.microsoft.com/office/drawing/2014/main" id="{BEB76F30-D372-4BAF-96C0-4D46724F7117}"/>
              </a:ext>
            </a:extLst>
          </p:cNvPr>
          <p:cNvSpPr/>
          <p:nvPr/>
        </p:nvSpPr>
        <p:spPr>
          <a:xfrm>
            <a:off x="692586" y="1506211"/>
            <a:ext cx="2310627"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Configuration Store (SQL Server)</a:t>
            </a:r>
          </a:p>
        </p:txBody>
      </p:sp>
      <p:sp>
        <p:nvSpPr>
          <p:cNvPr id="259" name="Rectangle 258">
            <a:extLst>
              <a:ext uri="{FF2B5EF4-FFF2-40B4-BE49-F238E27FC236}">
                <a16:creationId xmlns:a16="http://schemas.microsoft.com/office/drawing/2014/main" id="{FF495303-F272-4F09-9C82-D348B60B43DB}"/>
              </a:ext>
            </a:extLst>
          </p:cNvPr>
          <p:cNvSpPr/>
          <p:nvPr/>
        </p:nvSpPr>
        <p:spPr>
          <a:xfrm>
            <a:off x="4102581" y="1226087"/>
            <a:ext cx="709404"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Grafana</a:t>
            </a:r>
          </a:p>
        </p:txBody>
      </p:sp>
      <p:sp>
        <p:nvSpPr>
          <p:cNvPr id="260" name="Rectangle 259">
            <a:extLst>
              <a:ext uri="{FF2B5EF4-FFF2-40B4-BE49-F238E27FC236}">
                <a16:creationId xmlns:a16="http://schemas.microsoft.com/office/drawing/2014/main" id="{B4990FD4-54A7-4EC5-A829-6E1F8CC9DDD0}"/>
              </a:ext>
            </a:extLst>
          </p:cNvPr>
          <p:cNvSpPr/>
          <p:nvPr/>
        </p:nvSpPr>
        <p:spPr>
          <a:xfrm>
            <a:off x="3071629" y="1498853"/>
            <a:ext cx="971543"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Elastic Search</a:t>
            </a:r>
          </a:p>
        </p:txBody>
      </p:sp>
      <p:sp>
        <p:nvSpPr>
          <p:cNvPr id="261" name="Rectangle 260">
            <a:extLst>
              <a:ext uri="{FF2B5EF4-FFF2-40B4-BE49-F238E27FC236}">
                <a16:creationId xmlns:a16="http://schemas.microsoft.com/office/drawing/2014/main" id="{1339496D-F1CE-403A-9438-B54166DFE5D4}"/>
              </a:ext>
            </a:extLst>
          </p:cNvPr>
          <p:cNvSpPr/>
          <p:nvPr/>
        </p:nvSpPr>
        <p:spPr>
          <a:xfrm>
            <a:off x="1738226" y="1226087"/>
            <a:ext cx="1264987"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Azure FSM Engine</a:t>
            </a:r>
          </a:p>
        </p:txBody>
      </p:sp>
      <p:sp>
        <p:nvSpPr>
          <p:cNvPr id="271" name="Rectangle 270">
            <a:extLst>
              <a:ext uri="{FF2B5EF4-FFF2-40B4-BE49-F238E27FC236}">
                <a16:creationId xmlns:a16="http://schemas.microsoft.com/office/drawing/2014/main" id="{1D7B3563-6641-4526-A40A-703732844C44}"/>
              </a:ext>
            </a:extLst>
          </p:cNvPr>
          <p:cNvSpPr/>
          <p:nvPr/>
        </p:nvSpPr>
        <p:spPr>
          <a:xfrm>
            <a:off x="4102581" y="1505639"/>
            <a:ext cx="709404"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InfluxDB</a:t>
            </a:r>
          </a:p>
        </p:txBody>
      </p:sp>
      <p:sp>
        <p:nvSpPr>
          <p:cNvPr id="272" name="Rectangle 271">
            <a:extLst>
              <a:ext uri="{FF2B5EF4-FFF2-40B4-BE49-F238E27FC236}">
                <a16:creationId xmlns:a16="http://schemas.microsoft.com/office/drawing/2014/main" id="{68C79262-9969-4088-8120-673CC1E8C07E}"/>
              </a:ext>
            </a:extLst>
          </p:cNvPr>
          <p:cNvSpPr/>
          <p:nvPr/>
        </p:nvSpPr>
        <p:spPr>
          <a:xfrm>
            <a:off x="3062622" y="1226087"/>
            <a:ext cx="980550"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Kibana</a:t>
            </a:r>
          </a:p>
        </p:txBody>
      </p:sp>
      <p:cxnSp>
        <p:nvCxnSpPr>
          <p:cNvPr id="32" name="Straight Connector 31">
            <a:extLst>
              <a:ext uri="{FF2B5EF4-FFF2-40B4-BE49-F238E27FC236}">
                <a16:creationId xmlns:a16="http://schemas.microsoft.com/office/drawing/2014/main" id="{D44B922D-A7C1-463B-8C78-B57B87D716DD}"/>
              </a:ext>
            </a:extLst>
          </p:cNvPr>
          <p:cNvCxnSpPr>
            <a:cxnSpLocks/>
          </p:cNvCxnSpPr>
          <p:nvPr/>
        </p:nvCxnSpPr>
        <p:spPr>
          <a:xfrm>
            <a:off x="583872" y="1827558"/>
            <a:ext cx="1546441" cy="311473"/>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11F5AB1D-DC7A-414C-9347-A4A7509FD5E9}"/>
              </a:ext>
            </a:extLst>
          </p:cNvPr>
          <p:cNvCxnSpPr>
            <a:cxnSpLocks/>
            <a:endCxn id="358" idx="0"/>
          </p:cNvCxnSpPr>
          <p:nvPr/>
        </p:nvCxnSpPr>
        <p:spPr>
          <a:xfrm>
            <a:off x="4911104" y="1851592"/>
            <a:ext cx="2069520" cy="28503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4" name="Rectangle 273">
            <a:extLst>
              <a:ext uri="{FF2B5EF4-FFF2-40B4-BE49-F238E27FC236}">
                <a16:creationId xmlns:a16="http://schemas.microsoft.com/office/drawing/2014/main" id="{8E090674-13FD-4DA4-BDC2-01FDC20BF1D2}"/>
              </a:ext>
            </a:extLst>
          </p:cNvPr>
          <p:cNvSpPr/>
          <p:nvPr/>
        </p:nvSpPr>
        <p:spPr>
          <a:xfrm>
            <a:off x="2401615" y="2273745"/>
            <a:ext cx="990116"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App Deploy</a:t>
            </a:r>
          </a:p>
        </p:txBody>
      </p:sp>
      <p:cxnSp>
        <p:nvCxnSpPr>
          <p:cNvPr id="34" name="Straight Connector 33">
            <a:extLst>
              <a:ext uri="{FF2B5EF4-FFF2-40B4-BE49-F238E27FC236}">
                <a16:creationId xmlns:a16="http://schemas.microsoft.com/office/drawing/2014/main" id="{BF3E4088-5F24-4BE4-888F-59DDBF67DF12}"/>
              </a:ext>
            </a:extLst>
          </p:cNvPr>
          <p:cNvCxnSpPr>
            <a:cxnSpLocks/>
            <a:stCxn id="203" idx="2"/>
            <a:endCxn id="275" idx="1"/>
          </p:cNvCxnSpPr>
          <p:nvPr/>
        </p:nvCxnSpPr>
        <p:spPr>
          <a:xfrm>
            <a:off x="9650108" y="5086304"/>
            <a:ext cx="825022" cy="237232"/>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5" name="Rectangle 274">
            <a:extLst>
              <a:ext uri="{FF2B5EF4-FFF2-40B4-BE49-F238E27FC236}">
                <a16:creationId xmlns:a16="http://schemas.microsoft.com/office/drawing/2014/main" id="{65F01CAD-F37A-42A6-918A-C3EB4FE45DCF}"/>
              </a:ext>
            </a:extLst>
          </p:cNvPr>
          <p:cNvSpPr/>
          <p:nvPr/>
        </p:nvSpPr>
        <p:spPr>
          <a:xfrm>
            <a:off x="10475130" y="5190842"/>
            <a:ext cx="1164920" cy="265388"/>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Tiering</a:t>
            </a:r>
          </a:p>
        </p:txBody>
      </p:sp>
    </p:spTree>
    <p:extLst>
      <p:ext uri="{BB962C8B-B14F-4D97-AF65-F5344CB8AC3E}">
        <p14:creationId xmlns:p14="http://schemas.microsoft.com/office/powerpoint/2010/main" val="1182174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7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p:bldP spid="257" grpId="0" animBg="1"/>
      <p:bldP spid="258" grpId="0" animBg="1"/>
      <p:bldP spid="259" grpId="0" animBg="1"/>
      <p:bldP spid="260" grpId="0" animBg="1"/>
      <p:bldP spid="261" grpId="0" animBg="1"/>
      <p:bldP spid="271" grpId="0" animBg="1"/>
      <p:bldP spid="272" grpId="0" animBg="1"/>
      <p:bldP spid="274" grpId="0" animBg="1"/>
      <p:bldP spid="27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588263" y="457200"/>
            <a:ext cx="4364737" cy="553998"/>
          </a:xfrm>
        </p:spPr>
        <p:txBody>
          <a:bodyPr/>
          <a:lstStyle/>
          <a:p>
            <a:r>
              <a:rPr lang="en-US" dirty="0"/>
              <a:t>The Customer Voice</a:t>
            </a:r>
          </a:p>
        </p:txBody>
      </p:sp>
      <p:sp>
        <p:nvSpPr>
          <p:cNvPr id="6" name="Text Placeholder 5"/>
          <p:cNvSpPr>
            <a:spLocks noGrp="1"/>
          </p:cNvSpPr>
          <p:nvPr>
            <p:ph type="body" sz="quarter" idx="10"/>
          </p:nvPr>
        </p:nvSpPr>
        <p:spPr>
          <a:xfrm>
            <a:off x="588263" y="1082040"/>
            <a:ext cx="3759200" cy="5329664"/>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Learn more </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2588938403"/>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3"/>
          <a:stretch>
            <a:fillRect/>
          </a:stretch>
        </p:blipFill>
        <p:spPr>
          <a:xfrm>
            <a:off x="6254711" y="3914983"/>
            <a:ext cx="1115096" cy="1115096"/>
          </a:xfrm>
          <a:prstGeom prst="rect">
            <a:avLst/>
          </a:prstGeom>
        </p:spPr>
      </p:pic>
      <p:grpSp>
        <p:nvGrpSpPr>
          <p:cNvPr id="3" name="Group 2">
            <a:extLst>
              <a:ext uri="{FF2B5EF4-FFF2-40B4-BE49-F238E27FC236}">
                <a16:creationId xmlns:a16="http://schemas.microsoft.com/office/drawing/2014/main" id="{FEF7A895-B93F-4494-A2F5-A92203252510}"/>
              </a:ext>
            </a:extLst>
          </p:cNvPr>
          <p:cNvGrpSpPr/>
          <p:nvPr/>
        </p:nvGrpSpPr>
        <p:grpSpPr>
          <a:xfrm>
            <a:off x="4300159" y="2653582"/>
            <a:ext cx="1444101" cy="1217034"/>
            <a:chOff x="4300159" y="2653582"/>
            <a:chExt cx="1444101" cy="1217034"/>
          </a:xfrm>
        </p:grpSpPr>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1" y="1757783"/>
            <a:ext cx="2186917" cy="424535"/>
            <a:chOff x="5953153" y="1730774"/>
            <a:chExt cx="2186917"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3" y="1765473"/>
              <a:ext cx="1530672" cy="355140"/>
              <a:chOff x="6576577" y="3318208"/>
              <a:chExt cx="2213304"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24" name="Freeform: Shape 390">
                <a:extLst>
                  <a:ext uri="{FF2B5EF4-FFF2-40B4-BE49-F238E27FC236}">
                    <a16:creationId xmlns:a16="http://schemas.microsoft.com/office/drawing/2014/main" id="{AB00A115-0C08-48F7-A68D-14ED4154B188}"/>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6"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nodeType="withEffect">
                                  <p:stCondLst>
                                    <p:cond delay="0"/>
                                  </p:stCondLst>
                                  <p:childTnLst>
                                    <p:set>
                                      <p:cBhvr>
                                        <p:cTn id="48" dur="1" fill="hold">
                                          <p:stCondLst>
                                            <p:cond delay="0"/>
                                          </p:stCondLst>
                                        </p:cTn>
                                        <p:tgtEl>
                                          <p:spTgt spid="1034"/>
                                        </p:tgtEl>
                                        <p:attrNameLst>
                                          <p:attrName>style.visibility</p:attrName>
                                        </p:attrNameLst>
                                      </p:cBhvr>
                                      <p:to>
                                        <p:strVal val="visible"/>
                                      </p:to>
                                    </p:set>
                                    <p:animEffect transition="in" filter="fade">
                                      <p:cBhvr>
                                        <p:cTn id="49" dur="500"/>
                                        <p:tgtEl>
                                          <p:spTgt spid="10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176"/>
          <p:cNvSpPr/>
          <p:nvPr/>
        </p:nvSpPr>
        <p:spPr bwMode="auto">
          <a:xfrm>
            <a:off x="982196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Insights in minutes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and rich reports</a:t>
            </a:r>
          </a:p>
        </p:txBody>
      </p:sp>
      <p:sp>
        <p:nvSpPr>
          <p:cNvPr id="179" name="Rectangle 178"/>
          <p:cNvSpPr/>
          <p:nvPr/>
        </p:nvSpPr>
        <p:spPr bwMode="auto">
          <a:xfrm>
            <a:off x="265742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Choice of platform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and language</a:t>
            </a:r>
          </a:p>
        </p:txBody>
      </p:sp>
      <p:sp>
        <p:nvSpPr>
          <p:cNvPr id="181" name="Rectangle 180"/>
          <p:cNvSpPr/>
          <p:nvPr/>
        </p:nvSpPr>
        <p:spPr bwMode="auto">
          <a:xfrm>
            <a:off x="743378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Most secure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over the last 8 years</a:t>
            </a:r>
            <a:r>
              <a:rPr kumimoji="0" lang="en-US" sz="1200" b="1" i="0" u="none" strike="noStrike" kern="0" cap="none" spc="0" normalizeH="0" baseline="30000" noProof="0" dirty="0">
                <a:ln>
                  <a:noFill/>
                </a:ln>
                <a:solidFill>
                  <a:srgbClr val="0078D7"/>
                </a:solidFill>
                <a:effectLst/>
                <a:uLnTx/>
                <a:uFillTx/>
                <a:latin typeface="Segoe UI Semibold" charset="0"/>
                <a:ea typeface="Segoe UI Semibold" charset="0"/>
                <a:cs typeface="Segoe UI Semibold" charset="0"/>
              </a:rPr>
              <a:t>5</a:t>
            </a:r>
          </a:p>
        </p:txBody>
      </p:sp>
      <p:graphicFrame>
        <p:nvGraphicFramePr>
          <p:cNvPr id="185" name="Chart 184">
            <a:extLst>
              <a:ext uri="{FF2B5EF4-FFF2-40B4-BE49-F238E27FC236}">
                <a16:creationId xmlns:a16="http://schemas.microsoft.com/office/drawing/2014/main" id="{70704024-56B2-4A33-A8E4-F0C2FF875539}"/>
              </a:ext>
            </a:extLst>
          </p:cNvPr>
          <p:cNvGraphicFramePr/>
          <p:nvPr>
            <p:extLst>
              <p:ext uri="{D42A27DB-BD31-4B8C-83A1-F6EECF244321}">
                <p14:modId xmlns:p14="http://schemas.microsoft.com/office/powerpoint/2010/main" val="232541411"/>
              </p:ext>
            </p:extLst>
          </p:nvPr>
        </p:nvGraphicFramePr>
        <p:xfrm>
          <a:off x="7365287" y="2196545"/>
          <a:ext cx="2168521" cy="2157204"/>
        </p:xfrm>
        <a:graphic>
          <a:graphicData uri="http://schemas.openxmlformats.org/drawingml/2006/chart">
            <c:chart xmlns:c="http://schemas.openxmlformats.org/drawingml/2006/chart" xmlns:r="http://schemas.openxmlformats.org/officeDocument/2006/relationships" r:id="rId3"/>
          </a:graphicData>
        </a:graphic>
      </p:graphicFrame>
      <p:sp>
        <p:nvSpPr>
          <p:cNvPr id="187" name="AutoShape 14">
            <a:extLst>
              <a:ext uri="{FF2B5EF4-FFF2-40B4-BE49-F238E27FC236}">
                <a16:creationId xmlns:a16="http://schemas.microsoft.com/office/drawing/2014/main" id="{1E47D1B0-680A-4130-A603-76BF80068841}"/>
              </a:ext>
            </a:extLst>
          </p:cNvPr>
          <p:cNvSpPr>
            <a:spLocks noChangeAspect="1" noChangeArrowheads="1" noTextEdit="1"/>
          </p:cNvSpPr>
          <p:nvPr/>
        </p:nvSpPr>
        <p:spPr bwMode="auto">
          <a:xfrm>
            <a:off x="10452827" y="3009281"/>
            <a:ext cx="771864" cy="1055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9" tIns="44789" rIns="89579" bIns="44789" numCol="1" anchor="t" anchorCtr="0" compatLnSpc="1">
            <a:prstTxWarp prst="textNoShape">
              <a:avLst/>
            </a:prstTxWarp>
          </a:bodyPr>
          <a:lstStyle/>
          <a:p>
            <a:pPr marL="0" marR="0" lvl="0" indent="0" algn="l" defTabSz="913489" rtl="0" eaLnBrk="1" fontAlgn="auto" latinLnBrk="0" hangingPunct="1">
              <a:lnSpc>
                <a:spcPct val="100000"/>
              </a:lnSpc>
              <a:spcBef>
                <a:spcPts val="0"/>
              </a:spcBef>
              <a:spcAft>
                <a:spcPts val="0"/>
              </a:spcAft>
              <a:buClrTx/>
              <a:buSzTx/>
              <a:buFontTx/>
              <a:buNone/>
              <a:tabLst/>
              <a:defRPr/>
            </a:pPr>
            <a:endParaRPr kumimoji="0" lang="en-US" sz="1077" b="0" i="0" u="none" strike="noStrike" kern="0" cap="none" spc="0" normalizeH="0" baseline="0" noProof="0" dirty="0">
              <a:ln>
                <a:noFill/>
              </a:ln>
              <a:solidFill>
                <a:srgbClr val="505050"/>
              </a:solidFill>
              <a:effectLst/>
              <a:uLnTx/>
              <a:uFillTx/>
              <a:latin typeface="Segoe UI"/>
              <a:ea typeface="+mn-ea"/>
              <a:cs typeface="+mn-cs"/>
            </a:endParaRPr>
          </a:p>
        </p:txBody>
      </p:sp>
      <p:sp>
        <p:nvSpPr>
          <p:cNvPr id="188" name="TextBox 187">
            <a:extLst>
              <a:ext uri="{FF2B5EF4-FFF2-40B4-BE49-F238E27FC236}">
                <a16:creationId xmlns:a16="http://schemas.microsoft.com/office/drawing/2014/main" id="{A6797694-6A0A-41E4-B52E-074019ADDC8C}"/>
              </a:ext>
            </a:extLst>
          </p:cNvPr>
          <p:cNvSpPr txBox="1"/>
          <p:nvPr/>
        </p:nvSpPr>
        <p:spPr>
          <a:xfrm>
            <a:off x="9885969" y="3759349"/>
            <a:ext cx="1975102" cy="589392"/>
          </a:xfrm>
          <a:prstGeom prst="rect">
            <a:avLst/>
          </a:prstGeom>
          <a:noFill/>
        </p:spPr>
        <p:txBody>
          <a:bodyPr wrap="square" lIns="91440" tIns="45720" rIns="91440" bIns="45720" rtlCol="0" anchor="b">
            <a:spAutoFit/>
          </a:bodyPr>
          <a:lstStyle/>
          <a:p>
            <a:pPr marL="0" marR="0" lvl="0" indent="0" algn="ctr" defTabSz="930968" rtl="0" eaLnBrk="1" fontAlgn="auto" latinLnBrk="0" hangingPunct="1">
              <a:lnSpc>
                <a:spcPct val="105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The best of Power BI and</a:t>
            </a:r>
            <a:b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b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SQL Server Reporting Services in Power BI Report Server</a:t>
            </a:r>
          </a:p>
        </p:txBody>
      </p:sp>
      <p:sp>
        <p:nvSpPr>
          <p:cNvPr id="189" name="AutoShape 14">
            <a:extLst>
              <a:ext uri="{FF2B5EF4-FFF2-40B4-BE49-F238E27FC236}">
                <a16:creationId xmlns:a16="http://schemas.microsoft.com/office/drawing/2014/main" id="{E298AFF3-F594-4DF7-A51B-2E4C7EBD79D3}"/>
              </a:ext>
            </a:extLst>
          </p:cNvPr>
          <p:cNvSpPr>
            <a:spLocks noChangeAspect="1" noChangeArrowheads="1" noTextEdit="1"/>
          </p:cNvSpPr>
          <p:nvPr/>
        </p:nvSpPr>
        <p:spPr bwMode="auto">
          <a:xfrm>
            <a:off x="10407459" y="3010609"/>
            <a:ext cx="771864" cy="105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9" tIns="44789" rIns="89579" bIns="44789" numCol="1" anchor="t" anchorCtr="0" compatLnSpc="1">
            <a:prstTxWarp prst="textNoShape">
              <a:avLst/>
            </a:prstTxWarp>
          </a:bodyPr>
          <a:lstStyle/>
          <a:p>
            <a:pPr marL="0" marR="0" lvl="0" indent="0" algn="l" defTabSz="913489" rtl="0" eaLnBrk="1" fontAlgn="auto" latinLnBrk="0" hangingPunct="1">
              <a:lnSpc>
                <a:spcPct val="100000"/>
              </a:lnSpc>
              <a:spcBef>
                <a:spcPts val="0"/>
              </a:spcBef>
              <a:spcAft>
                <a:spcPts val="0"/>
              </a:spcAft>
              <a:buClrTx/>
              <a:buSzTx/>
              <a:buFontTx/>
              <a:buNone/>
              <a:tabLst/>
              <a:defRPr/>
            </a:pPr>
            <a:endParaRPr kumimoji="0" lang="en-US" sz="1077" b="0" i="0" u="none" strike="noStrike" kern="0" cap="none" spc="0" normalizeH="0" baseline="0" noProof="0" dirty="0">
              <a:ln>
                <a:noFill/>
              </a:ln>
              <a:solidFill>
                <a:srgbClr val="002050"/>
              </a:solidFill>
              <a:effectLst/>
              <a:uLnTx/>
              <a:uFillTx/>
              <a:latin typeface="Segoe UI"/>
              <a:ea typeface="+mn-ea"/>
              <a:cs typeface="+mn-cs"/>
            </a:endParaRPr>
          </a:p>
        </p:txBody>
      </p:sp>
      <p:sp>
        <p:nvSpPr>
          <p:cNvPr id="74" name="Rectangle 73">
            <a:extLst>
              <a:ext uri="{FF2B5EF4-FFF2-40B4-BE49-F238E27FC236}">
                <a16:creationId xmlns:a16="http://schemas.microsoft.com/office/drawing/2014/main" id="{022E80B3-2E03-4ECC-8067-0F4F386FB9CD}"/>
              </a:ext>
            </a:extLst>
          </p:cNvPr>
          <p:cNvSpPr/>
          <p:nvPr/>
        </p:nvSpPr>
        <p:spPr bwMode="auto">
          <a:xfrm>
            <a:off x="504560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Industry-leading performance </a:t>
            </a:r>
          </a:p>
        </p:txBody>
      </p:sp>
      <p:sp>
        <p:nvSpPr>
          <p:cNvPr id="84" name="Rectangle 83">
            <a:extLst>
              <a:ext uri="{FF2B5EF4-FFF2-40B4-BE49-F238E27FC236}">
                <a16:creationId xmlns:a16="http://schemas.microsoft.com/office/drawing/2014/main" id="{FBF5AC61-8053-4CF2-8322-5A5351032DA9}"/>
              </a:ext>
            </a:extLst>
          </p:cNvPr>
          <p:cNvSpPr/>
          <p:nvPr/>
        </p:nvSpPr>
        <p:spPr>
          <a:xfrm>
            <a:off x="5245709" y="3656757"/>
            <a:ext cx="1702902" cy="691984"/>
          </a:xfrm>
          <a:prstGeom prst="rect">
            <a:avLst/>
          </a:prstGeom>
        </p:spPr>
        <p:txBody>
          <a:bodyPr wrap="square" lIns="91440" tIns="45720" rIns="91440" bIns="45720" anchor="b">
            <a:spAutoFit/>
          </a:bodyPr>
          <a:lstStyle/>
          <a:p>
            <a:pPr marL="0" marR="0" lvl="0" indent="0" algn="ctr" defTabSz="930968" rtl="0" eaLnBrk="1" fontAlgn="auto" latinLnBrk="0" hangingPunct="1">
              <a:lnSpc>
                <a:spcPct val="105000"/>
              </a:lnSpc>
              <a:spcBef>
                <a:spcPts val="0"/>
              </a:spcBef>
              <a:spcAft>
                <a:spcPts val="8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#1 OLTP performance</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1</a:t>
            </a:r>
          </a:p>
          <a:p>
            <a:pPr marL="0" marR="0" lvl="0" indent="0" algn="ctr" defTabSz="930968" rtl="0" eaLnBrk="1" fontAlgn="auto" latinLnBrk="0" hangingPunct="1">
              <a:lnSpc>
                <a:spcPct val="105000"/>
              </a:lnSpc>
              <a:spcBef>
                <a:spcPts val="0"/>
              </a:spcBef>
              <a:spcAft>
                <a:spcPts val="8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#1 DW performance on 1TB</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2</a:t>
            </a: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 10TB</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3</a:t>
            </a: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 and 30TB</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4</a:t>
            </a:r>
          </a:p>
        </p:txBody>
      </p:sp>
      <p:cxnSp>
        <p:nvCxnSpPr>
          <p:cNvPr id="4" name="Straight Connector 3"/>
          <p:cNvCxnSpPr/>
          <p:nvPr/>
        </p:nvCxnSpPr>
        <p:spPr>
          <a:xfrm>
            <a:off x="490307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29125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67943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51489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1524649" y="5588424"/>
            <a:ext cx="9142703" cy="0"/>
          </a:xfrm>
          <a:prstGeom prst="line">
            <a:avLst/>
          </a:prstGeom>
          <a:ln w="12700">
            <a:solidFill>
              <a:schemeClr val="accent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8CB4FD4-97CF-47E7-A092-5454A7632C6F}"/>
              </a:ext>
            </a:extLst>
          </p:cNvPr>
          <p:cNvSpPr txBox="1"/>
          <p:nvPr/>
        </p:nvSpPr>
        <p:spPr>
          <a:xfrm>
            <a:off x="460844" y="5766082"/>
            <a:ext cx="1063806" cy="237757"/>
          </a:xfrm>
          <a:prstGeom prst="rect">
            <a:avLst/>
          </a:prstGeom>
          <a:noFill/>
        </p:spPr>
        <p:txBody>
          <a:bodyPr wrap="square" lIns="0" rIns="0" rtlCol="0">
            <a:spAutoFit/>
          </a:bodyPr>
          <a:lstStyle>
            <a:defPPr>
              <a:defRPr lang="en-US"/>
            </a:defPPr>
            <a:lvl1pPr marR="0" lvl="0" indent="0" algn="ctr" defTabSz="931147" fontAlgn="auto">
              <a:lnSpc>
                <a:spcPct val="90000"/>
              </a:lnSpc>
              <a:spcBef>
                <a:spcPts val="0"/>
              </a:spcBef>
              <a:spcAft>
                <a:spcPts val="600"/>
              </a:spcAft>
              <a:buClrTx/>
              <a:buSzTx/>
              <a:buFontTx/>
              <a:buNone/>
              <a:tabLst/>
              <a:defRPr kumimoji="0" sz="1000" u="none" strike="noStrike" kern="0" cap="none" normalizeH="0" baseline="0">
                <a:ln>
                  <a:noFill/>
                </a:ln>
                <a:solidFill>
                  <a:srgbClr val="000000"/>
                </a:solidFill>
                <a:effectLst/>
                <a:uLnTx/>
                <a:uFillTx/>
                <a:latin typeface="Segoe UI" panose="020B0502040204020203" pitchFamily="34" charset="0"/>
                <a:ea typeface="Segoe UI Semilight" charset="0"/>
                <a:cs typeface="Segoe UI" panose="020B0502040204020203" pitchFamily="34" charset="0"/>
              </a:defRPr>
            </a:lvl1pPr>
          </a:lstStyle>
          <a:p>
            <a:pPr marL="0" marR="0" lvl="0" indent="0" algn="ctr" defTabSz="930968" rtl="0" eaLnBrk="1" fontAlgn="auto" latinLnBrk="0" hangingPunct="1">
              <a:lnSpc>
                <a:spcPct val="90000"/>
              </a:lnSpc>
              <a:spcBef>
                <a:spcPts val="0"/>
              </a:spcBef>
              <a:spcAft>
                <a:spcPts val="60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Private cloud</a:t>
            </a:r>
          </a:p>
        </p:txBody>
      </p:sp>
      <p:sp>
        <p:nvSpPr>
          <p:cNvPr id="96" name="TextBox 95">
            <a:extLst>
              <a:ext uri="{FF2B5EF4-FFF2-40B4-BE49-F238E27FC236}">
                <a16:creationId xmlns:a16="http://schemas.microsoft.com/office/drawing/2014/main" id="{31C359FF-466E-49D2-A4CE-9B356BB2FAC5}"/>
              </a:ext>
            </a:extLst>
          </p:cNvPr>
          <p:cNvSpPr txBox="1"/>
          <p:nvPr/>
        </p:nvSpPr>
        <p:spPr>
          <a:xfrm>
            <a:off x="10661992" y="5766082"/>
            <a:ext cx="1121055" cy="237757"/>
          </a:xfrm>
          <a:prstGeom prst="rect">
            <a:avLst/>
          </a:prstGeom>
          <a:noFill/>
        </p:spPr>
        <p:txBody>
          <a:bodyPr wrap="square" lIns="0" rIns="0" rtlCol="0">
            <a:spAutoFit/>
          </a:bodyPr>
          <a:lstStyle/>
          <a:p>
            <a:pPr marL="0" marR="0" lvl="0" indent="0" algn="ctr" defTabSz="930968" rtl="0" eaLnBrk="1" fontAlgn="auto" latinLnBrk="0" hangingPunct="1">
              <a:lnSpc>
                <a:spcPct val="90000"/>
              </a:lnSpc>
              <a:spcBef>
                <a:spcPts val="0"/>
              </a:spcBef>
              <a:spcAft>
                <a:spcPts val="60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Segoe UI" panose="020B0502040204020203" pitchFamily="34" charset="0"/>
                <a:ea typeface="Segoe UI Semilight" charset="0"/>
                <a:cs typeface="Segoe UI" panose="020B0502040204020203" pitchFamily="34" charset="0"/>
              </a:rPr>
              <a:t>Public cloud</a:t>
            </a:r>
          </a:p>
        </p:txBody>
      </p:sp>
      <p:sp>
        <p:nvSpPr>
          <p:cNvPr id="94" name="TextBox 93">
            <a:extLst>
              <a:ext uri="{FF2B5EF4-FFF2-40B4-BE49-F238E27FC236}">
                <a16:creationId xmlns:a16="http://schemas.microsoft.com/office/drawing/2014/main" id="{CF798B69-B547-46E4-9422-C595E65FBEE8}"/>
              </a:ext>
            </a:extLst>
          </p:cNvPr>
          <p:cNvSpPr txBox="1"/>
          <p:nvPr/>
        </p:nvSpPr>
        <p:spPr>
          <a:xfrm>
            <a:off x="7650679" y="5117544"/>
            <a:ext cx="2413098" cy="276999"/>
          </a:xfrm>
          <a:prstGeom prst="rect">
            <a:avLst/>
          </a:prstGeom>
          <a:noFill/>
        </p:spPr>
        <p:txBody>
          <a:bodyPr wrap="square" lIns="91427" tIns="45720" rIns="89580" bIns="45720" rtlCol="0" anchor="t">
            <a:spAutoFit/>
          </a:body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Most consistent data platform</a:t>
            </a:r>
          </a:p>
        </p:txBody>
      </p:sp>
      <p:sp>
        <p:nvSpPr>
          <p:cNvPr id="71" name="TextBox 70">
            <a:extLst>
              <a:ext uri="{FF2B5EF4-FFF2-40B4-BE49-F238E27FC236}">
                <a16:creationId xmlns:a16="http://schemas.microsoft.com/office/drawing/2014/main" id="{9386994A-C608-4664-85BD-4CF8D5666690}"/>
              </a:ext>
            </a:extLst>
          </p:cNvPr>
          <p:cNvSpPr txBox="1"/>
          <p:nvPr/>
        </p:nvSpPr>
        <p:spPr>
          <a:xfrm>
            <a:off x="2122865" y="5117543"/>
            <a:ext cx="2413098" cy="276999"/>
          </a:xfrm>
          <a:prstGeom prst="rect">
            <a:avLst/>
          </a:prstGeom>
          <a:noFill/>
        </p:spPr>
        <p:txBody>
          <a:bodyPr wrap="square" lIns="91427" tIns="45720" rIns="89580" bIns="45720" rtlCol="0" anchor="t">
            <a:spAutoFit/>
          </a:body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In-memory across all workloads</a:t>
            </a:r>
          </a:p>
        </p:txBody>
      </p:sp>
      <p:sp>
        <p:nvSpPr>
          <p:cNvPr id="73" name="TextBox 72">
            <a:extLst>
              <a:ext uri="{FF2B5EF4-FFF2-40B4-BE49-F238E27FC236}">
                <a16:creationId xmlns:a16="http://schemas.microsoft.com/office/drawing/2014/main" id="{DFA27AFE-6D76-8942-85DB-68D5ADD1085E}"/>
              </a:ext>
            </a:extLst>
          </p:cNvPr>
          <p:cNvSpPr txBox="1"/>
          <p:nvPr/>
        </p:nvSpPr>
        <p:spPr>
          <a:xfrm>
            <a:off x="5134177" y="5722286"/>
            <a:ext cx="1918288" cy="276999"/>
          </a:xfrm>
          <a:prstGeom prst="rect">
            <a:avLst/>
          </a:prstGeom>
          <a:noFill/>
        </p:spPr>
        <p:txBody>
          <a:bodyPr wrap="square" lIns="91427" tIns="45720" rIns="89580" bIns="45720" rtlCol="0" anchor="t">
            <a:spAutoFit/>
          </a:body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1/10th the cost of Oracle </a:t>
            </a:r>
          </a:p>
        </p:txBody>
      </p:sp>
      <p:cxnSp>
        <p:nvCxnSpPr>
          <p:cNvPr id="14" name="Straight Connector 13">
            <a:extLst>
              <a:ext uri="{FF2B5EF4-FFF2-40B4-BE49-F238E27FC236}">
                <a16:creationId xmlns:a16="http://schemas.microsoft.com/office/drawing/2014/main" id="{DDF4C9EF-4D25-BB46-A996-4BE7C437FD40}"/>
              </a:ext>
            </a:extLst>
          </p:cNvPr>
          <p:cNvCxnSpPr/>
          <p:nvPr/>
        </p:nvCxnSpPr>
        <p:spPr>
          <a:xfrm>
            <a:off x="458000" y="4760947"/>
            <a:ext cx="11276001" cy="0"/>
          </a:xfrm>
          <a:prstGeom prst="line">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1E93E66-A25D-5246-A907-E68C67C2DB7C}"/>
              </a:ext>
            </a:extLst>
          </p:cNvPr>
          <p:cNvGrpSpPr/>
          <p:nvPr/>
        </p:nvGrpSpPr>
        <p:grpSpPr>
          <a:xfrm>
            <a:off x="2669398" y="3715665"/>
            <a:ext cx="2219096" cy="633082"/>
            <a:chOff x="426355" y="3363322"/>
            <a:chExt cx="2112468" cy="633171"/>
          </a:xfrm>
        </p:grpSpPr>
        <p:sp>
          <p:nvSpPr>
            <p:cNvPr id="120" name="Rectangle 119">
              <a:extLst>
                <a:ext uri="{FF2B5EF4-FFF2-40B4-BE49-F238E27FC236}">
                  <a16:creationId xmlns:a16="http://schemas.microsoft.com/office/drawing/2014/main" id="{B3AB2A48-C320-4C78-AFD0-49834DFB3951}"/>
                </a:ext>
              </a:extLst>
            </p:cNvPr>
            <p:cNvSpPr/>
            <p:nvPr/>
          </p:nvSpPr>
          <p:spPr>
            <a:xfrm>
              <a:off x="426355" y="3368028"/>
              <a:ext cx="558814" cy="628465"/>
            </a:xfrm>
            <a:prstGeom prst="rect">
              <a:avLst/>
            </a:prstGeom>
            <a:ln>
              <a:noFill/>
            </a:ln>
          </p:spPr>
          <p:txBody>
            <a:bodyPr wrap="none" lIns="91440" tIns="45720" rIns="91440" bIns="45720" anchor="b">
              <a:spAutoFit/>
            </a:bodyPr>
            <a:lstStyle/>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T-SQL</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Java</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C/C++</a:t>
              </a:r>
            </a:p>
          </p:txBody>
        </p:sp>
        <p:sp>
          <p:nvSpPr>
            <p:cNvPr id="121" name="Rectangle 120">
              <a:extLst>
                <a:ext uri="{FF2B5EF4-FFF2-40B4-BE49-F238E27FC236}">
                  <a16:creationId xmlns:a16="http://schemas.microsoft.com/office/drawing/2014/main" id="{A3A2A1D3-E641-40CD-B46F-2D004DE06085}"/>
                </a:ext>
              </a:extLst>
            </p:cNvPr>
            <p:cNvSpPr/>
            <p:nvPr/>
          </p:nvSpPr>
          <p:spPr>
            <a:xfrm>
              <a:off x="1064828" y="3368027"/>
              <a:ext cx="797014" cy="628466"/>
            </a:xfrm>
            <a:prstGeom prst="rect">
              <a:avLst/>
            </a:prstGeom>
            <a:ln>
              <a:noFill/>
            </a:ln>
          </p:spPr>
          <p:txBody>
            <a:bodyPr wrap="square" lIns="91440" tIns="45720" rIns="91440" bIns="45720" anchor="b">
              <a:spAutoFit/>
            </a:bodyPr>
            <a:lstStyle/>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SCALA</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Node.js</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C#/VB.NET</a:t>
              </a:r>
            </a:p>
          </p:txBody>
        </p:sp>
        <p:sp>
          <p:nvSpPr>
            <p:cNvPr id="131" name="Rectangle 130">
              <a:extLst>
                <a:ext uri="{FF2B5EF4-FFF2-40B4-BE49-F238E27FC236}">
                  <a16:creationId xmlns:a16="http://schemas.microsoft.com/office/drawing/2014/main" id="{40CB3735-6ACF-A240-835F-7C0EE74CE7A9}"/>
                </a:ext>
              </a:extLst>
            </p:cNvPr>
            <p:cNvSpPr/>
            <p:nvPr/>
          </p:nvSpPr>
          <p:spPr>
            <a:xfrm>
              <a:off x="1827412" y="3363322"/>
              <a:ext cx="711411" cy="628465"/>
            </a:xfrm>
            <a:prstGeom prst="rect">
              <a:avLst/>
            </a:prstGeom>
            <a:ln>
              <a:noFill/>
            </a:ln>
          </p:spPr>
          <p:txBody>
            <a:bodyPr wrap="none" lIns="91440" tIns="45720" rIns="91440" bIns="45720" anchor="b">
              <a:spAutoFit/>
            </a:bodyPr>
            <a:lstStyle/>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Python</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Ruby</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.NET core</a:t>
              </a:r>
            </a:p>
          </p:txBody>
        </p:sp>
      </p:grpSp>
      <p:sp>
        <p:nvSpPr>
          <p:cNvPr id="78" name="TextBox 77">
            <a:extLst>
              <a:ext uri="{FF2B5EF4-FFF2-40B4-BE49-F238E27FC236}">
                <a16:creationId xmlns:a16="http://schemas.microsoft.com/office/drawing/2014/main" id="{0C6ED57D-B16F-654D-84A3-3A6EE518B6B7}"/>
              </a:ext>
            </a:extLst>
          </p:cNvPr>
          <p:cNvSpPr txBox="1"/>
          <p:nvPr/>
        </p:nvSpPr>
        <p:spPr>
          <a:xfrm>
            <a:off x="269240" y="6365795"/>
            <a:ext cx="9045303" cy="390862"/>
          </a:xfrm>
          <a:prstGeom prst="rect">
            <a:avLst/>
          </a:prstGeom>
          <a:noFill/>
        </p:spPr>
        <p:txBody>
          <a:bodyPr wrap="square" lIns="91427" tIns="45713" rIns="91427" bIns="45713" rtlCol="0">
            <a:sp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757575"/>
                </a:solidFill>
                <a:effectLst/>
                <a:uLnTx/>
                <a:uFillTx/>
                <a:latin typeface="Segoe UI"/>
                <a:ea typeface="+mn-ea"/>
                <a:cs typeface="+mn-cs"/>
              </a:rPr>
              <a:t>All TPC Claims as of 1/19/2018.</a:t>
            </a:r>
          </a:p>
          <a:p>
            <a:pPr marL="0" marR="0" lvl="0" indent="0" algn="l" defTabSz="914225"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30000" noProof="0" dirty="0">
                <a:ln>
                  <a:noFill/>
                </a:ln>
                <a:solidFill>
                  <a:srgbClr val="757575"/>
                </a:solidFill>
                <a:effectLst/>
                <a:uLnTx/>
                <a:uFillTx/>
                <a:latin typeface="Segoe UI"/>
                <a:ea typeface="+mn-ea"/>
                <a:cs typeface="+mn-cs"/>
              </a:rPr>
              <a:t>1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4"/>
              </a:rPr>
              <a:t>http://www.tpc.org/4081</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2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5"/>
              </a:rPr>
              <a:t>http://www.tpc.org/3331</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3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6"/>
              </a:rPr>
              <a:t>http://www.tpc.org/3326</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4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7"/>
              </a:rPr>
              <a:t>http://www.tpc.org/3321</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5 </a:t>
            </a:r>
            <a:r>
              <a:rPr kumimoji="0" lang="en-US" sz="800" b="0" i="0" u="none" strike="noStrike" kern="1200" cap="none" spc="0" normalizeH="0" baseline="0" noProof="0" dirty="0">
                <a:ln>
                  <a:noFill/>
                </a:ln>
                <a:solidFill>
                  <a:srgbClr val="757575"/>
                </a:solidFill>
                <a:effectLst/>
                <a:uLnTx/>
                <a:uFillTx/>
                <a:latin typeface="Segoe UI"/>
                <a:ea typeface="+mn-ea"/>
                <a:cs typeface="+mn-cs"/>
              </a:rPr>
              <a:t>National Institute of Standards and Technology Comprehensive Vulnerability Database</a:t>
            </a:r>
          </a:p>
        </p:txBody>
      </p:sp>
      <p:sp>
        <p:nvSpPr>
          <p:cNvPr id="79" name="Rectangle 78">
            <a:extLst>
              <a:ext uri="{FF2B5EF4-FFF2-40B4-BE49-F238E27FC236}">
                <a16:creationId xmlns:a16="http://schemas.microsoft.com/office/drawing/2014/main" id="{CB743499-36D6-4E44-8087-32FB8636F525}"/>
              </a:ext>
            </a:extLst>
          </p:cNvPr>
          <p:cNvSpPr/>
          <p:nvPr/>
        </p:nvSpPr>
        <p:spPr bwMode="auto">
          <a:xfrm>
            <a:off x="29210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Intelligence over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any data</a:t>
            </a:r>
          </a:p>
        </p:txBody>
      </p:sp>
      <p:sp>
        <p:nvSpPr>
          <p:cNvPr id="80" name="TextBox 79">
            <a:extLst>
              <a:ext uri="{FF2B5EF4-FFF2-40B4-BE49-F238E27FC236}">
                <a16:creationId xmlns:a16="http://schemas.microsoft.com/office/drawing/2014/main" id="{8901B3AF-5365-41DB-88FC-AFF41EFC63AF}"/>
              </a:ext>
            </a:extLst>
          </p:cNvPr>
          <p:cNvSpPr txBox="1"/>
          <p:nvPr/>
        </p:nvSpPr>
        <p:spPr>
          <a:xfrm>
            <a:off x="397137" y="3589687"/>
            <a:ext cx="1893046" cy="759054"/>
          </a:xfrm>
          <a:prstGeom prst="rect">
            <a:avLst/>
          </a:prstGeom>
          <a:noFill/>
        </p:spPr>
        <p:txBody>
          <a:bodyPr wrap="square" lIns="91440" tIns="45720" rIns="91440" bIns="45720" rtlCol="0" anchor="b">
            <a:spAutoFit/>
          </a:bodyPr>
          <a:lstStyle/>
          <a:p>
            <a:pPr marL="0" marR="0" lvl="0" indent="0" algn="ctr" defTabSz="930968" rtl="0" eaLnBrk="1" fontAlgn="auto" latinLnBrk="0" hangingPunct="1">
              <a:lnSpc>
                <a:spcPct val="105000"/>
              </a:lnSpc>
              <a:spcBef>
                <a:spcPts val="0"/>
              </a:spcBef>
              <a:spcAft>
                <a:spcPts val="8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Analytics over structured and unstructured data with the power of SQL and Apache Spark</a:t>
            </a:r>
          </a:p>
        </p:txBody>
      </p:sp>
      <p:grpSp>
        <p:nvGrpSpPr>
          <p:cNvPr id="87" name="Group 86">
            <a:extLst>
              <a:ext uri="{FF2B5EF4-FFF2-40B4-BE49-F238E27FC236}">
                <a16:creationId xmlns:a16="http://schemas.microsoft.com/office/drawing/2014/main" id="{2210F0E3-F2E0-48B1-83DC-3D88C6093AC1}"/>
              </a:ext>
            </a:extLst>
          </p:cNvPr>
          <p:cNvGrpSpPr/>
          <p:nvPr/>
        </p:nvGrpSpPr>
        <p:grpSpPr>
          <a:xfrm>
            <a:off x="5848604" y="2419996"/>
            <a:ext cx="443532" cy="721412"/>
            <a:chOff x="3495760" y="2740747"/>
            <a:chExt cx="501706" cy="816037"/>
          </a:xfrm>
        </p:grpSpPr>
        <p:grpSp>
          <p:nvGrpSpPr>
            <p:cNvPr id="88" name="Group 87">
              <a:extLst>
                <a:ext uri="{FF2B5EF4-FFF2-40B4-BE49-F238E27FC236}">
                  <a16:creationId xmlns:a16="http://schemas.microsoft.com/office/drawing/2014/main" id="{163C1433-8829-427F-9AE5-622E16361347}"/>
                </a:ext>
              </a:extLst>
            </p:cNvPr>
            <p:cNvGrpSpPr/>
            <p:nvPr/>
          </p:nvGrpSpPr>
          <p:grpSpPr>
            <a:xfrm>
              <a:off x="3495760" y="2740747"/>
              <a:ext cx="501706" cy="816037"/>
              <a:chOff x="3511944" y="2617100"/>
              <a:chExt cx="425505" cy="692094"/>
            </a:xfrm>
          </p:grpSpPr>
          <p:sp>
            <p:nvSpPr>
              <p:cNvPr id="90" name="Freeform 100">
                <a:extLst>
                  <a:ext uri="{FF2B5EF4-FFF2-40B4-BE49-F238E27FC236}">
                    <a16:creationId xmlns:a16="http://schemas.microsoft.com/office/drawing/2014/main" id="{BFDC7C1B-EC06-492A-AB86-F64F507DF5AC}"/>
                  </a:ext>
                </a:extLst>
              </p:cNvPr>
              <p:cNvSpPr/>
              <p:nvPr/>
            </p:nvSpPr>
            <p:spPr bwMode="auto">
              <a:xfrm>
                <a:off x="3560496" y="2929318"/>
                <a:ext cx="331773" cy="379876"/>
              </a:xfrm>
              <a:custGeom>
                <a:avLst/>
                <a:gdLst>
                  <a:gd name="connsiteX0" fmla="*/ 0 w 331773"/>
                  <a:gd name="connsiteY0" fmla="*/ 0 h 379876"/>
                  <a:gd name="connsiteX1" fmla="*/ 331773 w 331773"/>
                  <a:gd name="connsiteY1" fmla="*/ 0 h 379876"/>
                  <a:gd name="connsiteX2" fmla="*/ 331773 w 331773"/>
                  <a:gd name="connsiteY2" fmla="*/ 376430 h 379876"/>
                  <a:gd name="connsiteX3" fmla="*/ 169932 w 331773"/>
                  <a:gd name="connsiteY3" fmla="*/ 307498 h 379876"/>
                  <a:gd name="connsiteX4" fmla="*/ 0 w 331773"/>
                  <a:gd name="connsiteY4" fmla="*/ 379876 h 379876"/>
                  <a:gd name="connsiteX5" fmla="*/ 0 w 331773"/>
                  <a:gd name="connsiteY5" fmla="*/ 0 h 3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1773" h="379876">
                    <a:moveTo>
                      <a:pt x="0" y="0"/>
                    </a:moveTo>
                    <a:lnTo>
                      <a:pt x="331773" y="0"/>
                    </a:lnTo>
                    <a:lnTo>
                      <a:pt x="331773" y="376430"/>
                    </a:lnTo>
                    <a:lnTo>
                      <a:pt x="169932" y="307498"/>
                    </a:lnTo>
                    <a:lnTo>
                      <a:pt x="0" y="379876"/>
                    </a:lnTo>
                    <a:lnTo>
                      <a:pt x="0" y="0"/>
                    </a:lnTo>
                    <a:close/>
                  </a:path>
                </a:pathLst>
              </a:cu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a:extLst>
                  <a:ext uri="{FF2B5EF4-FFF2-40B4-BE49-F238E27FC236}">
                    <a16:creationId xmlns:a16="http://schemas.microsoft.com/office/drawing/2014/main" id="{BED146B2-B061-42DC-A88F-D941B7B0CA28}"/>
                  </a:ext>
                </a:extLst>
              </p:cNvPr>
              <p:cNvSpPr/>
              <p:nvPr/>
            </p:nvSpPr>
            <p:spPr bwMode="auto">
              <a:xfrm>
                <a:off x="3511944" y="2617100"/>
                <a:ext cx="425505" cy="425505"/>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9" name="check">
              <a:extLst>
                <a:ext uri="{FF2B5EF4-FFF2-40B4-BE49-F238E27FC236}">
                  <a16:creationId xmlns:a16="http://schemas.microsoft.com/office/drawing/2014/main" id="{A6E9677E-0963-4F06-8AE6-AC546A6C3A44}"/>
                </a:ext>
              </a:extLst>
            </p:cNvPr>
            <p:cNvSpPr>
              <a:spLocks noChangeAspect="1"/>
            </p:cNvSpPr>
            <p:nvPr/>
          </p:nvSpPr>
          <p:spPr bwMode="auto">
            <a:xfrm>
              <a:off x="3625157" y="2897140"/>
              <a:ext cx="257798" cy="182034"/>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grpSp>
      <p:grpSp>
        <p:nvGrpSpPr>
          <p:cNvPr id="97" name="Group 96">
            <a:extLst>
              <a:ext uri="{FF2B5EF4-FFF2-40B4-BE49-F238E27FC236}">
                <a16:creationId xmlns:a16="http://schemas.microsoft.com/office/drawing/2014/main" id="{3496FD69-5FB6-4E36-8C4C-E1435620D1D2}"/>
              </a:ext>
            </a:extLst>
          </p:cNvPr>
          <p:cNvGrpSpPr/>
          <p:nvPr/>
        </p:nvGrpSpPr>
        <p:grpSpPr>
          <a:xfrm>
            <a:off x="688345" y="5231389"/>
            <a:ext cx="616201" cy="474669"/>
            <a:chOff x="688345" y="5312797"/>
            <a:chExt cx="616201" cy="474669"/>
          </a:xfrm>
        </p:grpSpPr>
        <p:sp>
          <p:nvSpPr>
            <p:cNvPr id="98" name="Rectangle 97">
              <a:extLst>
                <a:ext uri="{FF2B5EF4-FFF2-40B4-BE49-F238E27FC236}">
                  <a16:creationId xmlns:a16="http://schemas.microsoft.com/office/drawing/2014/main" id="{C1BD928E-5327-4D3A-AC26-ADA1F8EC1DED}"/>
                </a:ext>
              </a:extLst>
            </p:cNvPr>
            <p:cNvSpPr/>
            <p:nvPr/>
          </p:nvSpPr>
          <p:spPr bwMode="auto">
            <a:xfrm>
              <a:off x="688345" y="5312797"/>
              <a:ext cx="227991" cy="47466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a:extLst>
                <a:ext uri="{FF2B5EF4-FFF2-40B4-BE49-F238E27FC236}">
                  <a16:creationId xmlns:a16="http://schemas.microsoft.com/office/drawing/2014/main" id="{3977BB6D-9BEE-4404-A764-B527F91F2858}"/>
                </a:ext>
              </a:extLst>
            </p:cNvPr>
            <p:cNvSpPr/>
            <p:nvPr/>
          </p:nvSpPr>
          <p:spPr bwMode="auto">
            <a:xfrm>
              <a:off x="942003" y="5432398"/>
              <a:ext cx="227991" cy="35506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a:extLst>
                <a:ext uri="{FF2B5EF4-FFF2-40B4-BE49-F238E27FC236}">
                  <a16:creationId xmlns:a16="http://schemas.microsoft.com/office/drawing/2014/main" id="{5D44C461-3634-4C37-8DE5-A6E571903A1D}"/>
                </a:ext>
              </a:extLst>
            </p:cNvPr>
            <p:cNvSpPr/>
            <p:nvPr/>
          </p:nvSpPr>
          <p:spPr bwMode="auto">
            <a:xfrm>
              <a:off x="1194911" y="5552000"/>
              <a:ext cx="109635" cy="23546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a:extLst>
                <a:ext uri="{FF2B5EF4-FFF2-40B4-BE49-F238E27FC236}">
                  <a16:creationId xmlns:a16="http://schemas.microsoft.com/office/drawing/2014/main" id="{02F2632D-4E3B-4135-A8DD-F2B1228D56AA}"/>
                </a:ext>
              </a:extLst>
            </p:cNvPr>
            <p:cNvSpPr/>
            <p:nvPr/>
          </p:nvSpPr>
          <p:spPr bwMode="auto">
            <a:xfrm>
              <a:off x="776177" y="5686987"/>
              <a:ext cx="52326" cy="100479"/>
            </a:xfrm>
            <a:prstGeom prst="rect">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a:extLst>
                <a:ext uri="{FF2B5EF4-FFF2-40B4-BE49-F238E27FC236}">
                  <a16:creationId xmlns:a16="http://schemas.microsoft.com/office/drawing/2014/main" id="{4723C80F-047D-4D79-96BD-1A2889AB9B51}"/>
                </a:ext>
              </a:extLst>
            </p:cNvPr>
            <p:cNvSpPr/>
            <p:nvPr/>
          </p:nvSpPr>
          <p:spPr bwMode="auto">
            <a:xfrm>
              <a:off x="1029835" y="5686987"/>
              <a:ext cx="52326" cy="100479"/>
            </a:xfrm>
            <a:prstGeom prst="rect">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a:extLst>
                <a:ext uri="{FF2B5EF4-FFF2-40B4-BE49-F238E27FC236}">
                  <a16:creationId xmlns:a16="http://schemas.microsoft.com/office/drawing/2014/main" id="{96E54AAE-59D3-40AB-9393-CF8012E09978}"/>
                </a:ext>
              </a:extLst>
            </p:cNvPr>
            <p:cNvSpPr/>
            <p:nvPr/>
          </p:nvSpPr>
          <p:spPr bwMode="auto">
            <a:xfrm>
              <a:off x="1223565" y="5736371"/>
              <a:ext cx="52326" cy="51095"/>
            </a:xfrm>
            <a:prstGeom prst="rect">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8" name="Group 107">
            <a:extLst>
              <a:ext uri="{FF2B5EF4-FFF2-40B4-BE49-F238E27FC236}">
                <a16:creationId xmlns:a16="http://schemas.microsoft.com/office/drawing/2014/main" id="{6869FA71-8DD5-444C-82DD-73C4457B900F}"/>
              </a:ext>
            </a:extLst>
          </p:cNvPr>
          <p:cNvGrpSpPr/>
          <p:nvPr/>
        </p:nvGrpSpPr>
        <p:grpSpPr>
          <a:xfrm>
            <a:off x="10855770" y="5335073"/>
            <a:ext cx="734317" cy="350864"/>
            <a:chOff x="10855770" y="5416481"/>
            <a:chExt cx="734317" cy="350864"/>
          </a:xfrm>
        </p:grpSpPr>
        <p:sp>
          <p:nvSpPr>
            <p:cNvPr id="109" name="Freeform: Shape 27">
              <a:extLst>
                <a:ext uri="{FF2B5EF4-FFF2-40B4-BE49-F238E27FC236}">
                  <a16:creationId xmlns:a16="http://schemas.microsoft.com/office/drawing/2014/main" id="{F86C73EC-668F-451D-B70F-B7CAC7270E61}"/>
                </a:ext>
              </a:extLst>
            </p:cNvPr>
            <p:cNvSpPr/>
            <p:nvPr/>
          </p:nvSpPr>
          <p:spPr bwMode="auto">
            <a:xfrm flipV="1">
              <a:off x="10855770" y="5485030"/>
              <a:ext cx="306865" cy="169160"/>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rgbClr val="50E6FF"/>
            </a:solid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10" name="Freeform: Shape 27">
              <a:extLst>
                <a:ext uri="{FF2B5EF4-FFF2-40B4-BE49-F238E27FC236}">
                  <a16:creationId xmlns:a16="http://schemas.microsoft.com/office/drawing/2014/main" id="{A946B019-9393-4191-A5C7-215B1A71BA1A}"/>
                </a:ext>
              </a:extLst>
            </p:cNvPr>
            <p:cNvSpPr/>
            <p:nvPr/>
          </p:nvSpPr>
          <p:spPr bwMode="auto">
            <a:xfrm flipV="1">
              <a:off x="10953601" y="5416481"/>
              <a:ext cx="636486" cy="350864"/>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rgbClr val="0078D7"/>
            </a:solid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grpSp>
      <p:grpSp>
        <p:nvGrpSpPr>
          <p:cNvPr id="11" name="Group 10">
            <a:extLst>
              <a:ext uri="{FF2B5EF4-FFF2-40B4-BE49-F238E27FC236}">
                <a16:creationId xmlns:a16="http://schemas.microsoft.com/office/drawing/2014/main" id="{EF9DEAAC-0EC6-4125-BE76-A3BE168342C5}"/>
              </a:ext>
            </a:extLst>
          </p:cNvPr>
          <p:cNvGrpSpPr/>
          <p:nvPr/>
        </p:nvGrpSpPr>
        <p:grpSpPr>
          <a:xfrm>
            <a:off x="10344000" y="2344753"/>
            <a:ext cx="1060593" cy="796655"/>
            <a:chOff x="10344000" y="2383698"/>
            <a:chExt cx="1060593" cy="796655"/>
          </a:xfrm>
        </p:grpSpPr>
        <p:grpSp>
          <p:nvGrpSpPr>
            <p:cNvPr id="10" name="Group 9">
              <a:extLst>
                <a:ext uri="{FF2B5EF4-FFF2-40B4-BE49-F238E27FC236}">
                  <a16:creationId xmlns:a16="http://schemas.microsoft.com/office/drawing/2014/main" id="{D1A9E7E2-01EB-4F92-A6D1-D23BED695501}"/>
                </a:ext>
              </a:extLst>
            </p:cNvPr>
            <p:cNvGrpSpPr/>
            <p:nvPr/>
          </p:nvGrpSpPr>
          <p:grpSpPr>
            <a:xfrm>
              <a:off x="10344000" y="2383698"/>
              <a:ext cx="1060593" cy="796655"/>
              <a:chOff x="10344000" y="2383698"/>
              <a:chExt cx="1060593" cy="796655"/>
            </a:xfrm>
          </p:grpSpPr>
          <p:grpSp>
            <p:nvGrpSpPr>
              <p:cNvPr id="100" name="Group 99">
                <a:extLst>
                  <a:ext uri="{FF2B5EF4-FFF2-40B4-BE49-F238E27FC236}">
                    <a16:creationId xmlns:a16="http://schemas.microsoft.com/office/drawing/2014/main" id="{C17D9E05-FDD8-43C3-B272-7B54EAE6EFDE}"/>
                  </a:ext>
                </a:extLst>
              </p:cNvPr>
              <p:cNvGrpSpPr/>
              <p:nvPr/>
            </p:nvGrpSpPr>
            <p:grpSpPr>
              <a:xfrm flipH="1">
                <a:off x="10344000" y="2383698"/>
                <a:ext cx="1060593" cy="796655"/>
                <a:chOff x="2107244" y="1575257"/>
                <a:chExt cx="310993" cy="528825"/>
              </a:xfrm>
              <a:noFill/>
            </p:grpSpPr>
            <p:sp>
              <p:nvSpPr>
                <p:cNvPr id="103" name="Rectangle 9">
                  <a:extLst>
                    <a:ext uri="{FF2B5EF4-FFF2-40B4-BE49-F238E27FC236}">
                      <a16:creationId xmlns:a16="http://schemas.microsoft.com/office/drawing/2014/main" id="{3DB95FB9-8DBB-40F3-A621-04ECAE0E45FF}"/>
                    </a:ext>
                  </a:extLst>
                </p:cNvPr>
                <p:cNvSpPr>
                  <a:spLocks noChangeArrowheads="1"/>
                </p:cNvSpPr>
                <p:nvPr/>
              </p:nvSpPr>
              <p:spPr bwMode="auto">
                <a:xfrm>
                  <a:off x="2107244" y="1575257"/>
                  <a:ext cx="310993" cy="52882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07" name="Line 10">
                  <a:extLst>
                    <a:ext uri="{FF2B5EF4-FFF2-40B4-BE49-F238E27FC236}">
                      <a16:creationId xmlns:a16="http://schemas.microsoft.com/office/drawing/2014/main" id="{F4B52871-FD44-4AAE-B460-ACEFDE109521}"/>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02" name="Oval 101">
                <a:extLst>
                  <a:ext uri="{FF2B5EF4-FFF2-40B4-BE49-F238E27FC236}">
                    <a16:creationId xmlns:a16="http://schemas.microsoft.com/office/drawing/2014/main" id="{9DEB608F-1FC9-4E11-BEBF-53D214FFDF32}"/>
                  </a:ext>
                </a:extLst>
              </p:cNvPr>
              <p:cNvSpPr/>
              <p:nvPr/>
            </p:nvSpPr>
            <p:spPr bwMode="auto">
              <a:xfrm flipH="1">
                <a:off x="11334873" y="2419087"/>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6" name="Freeform 271">
              <a:extLst>
                <a:ext uri="{FF2B5EF4-FFF2-40B4-BE49-F238E27FC236}">
                  <a16:creationId xmlns:a16="http://schemas.microsoft.com/office/drawing/2014/main" id="{A0BE0549-6929-4E08-BE8C-44AEF987F9AE}"/>
                </a:ext>
              </a:extLst>
            </p:cNvPr>
            <p:cNvSpPr/>
            <p:nvPr/>
          </p:nvSpPr>
          <p:spPr>
            <a:xfrm>
              <a:off x="11018423" y="2867972"/>
              <a:ext cx="307537" cy="232189"/>
            </a:xfrm>
            <a:custGeom>
              <a:avLst/>
              <a:gdLst>
                <a:gd name="connsiteX0" fmla="*/ 1765758 w 7620000"/>
                <a:gd name="connsiteY0" fmla="*/ 3905250 h 5753101"/>
                <a:gd name="connsiteX1" fmla="*/ 2193023 w 7620000"/>
                <a:gd name="connsiteY1" fmla="*/ 4332515 h 5753101"/>
                <a:gd name="connsiteX2" fmla="*/ 2193022 w 7620000"/>
                <a:gd name="connsiteY2" fmla="*/ 5325836 h 5753101"/>
                <a:gd name="connsiteX3" fmla="*/ 1765757 w 7620000"/>
                <a:gd name="connsiteY3" fmla="*/ 5753101 h 5753101"/>
                <a:gd name="connsiteX4" fmla="*/ 1765758 w 7620000"/>
                <a:gd name="connsiteY4" fmla="*/ 5753100 h 5753101"/>
                <a:gd name="connsiteX5" fmla="*/ 1338493 w 7620000"/>
                <a:gd name="connsiteY5" fmla="*/ 5325835 h 5753101"/>
                <a:gd name="connsiteX6" fmla="*/ 1338493 w 7620000"/>
                <a:gd name="connsiteY6" fmla="*/ 4332515 h 5753101"/>
                <a:gd name="connsiteX7" fmla="*/ 1765758 w 7620000"/>
                <a:gd name="connsiteY7" fmla="*/ 3905250 h 5753101"/>
                <a:gd name="connsiteX8" fmla="*/ 4501698 w 7620000"/>
                <a:gd name="connsiteY8" fmla="*/ 2990850 h 5753101"/>
                <a:gd name="connsiteX9" fmla="*/ 4928963 w 7620000"/>
                <a:gd name="connsiteY9" fmla="*/ 3418115 h 5753101"/>
                <a:gd name="connsiteX10" fmla="*/ 4928962 w 7620000"/>
                <a:gd name="connsiteY10" fmla="*/ 5325836 h 5753101"/>
                <a:gd name="connsiteX11" fmla="*/ 4501697 w 7620000"/>
                <a:gd name="connsiteY11" fmla="*/ 5753101 h 5753101"/>
                <a:gd name="connsiteX12" fmla="*/ 4501698 w 7620000"/>
                <a:gd name="connsiteY12" fmla="*/ 5753100 h 5753101"/>
                <a:gd name="connsiteX13" fmla="*/ 4074433 w 7620000"/>
                <a:gd name="connsiteY13" fmla="*/ 5325835 h 5753101"/>
                <a:gd name="connsiteX14" fmla="*/ 4074433 w 7620000"/>
                <a:gd name="connsiteY14" fmla="*/ 3418115 h 5753101"/>
                <a:gd name="connsiteX15" fmla="*/ 4501698 w 7620000"/>
                <a:gd name="connsiteY15" fmla="*/ 2990850 h 5753101"/>
                <a:gd name="connsiteX16" fmla="*/ 3133728 w 7620000"/>
                <a:gd name="connsiteY16" fmla="*/ 2352675 h 5753101"/>
                <a:gd name="connsiteX17" fmla="*/ 3560993 w 7620000"/>
                <a:gd name="connsiteY17" fmla="*/ 2779940 h 5753101"/>
                <a:gd name="connsiteX18" fmla="*/ 3560992 w 7620000"/>
                <a:gd name="connsiteY18" fmla="*/ 5325836 h 5753101"/>
                <a:gd name="connsiteX19" fmla="*/ 3133727 w 7620000"/>
                <a:gd name="connsiteY19" fmla="*/ 5753101 h 5753101"/>
                <a:gd name="connsiteX20" fmla="*/ 3133728 w 7620000"/>
                <a:gd name="connsiteY20" fmla="*/ 5753100 h 5753101"/>
                <a:gd name="connsiteX21" fmla="*/ 2706463 w 7620000"/>
                <a:gd name="connsiteY21" fmla="*/ 5325835 h 5753101"/>
                <a:gd name="connsiteX22" fmla="*/ 2706463 w 7620000"/>
                <a:gd name="connsiteY22" fmla="*/ 2779940 h 5753101"/>
                <a:gd name="connsiteX23" fmla="*/ 3133728 w 7620000"/>
                <a:gd name="connsiteY23" fmla="*/ 2352675 h 5753101"/>
                <a:gd name="connsiteX24" fmla="*/ 5846990 w 7620000"/>
                <a:gd name="connsiteY24" fmla="*/ 1247321 h 5753101"/>
                <a:gd name="connsiteX25" fmla="*/ 6274255 w 7620000"/>
                <a:gd name="connsiteY25" fmla="*/ 1674586 h 5753101"/>
                <a:gd name="connsiteX26" fmla="*/ 6274254 w 7620000"/>
                <a:gd name="connsiteY26" fmla="*/ 5325836 h 5753101"/>
                <a:gd name="connsiteX27" fmla="*/ 5846989 w 7620000"/>
                <a:gd name="connsiteY27" fmla="*/ 5753101 h 5753101"/>
                <a:gd name="connsiteX28" fmla="*/ 5846990 w 7620000"/>
                <a:gd name="connsiteY28" fmla="*/ 5753100 h 5753101"/>
                <a:gd name="connsiteX29" fmla="*/ 5419725 w 7620000"/>
                <a:gd name="connsiteY29" fmla="*/ 5325835 h 5753101"/>
                <a:gd name="connsiteX30" fmla="*/ 5419725 w 7620000"/>
                <a:gd name="connsiteY30" fmla="*/ 1674586 h 5753101"/>
                <a:gd name="connsiteX31" fmla="*/ 5846990 w 7620000"/>
                <a:gd name="connsiteY31" fmla="*/ 1247321 h 5753101"/>
                <a:gd name="connsiteX32" fmla="*/ 946184 w 7620000"/>
                <a:gd name="connsiteY32" fmla="*/ 0 h 5753101"/>
                <a:gd name="connsiteX33" fmla="*/ 6673816 w 7620000"/>
                <a:gd name="connsiteY33" fmla="*/ 0 h 5753101"/>
                <a:gd name="connsiteX34" fmla="*/ 7620000 w 7620000"/>
                <a:gd name="connsiteY34" fmla="*/ 946185 h 5753101"/>
                <a:gd name="connsiteX35" fmla="*/ 7620000 w 7620000"/>
                <a:gd name="connsiteY35" fmla="*/ 3987766 h 5753101"/>
                <a:gd name="connsiteX36" fmla="*/ 6673816 w 7620000"/>
                <a:gd name="connsiteY36" fmla="*/ 4933950 h 5753101"/>
                <a:gd name="connsiteX37" fmla="*/ 6572250 w 7620000"/>
                <a:gd name="connsiteY37" fmla="*/ 4933950 h 5753101"/>
                <a:gd name="connsiteX38" fmla="*/ 6572250 w 7620000"/>
                <a:gd name="connsiteY38" fmla="*/ 4613702 h 5753101"/>
                <a:gd name="connsiteX39" fmla="*/ 6711353 w 7620000"/>
                <a:gd name="connsiteY39" fmla="*/ 4613702 h 5753101"/>
                <a:gd name="connsiteX40" fmla="*/ 7324725 w 7620000"/>
                <a:gd name="connsiteY40" fmla="*/ 4000330 h 5753101"/>
                <a:gd name="connsiteX41" fmla="*/ 7324725 w 7620000"/>
                <a:gd name="connsiteY41" fmla="*/ 918172 h 5753101"/>
                <a:gd name="connsiteX42" fmla="*/ 6711353 w 7620000"/>
                <a:gd name="connsiteY42" fmla="*/ 304800 h 5753101"/>
                <a:gd name="connsiteX43" fmla="*/ 937223 w 7620000"/>
                <a:gd name="connsiteY43" fmla="*/ 304800 h 5753101"/>
                <a:gd name="connsiteX44" fmla="*/ 323850 w 7620000"/>
                <a:gd name="connsiteY44" fmla="*/ 918172 h 5753101"/>
                <a:gd name="connsiteX45" fmla="*/ 323850 w 7620000"/>
                <a:gd name="connsiteY45" fmla="*/ 4000330 h 5753101"/>
                <a:gd name="connsiteX46" fmla="*/ 937223 w 7620000"/>
                <a:gd name="connsiteY46" fmla="*/ 4613702 h 5753101"/>
                <a:gd name="connsiteX47" fmla="*/ 1076325 w 7620000"/>
                <a:gd name="connsiteY47" fmla="*/ 4613702 h 5753101"/>
                <a:gd name="connsiteX48" fmla="*/ 1076325 w 7620000"/>
                <a:gd name="connsiteY48" fmla="*/ 4933950 h 5753101"/>
                <a:gd name="connsiteX49" fmla="*/ 946184 w 7620000"/>
                <a:gd name="connsiteY49" fmla="*/ 4933950 h 5753101"/>
                <a:gd name="connsiteX50" fmla="*/ 0 w 7620000"/>
                <a:gd name="connsiteY50" fmla="*/ 3987766 h 5753101"/>
                <a:gd name="connsiteX51" fmla="*/ 0 w 7620000"/>
                <a:gd name="connsiteY51" fmla="*/ 946185 h 5753101"/>
                <a:gd name="connsiteX52" fmla="*/ 946184 w 7620000"/>
                <a:gd name="connsiteY52" fmla="*/ 0 h 575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620000" h="5753101">
                  <a:moveTo>
                    <a:pt x="1765758" y="3905250"/>
                  </a:moveTo>
                  <a:cubicBezTo>
                    <a:pt x="2001730" y="3905250"/>
                    <a:pt x="2193023" y="4096543"/>
                    <a:pt x="2193023" y="4332515"/>
                  </a:cubicBezTo>
                  <a:cubicBezTo>
                    <a:pt x="2193023" y="4663622"/>
                    <a:pt x="2193022" y="4994729"/>
                    <a:pt x="2193022" y="5325836"/>
                  </a:cubicBezTo>
                  <a:cubicBezTo>
                    <a:pt x="2193022" y="5561808"/>
                    <a:pt x="2001729" y="5753101"/>
                    <a:pt x="1765757" y="5753101"/>
                  </a:cubicBezTo>
                  <a:lnTo>
                    <a:pt x="1765758" y="5753100"/>
                  </a:lnTo>
                  <a:cubicBezTo>
                    <a:pt x="1529786" y="5753100"/>
                    <a:pt x="1338493" y="5561807"/>
                    <a:pt x="1338493" y="5325835"/>
                  </a:cubicBezTo>
                  <a:lnTo>
                    <a:pt x="1338493" y="4332515"/>
                  </a:lnTo>
                  <a:cubicBezTo>
                    <a:pt x="1338493" y="4096543"/>
                    <a:pt x="1529786" y="3905250"/>
                    <a:pt x="1765758" y="3905250"/>
                  </a:cubicBezTo>
                  <a:close/>
                  <a:moveTo>
                    <a:pt x="4501698" y="2990850"/>
                  </a:moveTo>
                  <a:cubicBezTo>
                    <a:pt x="4737670" y="2990850"/>
                    <a:pt x="4928963" y="3182143"/>
                    <a:pt x="4928963" y="3418115"/>
                  </a:cubicBezTo>
                  <a:cubicBezTo>
                    <a:pt x="4928963" y="4054022"/>
                    <a:pt x="4928962" y="4689929"/>
                    <a:pt x="4928962" y="5325836"/>
                  </a:cubicBezTo>
                  <a:cubicBezTo>
                    <a:pt x="4928962" y="5561808"/>
                    <a:pt x="4737669" y="5753101"/>
                    <a:pt x="4501697" y="5753101"/>
                  </a:cubicBezTo>
                  <a:lnTo>
                    <a:pt x="4501698" y="5753100"/>
                  </a:lnTo>
                  <a:cubicBezTo>
                    <a:pt x="4265726" y="5753100"/>
                    <a:pt x="4074433" y="5561807"/>
                    <a:pt x="4074433" y="5325835"/>
                  </a:cubicBezTo>
                  <a:lnTo>
                    <a:pt x="4074433" y="3418115"/>
                  </a:lnTo>
                  <a:cubicBezTo>
                    <a:pt x="4074433" y="3182143"/>
                    <a:pt x="4265726" y="2990850"/>
                    <a:pt x="4501698" y="2990850"/>
                  </a:cubicBezTo>
                  <a:close/>
                  <a:moveTo>
                    <a:pt x="3133728" y="2352675"/>
                  </a:moveTo>
                  <a:cubicBezTo>
                    <a:pt x="3369700" y="2352675"/>
                    <a:pt x="3560993" y="2543968"/>
                    <a:pt x="3560993" y="2779940"/>
                  </a:cubicBezTo>
                  <a:cubicBezTo>
                    <a:pt x="3560993" y="3628572"/>
                    <a:pt x="3560992" y="4477204"/>
                    <a:pt x="3560992" y="5325836"/>
                  </a:cubicBezTo>
                  <a:cubicBezTo>
                    <a:pt x="3560992" y="5561808"/>
                    <a:pt x="3369699" y="5753101"/>
                    <a:pt x="3133727" y="5753101"/>
                  </a:cubicBezTo>
                  <a:lnTo>
                    <a:pt x="3133728" y="5753100"/>
                  </a:lnTo>
                  <a:cubicBezTo>
                    <a:pt x="2897756" y="5753100"/>
                    <a:pt x="2706463" y="5561807"/>
                    <a:pt x="2706463" y="5325835"/>
                  </a:cubicBezTo>
                  <a:lnTo>
                    <a:pt x="2706463" y="2779940"/>
                  </a:lnTo>
                  <a:cubicBezTo>
                    <a:pt x="2706463" y="2543968"/>
                    <a:pt x="2897756" y="2352675"/>
                    <a:pt x="3133728" y="2352675"/>
                  </a:cubicBezTo>
                  <a:close/>
                  <a:moveTo>
                    <a:pt x="5846990" y="1247321"/>
                  </a:moveTo>
                  <a:cubicBezTo>
                    <a:pt x="6082962" y="1247321"/>
                    <a:pt x="6274255" y="1438614"/>
                    <a:pt x="6274255" y="1674586"/>
                  </a:cubicBezTo>
                  <a:cubicBezTo>
                    <a:pt x="6274255" y="2891669"/>
                    <a:pt x="6274254" y="4108753"/>
                    <a:pt x="6274254" y="5325836"/>
                  </a:cubicBezTo>
                  <a:cubicBezTo>
                    <a:pt x="6274254" y="5561808"/>
                    <a:pt x="6082961" y="5753101"/>
                    <a:pt x="5846989" y="5753101"/>
                  </a:cubicBezTo>
                  <a:lnTo>
                    <a:pt x="5846990" y="5753100"/>
                  </a:lnTo>
                  <a:cubicBezTo>
                    <a:pt x="5611018" y="5753100"/>
                    <a:pt x="5419725" y="5561807"/>
                    <a:pt x="5419725" y="5325835"/>
                  </a:cubicBezTo>
                  <a:lnTo>
                    <a:pt x="5419725" y="1674586"/>
                  </a:lnTo>
                  <a:cubicBezTo>
                    <a:pt x="5419725" y="1438614"/>
                    <a:pt x="5611018" y="1247321"/>
                    <a:pt x="5846990" y="1247321"/>
                  </a:cubicBezTo>
                  <a:close/>
                  <a:moveTo>
                    <a:pt x="946184" y="0"/>
                  </a:moveTo>
                  <a:lnTo>
                    <a:pt x="6673816" y="0"/>
                  </a:lnTo>
                  <a:cubicBezTo>
                    <a:pt x="7196379" y="0"/>
                    <a:pt x="7620000" y="423621"/>
                    <a:pt x="7620000" y="946185"/>
                  </a:cubicBezTo>
                  <a:lnTo>
                    <a:pt x="7620000" y="3987766"/>
                  </a:lnTo>
                  <a:cubicBezTo>
                    <a:pt x="7620000" y="4510329"/>
                    <a:pt x="7196379" y="4933950"/>
                    <a:pt x="6673816" y="4933950"/>
                  </a:cubicBezTo>
                  <a:lnTo>
                    <a:pt x="6572250" y="4933950"/>
                  </a:lnTo>
                  <a:lnTo>
                    <a:pt x="6572250" y="4613702"/>
                  </a:lnTo>
                  <a:lnTo>
                    <a:pt x="6711353" y="4613702"/>
                  </a:lnTo>
                  <a:cubicBezTo>
                    <a:pt x="7050109" y="4613702"/>
                    <a:pt x="7324725" y="4339086"/>
                    <a:pt x="7324725" y="4000330"/>
                  </a:cubicBezTo>
                  <a:lnTo>
                    <a:pt x="7324725" y="918172"/>
                  </a:lnTo>
                  <a:cubicBezTo>
                    <a:pt x="7324725" y="579416"/>
                    <a:pt x="7050109" y="304800"/>
                    <a:pt x="6711353" y="304800"/>
                  </a:cubicBezTo>
                  <a:lnTo>
                    <a:pt x="937223" y="304800"/>
                  </a:lnTo>
                  <a:cubicBezTo>
                    <a:pt x="598466" y="304800"/>
                    <a:pt x="323850" y="579416"/>
                    <a:pt x="323850" y="918172"/>
                  </a:cubicBezTo>
                  <a:lnTo>
                    <a:pt x="323850" y="4000330"/>
                  </a:lnTo>
                  <a:cubicBezTo>
                    <a:pt x="323850" y="4339086"/>
                    <a:pt x="598466" y="4613702"/>
                    <a:pt x="937223" y="4613702"/>
                  </a:cubicBezTo>
                  <a:lnTo>
                    <a:pt x="1076325" y="4613702"/>
                  </a:lnTo>
                  <a:lnTo>
                    <a:pt x="1076325" y="4933950"/>
                  </a:lnTo>
                  <a:lnTo>
                    <a:pt x="946184" y="4933950"/>
                  </a:lnTo>
                  <a:cubicBezTo>
                    <a:pt x="423621" y="4933950"/>
                    <a:pt x="0" y="4510329"/>
                    <a:pt x="0" y="3987766"/>
                  </a:cubicBezTo>
                  <a:lnTo>
                    <a:pt x="0" y="946185"/>
                  </a:lnTo>
                  <a:cubicBezTo>
                    <a:pt x="0" y="423621"/>
                    <a:pt x="423621" y="0"/>
                    <a:pt x="946184" y="0"/>
                  </a:cubicBezTo>
                  <a:close/>
                </a:path>
              </a:pathLst>
            </a:custGeom>
            <a:solidFill>
              <a:srgbClr val="50E6FF"/>
            </a:solidFill>
            <a:ln w="342900" cap="sq" cmpd="sng" algn="ctr">
              <a:noFill/>
              <a:prstDash val="solid"/>
            </a:ln>
            <a:effectLst/>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8" name="Group 7">
              <a:extLst>
                <a:ext uri="{FF2B5EF4-FFF2-40B4-BE49-F238E27FC236}">
                  <a16:creationId xmlns:a16="http://schemas.microsoft.com/office/drawing/2014/main" id="{5573165C-DA5C-43CE-9309-1F9382B79247}"/>
                </a:ext>
              </a:extLst>
            </p:cNvPr>
            <p:cNvGrpSpPr/>
            <p:nvPr/>
          </p:nvGrpSpPr>
          <p:grpSpPr>
            <a:xfrm>
              <a:off x="10422125" y="2604849"/>
              <a:ext cx="518882" cy="484094"/>
              <a:chOff x="10422125" y="2604849"/>
              <a:chExt cx="518882" cy="484094"/>
            </a:xfrm>
          </p:grpSpPr>
          <p:sp>
            <p:nvSpPr>
              <p:cNvPr id="118" name="Freeform 57">
                <a:extLst>
                  <a:ext uri="{FF2B5EF4-FFF2-40B4-BE49-F238E27FC236}">
                    <a16:creationId xmlns:a16="http://schemas.microsoft.com/office/drawing/2014/main" id="{77B1B72C-E657-4122-94FE-D6575F762329}"/>
                  </a:ext>
                </a:extLst>
              </p:cNvPr>
              <p:cNvSpPr>
                <a:spLocks noChangeArrowheads="1"/>
              </p:cNvSpPr>
              <p:nvPr/>
            </p:nvSpPr>
            <p:spPr bwMode="auto">
              <a:xfrm>
                <a:off x="10650863" y="2836586"/>
                <a:ext cx="61404" cy="60217"/>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26" name="Freeform 59">
                <a:extLst>
                  <a:ext uri="{FF2B5EF4-FFF2-40B4-BE49-F238E27FC236}">
                    <a16:creationId xmlns:a16="http://schemas.microsoft.com/office/drawing/2014/main" id="{6DB8A2E9-B99F-492F-8A0D-3204BF911211}"/>
                  </a:ext>
                </a:extLst>
              </p:cNvPr>
              <p:cNvSpPr>
                <a:spLocks noChangeArrowheads="1"/>
              </p:cNvSpPr>
              <p:nvPr/>
            </p:nvSpPr>
            <p:spPr bwMode="auto">
              <a:xfrm>
                <a:off x="10422125" y="3028729"/>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27" name="Freeform 60">
                <a:extLst>
                  <a:ext uri="{FF2B5EF4-FFF2-40B4-BE49-F238E27FC236}">
                    <a16:creationId xmlns:a16="http://schemas.microsoft.com/office/drawing/2014/main" id="{2135526B-2B56-413A-8844-102E6B462CAD}"/>
                  </a:ext>
                </a:extLst>
              </p:cNvPr>
              <p:cNvSpPr>
                <a:spLocks noChangeArrowheads="1"/>
              </p:cNvSpPr>
              <p:nvPr/>
            </p:nvSpPr>
            <p:spPr bwMode="auto">
              <a:xfrm>
                <a:off x="10536494" y="2732190"/>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28" name="Freeform 61">
                <a:extLst>
                  <a:ext uri="{FF2B5EF4-FFF2-40B4-BE49-F238E27FC236}">
                    <a16:creationId xmlns:a16="http://schemas.microsoft.com/office/drawing/2014/main" id="{87BE79D2-FE92-4AF4-83ED-16589E637F18}"/>
                  </a:ext>
                </a:extLst>
              </p:cNvPr>
              <p:cNvSpPr>
                <a:spLocks noChangeArrowheads="1"/>
              </p:cNvSpPr>
              <p:nvPr/>
            </p:nvSpPr>
            <p:spPr bwMode="auto">
              <a:xfrm>
                <a:off x="10765232" y="2604849"/>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48" name="Freeform 61">
                <a:extLst>
                  <a:ext uri="{FF2B5EF4-FFF2-40B4-BE49-F238E27FC236}">
                    <a16:creationId xmlns:a16="http://schemas.microsoft.com/office/drawing/2014/main" id="{FB726280-6726-4690-9EFA-8DD738982B2C}"/>
                  </a:ext>
                </a:extLst>
              </p:cNvPr>
              <p:cNvSpPr>
                <a:spLocks noChangeArrowheads="1"/>
              </p:cNvSpPr>
              <p:nvPr/>
            </p:nvSpPr>
            <p:spPr bwMode="auto">
              <a:xfrm>
                <a:off x="10879603" y="2736125"/>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5" name="Freeform: Shape 4">
                <a:extLst>
                  <a:ext uri="{FF2B5EF4-FFF2-40B4-BE49-F238E27FC236}">
                    <a16:creationId xmlns:a16="http://schemas.microsoft.com/office/drawing/2014/main" id="{3704FFD0-1AEB-4218-992E-2E252A47E125}"/>
                  </a:ext>
                </a:extLst>
              </p:cNvPr>
              <p:cNvSpPr/>
              <p:nvPr/>
            </p:nvSpPr>
            <p:spPr bwMode="auto">
              <a:xfrm>
                <a:off x="10451646" y="2629812"/>
                <a:ext cx="461283" cy="432707"/>
              </a:xfrm>
              <a:custGeom>
                <a:avLst/>
                <a:gdLst>
                  <a:gd name="connsiteX0" fmla="*/ 0 w 461283"/>
                  <a:gd name="connsiteY0" fmla="*/ 432707 h 432707"/>
                  <a:gd name="connsiteX1" fmla="*/ 112940 w 461283"/>
                  <a:gd name="connsiteY1" fmla="*/ 130629 h 432707"/>
                  <a:gd name="connsiteX2" fmla="*/ 229961 w 461283"/>
                  <a:gd name="connsiteY2" fmla="*/ 238125 h 432707"/>
                  <a:gd name="connsiteX3" fmla="*/ 345622 w 461283"/>
                  <a:gd name="connsiteY3" fmla="*/ 0 h 432707"/>
                  <a:gd name="connsiteX4" fmla="*/ 461283 w 461283"/>
                  <a:gd name="connsiteY4" fmla="*/ 140154 h 432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283" h="432707">
                    <a:moveTo>
                      <a:pt x="0" y="432707"/>
                    </a:moveTo>
                    <a:lnTo>
                      <a:pt x="112940" y="130629"/>
                    </a:lnTo>
                    <a:lnTo>
                      <a:pt x="229961" y="238125"/>
                    </a:lnTo>
                    <a:lnTo>
                      <a:pt x="345622" y="0"/>
                    </a:lnTo>
                    <a:lnTo>
                      <a:pt x="461283" y="140154"/>
                    </a:lnTo>
                  </a:path>
                </a:pathLst>
              </a:cu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mn-ea"/>
                  <a:cs typeface="Arial" charset="0"/>
                </a:endParaRPr>
              </a:p>
            </p:txBody>
          </p:sp>
        </p:grpSp>
        <p:grpSp>
          <p:nvGrpSpPr>
            <p:cNvPr id="15" name="Group 14">
              <a:extLst>
                <a:ext uri="{FF2B5EF4-FFF2-40B4-BE49-F238E27FC236}">
                  <a16:creationId xmlns:a16="http://schemas.microsoft.com/office/drawing/2014/main" id="{BB977719-F1B2-4A9D-8F17-7D106DE6D1F1}"/>
                </a:ext>
              </a:extLst>
            </p:cNvPr>
            <p:cNvGrpSpPr/>
            <p:nvPr/>
          </p:nvGrpSpPr>
          <p:grpSpPr>
            <a:xfrm>
              <a:off x="11047639" y="2626773"/>
              <a:ext cx="255815" cy="141476"/>
              <a:chOff x="11047639" y="2519725"/>
              <a:chExt cx="255815" cy="141476"/>
            </a:xfrm>
          </p:grpSpPr>
          <p:cxnSp>
            <p:nvCxnSpPr>
              <p:cNvPr id="7" name="Straight Connector 6">
                <a:extLst>
                  <a:ext uri="{FF2B5EF4-FFF2-40B4-BE49-F238E27FC236}">
                    <a16:creationId xmlns:a16="http://schemas.microsoft.com/office/drawing/2014/main" id="{E375684E-9667-4CC8-B757-EC726C2D5EAD}"/>
                  </a:ext>
                </a:extLst>
              </p:cNvPr>
              <p:cNvCxnSpPr/>
              <p:nvPr/>
            </p:nvCxnSpPr>
            <p:spPr>
              <a:xfrm>
                <a:off x="11047639" y="2519725"/>
                <a:ext cx="255815" cy="0"/>
              </a:xfrm>
              <a:prstGeom prst="line">
                <a:avLst/>
              </a:pr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49" name="Straight Connector 148">
                <a:extLst>
                  <a:ext uri="{FF2B5EF4-FFF2-40B4-BE49-F238E27FC236}">
                    <a16:creationId xmlns:a16="http://schemas.microsoft.com/office/drawing/2014/main" id="{90B3C32E-F045-484D-8309-4FEBFFB75DBA}"/>
                  </a:ext>
                </a:extLst>
              </p:cNvPr>
              <p:cNvCxnSpPr>
                <a:cxnSpLocks/>
              </p:cNvCxnSpPr>
              <p:nvPr/>
            </p:nvCxnSpPr>
            <p:spPr>
              <a:xfrm>
                <a:off x="11047639" y="2590463"/>
                <a:ext cx="177052" cy="0"/>
              </a:xfrm>
              <a:prstGeom prst="line">
                <a:avLst/>
              </a:pr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50" name="Straight Connector 149">
                <a:extLst>
                  <a:ext uri="{FF2B5EF4-FFF2-40B4-BE49-F238E27FC236}">
                    <a16:creationId xmlns:a16="http://schemas.microsoft.com/office/drawing/2014/main" id="{07068D9A-6DB5-4FFE-AA5D-834AE74A8E2E}"/>
                  </a:ext>
                </a:extLst>
              </p:cNvPr>
              <p:cNvCxnSpPr>
                <a:cxnSpLocks/>
              </p:cNvCxnSpPr>
              <p:nvPr/>
            </p:nvCxnSpPr>
            <p:spPr>
              <a:xfrm>
                <a:off x="11047639" y="2661201"/>
                <a:ext cx="227240" cy="0"/>
              </a:xfrm>
              <a:prstGeom prst="line">
                <a:avLst/>
              </a:pr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grpSp>
      </p:grpSp>
      <p:sp>
        <p:nvSpPr>
          <p:cNvPr id="6" name="TextBox 5">
            <a:extLst>
              <a:ext uri="{FF2B5EF4-FFF2-40B4-BE49-F238E27FC236}">
                <a16:creationId xmlns:a16="http://schemas.microsoft.com/office/drawing/2014/main" id="{27D2C3AE-BA37-45FD-9310-2CE10D9CA79A}"/>
              </a:ext>
            </a:extLst>
          </p:cNvPr>
          <p:cNvSpPr txBox="1"/>
          <p:nvPr/>
        </p:nvSpPr>
        <p:spPr>
          <a:xfrm>
            <a:off x="7780882" y="2227990"/>
            <a:ext cx="245580" cy="189283"/>
          </a:xfrm>
          <a:prstGeom prst="rect">
            <a:avLst/>
          </a:prstGeom>
          <a:noFill/>
        </p:spPr>
        <p:txBody>
          <a:bodyPr wrap="none" lIns="91440" tIns="45720" rIns="9144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7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a:t>
            </a:r>
          </a:p>
        </p:txBody>
      </p:sp>
      <p:grpSp>
        <p:nvGrpSpPr>
          <p:cNvPr id="12" name="Group 11">
            <a:extLst>
              <a:ext uri="{FF2B5EF4-FFF2-40B4-BE49-F238E27FC236}">
                <a16:creationId xmlns:a16="http://schemas.microsoft.com/office/drawing/2014/main" id="{C5AFFDEC-F0ED-354C-9DCB-B03697DFAE74}"/>
              </a:ext>
            </a:extLst>
          </p:cNvPr>
          <p:cNvGrpSpPr/>
          <p:nvPr/>
        </p:nvGrpSpPr>
        <p:grpSpPr>
          <a:xfrm>
            <a:off x="3017979" y="2306163"/>
            <a:ext cx="1394639" cy="1068220"/>
            <a:chOff x="2744830" y="2470775"/>
            <a:chExt cx="1394639" cy="1068220"/>
          </a:xfrm>
        </p:grpSpPr>
        <p:sp>
          <p:nvSpPr>
            <p:cNvPr id="123" name="Freeform 130">
              <a:extLst>
                <a:ext uri="{FF2B5EF4-FFF2-40B4-BE49-F238E27FC236}">
                  <a16:creationId xmlns:a16="http://schemas.microsoft.com/office/drawing/2014/main" id="{FDE3F894-00DD-4719-AB59-8B21CFA219FA}"/>
                </a:ext>
              </a:extLst>
            </p:cNvPr>
            <p:cNvSpPr>
              <a:spLocks noChangeAspect="1" noEditPoints="1"/>
            </p:cNvSpPr>
            <p:nvPr/>
          </p:nvSpPr>
          <p:spPr bwMode="black">
            <a:xfrm>
              <a:off x="3680783" y="2481531"/>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4" name="Freeform: Shape 390">
              <a:extLst>
                <a:ext uri="{FF2B5EF4-FFF2-40B4-BE49-F238E27FC236}">
                  <a16:creationId xmlns:a16="http://schemas.microsoft.com/office/drawing/2014/main" id="{F4712FE1-0788-4907-ACB2-A63684D95836}"/>
                </a:ext>
              </a:extLst>
            </p:cNvPr>
            <p:cNvSpPr/>
            <p:nvPr/>
          </p:nvSpPr>
          <p:spPr>
            <a:xfrm>
              <a:off x="3602992" y="3191175"/>
              <a:ext cx="536477" cy="345196"/>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white"/>
                </a:solidFill>
                <a:effectLst/>
                <a:uLnTx/>
                <a:uFillTx/>
                <a:latin typeface="Segoe UI"/>
                <a:ea typeface="+mn-ea"/>
                <a:cs typeface="+mn-cs"/>
              </a:endParaRPr>
            </a:p>
          </p:txBody>
        </p:sp>
        <p:pic>
          <p:nvPicPr>
            <p:cNvPr id="125" name="Picture 124"/>
            <p:cNvPicPr>
              <a:picLocks noChangeAspect="1"/>
            </p:cNvPicPr>
            <p:nvPr/>
          </p:nvPicPr>
          <p:blipFill>
            <a:blip r:embed="rId8"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2859718" y="2470775"/>
              <a:ext cx="342098" cy="407260"/>
            </a:xfrm>
            <a:prstGeom prst="rect">
              <a:avLst/>
            </a:prstGeom>
          </p:spPr>
        </p:pic>
        <p:pic>
          <p:nvPicPr>
            <p:cNvPr id="91" name="Picture 90">
              <a:extLst>
                <a:ext uri="{FF2B5EF4-FFF2-40B4-BE49-F238E27FC236}">
                  <a16:creationId xmlns:a16="http://schemas.microsoft.com/office/drawing/2014/main" id="{B2F0E3C1-B2AF-D34F-B31B-4ADCFAACA9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44830" y="3114460"/>
              <a:ext cx="571875" cy="424535"/>
            </a:xfrm>
            <a:prstGeom prst="rect">
              <a:avLst/>
            </a:prstGeom>
          </p:spPr>
        </p:pic>
      </p:grpSp>
      <p:grpSp>
        <p:nvGrpSpPr>
          <p:cNvPr id="23" name="Group 22">
            <a:extLst>
              <a:ext uri="{FF2B5EF4-FFF2-40B4-BE49-F238E27FC236}">
                <a16:creationId xmlns:a16="http://schemas.microsoft.com/office/drawing/2014/main" id="{C3DDBB9D-A850-B843-8406-55B9C3C5F4A8}"/>
              </a:ext>
            </a:extLst>
          </p:cNvPr>
          <p:cNvGrpSpPr/>
          <p:nvPr/>
        </p:nvGrpSpPr>
        <p:grpSpPr>
          <a:xfrm>
            <a:off x="864482" y="2442332"/>
            <a:ext cx="958356" cy="847805"/>
            <a:chOff x="828502" y="2442332"/>
            <a:chExt cx="958356" cy="847805"/>
          </a:xfrm>
        </p:grpSpPr>
        <p:sp>
          <p:nvSpPr>
            <p:cNvPr id="129" name="Rectangle 9">
              <a:extLst>
                <a:ext uri="{FF2B5EF4-FFF2-40B4-BE49-F238E27FC236}">
                  <a16:creationId xmlns:a16="http://schemas.microsoft.com/office/drawing/2014/main" id="{28B5FBD7-C487-E044-8E92-0169C0776E07}"/>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22" name="Group 21">
              <a:extLst>
                <a:ext uri="{FF2B5EF4-FFF2-40B4-BE49-F238E27FC236}">
                  <a16:creationId xmlns:a16="http://schemas.microsoft.com/office/drawing/2014/main" id="{E1FC0475-ED95-3D40-BF7F-0A241F9DAFE0}"/>
                </a:ext>
              </a:extLst>
            </p:cNvPr>
            <p:cNvGrpSpPr/>
            <p:nvPr/>
          </p:nvGrpSpPr>
          <p:grpSpPr>
            <a:xfrm>
              <a:off x="987946" y="2622583"/>
              <a:ext cx="639468" cy="329711"/>
              <a:chOff x="945805" y="2588594"/>
              <a:chExt cx="721336" cy="371920"/>
            </a:xfrm>
          </p:grpSpPr>
          <p:sp>
            <p:nvSpPr>
              <p:cNvPr id="113" name="Freeform: Shape 175">
                <a:extLst>
                  <a:ext uri="{FF2B5EF4-FFF2-40B4-BE49-F238E27FC236}">
                    <a16:creationId xmlns:a16="http://schemas.microsoft.com/office/drawing/2014/main" id="{9787513D-1027-2144-959A-F95802C99D89}"/>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21" name="Group 20">
                <a:extLst>
                  <a:ext uri="{FF2B5EF4-FFF2-40B4-BE49-F238E27FC236}">
                    <a16:creationId xmlns:a16="http://schemas.microsoft.com/office/drawing/2014/main" id="{C18EE13A-5153-4548-BE6D-96616EEB3F12}"/>
                  </a:ext>
                </a:extLst>
              </p:cNvPr>
              <p:cNvGrpSpPr/>
              <p:nvPr/>
            </p:nvGrpSpPr>
            <p:grpSpPr>
              <a:xfrm>
                <a:off x="945805" y="2810039"/>
                <a:ext cx="721336" cy="150475"/>
                <a:chOff x="945805" y="2810039"/>
                <a:chExt cx="721336" cy="150475"/>
              </a:xfrm>
            </p:grpSpPr>
            <p:sp>
              <p:nvSpPr>
                <p:cNvPr id="142" name="Freeform: Shape 171">
                  <a:extLst>
                    <a:ext uri="{FF2B5EF4-FFF2-40B4-BE49-F238E27FC236}">
                      <a16:creationId xmlns:a16="http://schemas.microsoft.com/office/drawing/2014/main" id="{979AD3DF-28AE-624D-80B2-EAB2DF896F1C}"/>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43" name="Freeform: Shape 173">
                  <a:extLst>
                    <a:ext uri="{FF2B5EF4-FFF2-40B4-BE49-F238E27FC236}">
                      <a16:creationId xmlns:a16="http://schemas.microsoft.com/office/drawing/2014/main" id="{F1516E1A-3747-7045-BA79-9BD30B198710}"/>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44" name="Freeform: Shape 173">
                  <a:extLst>
                    <a:ext uri="{FF2B5EF4-FFF2-40B4-BE49-F238E27FC236}">
                      <a16:creationId xmlns:a16="http://schemas.microsoft.com/office/drawing/2014/main" id="{5F02DADA-1CEF-A64D-9349-30D696D76001}"/>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134" name="Picture 133">
              <a:extLst>
                <a:ext uri="{FF2B5EF4-FFF2-40B4-BE49-F238E27FC236}">
                  <a16:creationId xmlns:a16="http://schemas.microsoft.com/office/drawing/2014/main" id="{4FD7AD01-B904-8943-8B3C-C41FC0F5A840}"/>
                </a:ext>
              </a:extLst>
            </p:cNvPr>
            <p:cNvPicPr>
              <a:picLocks noChangeAspect="1"/>
            </p:cNvPicPr>
            <p:nvPr/>
          </p:nvPicPr>
          <p:blipFill rotWithShape="1">
            <a:blip r:embed="rId10">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82" name="Title 2">
            <a:extLst>
              <a:ext uri="{FF2B5EF4-FFF2-40B4-BE49-F238E27FC236}">
                <a16:creationId xmlns:a16="http://schemas.microsoft.com/office/drawing/2014/main" id="{FD301F77-A080-6040-9B76-805F66A5541E}"/>
              </a:ext>
            </a:extLst>
          </p:cNvPr>
          <p:cNvSpPr txBox="1">
            <a:spLocks/>
          </p:cNvSpPr>
          <p:nvPr/>
        </p:nvSpPr>
        <p:spPr>
          <a:xfrm>
            <a:off x="588263" y="948434"/>
            <a:ext cx="11117508" cy="221599"/>
          </a:xfrm>
          <a:prstGeom prst="rect">
            <a:avLst/>
          </a:prstGeom>
        </p:spPr>
        <p:txBody>
          <a:bodyPr vert="horz" wrap="square" lIns="0" tIns="0" rIns="0" bIns="0" rtlCol="0" anchor="t">
            <a:spAutoFit/>
          </a:bodyPr>
          <a:lstStyle>
            <a:lvl1pPr algn="l" defTabSz="914367" rtl="0" eaLnBrk="1" latinLnBrk="0" hangingPunct="1">
              <a:lnSpc>
                <a:spcPct val="90000"/>
              </a:lnSpc>
              <a:spcBef>
                <a:spcPct val="0"/>
              </a:spcBef>
              <a:buNone/>
              <a:defRPr lang="en-US" sz="4000" b="0" kern="1200" cap="none" spc="0" baseline="0" dirty="0">
                <a:ln w="3175">
                  <a:noFill/>
                </a:ln>
                <a:solidFill>
                  <a:schemeClr val="tx1"/>
                </a:solidFill>
                <a:effectLst/>
                <a:latin typeface="+mj-lt"/>
                <a:ea typeface="+mn-ea"/>
                <a:cs typeface="Segoe UI Semilight"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w="3175">
                  <a:noFill/>
                </a:ln>
                <a:solidFill>
                  <a:sysClr val="windowText" lastClr="000000"/>
                </a:solidFill>
                <a:effectLst/>
                <a:uLnTx/>
                <a:uFillTx/>
                <a:latin typeface="Segoe UI Semibold"/>
                <a:ea typeface="+mn-ea"/>
                <a:cs typeface="Segoe UI Semilight" charset="0"/>
              </a:rPr>
              <a:t>Now with big data clusters</a:t>
            </a:r>
            <a:endParaRPr kumimoji="0" lang="en-US" sz="1800" b="0" i="0" u="none" strike="noStrike" kern="1200" cap="none" spc="0" normalizeH="0" baseline="0" noProof="0" dirty="0">
              <a:ln w="3175">
                <a:noFill/>
              </a:ln>
              <a:solidFill>
                <a:sysClr val="windowText" lastClr="000000"/>
              </a:solidFill>
              <a:effectLst/>
              <a:uLnTx/>
              <a:uFillTx/>
              <a:latin typeface="Segoe UI Semibold"/>
              <a:ea typeface="+mn-ea"/>
              <a:cs typeface="Segoe UI Semilight" charset="0"/>
            </a:endParaRPr>
          </a:p>
        </p:txBody>
      </p:sp>
      <p:sp>
        <p:nvSpPr>
          <p:cNvPr id="3" name="Title 2">
            <a:extLst>
              <a:ext uri="{FF2B5EF4-FFF2-40B4-BE49-F238E27FC236}">
                <a16:creationId xmlns:a16="http://schemas.microsoft.com/office/drawing/2014/main" id="{71E3AAFD-9E0F-416E-A918-A08D233B17E3}"/>
              </a:ext>
            </a:extLst>
          </p:cNvPr>
          <p:cNvSpPr>
            <a:spLocks noGrp="1"/>
          </p:cNvSpPr>
          <p:nvPr>
            <p:ph type="title"/>
          </p:nvPr>
        </p:nvSpPr>
        <p:spPr/>
        <p:txBody>
          <a:bodyPr/>
          <a:lstStyle/>
          <a:p>
            <a:r>
              <a:rPr lang="en-US" dirty="0">
                <a:solidFill>
                  <a:schemeClr val="accent1"/>
                </a:solidFill>
              </a:rPr>
              <a:t>Modernize </a:t>
            </a:r>
            <a:r>
              <a:rPr lang="en-US" dirty="0"/>
              <a:t>with SQL Server 2019</a:t>
            </a:r>
          </a:p>
        </p:txBody>
      </p:sp>
      <p:sp>
        <p:nvSpPr>
          <p:cNvPr id="9" name="Rectangle 8">
            <a:extLst>
              <a:ext uri="{FF2B5EF4-FFF2-40B4-BE49-F238E27FC236}">
                <a16:creationId xmlns:a16="http://schemas.microsoft.com/office/drawing/2014/main" id="{9372815A-5740-8146-9FFF-04BD50F8CD8E}"/>
              </a:ext>
            </a:extLst>
          </p:cNvPr>
          <p:cNvSpPr/>
          <p:nvPr/>
        </p:nvSpPr>
        <p:spPr>
          <a:xfrm>
            <a:off x="1138572" y="2322756"/>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spTree>
    <p:extLst>
      <p:ext uri="{BB962C8B-B14F-4D97-AF65-F5344CB8AC3E}">
        <p14:creationId xmlns:p14="http://schemas.microsoft.com/office/powerpoint/2010/main" val="397586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8843195" y="5189244"/>
            <a:ext cx="1530672" cy="355140"/>
            <a:chOff x="6576577" y="3318208"/>
            <a:chExt cx="2213304"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34" name="Freeform: Shape 390">
              <a:extLst>
                <a:ext uri="{FF2B5EF4-FFF2-40B4-BE49-F238E27FC236}">
                  <a16:creationId xmlns:a16="http://schemas.microsoft.com/office/drawing/2014/main" id="{201910D8-A5B9-4C66-BAA5-9CF5ADABFA2F}"/>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942" y="5164855"/>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pic>
        <p:nvPicPr>
          <p:cNvPr id="123" name="Google Shape;2221;p48">
            <a:extLst>
              <a:ext uri="{FF2B5EF4-FFF2-40B4-BE49-F238E27FC236}">
                <a16:creationId xmlns:a16="http://schemas.microsoft.com/office/drawing/2014/main" id="{DD898322-6DA7-438A-8B83-0C10B04AE863}"/>
              </a:ext>
            </a:extLst>
          </p:cNvPr>
          <p:cNvPicPr preferRelativeResize="0"/>
          <p:nvPr/>
        </p:nvPicPr>
        <p:blipFill rotWithShape="1">
          <a:blip r:embed="rId16">
            <a:alphaModFix/>
          </a:blip>
          <a:srcRect/>
          <a:stretch/>
        </p:blipFill>
        <p:spPr>
          <a:xfrm>
            <a:off x="11234177" y="5205387"/>
            <a:ext cx="349731" cy="373629"/>
          </a:xfrm>
          <a:prstGeom prst="rect">
            <a:avLst/>
          </a:prstGeom>
          <a:noFill/>
          <a:ln>
            <a:noFill/>
          </a:ln>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09" y="4448602"/>
            <a:ext cx="571875" cy="424535"/>
          </a:xfrm>
          <a:prstGeom prst="rect">
            <a:avLst/>
          </a:prstGeom>
        </p:spPr>
      </p:pic>
      <p:pic>
        <p:nvPicPr>
          <p:cNvPr id="140" name="Google Shape;2221;p48">
            <a:extLst>
              <a:ext uri="{FF2B5EF4-FFF2-40B4-BE49-F238E27FC236}">
                <a16:creationId xmlns:a16="http://schemas.microsoft.com/office/drawing/2014/main" id="{24C9597A-6F81-4445-BF26-0F57123CA40C}"/>
              </a:ext>
            </a:extLst>
          </p:cNvPr>
          <p:cNvPicPr preferRelativeResize="0"/>
          <p:nvPr/>
        </p:nvPicPr>
        <p:blipFill rotWithShape="1">
          <a:blip r:embed="rId16">
            <a:alphaModFix/>
          </a:blip>
          <a:srcRect/>
          <a:stretch/>
        </p:blipFill>
        <p:spPr>
          <a:xfrm>
            <a:off x="1936444" y="4489134"/>
            <a:ext cx="349731" cy="373629"/>
          </a:xfrm>
          <a:prstGeom prst="rect">
            <a:avLst/>
          </a:prstGeom>
          <a:noFill/>
          <a:ln>
            <a:noFill/>
          </a:ln>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7">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8788538" y="579228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2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dirty="0">
                <a:latin typeface="Segoe UI" panose="020B0502040204020203" pitchFamily="34" charset="0"/>
                <a:cs typeface="Segoe UI" panose="020B0502040204020203" pitchFamily="34" charset="0"/>
              </a:rPr>
              <a:t>In-Memory Databases</a:t>
            </a: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63949" y="2748845"/>
            <a:ext cx="4789814" cy="2923877"/>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t>
            </a:r>
            <a:r>
              <a:rPr lang="en-US" sz="2000">
                <a:latin typeface="Segoe UI" panose="020B0502040204020203" pitchFamily="34" charset="0"/>
                <a:cs typeface="Segoe UI" panose="020B0502040204020203" pitchFamily="34" charset="0"/>
              </a:rPr>
              <a:t>and resume</a:t>
            </a:r>
            <a:endParaRPr lang="en-US" sz="2000" dirty="0">
              <a:latin typeface="Segoe UI" panose="020B0502040204020203" pitchFamily="34" charset="0"/>
              <a:cs typeface="Segoe UI" panose="020B0502040204020203" pitchFamily="34" charset="0"/>
            </a:endParaRP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278398"/>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0" name="TextBox 9">
            <a:extLst>
              <a:ext uri="{FF2B5EF4-FFF2-40B4-BE49-F238E27FC236}">
                <a16:creationId xmlns:a16="http://schemas.microsoft.com/office/drawing/2014/main" id="{ADE20943-3BAD-4093-967B-EAAA88156D2C}"/>
              </a:ext>
            </a:extLst>
          </p:cNvPr>
          <p:cNvSpPr txBox="1"/>
          <p:nvPr/>
        </p:nvSpPr>
        <p:spPr>
          <a:xfrm>
            <a:off x="5784713" y="609734"/>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Availability groups on Kubernetes </a:t>
            </a: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322652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228600" lvl="1" indent="0">
              <a:buNone/>
            </a:pPr>
            <a:r>
              <a:rPr lang="en-US" b="1" dirty="0"/>
              <a:t>System Databases (Planned)</a:t>
            </a:r>
          </a:p>
          <a:p>
            <a:pPr marL="228600" lvl="1" indent="0">
              <a:buNone/>
            </a:pPr>
            <a:endParaRPr lang="en-US" b="1" dirty="0"/>
          </a:p>
          <a:p>
            <a:pPr marL="0" indent="0">
              <a:buNone/>
            </a:pPr>
            <a:r>
              <a:rPr lang="en-US" dirty="0">
                <a:latin typeface="+mn-lt"/>
              </a:rPr>
              <a:t>Availability groups on </a:t>
            </a:r>
            <a:r>
              <a:rPr lang="en-US" b="1" dirty="0">
                <a:latin typeface="+mn-lt"/>
              </a:rPr>
              <a:t>Kubernetes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sp>
        <p:nvSpPr>
          <p:cNvPr id="8" name="Rectangle 7">
            <a:extLst>
              <a:ext uri="{FF2B5EF4-FFF2-40B4-BE49-F238E27FC236}">
                <a16:creationId xmlns:a16="http://schemas.microsoft.com/office/drawing/2014/main" id="{30479CBA-FAEE-584C-8313-E41B890A8435}"/>
              </a:ext>
            </a:extLst>
          </p:cNvPr>
          <p:cNvSpPr/>
          <p:nvPr/>
        </p:nvSpPr>
        <p:spPr>
          <a:xfrm>
            <a:off x="6015109" y="3673845"/>
            <a:ext cx="5030264" cy="588145"/>
          </a:xfrm>
          <a:prstGeom prst="rect">
            <a:avLst/>
          </a:prstGeom>
          <a:solidFill>
            <a:schemeClr val="accent1">
              <a:alpha val="10000"/>
            </a:schemeClr>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t" anchorCtr="1"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accent1"/>
                </a:solidFill>
                <a:effectLst/>
                <a:uLnTx/>
                <a:uFillTx/>
                <a:latin typeface="Segoe UI"/>
                <a:ea typeface="+mn-ea"/>
                <a:cs typeface="+mn-cs"/>
              </a:rPr>
              <a:t>AG</a:t>
            </a:r>
          </a:p>
        </p:txBody>
      </p:sp>
      <p:grpSp>
        <p:nvGrpSpPr>
          <p:cNvPr id="57" name="Group 56">
            <a:extLst>
              <a:ext uri="{FF2B5EF4-FFF2-40B4-BE49-F238E27FC236}">
                <a16:creationId xmlns:a16="http://schemas.microsoft.com/office/drawing/2014/main" id="{9E6DDDEF-F4F0-BD4E-9C19-8E856A54DBCD}"/>
              </a:ext>
            </a:extLst>
          </p:cNvPr>
          <p:cNvGrpSpPr/>
          <p:nvPr/>
        </p:nvGrpSpPr>
        <p:grpSpPr>
          <a:xfrm>
            <a:off x="6335598" y="1442289"/>
            <a:ext cx="1401968" cy="1177477"/>
            <a:chOff x="7929992" y="1937589"/>
            <a:chExt cx="1335176" cy="1177477"/>
          </a:xfrm>
        </p:grpSpPr>
        <p:sp>
          <p:nvSpPr>
            <p:cNvPr id="9" name="Rectangle 8">
              <a:extLst>
                <a:ext uri="{FF2B5EF4-FFF2-40B4-BE49-F238E27FC236}">
                  <a16:creationId xmlns:a16="http://schemas.microsoft.com/office/drawing/2014/main" id="{0CCD239A-92BF-CE48-864A-DCE125D227F6}"/>
                </a:ext>
              </a:extLst>
            </p:cNvPr>
            <p:cNvSpPr/>
            <p:nvPr/>
          </p:nvSpPr>
          <p:spPr bwMode="auto">
            <a:xfrm>
              <a:off x="7929992" y="2221899"/>
              <a:ext cx="1335176" cy="893167"/>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7AA55975-3FDE-AB49-B5E0-FD8CEC774C0B}"/>
                </a:ext>
              </a:extLst>
            </p:cNvPr>
            <p:cNvSpPr txBox="1"/>
            <p:nvPr/>
          </p:nvSpPr>
          <p:spPr>
            <a:xfrm>
              <a:off x="7929992" y="1937589"/>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12" name="Rectangle 11">
              <a:extLst>
                <a:ext uri="{FF2B5EF4-FFF2-40B4-BE49-F238E27FC236}">
                  <a16:creationId xmlns:a16="http://schemas.microsoft.com/office/drawing/2014/main" id="{927311D4-271B-244E-8E2A-644FABF5CA1A}"/>
                </a:ext>
              </a:extLst>
            </p:cNvPr>
            <p:cNvSpPr/>
            <p:nvPr/>
          </p:nvSpPr>
          <p:spPr bwMode="auto">
            <a:xfrm>
              <a:off x="8018486" y="2344783"/>
              <a:ext cx="1176668" cy="61941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13" name="Rectangle 12">
              <a:extLst>
                <a:ext uri="{FF2B5EF4-FFF2-40B4-BE49-F238E27FC236}">
                  <a16:creationId xmlns:a16="http://schemas.microsoft.com/office/drawing/2014/main" id="{A93CFF41-76A2-4541-9B03-D9FA49773C17}"/>
                </a:ext>
              </a:extLst>
            </p:cNvPr>
            <p:cNvSpPr/>
            <p:nvPr/>
          </p:nvSpPr>
          <p:spPr bwMode="auto">
            <a:xfrm>
              <a:off x="8211334" y="2610704"/>
              <a:ext cx="74014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Operator</a:t>
              </a:r>
            </a:p>
          </p:txBody>
        </p:sp>
      </p:grpSp>
      <p:sp>
        <p:nvSpPr>
          <p:cNvPr id="18" name="TextBox 17">
            <a:extLst>
              <a:ext uri="{FF2B5EF4-FFF2-40B4-BE49-F238E27FC236}">
                <a16:creationId xmlns:a16="http://schemas.microsoft.com/office/drawing/2014/main" id="{A52E3042-0DA3-E449-BA5C-0C794C3AFCCF}"/>
              </a:ext>
            </a:extLst>
          </p:cNvPr>
          <p:cNvSpPr txBox="1"/>
          <p:nvPr/>
        </p:nvSpPr>
        <p:spPr>
          <a:xfrm>
            <a:off x="11222786" y="2307504"/>
            <a:ext cx="618759"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000" dirty="0">
                <a:gradFill>
                  <a:gsLst>
                    <a:gs pos="2917">
                      <a:srgbClr val="1A1A1A"/>
                    </a:gs>
                    <a:gs pos="30000">
                      <a:srgbClr val="1A1A1A"/>
                    </a:gs>
                  </a:gsLst>
                  <a:lin ang="5400000" scaled="0"/>
                </a:gradFill>
                <a:latin typeface="+mj-lt"/>
              </a:rPr>
              <a:t>Reporting </a:t>
            </a:r>
            <a:br>
              <a:rPr lang="en-US" sz="1000" dirty="0">
                <a:gradFill>
                  <a:gsLst>
                    <a:gs pos="2917">
                      <a:srgbClr val="1A1A1A"/>
                    </a:gs>
                    <a:gs pos="30000">
                      <a:srgbClr val="1A1A1A"/>
                    </a:gs>
                  </a:gsLst>
                  <a:lin ang="5400000" scaled="0"/>
                </a:gradFill>
                <a:latin typeface="+mj-lt"/>
              </a:rPr>
            </a:br>
            <a:r>
              <a:rPr lang="en-US" sz="1000" dirty="0">
                <a:gradFill>
                  <a:gsLst>
                    <a:gs pos="2917">
                      <a:srgbClr val="1A1A1A"/>
                    </a:gs>
                    <a:gs pos="30000">
                      <a:srgbClr val="1A1A1A"/>
                    </a:gs>
                  </a:gsLst>
                  <a:lin ang="5400000" scaled="0"/>
                </a:gradFill>
                <a:latin typeface="+mj-lt"/>
              </a:rPr>
              <a:t>app</a:t>
            </a:r>
          </a:p>
        </p:txBody>
      </p:sp>
      <p:sp>
        <p:nvSpPr>
          <p:cNvPr id="34" name="TextBox 33">
            <a:extLst>
              <a:ext uri="{FF2B5EF4-FFF2-40B4-BE49-F238E27FC236}">
                <a16:creationId xmlns:a16="http://schemas.microsoft.com/office/drawing/2014/main" id="{9927CF62-DD5B-3C40-ACE4-60F053D1BDB1}"/>
              </a:ext>
            </a:extLst>
          </p:cNvPr>
          <p:cNvSpPr txBox="1"/>
          <p:nvPr/>
        </p:nvSpPr>
        <p:spPr>
          <a:xfrm>
            <a:off x="5228741" y="5858411"/>
            <a:ext cx="570816"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t>Primary</a:t>
            </a:r>
            <a:br>
              <a:rPr kumimoji="0" lang="en-US" sz="10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br>
            <a:r>
              <a:rPr kumimoji="0" lang="en-US" sz="10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t>app</a:t>
            </a:r>
          </a:p>
        </p:txBody>
      </p:sp>
      <p:sp>
        <p:nvSpPr>
          <p:cNvPr id="19" name="Rectangle 18">
            <a:extLst>
              <a:ext uri="{FF2B5EF4-FFF2-40B4-BE49-F238E27FC236}">
                <a16:creationId xmlns:a16="http://schemas.microsoft.com/office/drawing/2014/main" id="{6BB124B6-36F8-1E4D-9984-D86DE4F3E98F}"/>
              </a:ext>
            </a:extLst>
          </p:cNvPr>
          <p:cNvSpPr/>
          <p:nvPr/>
        </p:nvSpPr>
        <p:spPr bwMode="auto">
          <a:xfrm>
            <a:off x="6351064" y="3127938"/>
            <a:ext cx="1371037" cy="167793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24019F77-40A1-DC4D-91A6-44B8AF17E1A8}"/>
              </a:ext>
            </a:extLst>
          </p:cNvPr>
          <p:cNvSpPr txBox="1"/>
          <p:nvPr/>
        </p:nvSpPr>
        <p:spPr>
          <a:xfrm>
            <a:off x="6347215" y="3111946"/>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21" name="Rectangle 20">
            <a:extLst>
              <a:ext uri="{FF2B5EF4-FFF2-40B4-BE49-F238E27FC236}">
                <a16:creationId xmlns:a16="http://schemas.microsoft.com/office/drawing/2014/main" id="{0B892F49-BC1F-3643-8F42-F7E8365387AC}"/>
              </a:ext>
            </a:extLst>
          </p:cNvPr>
          <p:cNvSpPr/>
          <p:nvPr/>
        </p:nvSpPr>
        <p:spPr bwMode="auto">
          <a:xfrm>
            <a:off x="6441021" y="3416817"/>
            <a:ext cx="1191123" cy="129162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22" name="Rectangle 21">
            <a:extLst>
              <a:ext uri="{FF2B5EF4-FFF2-40B4-BE49-F238E27FC236}">
                <a16:creationId xmlns:a16="http://schemas.microsoft.com/office/drawing/2014/main" id="{DF8E67FE-6F00-AB47-9499-27EB5E89D833}"/>
              </a:ext>
            </a:extLst>
          </p:cNvPr>
          <p:cNvSpPr/>
          <p:nvPr/>
        </p:nvSpPr>
        <p:spPr bwMode="auto">
          <a:xfrm>
            <a:off x="6516247" y="3764976"/>
            <a:ext cx="1040671" cy="400110"/>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20040" rtlCol="0" anchor="ctr">
            <a:spAutoFit/>
          </a:bodyPr>
          <a:lstStyle/>
          <a:p>
            <a:pPr defTabSz="457200"/>
            <a:r>
              <a:rPr lang="en-US" sz="1000" dirty="0">
                <a:solidFill>
                  <a:schemeClr val="tx1"/>
                </a:solidFill>
                <a:latin typeface="Segoe UI" panose="020B0502040204020203" pitchFamily="34" charset="0"/>
                <a:cs typeface="Segoe UI" panose="020B0502040204020203" pitchFamily="34" charset="0"/>
              </a:rPr>
              <a:t>SQL Server primary</a:t>
            </a:r>
          </a:p>
        </p:txBody>
      </p:sp>
      <p:sp>
        <p:nvSpPr>
          <p:cNvPr id="23" name="Rectangle 22">
            <a:extLst>
              <a:ext uri="{FF2B5EF4-FFF2-40B4-BE49-F238E27FC236}">
                <a16:creationId xmlns:a16="http://schemas.microsoft.com/office/drawing/2014/main" id="{0C5A24E6-E42C-EA42-B271-60A4FBA6B135}"/>
              </a:ext>
            </a:extLst>
          </p:cNvPr>
          <p:cNvSpPr/>
          <p:nvPr/>
        </p:nvSpPr>
        <p:spPr bwMode="auto">
          <a:xfrm>
            <a:off x="6534048" y="4344590"/>
            <a:ext cx="100506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AG agent</a:t>
            </a:r>
          </a:p>
        </p:txBody>
      </p:sp>
      <p:sp>
        <p:nvSpPr>
          <p:cNvPr id="35" name="Freeform 63">
            <a:extLst>
              <a:ext uri="{FF2B5EF4-FFF2-40B4-BE49-F238E27FC236}">
                <a16:creationId xmlns:a16="http://schemas.microsoft.com/office/drawing/2014/main" id="{87706611-4869-5947-AAB1-95FC48418440}"/>
              </a:ext>
            </a:extLst>
          </p:cNvPr>
          <p:cNvSpPr/>
          <p:nvPr/>
        </p:nvSpPr>
        <p:spPr bwMode="auto">
          <a:xfrm>
            <a:off x="6599351" y="3861554"/>
            <a:ext cx="180575" cy="22312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Rectangle 37">
            <a:extLst>
              <a:ext uri="{FF2B5EF4-FFF2-40B4-BE49-F238E27FC236}">
                <a16:creationId xmlns:a16="http://schemas.microsoft.com/office/drawing/2014/main" id="{6F1817F9-B4C0-BF45-AAAB-538752DA81C5}"/>
              </a:ext>
            </a:extLst>
          </p:cNvPr>
          <p:cNvSpPr/>
          <p:nvPr/>
        </p:nvSpPr>
        <p:spPr bwMode="auto">
          <a:xfrm>
            <a:off x="5904414" y="1168401"/>
            <a:ext cx="5204473" cy="5021384"/>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9" name="TextBox 38">
            <a:extLst>
              <a:ext uri="{FF2B5EF4-FFF2-40B4-BE49-F238E27FC236}">
                <a16:creationId xmlns:a16="http://schemas.microsoft.com/office/drawing/2014/main" id="{D34AB543-9B39-7C4F-956C-3659623C879E}"/>
              </a:ext>
            </a:extLst>
          </p:cNvPr>
          <p:cNvSpPr txBox="1"/>
          <p:nvPr/>
        </p:nvSpPr>
        <p:spPr>
          <a:xfrm>
            <a:off x="5964343" y="1203380"/>
            <a:ext cx="2326943"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502040204020203" pitchFamily="34" charset="0"/>
                <a:cs typeface="Segoe UI Semibold" panose="020B0502040204020203" pitchFamily="34" charset="0"/>
              </a:rPr>
              <a:t>Kubernetes </a:t>
            </a:r>
            <a:r>
              <a:rPr lang="en-US" sz="1200" b="1" dirty="0">
                <a:gradFill>
                  <a:gsLst>
                    <a:gs pos="2917">
                      <a:srgbClr val="1A1A1A"/>
                    </a:gs>
                    <a:gs pos="30000">
                      <a:srgbClr val="1A1A1A"/>
                    </a:gs>
                  </a:gsLst>
                  <a:lin ang="5400000" scaled="0"/>
                </a:gradFill>
                <a:latin typeface="Segoe UI Semibold" panose="020B0502040204020203" pitchFamily="34" charset="0"/>
                <a:cs typeface="Segoe UI Semibold" panose="020B0502040204020203" pitchFamily="34" charset="0"/>
              </a:rPr>
              <a:t>c</a:t>
            </a:r>
            <a:r>
              <a:rPr kumimoji="0" lang="en-US" sz="1200" b="1"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502040204020203" pitchFamily="34" charset="0"/>
                <a:cs typeface="Segoe UI Semibold" panose="020B0502040204020203" pitchFamily="34" charset="0"/>
              </a:rPr>
              <a:t>luster</a:t>
            </a:r>
          </a:p>
        </p:txBody>
      </p:sp>
      <p:cxnSp>
        <p:nvCxnSpPr>
          <p:cNvPr id="40" name="Straight Arrow Connector 39">
            <a:extLst>
              <a:ext uri="{FF2B5EF4-FFF2-40B4-BE49-F238E27FC236}">
                <a16:creationId xmlns:a16="http://schemas.microsoft.com/office/drawing/2014/main" id="{F2CEFD97-E100-2344-8D11-ED84C72D9AF4}"/>
              </a:ext>
            </a:extLst>
          </p:cNvPr>
          <p:cNvCxnSpPr>
            <a:cxnSpLocks/>
            <a:stCxn id="87" idx="1"/>
            <a:endCxn id="83" idx="3"/>
          </p:cNvCxnSpPr>
          <p:nvPr/>
        </p:nvCxnSpPr>
        <p:spPr>
          <a:xfrm flipH="1">
            <a:off x="10899291" y="2059775"/>
            <a:ext cx="415444" cy="3516"/>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D72A5ED-6366-D54F-AFCC-D1E91173A896}"/>
              </a:ext>
            </a:extLst>
          </p:cNvPr>
          <p:cNvCxnSpPr>
            <a:cxnSpLocks/>
          </p:cNvCxnSpPr>
          <p:nvPr/>
        </p:nvCxnSpPr>
        <p:spPr>
          <a:xfrm flipH="1" flipV="1">
            <a:off x="7040430" y="4805877"/>
            <a:ext cx="5854" cy="646253"/>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B580124-ECA6-9349-A9E9-C1A5233E3184}"/>
              </a:ext>
            </a:extLst>
          </p:cNvPr>
          <p:cNvCxnSpPr>
            <a:cxnSpLocks/>
          </p:cNvCxnSpPr>
          <p:nvPr/>
        </p:nvCxnSpPr>
        <p:spPr>
          <a:xfrm>
            <a:off x="10606400" y="2245871"/>
            <a:ext cx="7428" cy="882067"/>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1BB703E-EBB5-9D44-B0EC-054915C2FE64}"/>
              </a:ext>
            </a:extLst>
          </p:cNvPr>
          <p:cNvCxnSpPr>
            <a:cxnSpLocks/>
            <a:stCxn id="9" idx="2"/>
            <a:endCxn id="19" idx="0"/>
          </p:cNvCxnSpPr>
          <p:nvPr/>
        </p:nvCxnSpPr>
        <p:spPr>
          <a:xfrm>
            <a:off x="7036582" y="2619766"/>
            <a:ext cx="1" cy="508172"/>
          </a:xfrm>
          <a:prstGeom prst="line">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68C1014-66C6-6F40-BA6C-FB54BFBB17EF}"/>
              </a:ext>
            </a:extLst>
          </p:cNvPr>
          <p:cNvSpPr/>
          <p:nvPr/>
        </p:nvSpPr>
        <p:spPr bwMode="auto">
          <a:xfrm>
            <a:off x="6565680" y="5452719"/>
            <a:ext cx="931452" cy="400110"/>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Load balancer</a:t>
            </a:r>
          </a:p>
        </p:txBody>
      </p:sp>
      <p:sp>
        <p:nvSpPr>
          <p:cNvPr id="71" name="Rectangle 70">
            <a:extLst>
              <a:ext uri="{FF2B5EF4-FFF2-40B4-BE49-F238E27FC236}">
                <a16:creationId xmlns:a16="http://schemas.microsoft.com/office/drawing/2014/main" id="{85C93B3F-59B0-7F47-B21E-0434E54B4CDE}"/>
              </a:ext>
            </a:extLst>
          </p:cNvPr>
          <p:cNvSpPr/>
          <p:nvPr/>
        </p:nvSpPr>
        <p:spPr bwMode="auto">
          <a:xfrm>
            <a:off x="7957604" y="3127938"/>
            <a:ext cx="1371037" cy="167793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72" name="TextBox 71">
            <a:extLst>
              <a:ext uri="{FF2B5EF4-FFF2-40B4-BE49-F238E27FC236}">
                <a16:creationId xmlns:a16="http://schemas.microsoft.com/office/drawing/2014/main" id="{90CDF9AE-15BC-0B4E-84F6-26A71F973436}"/>
              </a:ext>
            </a:extLst>
          </p:cNvPr>
          <p:cNvSpPr txBox="1"/>
          <p:nvPr/>
        </p:nvSpPr>
        <p:spPr>
          <a:xfrm>
            <a:off x="7954744" y="3111946"/>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73" name="Rectangle 72">
            <a:extLst>
              <a:ext uri="{FF2B5EF4-FFF2-40B4-BE49-F238E27FC236}">
                <a16:creationId xmlns:a16="http://schemas.microsoft.com/office/drawing/2014/main" id="{73302909-689D-AB48-9148-37284FF22EB8}"/>
              </a:ext>
            </a:extLst>
          </p:cNvPr>
          <p:cNvSpPr/>
          <p:nvPr/>
        </p:nvSpPr>
        <p:spPr bwMode="auto">
          <a:xfrm>
            <a:off x="8047561" y="3416817"/>
            <a:ext cx="1191123" cy="129162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74" name="Rectangle 73">
            <a:extLst>
              <a:ext uri="{FF2B5EF4-FFF2-40B4-BE49-F238E27FC236}">
                <a16:creationId xmlns:a16="http://schemas.microsoft.com/office/drawing/2014/main" id="{599BE885-3CE4-E042-9F10-DEADD0FB7159}"/>
              </a:ext>
            </a:extLst>
          </p:cNvPr>
          <p:cNvSpPr/>
          <p:nvPr/>
        </p:nvSpPr>
        <p:spPr bwMode="auto">
          <a:xfrm>
            <a:off x="8122787" y="3764976"/>
            <a:ext cx="1040671" cy="400110"/>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20040" rtlCol="0" anchor="ctr">
            <a:spAutoFit/>
          </a:bodyPr>
          <a:lstStyle/>
          <a:p>
            <a:pPr defTabSz="457200"/>
            <a:r>
              <a:rPr lang="en-US" sz="1000" dirty="0">
                <a:solidFill>
                  <a:schemeClr val="tx1"/>
                </a:solidFill>
                <a:latin typeface="Segoe UI" panose="020B0502040204020203" pitchFamily="34" charset="0"/>
                <a:cs typeface="Segoe UI" panose="020B0502040204020203" pitchFamily="34" charset="0"/>
              </a:rPr>
              <a:t>SQL Server secondary</a:t>
            </a:r>
          </a:p>
        </p:txBody>
      </p:sp>
      <p:sp>
        <p:nvSpPr>
          <p:cNvPr id="75" name="Rectangle 74">
            <a:extLst>
              <a:ext uri="{FF2B5EF4-FFF2-40B4-BE49-F238E27FC236}">
                <a16:creationId xmlns:a16="http://schemas.microsoft.com/office/drawing/2014/main" id="{906227A3-E954-4244-BE63-3DD4E8E3464F}"/>
              </a:ext>
            </a:extLst>
          </p:cNvPr>
          <p:cNvSpPr/>
          <p:nvPr/>
        </p:nvSpPr>
        <p:spPr bwMode="auto">
          <a:xfrm>
            <a:off x="8140588" y="4344590"/>
            <a:ext cx="100506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AG agent</a:t>
            </a:r>
          </a:p>
        </p:txBody>
      </p:sp>
      <p:sp>
        <p:nvSpPr>
          <p:cNvPr id="78" name="Rectangle 77">
            <a:extLst>
              <a:ext uri="{FF2B5EF4-FFF2-40B4-BE49-F238E27FC236}">
                <a16:creationId xmlns:a16="http://schemas.microsoft.com/office/drawing/2014/main" id="{450F06FE-8FEB-FD44-9175-57533EC4B178}"/>
              </a:ext>
            </a:extLst>
          </p:cNvPr>
          <p:cNvSpPr/>
          <p:nvPr/>
        </p:nvSpPr>
        <p:spPr bwMode="auto">
          <a:xfrm>
            <a:off x="9590649" y="3120318"/>
            <a:ext cx="1371037" cy="168555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79" name="TextBox 78">
            <a:extLst>
              <a:ext uri="{FF2B5EF4-FFF2-40B4-BE49-F238E27FC236}">
                <a16:creationId xmlns:a16="http://schemas.microsoft.com/office/drawing/2014/main" id="{4CEF4F96-B143-1E40-9F8D-D55DE4C41A19}"/>
              </a:ext>
            </a:extLst>
          </p:cNvPr>
          <p:cNvSpPr txBox="1"/>
          <p:nvPr/>
        </p:nvSpPr>
        <p:spPr>
          <a:xfrm>
            <a:off x="9596710" y="3111946"/>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80" name="Rectangle 79">
            <a:extLst>
              <a:ext uri="{FF2B5EF4-FFF2-40B4-BE49-F238E27FC236}">
                <a16:creationId xmlns:a16="http://schemas.microsoft.com/office/drawing/2014/main" id="{7B7153A3-CF75-DB4A-96C9-ECCAECF79530}"/>
              </a:ext>
            </a:extLst>
          </p:cNvPr>
          <p:cNvSpPr/>
          <p:nvPr/>
        </p:nvSpPr>
        <p:spPr bwMode="auto">
          <a:xfrm>
            <a:off x="9680606" y="3416817"/>
            <a:ext cx="1191123" cy="129162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81" name="Rectangle 80">
            <a:extLst>
              <a:ext uri="{FF2B5EF4-FFF2-40B4-BE49-F238E27FC236}">
                <a16:creationId xmlns:a16="http://schemas.microsoft.com/office/drawing/2014/main" id="{C11387B4-5E8D-AC40-B606-E4B521C5F301}"/>
              </a:ext>
            </a:extLst>
          </p:cNvPr>
          <p:cNvSpPr/>
          <p:nvPr/>
        </p:nvSpPr>
        <p:spPr bwMode="auto">
          <a:xfrm>
            <a:off x="9743322" y="3764976"/>
            <a:ext cx="1065690" cy="400110"/>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20040" rtlCol="0" anchor="ctr">
            <a:spAutoFit/>
          </a:bodyPr>
          <a:lstStyle/>
          <a:p>
            <a:pPr defTabSz="457200"/>
            <a:r>
              <a:rPr lang="en-US" sz="1000" dirty="0">
                <a:solidFill>
                  <a:schemeClr val="tx1"/>
                </a:solidFill>
                <a:latin typeface="Segoe UI" panose="020B0502040204020203" pitchFamily="34" charset="0"/>
                <a:cs typeface="Segoe UI" panose="020B0502040204020203" pitchFamily="34" charset="0"/>
              </a:rPr>
              <a:t>SQL Server secondary</a:t>
            </a:r>
          </a:p>
        </p:txBody>
      </p:sp>
      <p:sp>
        <p:nvSpPr>
          <p:cNvPr id="82" name="Rectangle 81">
            <a:extLst>
              <a:ext uri="{FF2B5EF4-FFF2-40B4-BE49-F238E27FC236}">
                <a16:creationId xmlns:a16="http://schemas.microsoft.com/office/drawing/2014/main" id="{7424CBBF-DEAB-694E-AA24-3BC0689B4A47}"/>
              </a:ext>
            </a:extLst>
          </p:cNvPr>
          <p:cNvSpPr/>
          <p:nvPr/>
        </p:nvSpPr>
        <p:spPr bwMode="auto">
          <a:xfrm>
            <a:off x="9773633" y="4344590"/>
            <a:ext cx="100506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AG agent</a:t>
            </a:r>
          </a:p>
        </p:txBody>
      </p:sp>
      <p:cxnSp>
        <p:nvCxnSpPr>
          <p:cNvPr id="97" name="Straight Arrow Connector 96">
            <a:extLst>
              <a:ext uri="{FF2B5EF4-FFF2-40B4-BE49-F238E27FC236}">
                <a16:creationId xmlns:a16="http://schemas.microsoft.com/office/drawing/2014/main" id="{29CE2F97-D213-C440-92EE-EA41762568CD}"/>
              </a:ext>
            </a:extLst>
          </p:cNvPr>
          <p:cNvCxnSpPr>
            <a:cxnSpLocks/>
            <a:stCxn id="53" idx="1"/>
          </p:cNvCxnSpPr>
          <p:nvPr/>
        </p:nvCxnSpPr>
        <p:spPr>
          <a:xfrm flipH="1">
            <a:off x="5731580" y="5652774"/>
            <a:ext cx="834100" cy="0"/>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Freeform 63">
            <a:extLst>
              <a:ext uri="{FF2B5EF4-FFF2-40B4-BE49-F238E27FC236}">
                <a16:creationId xmlns:a16="http://schemas.microsoft.com/office/drawing/2014/main" id="{9D643444-C062-3942-B31D-995A1249D836}"/>
              </a:ext>
            </a:extLst>
          </p:cNvPr>
          <p:cNvSpPr/>
          <p:nvPr/>
        </p:nvSpPr>
        <p:spPr bwMode="auto">
          <a:xfrm>
            <a:off x="8200555" y="3861554"/>
            <a:ext cx="180575" cy="22312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Freeform 63">
            <a:extLst>
              <a:ext uri="{FF2B5EF4-FFF2-40B4-BE49-F238E27FC236}">
                <a16:creationId xmlns:a16="http://schemas.microsoft.com/office/drawing/2014/main" id="{0C974F9C-50C2-F84C-BA52-9C4D10929426}"/>
              </a:ext>
            </a:extLst>
          </p:cNvPr>
          <p:cNvSpPr/>
          <p:nvPr/>
        </p:nvSpPr>
        <p:spPr bwMode="auto">
          <a:xfrm>
            <a:off x="9809729" y="3861554"/>
            <a:ext cx="180575" cy="22312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5" name="Connector: Elbow 24">
            <a:extLst>
              <a:ext uri="{FF2B5EF4-FFF2-40B4-BE49-F238E27FC236}">
                <a16:creationId xmlns:a16="http://schemas.microsoft.com/office/drawing/2014/main" id="{1A42EA53-AD29-4FFB-ACFF-58C8A657938F}"/>
              </a:ext>
            </a:extLst>
          </p:cNvPr>
          <p:cNvCxnSpPr>
            <a:cxnSpLocks/>
            <a:stCxn id="9" idx="2"/>
            <a:endCxn id="71" idx="0"/>
          </p:cNvCxnSpPr>
          <p:nvPr/>
        </p:nvCxnSpPr>
        <p:spPr>
          <a:xfrm rot="16200000" flipH="1">
            <a:off x="7585766" y="2070581"/>
            <a:ext cx="508172" cy="1606541"/>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4298A196-1D94-4F61-BC74-8A41809BA852}"/>
              </a:ext>
            </a:extLst>
          </p:cNvPr>
          <p:cNvCxnSpPr>
            <a:cxnSpLocks/>
            <a:stCxn id="9" idx="2"/>
            <a:endCxn id="78" idx="0"/>
          </p:cNvCxnSpPr>
          <p:nvPr/>
        </p:nvCxnSpPr>
        <p:spPr>
          <a:xfrm rot="16200000" flipH="1">
            <a:off x="8406099" y="1250249"/>
            <a:ext cx="500552" cy="3239586"/>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EDB4966A-25C5-4B5C-8174-E7E23A83CA92}"/>
              </a:ext>
            </a:extLst>
          </p:cNvPr>
          <p:cNvCxnSpPr>
            <a:cxnSpLocks/>
            <a:stCxn id="53" idx="3"/>
            <a:endCxn id="71" idx="2"/>
          </p:cNvCxnSpPr>
          <p:nvPr/>
        </p:nvCxnSpPr>
        <p:spPr>
          <a:xfrm flipV="1">
            <a:off x="7497132" y="4805876"/>
            <a:ext cx="1145991" cy="846898"/>
          </a:xfrm>
          <a:prstGeom prst="bentConnector2">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602F9412-A8A4-4510-8D0F-8A770C952F79}"/>
              </a:ext>
            </a:extLst>
          </p:cNvPr>
          <p:cNvGrpSpPr/>
          <p:nvPr/>
        </p:nvGrpSpPr>
        <p:grpSpPr>
          <a:xfrm>
            <a:off x="5296719" y="5395174"/>
            <a:ext cx="434861" cy="421319"/>
            <a:chOff x="7157554" y="1735934"/>
            <a:chExt cx="397423" cy="398542"/>
          </a:xfrm>
        </p:grpSpPr>
        <p:grpSp>
          <p:nvGrpSpPr>
            <p:cNvPr id="60" name="Group 59">
              <a:extLst>
                <a:ext uri="{FF2B5EF4-FFF2-40B4-BE49-F238E27FC236}">
                  <a16:creationId xmlns:a16="http://schemas.microsoft.com/office/drawing/2014/main" id="{A7ADC9FD-7CE5-489D-A583-68A082AEC44F}"/>
                </a:ext>
              </a:extLst>
            </p:cNvPr>
            <p:cNvGrpSpPr/>
            <p:nvPr/>
          </p:nvGrpSpPr>
          <p:grpSpPr>
            <a:xfrm>
              <a:off x="7157554" y="1735934"/>
              <a:ext cx="397423" cy="398542"/>
              <a:chOff x="2107244" y="1575258"/>
              <a:chExt cx="310993" cy="264555"/>
            </a:xfrm>
            <a:solidFill>
              <a:srgbClr val="0078D7"/>
            </a:solidFill>
          </p:grpSpPr>
          <p:sp>
            <p:nvSpPr>
              <p:cNvPr id="67" name="Rectangle 9">
                <a:extLst>
                  <a:ext uri="{FF2B5EF4-FFF2-40B4-BE49-F238E27FC236}">
                    <a16:creationId xmlns:a16="http://schemas.microsoft.com/office/drawing/2014/main" id="{1C4D5238-B2B6-4751-BF2F-9E5EE3E86871}"/>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69" name="Line 10">
                <a:extLst>
                  <a:ext uri="{FF2B5EF4-FFF2-40B4-BE49-F238E27FC236}">
                    <a16:creationId xmlns:a16="http://schemas.microsoft.com/office/drawing/2014/main" id="{B6E34797-DDAE-41A4-8490-D4270C965FCD}"/>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61" name="Group 60">
              <a:extLst>
                <a:ext uri="{FF2B5EF4-FFF2-40B4-BE49-F238E27FC236}">
                  <a16:creationId xmlns:a16="http://schemas.microsoft.com/office/drawing/2014/main" id="{3DCDF7AC-CBD5-4ADE-BAC6-5E6A7B87A450}"/>
                </a:ext>
              </a:extLst>
            </p:cNvPr>
            <p:cNvGrpSpPr/>
            <p:nvPr/>
          </p:nvGrpSpPr>
          <p:grpSpPr>
            <a:xfrm>
              <a:off x="7255156" y="1903738"/>
              <a:ext cx="191394" cy="180132"/>
              <a:chOff x="2198132" y="1701907"/>
              <a:chExt cx="95690" cy="90061"/>
            </a:xfrm>
            <a:solidFill>
              <a:srgbClr val="50E6FF"/>
            </a:solidFill>
          </p:grpSpPr>
          <p:sp>
            <p:nvSpPr>
              <p:cNvPr id="63" name="Freeform 14">
                <a:extLst>
                  <a:ext uri="{FF2B5EF4-FFF2-40B4-BE49-F238E27FC236}">
                    <a16:creationId xmlns:a16="http://schemas.microsoft.com/office/drawing/2014/main" id="{E7B9DCBC-9E2E-4D9F-B9B2-56508BEAE6A3}"/>
                  </a:ext>
                </a:extLst>
              </p:cNvPr>
              <p:cNvSpPr>
                <a:spLocks/>
              </p:cNvSpPr>
              <p:nvPr/>
            </p:nvSpPr>
            <p:spPr bwMode="auto">
              <a:xfrm>
                <a:off x="2198132"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64" name="Line 15">
                <a:extLst>
                  <a:ext uri="{FF2B5EF4-FFF2-40B4-BE49-F238E27FC236}">
                    <a16:creationId xmlns:a16="http://schemas.microsoft.com/office/drawing/2014/main" id="{639849A9-C4A2-4A71-8A43-556310E35BE9}"/>
                  </a:ext>
                </a:extLst>
              </p:cNvPr>
              <p:cNvSpPr>
                <a:spLocks noChangeShapeType="1"/>
              </p:cNvSpPr>
              <p:nvPr/>
            </p:nvSpPr>
            <p:spPr bwMode="auto">
              <a:xfrm>
                <a:off x="2248542"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62" name="Oval 61">
              <a:extLst>
                <a:ext uri="{FF2B5EF4-FFF2-40B4-BE49-F238E27FC236}">
                  <a16:creationId xmlns:a16="http://schemas.microsoft.com/office/drawing/2014/main" id="{1AF7569A-C9E9-4C34-B02E-BD3AD61E6CE9}"/>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70" name="Group 69">
            <a:extLst>
              <a:ext uri="{FF2B5EF4-FFF2-40B4-BE49-F238E27FC236}">
                <a16:creationId xmlns:a16="http://schemas.microsoft.com/office/drawing/2014/main" id="{916411EB-E209-4DBD-A89C-2D1443FADC11}"/>
              </a:ext>
            </a:extLst>
          </p:cNvPr>
          <p:cNvGrpSpPr/>
          <p:nvPr/>
        </p:nvGrpSpPr>
        <p:grpSpPr>
          <a:xfrm>
            <a:off x="11314735" y="1849115"/>
            <a:ext cx="434861" cy="421319"/>
            <a:chOff x="7157554" y="1735934"/>
            <a:chExt cx="397423" cy="398542"/>
          </a:xfrm>
        </p:grpSpPr>
        <p:grpSp>
          <p:nvGrpSpPr>
            <p:cNvPr id="77" name="Group 76">
              <a:extLst>
                <a:ext uri="{FF2B5EF4-FFF2-40B4-BE49-F238E27FC236}">
                  <a16:creationId xmlns:a16="http://schemas.microsoft.com/office/drawing/2014/main" id="{4BE753FA-8498-492D-86BE-0F9DDA62489F}"/>
                </a:ext>
              </a:extLst>
            </p:cNvPr>
            <p:cNvGrpSpPr/>
            <p:nvPr/>
          </p:nvGrpSpPr>
          <p:grpSpPr>
            <a:xfrm>
              <a:off x="7157554" y="1735934"/>
              <a:ext cx="397423" cy="398542"/>
              <a:chOff x="2107244" y="1575258"/>
              <a:chExt cx="310993" cy="264555"/>
            </a:xfrm>
            <a:solidFill>
              <a:srgbClr val="0078D7"/>
            </a:solidFill>
          </p:grpSpPr>
          <p:sp>
            <p:nvSpPr>
              <p:cNvPr id="87" name="Rectangle 9">
                <a:extLst>
                  <a:ext uri="{FF2B5EF4-FFF2-40B4-BE49-F238E27FC236}">
                    <a16:creationId xmlns:a16="http://schemas.microsoft.com/office/drawing/2014/main" id="{C667EEBF-5BD2-4620-B409-7397C143B0AC}"/>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88" name="Line 10">
                <a:extLst>
                  <a:ext uri="{FF2B5EF4-FFF2-40B4-BE49-F238E27FC236}">
                    <a16:creationId xmlns:a16="http://schemas.microsoft.com/office/drawing/2014/main" id="{34063534-9FE0-4D62-8881-4419814E093D}"/>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sp>
          <p:nvSpPr>
            <p:cNvPr id="86" name="Line 15">
              <a:extLst>
                <a:ext uri="{FF2B5EF4-FFF2-40B4-BE49-F238E27FC236}">
                  <a16:creationId xmlns:a16="http://schemas.microsoft.com/office/drawing/2014/main" id="{23CB0C1C-C20D-4DBC-ACFD-6A960FB00274}"/>
                </a:ext>
              </a:extLst>
            </p:cNvPr>
            <p:cNvSpPr>
              <a:spLocks noChangeShapeType="1"/>
            </p:cNvSpPr>
            <p:nvPr/>
          </p:nvSpPr>
          <p:spPr bwMode="auto">
            <a:xfrm>
              <a:off x="7365135" y="2010692"/>
              <a:ext cx="0" cy="73178"/>
            </a:xfrm>
            <a:prstGeom prst="line">
              <a:avLst/>
            </a:prstGeom>
            <a:solidFill>
              <a:srgbClr val="50E6FF"/>
            </a:solid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4" name="Oval 83">
              <a:extLst>
                <a:ext uri="{FF2B5EF4-FFF2-40B4-BE49-F238E27FC236}">
                  <a16:creationId xmlns:a16="http://schemas.microsoft.com/office/drawing/2014/main" id="{717814C4-62CD-4B51-9AFF-542817933DC9}"/>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83" name="Rectangle 82">
            <a:extLst>
              <a:ext uri="{FF2B5EF4-FFF2-40B4-BE49-F238E27FC236}">
                <a16:creationId xmlns:a16="http://schemas.microsoft.com/office/drawing/2014/main" id="{566738C9-E1BD-48CB-9987-6EDE32E0C229}"/>
              </a:ext>
            </a:extLst>
          </p:cNvPr>
          <p:cNvSpPr/>
          <p:nvPr/>
        </p:nvSpPr>
        <p:spPr bwMode="auto">
          <a:xfrm>
            <a:off x="9967839" y="1863236"/>
            <a:ext cx="931452" cy="400110"/>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Load balancer</a:t>
            </a:r>
          </a:p>
        </p:txBody>
      </p:sp>
      <p:grpSp>
        <p:nvGrpSpPr>
          <p:cNvPr id="141" name="Group 140">
            <a:extLst>
              <a:ext uri="{FF2B5EF4-FFF2-40B4-BE49-F238E27FC236}">
                <a16:creationId xmlns:a16="http://schemas.microsoft.com/office/drawing/2014/main" id="{39AEC6FD-3DA7-43D2-A757-0FE4DC11CB37}"/>
              </a:ext>
            </a:extLst>
          </p:cNvPr>
          <p:cNvGrpSpPr/>
          <p:nvPr/>
        </p:nvGrpSpPr>
        <p:grpSpPr>
          <a:xfrm>
            <a:off x="8840003" y="2261380"/>
            <a:ext cx="1591750" cy="856971"/>
            <a:chOff x="8840003" y="2261380"/>
            <a:chExt cx="1591750" cy="856971"/>
          </a:xfrm>
        </p:grpSpPr>
        <p:cxnSp>
          <p:nvCxnSpPr>
            <p:cNvPr id="133" name="Straight Arrow Connector 132">
              <a:extLst>
                <a:ext uri="{FF2B5EF4-FFF2-40B4-BE49-F238E27FC236}">
                  <a16:creationId xmlns:a16="http://schemas.microsoft.com/office/drawing/2014/main" id="{8B112CFE-3E10-4B1E-A1E8-B916D545961A}"/>
                </a:ext>
              </a:extLst>
            </p:cNvPr>
            <p:cNvCxnSpPr>
              <a:cxnSpLocks/>
            </p:cNvCxnSpPr>
            <p:nvPr/>
          </p:nvCxnSpPr>
          <p:spPr>
            <a:xfrm flipH="1">
              <a:off x="8840003" y="2725092"/>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8" name="Connector: Elbow 137">
              <a:extLst>
                <a:ext uri="{FF2B5EF4-FFF2-40B4-BE49-F238E27FC236}">
                  <a16:creationId xmlns:a16="http://schemas.microsoft.com/office/drawing/2014/main" id="{9164C372-B415-43A5-AA20-CCE9A70CCE7B}"/>
                </a:ext>
              </a:extLst>
            </p:cNvPr>
            <p:cNvCxnSpPr>
              <a:cxnSpLocks/>
            </p:cNvCxnSpPr>
            <p:nvPr/>
          </p:nvCxnSpPr>
          <p:spPr>
            <a:xfrm rot="10800000" flipV="1">
              <a:off x="8848971" y="2261380"/>
              <a:ext cx="1582782" cy="464546"/>
            </a:xfrm>
            <a:prstGeom prst="bentConnector3">
              <a:avLst>
                <a:gd name="adj1" fmla="val 316"/>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0">
    <a:dk1>
      <a:srgbClr val="505050"/>
    </a:dk1>
    <a:lt1>
      <a:srgbClr val="FFFFFF"/>
    </a:lt1>
    <a:dk2>
      <a:srgbClr val="002050"/>
    </a:dk2>
    <a:lt2>
      <a:srgbClr val="70C7FF"/>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System.Storyboarding.Icons.User" Revision="1" Stencil="System.Storyboarding.Icons" StencilVersion="0.1"/>
</Control>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System.Storyboarding.Icons.User" Revision="1" Stencil="System.Storyboarding.Icons" StencilVersion="0.1"/>
</Control>
</file>

<file path=customXml/itemProps1.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2.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8010</TotalTime>
  <Words>2721</Words>
  <Application>Microsoft Office PowerPoint</Application>
  <PresentationFormat>Widescreen</PresentationFormat>
  <Paragraphs>575</Paragraphs>
  <Slides>22</Slides>
  <Notes>20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22</vt:i4>
      </vt:variant>
    </vt:vector>
  </HeadingPairs>
  <TitlesOfParts>
    <vt:vector size="36"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 &lt; Event &gt;</vt:lpstr>
      <vt:lpstr>Modernizing the WideWorldImporters Company</vt:lpstr>
      <vt:lpstr>Azure Data Modernization Choices</vt:lpstr>
      <vt:lpstr>Built on SQL Server 2016 and 2017</vt:lpstr>
      <vt:lpstr>Modernize with SQL Server 2019</vt:lpstr>
      <vt:lpstr>SQL Server 2019</vt:lpstr>
      <vt:lpstr>Intelligent Performance with SQL Server The intelligent database  Gain performance without changing the application</vt:lpstr>
      <vt:lpstr>Mission critical security Confidential computing  </vt:lpstr>
      <vt:lpstr>High Availability Keep SQL Server running </vt:lpstr>
      <vt:lpstr>Enhancing the developer experience</vt:lpstr>
      <vt:lpstr>SQL Server 2019 and Linux and Containers</vt:lpstr>
      <vt:lpstr>Why SQL Server and Containers?</vt:lpstr>
      <vt:lpstr>SQL Server - Shared storage HA in Kubernetes</vt:lpstr>
      <vt:lpstr>SQL Server 2019  Always On Availability Groups on Kubernetes </vt:lpstr>
      <vt:lpstr>What is SQL Server Polybase?</vt:lpstr>
      <vt:lpstr>SQL Server 2019: Data Virtualization</vt:lpstr>
      <vt:lpstr>SQL Server 2019 Big Data Clusters</vt:lpstr>
      <vt:lpstr>SQL Server Big Data Cluster Architecture</vt:lpstr>
      <vt:lpstr>The Customer Voice</vt:lpstr>
      <vt:lpstr>Migrate to the Modern SQL Server</vt:lpstr>
      <vt:lpstr>PowerPoint Presentation</vt:lpstr>
      <vt:lpstr>Learn more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27</cp:revision>
  <dcterms:created xsi:type="dcterms:W3CDTF">2018-08-10T17:04:28Z</dcterms:created>
  <dcterms:modified xsi:type="dcterms:W3CDTF">2019-07-14T20:34:21Z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