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2019/7/9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软件可测试性</a:t>
            </a:r>
            <a:endParaRPr lang="zh-CN" altLang="en-US" dirty="0"/>
          </a:p>
        </p:txBody>
      </p:sp>
      <p:sp>
        <p:nvSpPr>
          <p:cNvPr id="3" name="副标题 2"/>
          <p:cNvSpPr>
            <a:spLocks noGrp="1"/>
          </p:cNvSpPr>
          <p:nvPr>
            <p:ph type="subTitle" idx="1"/>
          </p:nvPr>
        </p:nvSpPr>
        <p:spPr/>
        <p:txBody>
          <a:bodyPr/>
          <a:lstStyle/>
          <a:p>
            <a:r>
              <a:rPr lang="zh-CN" altLang="en-US" dirty="0" smtClean="0"/>
              <a:t>可观察性（</a:t>
            </a:r>
            <a:r>
              <a:rPr lang="en-US" altLang="zh-CN" i="1" dirty="0" smtClean="0"/>
              <a:t> </a:t>
            </a:r>
            <a:r>
              <a:rPr lang="en-US" altLang="zh-CN" i="1" dirty="0" err="1" smtClean="0"/>
              <a:t>observability</a:t>
            </a:r>
            <a:r>
              <a:rPr lang="en-US" altLang="zh-CN" i="1" dirty="0" smtClean="0"/>
              <a:t> </a:t>
            </a:r>
            <a:r>
              <a:rPr lang="zh-CN" altLang="en-US"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 </a:t>
            </a:r>
            <a:r>
              <a:rPr lang="zh-CN" altLang="en-US" dirty="0" smtClean="0"/>
              <a:t>可观察性</a:t>
            </a:r>
            <a:r>
              <a:rPr lang="en-US" altLang="zh-CN" dirty="0" err="1" smtClean="0"/>
              <a:t>observability</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可观察</a:t>
            </a:r>
            <a:r>
              <a:rPr lang="zh-CN" altLang="en-US" sz="2800" dirty="0" smtClean="0"/>
              <a:t>性：</a:t>
            </a:r>
            <a:endParaRPr lang="en-US" altLang="zh-CN" sz="2800" dirty="0" smtClean="0"/>
          </a:p>
          <a:p>
            <a:pPr lvl="1"/>
            <a:r>
              <a:rPr lang="zh-CN" altLang="en-US" sz="2400" dirty="0" smtClean="0"/>
              <a:t>可观察性即是观察程序以下几个方面的</a:t>
            </a:r>
            <a:r>
              <a:rPr lang="zh-CN" altLang="en-US" sz="2400" dirty="0" smtClean="0"/>
              <a:t>的容易</a:t>
            </a:r>
            <a:r>
              <a:rPr lang="zh-CN" altLang="en-US" sz="2400" dirty="0" smtClean="0"/>
              <a:t>程度</a:t>
            </a:r>
            <a:endParaRPr lang="en-US" altLang="zh-CN" sz="2400" dirty="0" smtClean="0"/>
          </a:p>
          <a:p>
            <a:pPr lvl="2"/>
            <a:r>
              <a:rPr lang="zh-CN" altLang="en-US" sz="2000" dirty="0" smtClean="0"/>
              <a:t>根据程序的输出观察程序行为</a:t>
            </a:r>
            <a:endParaRPr lang="en-US" altLang="zh-CN" sz="2000" dirty="0" smtClean="0"/>
          </a:p>
          <a:p>
            <a:pPr lvl="2"/>
            <a:r>
              <a:rPr lang="zh-CN" altLang="en-US" sz="2000" dirty="0" smtClean="0"/>
              <a:t>程序对环境产生的影响</a:t>
            </a:r>
            <a:endParaRPr lang="en-US" altLang="zh-CN" sz="2000" dirty="0" smtClean="0"/>
          </a:p>
          <a:p>
            <a:pPr lvl="2"/>
            <a:r>
              <a:rPr lang="zh-CN" altLang="en-US" sz="2000" dirty="0" smtClean="0"/>
              <a:t>对其他软硬件产生的影响</a:t>
            </a:r>
            <a:endParaRPr lang="en-US" altLang="zh-CN" sz="2000" dirty="0" smtClean="0"/>
          </a:p>
          <a:p>
            <a:pPr lvl="2"/>
            <a:endParaRPr lang="en-US" altLang="zh-CN" sz="2000" dirty="0" smtClean="0"/>
          </a:p>
          <a:p>
            <a:r>
              <a:rPr lang="zh-CN" altLang="en-US" sz="2800" dirty="0" smtClean="0"/>
              <a:t>可观察性直接影响可测试性，因为如果不容易观察程序在其输出方面的行为，则测试将更具挑战性。</a:t>
            </a:r>
            <a:endParaRPr lang="en-US" altLang="zh-C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sz="3600" dirty="0" smtClean="0"/>
              <a:t> </a:t>
            </a:r>
            <a:r>
              <a:rPr lang="en-US" altLang="zh-CN" sz="3600" dirty="0" smtClean="0"/>
              <a:t>Increasing Class-Component Testability</a:t>
            </a:r>
            <a:endParaRPr lang="zh-CN" altLang="en-US" sz="3600" dirty="0"/>
          </a:p>
        </p:txBody>
      </p:sp>
      <p:sp>
        <p:nvSpPr>
          <p:cNvPr id="3" name="内容占位符 2"/>
          <p:cNvSpPr>
            <a:spLocks noGrp="1"/>
          </p:cNvSpPr>
          <p:nvPr>
            <p:ph idx="1"/>
          </p:nvPr>
        </p:nvSpPr>
        <p:spPr/>
        <p:txBody>
          <a:bodyPr>
            <a:normAutofit/>
          </a:bodyPr>
          <a:lstStyle/>
          <a:p>
            <a:r>
              <a:rPr lang="zh-CN" altLang="zh-CN" sz="2400" dirty="0" smtClean="0"/>
              <a:t>本文介绍了一种提高组件可测试性的方法。此方法可帮助用户测试在集成</a:t>
            </a:r>
            <a:r>
              <a:rPr lang="zh-CN" altLang="zh-CN" sz="2400" dirty="0" smtClean="0"/>
              <a:t>期间</a:t>
            </a:r>
            <a:r>
              <a:rPr lang="zh-CN" altLang="en-US" sz="2400" dirty="0" smtClean="0"/>
              <a:t>提高组件的可测试性</a:t>
            </a:r>
            <a:r>
              <a:rPr lang="zh-CN" altLang="zh-CN" sz="2400" dirty="0" smtClean="0"/>
              <a:t>。</a:t>
            </a:r>
            <a:endParaRPr lang="en-US" altLang="zh-CN" sz="2400" dirty="0" smtClean="0"/>
          </a:p>
          <a:p>
            <a:pPr>
              <a:buNone/>
            </a:pPr>
            <a:r>
              <a:rPr lang="en-US" altLang="zh-CN" sz="2400" dirty="0" smtClean="0"/>
              <a:t> </a:t>
            </a:r>
            <a:r>
              <a:rPr lang="en-US" altLang="zh-CN" sz="2400" dirty="0" smtClean="0"/>
              <a:t>   	</a:t>
            </a:r>
            <a:r>
              <a:rPr lang="zh-CN" altLang="en-US" sz="2400" dirty="0" smtClean="0"/>
              <a:t>采用方法：</a:t>
            </a:r>
            <a:endParaRPr lang="en-US" altLang="zh-CN" sz="2400" dirty="0" smtClean="0"/>
          </a:p>
          <a:p>
            <a:pPr>
              <a:buNone/>
            </a:pPr>
            <a:r>
              <a:rPr lang="en-US" altLang="zh-CN" sz="2400" dirty="0" smtClean="0"/>
              <a:t>     </a:t>
            </a:r>
            <a:r>
              <a:rPr lang="zh-CN" altLang="zh-CN" sz="2400" dirty="0" smtClean="0"/>
              <a:t>首先</a:t>
            </a:r>
            <a:r>
              <a:rPr lang="zh-CN" altLang="zh-CN" sz="2400" dirty="0" smtClean="0"/>
              <a:t>，我们分析一个组件来收集定义并使用有关方法和类变量的信息</a:t>
            </a:r>
            <a:r>
              <a:rPr lang="zh-CN" altLang="zh-CN" sz="2400" dirty="0" smtClean="0"/>
              <a:t>。</a:t>
            </a:r>
            <a:endParaRPr lang="en-US" altLang="zh-CN" sz="2400" dirty="0" smtClean="0"/>
          </a:p>
          <a:p>
            <a:pPr>
              <a:buNone/>
            </a:pPr>
            <a:r>
              <a:rPr lang="en-US" altLang="zh-CN" sz="2400" dirty="0" smtClean="0"/>
              <a:t> </a:t>
            </a:r>
            <a:r>
              <a:rPr lang="en-US" altLang="zh-CN" sz="2400" dirty="0" smtClean="0"/>
              <a:t>    </a:t>
            </a:r>
            <a:r>
              <a:rPr lang="zh-CN" altLang="zh-CN" sz="2400" dirty="0" smtClean="0"/>
              <a:t>然后</a:t>
            </a:r>
            <a:r>
              <a:rPr lang="zh-CN" altLang="zh-CN" sz="2400" dirty="0" smtClean="0"/>
              <a:t>，此信息用于提高组件可测试性以支持组件测试。增强的可测试性有助于检测错误，并帮助测试人员观察状态变量并生成测试</a:t>
            </a:r>
            <a:r>
              <a:rPr lang="zh-CN" altLang="zh-CN" sz="2400" dirty="0" smtClean="0"/>
              <a:t>输入</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uFont typeface="Wingdings" pitchFamily="2" charset="2"/>
              <a:buChar char="Ø"/>
            </a:pPr>
            <a:r>
              <a:rPr lang="en-US" altLang="zh-CN" dirty="0" smtClean="0"/>
              <a:t> </a:t>
            </a:r>
            <a:r>
              <a:rPr lang="en-US" altLang="zh-CN" sz="3600" dirty="0" smtClean="0"/>
              <a:t>On testable object-oriented programming</a:t>
            </a:r>
            <a:endParaRPr lang="zh-CN" altLang="en-US" dirty="0"/>
          </a:p>
        </p:txBody>
      </p:sp>
      <p:sp>
        <p:nvSpPr>
          <p:cNvPr id="3" name="内容占位符 2"/>
          <p:cNvSpPr>
            <a:spLocks noGrp="1"/>
          </p:cNvSpPr>
          <p:nvPr>
            <p:ph idx="1"/>
          </p:nvPr>
        </p:nvSpPr>
        <p:spPr/>
        <p:txBody>
          <a:bodyPr>
            <a:normAutofit/>
          </a:bodyPr>
          <a:lstStyle/>
          <a:p>
            <a:r>
              <a:rPr lang="zh-CN" altLang="zh-CN" sz="2400" dirty="0" smtClean="0"/>
              <a:t>本文介绍了一种有助于设计可测试的面向对象（</a:t>
            </a:r>
            <a:r>
              <a:rPr lang="en-US" altLang="zh-CN" sz="2400" dirty="0" smtClean="0"/>
              <a:t>OO</a:t>
            </a:r>
            <a:r>
              <a:rPr lang="zh-CN" altLang="zh-CN" sz="2400" dirty="0" smtClean="0"/>
              <a:t>）软件的新</a:t>
            </a:r>
            <a:r>
              <a:rPr lang="zh-CN" altLang="zh-CN" sz="2400" dirty="0" smtClean="0"/>
              <a:t>理念</a:t>
            </a:r>
            <a:endParaRPr lang="en-US" altLang="zh-CN" sz="2400" dirty="0" smtClean="0"/>
          </a:p>
          <a:p>
            <a:endParaRPr lang="en-US" altLang="zh-CN" sz="2400" dirty="0" smtClean="0"/>
          </a:p>
          <a:p>
            <a:r>
              <a:rPr lang="zh-CN" altLang="zh-CN" sz="2400" dirty="0" smtClean="0"/>
              <a:t>建议可以通过在代码中插入诸如写入或打印之类的探针仪器来实现被测对象的完全可观察</a:t>
            </a:r>
            <a:r>
              <a:rPr lang="zh-CN" altLang="zh-CN" sz="2400" dirty="0" smtClean="0"/>
              <a:t>性</a:t>
            </a:r>
            <a:endParaRPr lang="en-US" altLang="zh-CN" sz="2400" dirty="0" smtClean="0"/>
          </a:p>
          <a:p>
            <a:endParaRPr lang="en-US" altLang="zh-CN" sz="2400" dirty="0" smtClean="0"/>
          </a:p>
          <a:p>
            <a:r>
              <a:rPr lang="zh-CN" altLang="zh-CN" sz="2400" dirty="0" smtClean="0"/>
              <a:t>构建了一组面向对象中基本控制结构的</a:t>
            </a:r>
            <a:r>
              <a:rPr lang="zh-CN" altLang="zh-CN" sz="2400" b="1" dirty="0" smtClean="0"/>
              <a:t>基本内置可测试机制</a:t>
            </a:r>
            <a:r>
              <a:rPr lang="zh-CN" altLang="zh-CN" sz="2400" dirty="0" smtClean="0"/>
              <a:t>，以便在测试可控性和可观察性方面提高</a:t>
            </a:r>
            <a:r>
              <a:rPr lang="en-US" altLang="zh-CN" sz="2400" dirty="0" smtClean="0"/>
              <a:t>OO</a:t>
            </a:r>
            <a:r>
              <a:rPr lang="zh-CN" altLang="zh-CN" sz="2400" dirty="0" smtClean="0"/>
              <a:t>软件的可测试性</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buFont typeface="Wingdings" pitchFamily="2" charset="2"/>
              <a:buChar char="Ø"/>
            </a:pPr>
            <a:r>
              <a:rPr lang="en-US" altLang="zh-CN" sz="2800" dirty="0" smtClean="0"/>
              <a:t>On the Testability of Distributed Real-Time Systems</a:t>
            </a:r>
            <a:endParaRPr lang="zh-CN" altLang="en-US" sz="2800" dirty="0"/>
          </a:p>
        </p:txBody>
      </p:sp>
      <p:sp>
        <p:nvSpPr>
          <p:cNvPr id="3" name="内容占位符 2"/>
          <p:cNvSpPr>
            <a:spLocks noGrp="1"/>
          </p:cNvSpPr>
          <p:nvPr>
            <p:ph idx="1"/>
          </p:nvPr>
        </p:nvSpPr>
        <p:spPr/>
        <p:txBody>
          <a:bodyPr>
            <a:normAutofit/>
          </a:bodyPr>
          <a:lstStyle/>
          <a:p>
            <a:r>
              <a:rPr lang="zh-CN" altLang="en-US" sz="2400" dirty="0" smtClean="0"/>
              <a:t>本文</a:t>
            </a:r>
            <a:r>
              <a:rPr lang="zh-CN" altLang="zh-CN" sz="2400" dirty="0" smtClean="0"/>
              <a:t>侧重</a:t>
            </a:r>
            <a:r>
              <a:rPr lang="zh-CN" altLang="zh-CN" sz="2400" dirty="0" smtClean="0"/>
              <a:t>于分布式实时系统的可测试性。在这样的背景下</a:t>
            </a:r>
            <a:r>
              <a:rPr lang="zh-CN" altLang="zh-CN" sz="2400" dirty="0" smtClean="0"/>
              <a:t>，可</a:t>
            </a:r>
            <a:r>
              <a:rPr lang="zh-CN" altLang="zh-CN" sz="2400" dirty="0" smtClean="0"/>
              <a:t>观察性对于确定</a:t>
            </a:r>
            <a:r>
              <a:rPr lang="en-US" altLang="zh-CN" sz="2400" dirty="0" smtClean="0"/>
              <a:t>SUT</a:t>
            </a:r>
            <a:r>
              <a:rPr lang="zh-CN" altLang="zh-CN" sz="2400" dirty="0" smtClean="0"/>
              <a:t>是否正确执行很</a:t>
            </a:r>
            <a:r>
              <a:rPr lang="zh-CN" altLang="zh-CN" sz="2400" dirty="0" smtClean="0"/>
              <a:t>重要</a:t>
            </a:r>
            <a:r>
              <a:rPr lang="zh-CN" altLang="en-US" sz="2400" dirty="0" smtClean="0"/>
              <a:t>，具体有两个相关方面</a:t>
            </a:r>
            <a:r>
              <a:rPr lang="zh-CN" altLang="zh-CN" sz="2400" dirty="0" smtClean="0"/>
              <a:t>：</a:t>
            </a:r>
            <a:endParaRPr lang="en-US" altLang="zh-CN" sz="2400" dirty="0" smtClean="0"/>
          </a:p>
          <a:p>
            <a:pPr>
              <a:buNone/>
            </a:pPr>
            <a:r>
              <a:rPr lang="en-US" altLang="zh-CN" sz="2400" dirty="0" smtClean="0"/>
              <a:t>   </a:t>
            </a:r>
            <a:r>
              <a:rPr lang="zh-CN" altLang="zh-CN" sz="2400" dirty="0" smtClean="0"/>
              <a:t>（</a:t>
            </a:r>
            <a:r>
              <a:rPr lang="en-US" altLang="zh-CN" sz="2400" dirty="0" smtClean="0"/>
              <a:t>1</a:t>
            </a:r>
            <a:r>
              <a:rPr lang="zh-CN" altLang="zh-CN" sz="2400" dirty="0" smtClean="0"/>
              <a:t>）测试工程师必须能够观察环境产生的每个重要事件，并确定正确的排序和时间</a:t>
            </a:r>
            <a:r>
              <a:rPr lang="zh-CN" altLang="zh-CN" sz="2400" dirty="0" smtClean="0"/>
              <a:t>事件</a:t>
            </a:r>
            <a:r>
              <a:rPr lang="en-US" altLang="zh-CN" sz="2400" dirty="0" smtClean="0"/>
              <a:t>;</a:t>
            </a:r>
          </a:p>
          <a:p>
            <a:pPr>
              <a:buNone/>
            </a:pPr>
            <a:r>
              <a:rPr lang="en-US" altLang="zh-CN" sz="2400" dirty="0" smtClean="0"/>
              <a:t>   </a:t>
            </a:r>
            <a:r>
              <a:rPr lang="zh-CN" altLang="zh-CN" sz="2400" dirty="0" smtClean="0"/>
              <a:t>（</a:t>
            </a:r>
            <a:r>
              <a:rPr lang="en-US" altLang="zh-CN" sz="2400" dirty="0" smtClean="0"/>
              <a:t>2</a:t>
            </a:r>
            <a:r>
              <a:rPr lang="zh-CN" altLang="zh-CN" sz="2400" dirty="0" smtClean="0"/>
              <a:t>）有必要在测试期间观察系统的动作和输出，但</a:t>
            </a:r>
            <a:r>
              <a:rPr lang="zh-CN" altLang="zh-CN" sz="2400" dirty="0" smtClean="0"/>
              <a:t>不</a:t>
            </a:r>
            <a:r>
              <a:rPr lang="zh-CN" altLang="en-US" sz="2400" dirty="0" smtClean="0"/>
              <a:t>能</a:t>
            </a:r>
            <a:r>
              <a:rPr lang="zh-CN" altLang="zh-CN" sz="2400" dirty="0" smtClean="0"/>
              <a:t>干扰</a:t>
            </a:r>
            <a:r>
              <a:rPr lang="zh-CN" altLang="zh-CN" sz="2400" dirty="0" smtClean="0"/>
              <a:t>其时间行为。</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sz="3200" dirty="0" smtClean="0"/>
              <a:t>Practicing Testability in the Real World</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本文是</a:t>
            </a:r>
            <a:r>
              <a:rPr lang="zh-CN" altLang="zh-CN" sz="2000" dirty="0" smtClean="0"/>
              <a:t>微软的一篇</a:t>
            </a:r>
            <a:r>
              <a:rPr lang="zh-CN" altLang="zh-CN" sz="2000" dirty="0" smtClean="0"/>
              <a:t>论文</a:t>
            </a:r>
            <a:r>
              <a:rPr lang="zh-CN" altLang="en-US" sz="2000" dirty="0" smtClean="0"/>
              <a:t>，</a:t>
            </a:r>
            <a:r>
              <a:rPr lang="zh-CN" altLang="zh-CN" sz="2000" dirty="0" smtClean="0"/>
              <a:t>该研究的动机是公司缺少要求更改功能的错误，因为测试它会变得更加简单</a:t>
            </a:r>
            <a:r>
              <a:rPr lang="zh-CN" altLang="zh-CN" sz="2000" dirty="0" smtClean="0"/>
              <a:t>。</a:t>
            </a:r>
            <a:endParaRPr lang="en-US" altLang="zh-CN" sz="2000" dirty="0" smtClean="0"/>
          </a:p>
          <a:p>
            <a:endParaRPr lang="en-US" altLang="zh-CN" sz="2000" dirty="0" smtClean="0"/>
          </a:p>
          <a:p>
            <a:r>
              <a:rPr lang="zh-CN" altLang="zh-CN" sz="2000" dirty="0" smtClean="0"/>
              <a:t>作者</a:t>
            </a:r>
            <a:r>
              <a:rPr lang="zh-CN" altLang="zh-CN" sz="2000" dirty="0" smtClean="0"/>
              <a:t>在应用可测试性概念时提供了经验，并提供了指导以确保在特征规划和设计期间考虑可测试性</a:t>
            </a:r>
            <a:r>
              <a:rPr lang="zh-CN" altLang="zh-CN" sz="2000" dirty="0" smtClean="0"/>
              <a:t>。</a:t>
            </a:r>
            <a:endParaRPr lang="en-US" altLang="zh-CN" sz="2000" dirty="0" smtClean="0"/>
          </a:p>
          <a:p>
            <a:endParaRPr lang="en-US" altLang="zh-CN" sz="2000" dirty="0" smtClean="0"/>
          </a:p>
          <a:p>
            <a:r>
              <a:rPr lang="zh-CN" altLang="zh-CN" sz="2000" dirty="0" smtClean="0"/>
              <a:t>该论文认为，组件越简单，测试成本越低</a:t>
            </a:r>
            <a:r>
              <a:rPr lang="zh-CN" altLang="zh-CN" sz="2000" dirty="0" smtClean="0"/>
              <a:t>。</a:t>
            </a:r>
            <a:r>
              <a:rPr lang="zh-CN" altLang="zh-CN" sz="2000" dirty="0" smtClean="0"/>
              <a:t>可观察性</a:t>
            </a:r>
            <a:r>
              <a:rPr lang="zh-CN" altLang="zh-CN" sz="2000" dirty="0" smtClean="0"/>
              <a:t>与</a:t>
            </a:r>
            <a:r>
              <a:rPr lang="zh-CN" altLang="zh-CN" sz="2000" dirty="0" smtClean="0"/>
              <a:t>暴露</a:t>
            </a:r>
            <a:r>
              <a:rPr lang="zh-CN" altLang="zh-CN" sz="2000" dirty="0" smtClean="0"/>
              <a:t>状态</a:t>
            </a:r>
            <a:r>
              <a:rPr lang="zh-CN" altLang="en-US" sz="2000" dirty="0" smtClean="0"/>
              <a:t>相关</a:t>
            </a:r>
            <a:r>
              <a:rPr lang="zh-CN" altLang="zh-CN" sz="2000" dirty="0" smtClean="0"/>
              <a:t>（</a:t>
            </a:r>
            <a:r>
              <a:rPr lang="zh-CN" altLang="zh-CN" sz="2000" dirty="0" smtClean="0"/>
              <a:t>可见性和透明度</a:t>
            </a:r>
            <a:r>
              <a:rPr lang="zh-CN" altLang="zh-CN" sz="2000" dirty="0" smtClean="0"/>
              <a:t>）</a:t>
            </a:r>
            <a:r>
              <a:rPr lang="zh-CN" altLang="en-US" sz="2000" dirty="0" smtClean="0"/>
              <a:t>。</a:t>
            </a:r>
            <a:endParaRPr lang="en-US" altLang="zh-CN" sz="2000" dirty="0" smtClean="0"/>
          </a:p>
          <a:p>
            <a:endParaRPr lang="en-US" altLang="zh-CN" sz="2000" dirty="0" smtClean="0"/>
          </a:p>
          <a:p>
            <a:r>
              <a:rPr lang="zh-CN" altLang="zh-CN" sz="2000" b="1" dirty="0" smtClean="0"/>
              <a:t>可观察性</a:t>
            </a:r>
            <a:r>
              <a:rPr lang="zh-CN" altLang="zh-CN" sz="2000" dirty="0" smtClean="0"/>
              <a:t>是指可以有效地分析被测特征组件和整个系统的执行结果的程度，以便准确地确定测试是成功还是失败。通过编程方式查询和确定系统状态越</a:t>
            </a:r>
            <a:r>
              <a:rPr lang="zh-CN" altLang="zh-CN" sz="2000" dirty="0" smtClean="0"/>
              <a:t>容易，</a:t>
            </a:r>
            <a:r>
              <a:rPr lang="zh-CN" altLang="zh-CN" sz="2000" dirty="0" smtClean="0"/>
              <a:t>测试的分析阶段就越准确和</a:t>
            </a:r>
            <a:r>
              <a:rPr lang="zh-CN" altLang="zh-CN" sz="2000" dirty="0" smtClean="0"/>
              <a:t>灵活</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buFont typeface="Wingdings" pitchFamily="2" charset="2"/>
              <a:buChar char="Ø"/>
            </a:pPr>
            <a:r>
              <a:rPr lang="en-US" altLang="zh-CN" sz="3200" dirty="0" smtClean="0"/>
              <a:t>Software Testability: The New Verification</a:t>
            </a:r>
            <a:endParaRPr lang="zh-CN" altLang="en-US" sz="3200" dirty="0"/>
          </a:p>
        </p:txBody>
      </p:sp>
      <p:sp>
        <p:nvSpPr>
          <p:cNvPr id="3" name="内容占位符 2"/>
          <p:cNvSpPr>
            <a:spLocks noGrp="1"/>
          </p:cNvSpPr>
          <p:nvPr>
            <p:ph idx="1"/>
          </p:nvPr>
        </p:nvSpPr>
        <p:spPr/>
        <p:txBody>
          <a:bodyPr>
            <a:noAutofit/>
          </a:bodyPr>
          <a:lstStyle/>
          <a:p>
            <a:r>
              <a:rPr lang="zh-CN" altLang="en-US" sz="2000" dirty="0" smtClean="0"/>
              <a:t>本文</a:t>
            </a:r>
            <a:r>
              <a:rPr lang="zh-CN" altLang="zh-CN" sz="2000" dirty="0" smtClean="0"/>
              <a:t>将</a:t>
            </a:r>
            <a:r>
              <a:rPr lang="zh-CN" altLang="zh-CN" sz="2000" dirty="0" smtClean="0"/>
              <a:t>软件可观察性与</a:t>
            </a:r>
            <a:r>
              <a:rPr lang="en-US" altLang="zh-CN" sz="2000" dirty="0" smtClean="0"/>
              <a:t>IC</a:t>
            </a:r>
            <a:r>
              <a:rPr lang="zh-CN" altLang="zh-CN" sz="2000" dirty="0" smtClean="0"/>
              <a:t>（集成电路）设计的背景下的硬件可观察性联系</a:t>
            </a:r>
            <a:r>
              <a:rPr lang="zh-CN" altLang="zh-CN" sz="2000" dirty="0" smtClean="0"/>
              <a:t>起来</a:t>
            </a:r>
            <a:endParaRPr lang="en-US" altLang="zh-CN" sz="2000" dirty="0" smtClean="0"/>
          </a:p>
          <a:p>
            <a:endParaRPr lang="en-US" altLang="zh-CN" sz="2000" dirty="0" smtClean="0"/>
          </a:p>
          <a:p>
            <a:r>
              <a:rPr lang="zh-CN" altLang="zh-CN" sz="2000" dirty="0" smtClean="0"/>
              <a:t>据报道，</a:t>
            </a:r>
            <a:r>
              <a:rPr lang="en-US" altLang="zh-CN" sz="2000" dirty="0" smtClean="0"/>
              <a:t>IC</a:t>
            </a:r>
            <a:r>
              <a:rPr lang="zh-CN" altLang="zh-CN" sz="2000" dirty="0" smtClean="0"/>
              <a:t>设计工程师经常使用与软件可观察性密切相关的可观察性概念。在硬件域中，可观察性是能够查看嵌入在电路中的特定节点的值。在这种情况下，测试大规模集成电路的主要障碍是内部信号的不可访问性。在这种情况下增加可观察性的一种方法是增加芯片的引脚数，让额外的引脚执行额外的内部信号，这些信号可以在测试期间进行检查</a:t>
            </a:r>
            <a:r>
              <a:rPr lang="zh-CN" altLang="zh-CN" sz="2000" dirty="0" smtClean="0"/>
              <a:t>。</a:t>
            </a:r>
            <a:endParaRPr lang="en-US" altLang="zh-CN" sz="2000" dirty="0" smtClean="0"/>
          </a:p>
          <a:p>
            <a:endParaRPr lang="en-US" altLang="zh-CN" sz="2000" dirty="0" smtClean="0"/>
          </a:p>
          <a:p>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buFont typeface="Wingdings" pitchFamily="2" charset="2"/>
              <a:buChar char="Ø"/>
            </a:pPr>
            <a:r>
              <a:rPr lang="en-US" altLang="zh-CN" sz="3200" dirty="0" smtClean="0"/>
              <a:t>Software Testability: The New Verification</a:t>
            </a:r>
            <a:endParaRPr lang="zh-CN" altLang="en-US" sz="3200" dirty="0"/>
          </a:p>
        </p:txBody>
      </p:sp>
      <p:sp>
        <p:nvSpPr>
          <p:cNvPr id="3" name="内容占位符 2"/>
          <p:cNvSpPr>
            <a:spLocks noGrp="1"/>
          </p:cNvSpPr>
          <p:nvPr>
            <p:ph idx="1"/>
          </p:nvPr>
        </p:nvSpPr>
        <p:spPr/>
        <p:txBody>
          <a:bodyPr>
            <a:normAutofit fontScale="92500" lnSpcReduction="10000"/>
          </a:bodyPr>
          <a:lstStyle/>
          <a:p>
            <a:r>
              <a:rPr lang="zh-CN" altLang="zh-CN" sz="2000" dirty="0" smtClean="0"/>
              <a:t>对于软件，当模块包含局部变量时，在功能测试期间失去查看局部变量信息的能力，这可能成为面向对象系统的主要问题。为了解决这个问题，测试人员可以通过增加单元测试期间检查的数据状态信息量来应用类似于</a:t>
            </a:r>
            <a:r>
              <a:rPr lang="zh-CN" altLang="zh-CN" sz="2000" dirty="0" smtClean="0"/>
              <a:t>增加芯片</a:t>
            </a:r>
            <a:r>
              <a:rPr lang="zh-CN" altLang="zh-CN" sz="2000" dirty="0" smtClean="0"/>
              <a:t>中引脚数的概念</a:t>
            </a:r>
            <a:r>
              <a:rPr lang="zh-CN" altLang="zh-CN" sz="2000" dirty="0" smtClean="0"/>
              <a:t>。</a:t>
            </a:r>
            <a:endParaRPr lang="en-US" altLang="zh-CN" sz="2000" dirty="0" smtClean="0"/>
          </a:p>
          <a:p>
            <a:endParaRPr lang="en-US" altLang="zh-CN" sz="2000" dirty="0" smtClean="0"/>
          </a:p>
          <a:p>
            <a:r>
              <a:rPr lang="zh-CN" altLang="en-US" sz="2000" dirty="0" smtClean="0"/>
              <a:t>本文的</a:t>
            </a:r>
            <a:r>
              <a:rPr lang="zh-CN" altLang="zh-CN" sz="2000" dirty="0" smtClean="0"/>
              <a:t>可测试性</a:t>
            </a:r>
            <a:r>
              <a:rPr lang="zh-CN" altLang="en-US" sz="2000" dirty="0" smtClean="0"/>
              <a:t>度量</a:t>
            </a:r>
            <a:r>
              <a:rPr lang="zh-CN" altLang="zh-CN" sz="2000" dirty="0" smtClean="0"/>
              <a:t>与</a:t>
            </a:r>
            <a:r>
              <a:rPr lang="zh-CN" altLang="zh-CN" sz="2000" dirty="0" smtClean="0"/>
              <a:t>另一种意义上的传统观点不同：在过去，软件可测性已被非正式地用于讨论在测试期间可以容易地满足某些输入选择标准。例如，如果测试人员在测试期间需要完全分支覆盖并且发现难以选择覆盖超过一半分支的输入，则该软件将被归类为具有差的可测试性。相反，我们的可测试性不仅仅涉及找到满足覆盖目标的输入集</a:t>
            </a:r>
            <a:r>
              <a:rPr lang="en-US" altLang="zh-CN" sz="2000" dirty="0" smtClean="0"/>
              <a:t>;</a:t>
            </a:r>
            <a:r>
              <a:rPr lang="zh-CN" altLang="zh-CN" sz="2000" dirty="0" smtClean="0"/>
              <a:t>它可以量化特定类型的测试在测试期间导致现有故障失败的概率。我们将可测试性的定义集中在软件的语义上，以及它在包含故障时的行为方式。这与询问是否有利于覆盖或是否正确不同。</a:t>
            </a:r>
          </a:p>
          <a:p>
            <a:pPr>
              <a:buNone/>
            </a:pPr>
            <a:r>
              <a:rPr lang="en-US" altLang="zh-CN" sz="2000" dirty="0" smtClean="0"/>
              <a:t>		</a:t>
            </a:r>
            <a:r>
              <a:rPr lang="zh-CN" altLang="zh-CN" sz="2000" dirty="0" smtClean="0"/>
              <a:t>我们</a:t>
            </a:r>
            <a:r>
              <a:rPr lang="zh-CN" altLang="zh-CN" sz="2000" dirty="0" smtClean="0"/>
              <a:t>对软件可测试性的定义着重于软件包含故障时，一个软件在测试期间的下一次执行失败的概率（使用假设的输入分布）。相比之下，标准的</a:t>
            </a:r>
            <a:r>
              <a:rPr lang="en-US" altLang="zh-CN" sz="2000" dirty="0" smtClean="0"/>
              <a:t>IEEE</a:t>
            </a:r>
            <a:r>
              <a:rPr lang="zh-CN" altLang="zh-CN" sz="2000" dirty="0" smtClean="0"/>
              <a:t>定义侧重于评估</a:t>
            </a:r>
            <a:r>
              <a:rPr lang="en-US" altLang="zh-CN" sz="2000" dirty="0" smtClean="0"/>
              <a:t>I/O</a:t>
            </a:r>
            <a:r>
              <a:rPr lang="zh-CN" altLang="zh-CN" sz="2000" dirty="0" smtClean="0"/>
              <a:t>对是否正确。</a:t>
            </a:r>
          </a:p>
          <a:p>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sz="3600" dirty="0" smtClean="0"/>
              <a:t>Putting Assertions in Their Place</a:t>
            </a:r>
            <a:endParaRPr lang="zh-CN" altLang="en-US" sz="3600" dirty="0"/>
          </a:p>
        </p:txBody>
      </p:sp>
      <p:sp>
        <p:nvSpPr>
          <p:cNvPr id="3" name="内容占位符 2"/>
          <p:cNvSpPr>
            <a:spLocks noGrp="1"/>
          </p:cNvSpPr>
          <p:nvPr>
            <p:ph idx="1"/>
          </p:nvPr>
        </p:nvSpPr>
        <p:spPr/>
        <p:txBody>
          <a:bodyPr>
            <a:normAutofit/>
          </a:bodyPr>
          <a:lstStyle/>
          <a:p>
            <a:r>
              <a:rPr lang="zh-CN" altLang="en-US" sz="1800" dirty="0" smtClean="0"/>
              <a:t>本文</a:t>
            </a:r>
            <a:r>
              <a:rPr lang="zh-CN" altLang="zh-CN" sz="1800" dirty="0" smtClean="0"/>
              <a:t>题为“将断言置于其位置”主张在完全没有断言（一种常见做法）和</a:t>
            </a:r>
            <a:r>
              <a:rPr lang="zh-CN" altLang="zh-CN" sz="1800" dirty="0" smtClean="0"/>
              <a:t>每</a:t>
            </a:r>
            <a:endParaRPr lang="en-US" altLang="zh-CN" sz="1800" dirty="0" smtClean="0"/>
          </a:p>
          <a:p>
            <a:pPr>
              <a:buNone/>
            </a:pPr>
            <a:r>
              <a:rPr lang="en-US" altLang="zh-CN" sz="1800" dirty="0" smtClean="0"/>
              <a:t>	</a:t>
            </a:r>
            <a:r>
              <a:rPr lang="zh-CN" altLang="zh-CN" sz="1800" dirty="0" smtClean="0"/>
              <a:t>个</a:t>
            </a:r>
            <a:r>
              <a:rPr lang="zh-CN" altLang="zh-CN" sz="1800" dirty="0" smtClean="0"/>
              <a:t>地点断言的理论理想之间的中间立场</a:t>
            </a:r>
            <a:r>
              <a:rPr lang="zh-CN" altLang="zh-CN" sz="1800" dirty="0" smtClean="0"/>
              <a:t>。</a:t>
            </a:r>
            <a:endParaRPr lang="en-US" altLang="zh-CN" sz="1800" dirty="0" smtClean="0"/>
          </a:p>
          <a:p>
            <a:pPr>
              <a:buNone/>
            </a:pPr>
            <a:r>
              <a:rPr lang="en-US" altLang="zh-CN" sz="1800" dirty="0" smtClean="0"/>
              <a:t>	</a:t>
            </a:r>
            <a:r>
              <a:rPr lang="zh-CN" altLang="zh-CN" sz="1800" dirty="0" smtClean="0"/>
              <a:t>建议</a:t>
            </a:r>
            <a:r>
              <a:rPr lang="zh-CN" altLang="zh-CN" sz="1800" dirty="0" smtClean="0"/>
              <a:t>的折衷方案是仅在测试不可能发现软件故障的位置进行断言。本文中</a:t>
            </a:r>
            <a:r>
              <a:rPr lang="zh-CN" altLang="zh-CN" sz="1800" dirty="0" smtClean="0"/>
              <a:t>使</a:t>
            </a:r>
            <a:endParaRPr lang="en-US" altLang="zh-CN" sz="1800" dirty="0" smtClean="0"/>
          </a:p>
          <a:p>
            <a:pPr>
              <a:buNone/>
            </a:pPr>
            <a:r>
              <a:rPr lang="en-US" altLang="zh-CN" sz="1800" dirty="0" smtClean="0"/>
              <a:t>	</a:t>
            </a:r>
            <a:r>
              <a:rPr lang="zh-CN" altLang="zh-CN" sz="1800" dirty="0" smtClean="0"/>
              <a:t>用</a:t>
            </a:r>
            <a:r>
              <a:rPr lang="zh-CN" altLang="zh-CN" sz="1800" dirty="0" smtClean="0"/>
              <a:t>的可测试性测量能够确定测试不太可能有效的位置。本文将断言定义</a:t>
            </a:r>
            <a:r>
              <a:rPr lang="zh-CN" altLang="zh-CN" sz="1800" dirty="0" smtClean="0"/>
              <a:t>为</a:t>
            </a:r>
            <a:endParaRPr lang="en-US" altLang="zh-CN" sz="1800" dirty="0" smtClean="0"/>
          </a:p>
          <a:p>
            <a:pPr>
              <a:buNone/>
            </a:pPr>
            <a:r>
              <a:rPr lang="en-US" altLang="zh-CN" sz="1800" dirty="0" smtClean="0"/>
              <a:t>	</a:t>
            </a:r>
            <a:r>
              <a:rPr lang="zh-CN" altLang="zh-CN" sz="1800" dirty="0" smtClean="0"/>
              <a:t>“</a:t>
            </a:r>
            <a:r>
              <a:rPr lang="zh-CN" altLang="zh-CN" sz="1800" dirty="0" smtClean="0"/>
              <a:t>通过增加输出空间的维度来提高软件可观察性的方法”</a:t>
            </a:r>
            <a:r>
              <a:rPr lang="zh-CN" altLang="zh-CN" sz="1800" dirty="0" smtClean="0"/>
              <a:t>。</a:t>
            </a:r>
            <a:endParaRPr lang="en-US" altLang="zh-CN" sz="1800" dirty="0" smtClean="0"/>
          </a:p>
          <a:p>
            <a:pPr>
              <a:buNone/>
            </a:pPr>
            <a:endParaRPr lang="en-US" altLang="zh-CN" sz="1800" dirty="0" smtClean="0"/>
          </a:p>
          <a:p>
            <a:r>
              <a:rPr lang="zh-CN" altLang="en-US" sz="1800" dirty="0" smtClean="0"/>
              <a:t>本文认为</a:t>
            </a:r>
            <a:r>
              <a:rPr lang="zh-CN" altLang="zh-CN" sz="1800" dirty="0" smtClean="0"/>
              <a:t>断言是对执行程序的状态或对程序状态的某些部分的测试的测试</a:t>
            </a:r>
            <a:r>
              <a:rPr lang="zh-CN" altLang="zh-CN" sz="1800" dirty="0" smtClean="0"/>
              <a:t>。</a:t>
            </a:r>
            <a:endParaRPr lang="en-US" altLang="zh-CN" sz="1800" dirty="0" smtClean="0"/>
          </a:p>
          <a:p>
            <a:pPr>
              <a:buNone/>
            </a:pPr>
            <a:r>
              <a:rPr lang="en-US" altLang="zh-CN" sz="1800" dirty="0" smtClean="0"/>
              <a:t>	</a:t>
            </a:r>
            <a:r>
              <a:rPr lang="zh-CN" altLang="zh-CN" sz="1800" dirty="0" smtClean="0"/>
              <a:t>通常</a:t>
            </a:r>
            <a:r>
              <a:rPr lang="zh-CN" altLang="zh-CN" sz="1800" dirty="0" smtClean="0"/>
              <a:t>，软件测试仅在输出值后才检查值的正确性。相反，断言检查中间值</a:t>
            </a:r>
            <a:r>
              <a:rPr lang="zh-CN" altLang="zh-CN" sz="1800" dirty="0" smtClean="0"/>
              <a:t>，</a:t>
            </a:r>
            <a:endParaRPr lang="en-US" altLang="zh-CN" sz="1800" dirty="0" smtClean="0"/>
          </a:p>
          <a:p>
            <a:pPr>
              <a:buNone/>
            </a:pPr>
            <a:r>
              <a:rPr lang="en-US" altLang="zh-CN" sz="1800" dirty="0" smtClean="0"/>
              <a:t>	</a:t>
            </a:r>
            <a:r>
              <a:rPr lang="zh-CN" altLang="zh-CN" sz="1800" dirty="0" smtClean="0"/>
              <a:t>这些</a:t>
            </a:r>
            <a:r>
              <a:rPr lang="zh-CN" altLang="zh-CN" sz="1800" dirty="0" smtClean="0"/>
              <a:t>值通常不是由规范定义为输出。内部检查值的好处是我们尽快知道</a:t>
            </a:r>
            <a:r>
              <a:rPr lang="zh-CN" altLang="zh-CN" sz="1800" dirty="0" smtClean="0"/>
              <a:t>程序</a:t>
            </a:r>
            <a:endParaRPr lang="en-US" altLang="zh-CN" sz="1800" dirty="0" smtClean="0"/>
          </a:p>
          <a:p>
            <a:pPr>
              <a:buNone/>
            </a:pPr>
            <a:r>
              <a:rPr lang="en-US" altLang="zh-CN" sz="1800" dirty="0" smtClean="0"/>
              <a:t>	</a:t>
            </a:r>
            <a:r>
              <a:rPr lang="zh-CN" altLang="zh-CN" sz="1800" dirty="0" smtClean="0"/>
              <a:t>是否</a:t>
            </a:r>
            <a:r>
              <a:rPr lang="zh-CN" altLang="zh-CN" sz="1800" dirty="0" smtClean="0"/>
              <a:t>已进入错误状态</a:t>
            </a:r>
            <a:r>
              <a:rPr lang="zh-CN" altLang="zh-CN" sz="1800" dirty="0" smtClean="0"/>
              <a:t>。</a:t>
            </a:r>
            <a:endParaRPr lang="en-US" altLang="zh-CN" sz="1800" dirty="0" smtClean="0"/>
          </a:p>
          <a:p>
            <a:pPr>
              <a:buNone/>
            </a:pPr>
            <a:endParaRPr lang="en-US" altLang="zh-CN" sz="1800" dirty="0" smtClean="0"/>
          </a:p>
          <a:p>
            <a:r>
              <a:rPr lang="zh-CN" altLang="en-US" sz="1800" dirty="0" smtClean="0"/>
              <a:t>如果中间断言失败了，</a:t>
            </a:r>
            <a:r>
              <a:rPr lang="zh-CN" altLang="zh-CN" sz="1800" dirty="0" smtClean="0"/>
              <a:t>那么</a:t>
            </a:r>
            <a:r>
              <a:rPr lang="zh-CN" altLang="zh-CN" sz="1800" dirty="0" smtClean="0"/>
              <a:t>我们认为程序的执行导致失败，即使最终输出根据规范是正确</a:t>
            </a:r>
            <a:r>
              <a:rPr lang="zh-CN" altLang="zh-CN" sz="1800" dirty="0" smtClean="0"/>
              <a:t>的</a:t>
            </a:r>
            <a:r>
              <a:rPr lang="zh-CN" altLang="en-US" sz="1800" dirty="0" smtClean="0"/>
              <a:t>，中间断言能够增加可观察性并且能够发现隐藏的重要</a:t>
            </a:r>
            <a:r>
              <a:rPr lang="en-US" altLang="zh-CN" sz="1800" dirty="0" smtClean="0"/>
              <a:t>bug</a:t>
            </a:r>
            <a:r>
              <a:rPr lang="zh-CN" altLang="en-US" sz="1800" dirty="0" smtClean="0"/>
              <a:t>。</a:t>
            </a:r>
            <a:endParaRPr lang="en-US" altLang="zh-CN" sz="1800" dirty="0" smtClean="0"/>
          </a:p>
          <a:p>
            <a:pPr>
              <a:buNone/>
            </a:pPr>
            <a:endParaRPr lang="en-US" altLang="zh-CN" sz="1800" dirty="0" smtClean="0"/>
          </a:p>
          <a:p>
            <a:pPr>
              <a:buNone/>
            </a:pPr>
            <a:endParaRPr lang="en-US" altLang="zh-CN" sz="1800" dirty="0" smtClean="0"/>
          </a:p>
          <a:p>
            <a:pPr>
              <a:buNone/>
            </a:pPr>
            <a:endParaRPr lang="zh-CN" altLang="en-US" sz="1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760</Words>
  <Application>Microsoft Office PowerPoint</Application>
  <PresentationFormat>全屏显示(4:3)</PresentationFormat>
  <Paragraphs>56</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软件可测试性</vt:lpstr>
      <vt:lpstr> 可观察性observability</vt:lpstr>
      <vt:lpstr> Increasing Class-Component Testability</vt:lpstr>
      <vt:lpstr> On testable object-oriented programming</vt:lpstr>
      <vt:lpstr>On the Testability of Distributed Real-Time Systems</vt:lpstr>
      <vt:lpstr>Practicing Testability in the Real World</vt:lpstr>
      <vt:lpstr>Software Testability: The New Verification</vt:lpstr>
      <vt:lpstr>Software Testability: The New Verification</vt:lpstr>
      <vt:lpstr>Putting Assertions in Their Place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user</cp:lastModifiedBy>
  <cp:revision>129</cp:revision>
  <dcterms:created xsi:type="dcterms:W3CDTF">2019-07-09T06:25:31Z</dcterms:created>
  <dcterms:modified xsi:type="dcterms:W3CDTF">2019-07-09T13:07:52Z</dcterms:modified>
</cp:coreProperties>
</file>