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9" r:id="rId13"/>
    <p:sldId id="268" r:id="rId14"/>
    <p:sldId id="270" r:id="rId15"/>
    <p:sldId id="271" r:id="rId16"/>
    <p:sldId id="272" r:id="rId17"/>
    <p:sldId id="273" r:id="rId18"/>
    <p:sldId id="274" r:id="rId19"/>
    <p:sldId id="275" r:id="rId20"/>
    <p:sldId id="276" r:id="rId21"/>
    <p:sldId id="277" r:id="rId22"/>
    <p:sldId id="278" r:id="rId23"/>
    <p:sldId id="280" r:id="rId24"/>
    <p:sldId id="279" r:id="rId25"/>
    <p:sldId id="282" r:id="rId26"/>
    <p:sldId id="281"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软件可测试性</a:t>
            </a:r>
            <a:endParaRPr lang="zh-CN" altLang="en-US" dirty="0"/>
          </a:p>
        </p:txBody>
      </p:sp>
      <p:sp>
        <p:nvSpPr>
          <p:cNvPr id="3" name="副标题 2"/>
          <p:cNvSpPr>
            <a:spLocks noGrp="1"/>
          </p:cNvSpPr>
          <p:nvPr>
            <p:ph type="subTitle" idx="1"/>
          </p:nvPr>
        </p:nvSpPr>
        <p:spPr/>
        <p:txBody>
          <a:bodyPr/>
          <a:lstStyle/>
          <a:p>
            <a:r>
              <a:rPr lang="zh-CN" altLang="en-US" dirty="0" smtClean="0"/>
              <a:t>测量方法研究</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运行时可测性基于两个主要支柱：</a:t>
            </a:r>
            <a:endParaRPr lang="en-US" altLang="zh-CN" dirty="0" smtClean="0"/>
          </a:p>
          <a:p>
            <a:pPr lvl="1"/>
            <a:r>
              <a:rPr lang="zh-CN" altLang="zh-CN" dirty="0" smtClean="0"/>
              <a:t>测试灵敏度</a:t>
            </a:r>
            <a:r>
              <a:rPr lang="en-US" altLang="zh-CN" dirty="0" smtClean="0"/>
              <a:t>;</a:t>
            </a:r>
          </a:p>
          <a:p>
            <a:pPr lvl="1"/>
            <a:r>
              <a:rPr lang="zh-CN" altLang="zh-CN" dirty="0" smtClean="0"/>
              <a:t>测试隔离。</a:t>
            </a:r>
            <a:endParaRPr lang="en-US" altLang="zh-CN" dirty="0" smtClean="0"/>
          </a:p>
          <a:p>
            <a:pPr lvl="1"/>
            <a:endParaRPr lang="en-US" altLang="zh-CN" dirty="0" smtClean="0"/>
          </a:p>
          <a:p>
            <a:r>
              <a:rPr lang="zh-CN" altLang="zh-CN" dirty="0" smtClean="0"/>
              <a:t>我们将介绍对它们都有影响的主要因素。图</a:t>
            </a:r>
            <a:r>
              <a:rPr lang="en-US" altLang="zh-CN" dirty="0" smtClean="0"/>
              <a:t>2</a:t>
            </a:r>
            <a:r>
              <a:rPr lang="zh-CN" altLang="zh-CN" dirty="0" smtClean="0"/>
              <a:t>描绘了它们的鱼骨图。</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445224"/>
            <a:ext cx="6768752" cy="1200329"/>
          </a:xfrm>
          <a:prstGeom prst="rect">
            <a:avLst/>
          </a:prstGeom>
          <a:noFill/>
          <a:ln>
            <a:solidFill>
              <a:schemeClr val="accent1"/>
            </a:solidFill>
          </a:ln>
        </p:spPr>
        <p:txBody>
          <a:bodyPr wrap="square" rtlCol="0">
            <a:spAutoFit/>
          </a:bodyPr>
          <a:lstStyle/>
          <a:p>
            <a:r>
              <a:rPr lang="en-US" altLang="zh-CN" dirty="0" smtClean="0"/>
              <a:t>Component State</a:t>
            </a:r>
            <a:r>
              <a:rPr lang="zh-CN" altLang="zh-CN" dirty="0" smtClean="0"/>
              <a:t>（组件状态）</a:t>
            </a:r>
            <a:endParaRPr lang="en-US" altLang="zh-CN" dirty="0" smtClean="0"/>
          </a:p>
          <a:p>
            <a:r>
              <a:rPr lang="zh-CN" altLang="en-US" dirty="0" smtClean="0"/>
              <a:t>组件状态的改变是否会改变系统的状态，或系统的状态改变是否会影响组件的状态改变。无论哪种改变都会影响运行时的可测试性。</a:t>
            </a:r>
            <a:endParaRPr lang="zh-CN" altLang="en-US" dirty="0"/>
          </a:p>
        </p:txBody>
      </p:sp>
      <p:cxnSp>
        <p:nvCxnSpPr>
          <p:cNvPr id="9" name="形状 8"/>
          <p:cNvCxnSpPr>
            <a:stCxn id="5" idx="1"/>
            <a:endCxn id="12" idx="1"/>
          </p:cNvCxnSpPr>
          <p:nvPr/>
        </p:nvCxnSpPr>
        <p:spPr>
          <a:xfrm rot="10800000" flipH="1">
            <a:off x="1187623" y="1520789"/>
            <a:ext cx="546447" cy="4524601"/>
          </a:xfrm>
          <a:prstGeom prst="bentConnector3">
            <a:avLst>
              <a:gd name="adj1" fmla="val -418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34071"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229200"/>
            <a:ext cx="6768752" cy="1477328"/>
          </a:xfrm>
          <a:prstGeom prst="rect">
            <a:avLst/>
          </a:prstGeom>
          <a:noFill/>
          <a:ln>
            <a:solidFill>
              <a:schemeClr val="accent1"/>
            </a:solidFill>
          </a:ln>
        </p:spPr>
        <p:txBody>
          <a:bodyPr wrap="square" rtlCol="0">
            <a:spAutoFit/>
          </a:bodyPr>
          <a:lstStyle/>
          <a:p>
            <a:r>
              <a:rPr lang="en-US" altLang="zh-CN" dirty="0" smtClean="0"/>
              <a:t>Component Interactions(</a:t>
            </a:r>
            <a:r>
              <a:rPr lang="zh-CN" altLang="zh-CN" dirty="0" smtClean="0"/>
              <a:t>组件交互</a:t>
            </a:r>
            <a:r>
              <a:rPr lang="en-US" altLang="zh-CN" dirty="0" smtClean="0"/>
              <a:t>)</a:t>
            </a:r>
          </a:p>
          <a:p>
            <a:r>
              <a:rPr lang="zh-CN" altLang="zh-CN" dirty="0" smtClean="0"/>
              <a:t>在许多情况下，组件将使用系统中的其他组件，或与系统边界之外的外部参与者交互。这些交互有可能启动其他交互，等等。这意味着组件的运行时可测试性取决于它在测试期间与之交互的组件的运行时可测试性。</a:t>
            </a:r>
            <a:endParaRPr lang="zh-CN" altLang="zh-CN" dirty="0"/>
          </a:p>
        </p:txBody>
      </p:sp>
      <p:cxnSp>
        <p:nvCxnSpPr>
          <p:cNvPr id="9" name="形状 8"/>
          <p:cNvCxnSpPr>
            <a:stCxn id="5" idx="1"/>
            <a:endCxn id="12" idx="1"/>
          </p:cNvCxnSpPr>
          <p:nvPr/>
        </p:nvCxnSpPr>
        <p:spPr>
          <a:xfrm rot="10800000" flipH="1">
            <a:off x="1187624" y="1520788"/>
            <a:ext cx="1944216" cy="4447076"/>
          </a:xfrm>
          <a:prstGeom prst="bentConnector3">
            <a:avLst>
              <a:gd name="adj1" fmla="val -11758"/>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445224"/>
            <a:ext cx="6768752" cy="923330"/>
          </a:xfrm>
          <a:prstGeom prst="rect">
            <a:avLst/>
          </a:prstGeom>
          <a:noFill/>
          <a:ln>
            <a:solidFill>
              <a:schemeClr val="accent1"/>
            </a:solidFill>
          </a:ln>
        </p:spPr>
        <p:txBody>
          <a:bodyPr wrap="square" rtlCol="0">
            <a:spAutoFit/>
          </a:bodyPr>
          <a:lstStyle/>
          <a:p>
            <a:r>
              <a:rPr lang="en-US" altLang="zh-CN" dirty="0" smtClean="0"/>
              <a:t>Resource Limitations(</a:t>
            </a:r>
            <a:r>
              <a:rPr lang="zh-CN" altLang="zh-CN" dirty="0" smtClean="0"/>
              <a:t>资源限制</a:t>
            </a:r>
            <a:r>
              <a:rPr lang="en-US" altLang="zh-CN" dirty="0" smtClean="0"/>
              <a:t>)</a:t>
            </a:r>
          </a:p>
          <a:p>
            <a:r>
              <a:rPr lang="zh-CN" altLang="zh-CN" dirty="0" smtClean="0"/>
              <a:t>处理器或内存使用，时序限制，超出功耗限制</a:t>
            </a:r>
            <a:r>
              <a:rPr lang="zh-CN" altLang="en-US" dirty="0" smtClean="0"/>
              <a:t>，将影响运行的系统</a:t>
            </a:r>
            <a:endParaRPr lang="zh-CN" altLang="en-US" dirty="0"/>
          </a:p>
        </p:txBody>
      </p:sp>
      <p:cxnSp>
        <p:nvCxnSpPr>
          <p:cNvPr id="9" name="形状 8"/>
          <p:cNvCxnSpPr>
            <a:stCxn id="5" idx="1"/>
            <a:endCxn id="12" idx="1"/>
          </p:cNvCxnSpPr>
          <p:nvPr/>
        </p:nvCxnSpPr>
        <p:spPr>
          <a:xfrm rot="10800000" flipH="1">
            <a:off x="1187624" y="1520789"/>
            <a:ext cx="3384376" cy="4386101"/>
          </a:xfrm>
          <a:prstGeom prst="bentConnector3">
            <a:avLst>
              <a:gd name="adj1" fmla="val -6755"/>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0" y="908720"/>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187624" y="404664"/>
            <a:ext cx="6858486" cy="4608512"/>
          </a:xfrm>
          <a:prstGeom prst="rect">
            <a:avLst/>
          </a:prstGeom>
          <a:noFill/>
          <a:ln w="9525">
            <a:noFill/>
            <a:miter lim="800000"/>
            <a:headEnd/>
            <a:tailEnd/>
          </a:ln>
        </p:spPr>
      </p:pic>
      <p:sp>
        <p:nvSpPr>
          <p:cNvPr id="5" name="TextBox 4"/>
          <p:cNvSpPr txBox="1"/>
          <p:nvPr/>
        </p:nvSpPr>
        <p:spPr>
          <a:xfrm>
            <a:off x="1187624" y="5229200"/>
            <a:ext cx="6768752" cy="1477328"/>
          </a:xfrm>
          <a:prstGeom prst="rect">
            <a:avLst/>
          </a:prstGeom>
          <a:noFill/>
          <a:ln>
            <a:solidFill>
              <a:schemeClr val="accent1"/>
            </a:solidFill>
          </a:ln>
        </p:spPr>
        <p:txBody>
          <a:bodyPr wrap="square" rtlCol="0">
            <a:spAutoFit/>
          </a:bodyPr>
          <a:lstStyle/>
          <a:p>
            <a:r>
              <a:rPr lang="en-US" altLang="zh-CN" dirty="0" smtClean="0"/>
              <a:t> Availability(</a:t>
            </a:r>
            <a:r>
              <a:rPr lang="zh-CN" altLang="zh-CN" dirty="0" smtClean="0"/>
              <a:t>可用性</a:t>
            </a:r>
            <a:r>
              <a:rPr lang="en-US" altLang="zh-CN" dirty="0" smtClean="0"/>
              <a:t>)</a:t>
            </a:r>
          </a:p>
          <a:p>
            <a:r>
              <a:rPr lang="zh-CN" altLang="zh-CN" dirty="0" smtClean="0"/>
              <a:t>要进行测试的系统的可用性要求也是一个因素。存在两种可能性：如果组件仅用于测试目的（独占使用），或者用于测试和正常服务（共享使用）</a:t>
            </a:r>
            <a:r>
              <a:rPr lang="en-US" altLang="zh-CN" dirty="0" smtClean="0"/>
              <a:t>,</a:t>
            </a:r>
            <a:r>
              <a:rPr lang="zh-CN" altLang="en-US" dirty="0" smtClean="0"/>
              <a:t>阻塞情况下若组件具高可用性，则无法进行实时测试</a:t>
            </a:r>
            <a:r>
              <a:rPr lang="zh-CN" altLang="zh-CN" dirty="0" smtClean="0"/>
              <a:t>。</a:t>
            </a:r>
            <a:r>
              <a:rPr lang="zh-CN" altLang="en-US" dirty="0" smtClean="0"/>
              <a:t>非阻塞是可以分清是测试调用还是服务调用。</a:t>
            </a:r>
            <a:endParaRPr lang="zh-CN" altLang="zh-CN" dirty="0"/>
          </a:p>
        </p:txBody>
      </p:sp>
      <p:cxnSp>
        <p:nvCxnSpPr>
          <p:cNvPr id="9" name="形状 8"/>
          <p:cNvCxnSpPr>
            <a:stCxn id="5" idx="1"/>
            <a:endCxn id="12" idx="1"/>
          </p:cNvCxnSpPr>
          <p:nvPr/>
        </p:nvCxnSpPr>
        <p:spPr>
          <a:xfrm rot="10800000" flipH="1">
            <a:off x="1187624" y="1664804"/>
            <a:ext cx="4752528" cy="4303060"/>
          </a:xfrm>
          <a:prstGeom prst="bentConnector3">
            <a:avLst>
              <a:gd name="adj1" fmla="val -4810"/>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0152" y="1052736"/>
            <a:ext cx="461665" cy="1224136"/>
          </a:xfrm>
          <a:prstGeom prst="rect">
            <a:avLst/>
          </a:prstGeom>
          <a:noFill/>
        </p:spPr>
        <p:txBody>
          <a:bodyPr vert="eaVert"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p:txBody>
      </p:sp>
      <p:pic>
        <p:nvPicPr>
          <p:cNvPr id="4" name="图片 3"/>
          <p:cNvPicPr/>
          <p:nvPr/>
        </p:nvPicPr>
        <p:blipFill>
          <a:blip r:embed="rId2" cstate="print"/>
          <a:srcRect/>
          <a:stretch>
            <a:fillRect/>
          </a:stretch>
        </p:blipFill>
        <p:spPr bwMode="auto">
          <a:xfrm>
            <a:off x="1241906" y="404664"/>
            <a:ext cx="6858486" cy="4608512"/>
          </a:xfrm>
          <a:prstGeom prst="rect">
            <a:avLst/>
          </a:prstGeom>
          <a:noFill/>
          <a:ln w="9525">
            <a:noFill/>
            <a:miter lim="800000"/>
            <a:headEnd/>
            <a:tailEnd/>
          </a:ln>
        </p:spPr>
      </p:pic>
      <p:sp>
        <p:nvSpPr>
          <p:cNvPr id="5" name="TextBox 4"/>
          <p:cNvSpPr txBox="1"/>
          <p:nvPr/>
        </p:nvSpPr>
        <p:spPr>
          <a:xfrm>
            <a:off x="1187624" y="5229200"/>
            <a:ext cx="6768752" cy="923330"/>
          </a:xfrm>
          <a:prstGeom prst="rect">
            <a:avLst/>
          </a:prstGeom>
          <a:noFill/>
          <a:ln>
            <a:solidFill>
              <a:schemeClr val="accent1"/>
            </a:solidFill>
          </a:ln>
        </p:spPr>
        <p:txBody>
          <a:bodyPr wrap="square" rtlCol="0">
            <a:spAutoFit/>
          </a:bodyPr>
          <a:lstStyle/>
          <a:p>
            <a:r>
              <a:rPr lang="en-US" altLang="zh-CN" dirty="0" smtClean="0"/>
              <a:t> Test Isolation(</a:t>
            </a:r>
            <a:r>
              <a:rPr lang="zh-CN" altLang="en-US" dirty="0" smtClean="0"/>
              <a:t>测试隔离</a:t>
            </a:r>
            <a:r>
              <a:rPr lang="en-US" altLang="zh-CN" dirty="0" smtClean="0"/>
              <a:t>)</a:t>
            </a:r>
          </a:p>
          <a:p>
            <a:r>
              <a:rPr lang="zh-CN" altLang="zh-CN" dirty="0" smtClean="0"/>
              <a:t>测试隔离技术是通过为</a:t>
            </a:r>
            <a:r>
              <a:rPr lang="zh-CN" altLang="en-US" dirty="0" smtClean="0"/>
              <a:t>系统的</a:t>
            </a:r>
            <a:r>
              <a:rPr lang="zh-CN" altLang="zh-CN" dirty="0" smtClean="0"/>
              <a:t>测试</a:t>
            </a:r>
            <a:r>
              <a:rPr lang="zh-CN" altLang="en-US" dirty="0" smtClean="0"/>
              <a:t>敏感</a:t>
            </a:r>
            <a:r>
              <a:rPr lang="zh-CN" altLang="zh-CN" dirty="0" smtClean="0"/>
              <a:t>度提供对策来</a:t>
            </a:r>
            <a:r>
              <a:rPr lang="zh-CN" altLang="en-US" dirty="0" smtClean="0"/>
              <a:t>提供</a:t>
            </a:r>
            <a:r>
              <a:rPr lang="zh-CN" altLang="zh-CN" dirty="0" smtClean="0"/>
              <a:t>运行时</a:t>
            </a:r>
            <a:r>
              <a:rPr lang="zh-CN" altLang="en-US" dirty="0" smtClean="0"/>
              <a:t>可</a:t>
            </a:r>
            <a:r>
              <a:rPr lang="zh-CN" altLang="zh-CN" dirty="0" smtClean="0"/>
              <a:t>测试的能力。</a:t>
            </a:r>
            <a:endParaRPr lang="zh-CN" altLang="zh-CN" dirty="0"/>
          </a:p>
        </p:txBody>
      </p:sp>
      <p:cxnSp>
        <p:nvCxnSpPr>
          <p:cNvPr id="9" name="形状 8"/>
          <p:cNvCxnSpPr>
            <a:stCxn id="5" idx="1"/>
            <a:endCxn id="11" idx="1"/>
          </p:cNvCxnSpPr>
          <p:nvPr/>
        </p:nvCxnSpPr>
        <p:spPr>
          <a:xfrm rot="10800000" flipH="1">
            <a:off x="1187624" y="3325635"/>
            <a:ext cx="72008" cy="2365231"/>
          </a:xfrm>
          <a:prstGeom prst="bentConnector3">
            <a:avLst>
              <a:gd name="adj1" fmla="val -317465"/>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3140968"/>
            <a:ext cx="1656184" cy="369332"/>
          </a:xfrm>
          <a:prstGeom prst="rect">
            <a:avLst/>
          </a:prstGeom>
          <a:noFill/>
        </p:spPr>
        <p:txBody>
          <a:bodyPr wrap="square" rtlCol="0">
            <a:spAutoFit/>
          </a:bodyPr>
          <a:lstStyle/>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smtClean="0"/>
              <a:t>运行时可测试性</a:t>
            </a:r>
            <a:r>
              <a:rPr lang="zh-CN" altLang="en-US" b="1" dirty="0" smtClean="0"/>
              <a:t>测量</a:t>
            </a:r>
            <a:r>
              <a:rPr lang="zh-CN" altLang="zh-CN" b="1" dirty="0" smtClean="0"/>
              <a:t>（</a:t>
            </a:r>
            <a:r>
              <a:rPr lang="en-US" altLang="zh-CN" b="1" dirty="0" smtClean="0"/>
              <a:t>RTM,</a:t>
            </a:r>
            <a:r>
              <a:rPr lang="zh-CN" altLang="zh-CN" b="1" dirty="0" smtClean="0"/>
              <a:t> </a:t>
            </a:r>
            <a:r>
              <a:rPr lang="en-US" altLang="zh-CN" b="1" dirty="0" smtClean="0"/>
              <a:t>Runtime Testability Measurement </a:t>
            </a:r>
            <a:r>
              <a:rPr lang="zh-CN" altLang="zh-CN" b="1" dirty="0" smtClean="0"/>
              <a:t>）</a:t>
            </a:r>
            <a:endParaRPr lang="en-US" altLang="zh-CN" b="1" dirty="0" smtClean="0"/>
          </a:p>
          <a:p>
            <a:endParaRPr lang="en-US" altLang="zh-CN" b="1" dirty="0" smtClean="0"/>
          </a:p>
          <a:p>
            <a:pPr lvl="1"/>
            <a:r>
              <a:rPr lang="zh-CN" altLang="zh-CN" dirty="0" smtClean="0"/>
              <a:t>设</a:t>
            </a:r>
            <a:r>
              <a:rPr lang="en-US" altLang="zh-CN" dirty="0" smtClean="0"/>
              <a:t>M *</a:t>
            </a:r>
            <a:r>
              <a:rPr lang="zh-CN" altLang="zh-CN" dirty="0" smtClean="0"/>
              <a:t>是我们想要测试的所有特征或</a:t>
            </a:r>
            <a:r>
              <a:rPr lang="zh-CN" altLang="en-US" dirty="0" smtClean="0"/>
              <a:t>需求</a:t>
            </a:r>
            <a:r>
              <a:rPr lang="zh-CN" altLang="zh-CN" dirty="0" smtClean="0"/>
              <a:t>的</a:t>
            </a:r>
            <a:r>
              <a:rPr lang="zh-CN" altLang="en-US" dirty="0" smtClean="0"/>
              <a:t>测量</a:t>
            </a:r>
            <a:r>
              <a:rPr lang="zh-CN" altLang="zh-CN" dirty="0" smtClean="0"/>
              <a:t>，并且</a:t>
            </a:r>
            <a:r>
              <a:rPr lang="en-US" altLang="zh-CN" dirty="0" err="1" smtClean="0"/>
              <a:t>Mr</a:t>
            </a:r>
            <a:r>
              <a:rPr lang="zh-CN" altLang="zh-CN" dirty="0" smtClean="0"/>
              <a:t>是相同的测量，但是减少到可以在运行时测试的特征或</a:t>
            </a:r>
            <a:r>
              <a:rPr lang="zh-CN" altLang="en-US" dirty="0" smtClean="0"/>
              <a:t>需求</a:t>
            </a:r>
            <a:r>
              <a:rPr lang="zh-CN" altLang="zh-CN" dirty="0" smtClean="0"/>
              <a:t>的实际数量，使用</a:t>
            </a:r>
            <a:r>
              <a:rPr lang="en-US" altLang="zh-CN" dirty="0" err="1" smtClean="0"/>
              <a:t>Mr≤M</a:t>
            </a:r>
            <a:r>
              <a:rPr lang="en-US" altLang="zh-CN" dirty="0" smtClean="0"/>
              <a:t>*</a:t>
            </a:r>
            <a:r>
              <a:rPr lang="zh-CN" altLang="zh-CN" dirty="0" smtClean="0"/>
              <a:t>。系统的运行时可测性测量（</a:t>
            </a:r>
            <a:r>
              <a:rPr lang="en-US" altLang="zh-CN" dirty="0" smtClean="0"/>
              <a:t>RTM</a:t>
            </a:r>
            <a:r>
              <a:rPr lang="zh-CN" altLang="zh-CN" dirty="0" smtClean="0"/>
              <a:t>）定义为</a:t>
            </a:r>
            <a:r>
              <a:rPr lang="en-US" altLang="zh-CN" dirty="0" smtClean="0"/>
              <a:t>M *</a:t>
            </a:r>
            <a:r>
              <a:rPr lang="zh-CN" altLang="zh-CN" dirty="0" smtClean="0"/>
              <a:t>和</a:t>
            </a:r>
            <a:r>
              <a:rPr lang="en-US" altLang="zh-CN" dirty="0" err="1" smtClean="0"/>
              <a:t>Mr</a:t>
            </a:r>
            <a:r>
              <a:rPr lang="zh-CN" altLang="zh-CN" dirty="0" smtClean="0"/>
              <a:t>之间的商</a:t>
            </a:r>
          </a:p>
          <a:p>
            <a:endParaRPr lang="zh-CN" altLang="en-US" dirty="0"/>
          </a:p>
        </p:txBody>
      </p:sp>
      <p:pic>
        <p:nvPicPr>
          <p:cNvPr id="4" name="图片 3"/>
          <p:cNvPicPr/>
          <p:nvPr/>
        </p:nvPicPr>
        <p:blipFill>
          <a:blip r:embed="rId2" cstate="print"/>
          <a:srcRect/>
          <a:stretch>
            <a:fillRect/>
          </a:stretch>
        </p:blipFill>
        <p:spPr bwMode="auto">
          <a:xfrm>
            <a:off x="1331640" y="5517232"/>
            <a:ext cx="3456384"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buFont typeface="Wingdings" pitchFamily="2" charset="2"/>
              <a:buChar char="Ø"/>
            </a:pPr>
            <a:r>
              <a:rPr lang="en-US" altLang="zh-CN" b="1" dirty="0" smtClean="0"/>
              <a:t> Model of the System</a:t>
            </a:r>
            <a:r>
              <a:rPr lang="zh-CN" altLang="zh-CN" b="1" dirty="0" smtClean="0"/>
              <a:t>（系统模型）</a:t>
            </a:r>
            <a:endParaRPr lang="zh-CN" altLang="en-US" dirty="0"/>
          </a:p>
        </p:txBody>
      </p:sp>
      <p:sp>
        <p:nvSpPr>
          <p:cNvPr id="3" name="内容占位符 2"/>
          <p:cNvSpPr>
            <a:spLocks noGrp="1"/>
          </p:cNvSpPr>
          <p:nvPr>
            <p:ph idx="1"/>
          </p:nvPr>
        </p:nvSpPr>
        <p:spPr/>
        <p:txBody>
          <a:bodyPr/>
          <a:lstStyle/>
          <a:p>
            <a:r>
              <a:rPr lang="zh-CN" altLang="zh-CN" dirty="0" smtClean="0"/>
              <a:t>出于本文的目的，系统将使用称为组件交互图（</a:t>
            </a:r>
            <a:r>
              <a:rPr lang="en-US" altLang="zh-CN" dirty="0" smtClean="0"/>
              <a:t>CIG</a:t>
            </a:r>
            <a:r>
              <a:rPr lang="zh-CN" altLang="zh-CN" dirty="0" smtClean="0"/>
              <a:t>，</a:t>
            </a:r>
            <a:r>
              <a:rPr lang="en-US" altLang="zh-CN" dirty="0" smtClean="0"/>
              <a:t>Component Interaction Graph</a:t>
            </a:r>
            <a:r>
              <a:rPr lang="zh-CN" altLang="zh-CN" dirty="0" smtClean="0"/>
              <a:t>）的定向组件依赖图进行建模</a:t>
            </a:r>
            <a:r>
              <a:rPr lang="zh-CN" altLang="en-US" dirty="0" smtClean="0"/>
              <a:t>。</a:t>
            </a:r>
            <a:endParaRPr lang="en-US" altLang="zh-CN" dirty="0" smtClean="0"/>
          </a:p>
          <a:p>
            <a:pPr lvl="1"/>
            <a:endParaRPr lang="zh-CN" altLang="en-US" dirty="0"/>
          </a:p>
        </p:txBody>
      </p:sp>
      <p:pic>
        <p:nvPicPr>
          <p:cNvPr id="3075" name="Picture 3"/>
          <p:cNvPicPr>
            <a:picLocks noChangeAspect="1" noChangeArrowheads="1"/>
          </p:cNvPicPr>
          <p:nvPr/>
        </p:nvPicPr>
        <p:blipFill>
          <a:blip r:embed="rId2" cstate="print"/>
          <a:srcRect/>
          <a:stretch>
            <a:fillRect/>
          </a:stretch>
        </p:blipFill>
        <p:spPr bwMode="auto">
          <a:xfrm>
            <a:off x="1835696" y="3356992"/>
            <a:ext cx="5406405" cy="3032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412776"/>
            <a:ext cx="8229600" cy="4525963"/>
          </a:xfrm>
        </p:spPr>
        <p:txBody>
          <a:bodyPr>
            <a:normAutofit/>
          </a:bodyPr>
          <a:lstStyle/>
          <a:p>
            <a:r>
              <a:rPr lang="en-US" altLang="zh-CN" dirty="0" smtClean="0"/>
              <a:t>CIG</a:t>
            </a:r>
            <a:r>
              <a:rPr lang="zh-CN" altLang="zh-CN" dirty="0" smtClean="0"/>
              <a:t>被定义为有向图</a:t>
            </a:r>
            <a:r>
              <a:rPr lang="en-US" altLang="zh-CN" dirty="0" smtClean="0"/>
              <a:t>CIG =</a:t>
            </a:r>
            <a:r>
              <a:rPr lang="zh-CN" altLang="zh-CN" dirty="0" smtClean="0"/>
              <a:t>（</a:t>
            </a:r>
            <a:r>
              <a:rPr lang="en-US" altLang="zh-CN" dirty="0" smtClean="0"/>
              <a:t>V</a:t>
            </a:r>
            <a:r>
              <a:rPr lang="zh-CN" altLang="zh-CN" dirty="0" smtClean="0"/>
              <a:t>，</a:t>
            </a:r>
            <a:r>
              <a:rPr lang="en-US" altLang="zh-CN" dirty="0" smtClean="0"/>
              <a:t>E</a:t>
            </a:r>
            <a:r>
              <a:rPr lang="zh-CN" altLang="zh-CN" dirty="0" smtClean="0"/>
              <a:t>）。顶点集</a:t>
            </a:r>
            <a:r>
              <a:rPr lang="en-US" altLang="zh-CN" dirty="0" smtClean="0"/>
              <a:t>V =</a:t>
            </a:r>
            <a:r>
              <a:rPr lang="en-US" altLang="zh-CN" dirty="0" err="1" smtClean="0"/>
              <a:t>Vp</a:t>
            </a:r>
            <a:r>
              <a:rPr lang="en-US" altLang="zh-CN" dirty="0" smtClean="0"/>
              <a:t> U </a:t>
            </a:r>
            <a:r>
              <a:rPr lang="en-US" altLang="zh-CN" dirty="0" err="1" smtClean="0"/>
              <a:t>Vr</a:t>
            </a:r>
            <a:r>
              <a:rPr lang="zh-CN" altLang="zh-CN" dirty="0" smtClean="0"/>
              <a:t>，</a:t>
            </a:r>
            <a:endParaRPr lang="en-US" altLang="zh-CN" dirty="0" smtClean="0"/>
          </a:p>
          <a:p>
            <a:pPr lvl="1"/>
            <a:r>
              <a:rPr lang="en-US" altLang="zh-CN" dirty="0" smtClean="0"/>
              <a:t>V</a:t>
            </a:r>
            <a:r>
              <a:rPr lang="zh-CN" altLang="en-US" dirty="0" smtClean="0"/>
              <a:t>是所有接口，</a:t>
            </a:r>
            <a:r>
              <a:rPr lang="en-US" altLang="zh-CN" dirty="0" smtClean="0"/>
              <a:t>p</a:t>
            </a:r>
            <a:r>
              <a:rPr lang="zh-CN" altLang="en-US" dirty="0" smtClean="0"/>
              <a:t>是组件提供的接口，</a:t>
            </a:r>
            <a:r>
              <a:rPr lang="en-US" altLang="zh-CN" dirty="0" smtClean="0"/>
              <a:t>r</a:t>
            </a:r>
            <a:r>
              <a:rPr lang="zh-CN" altLang="en-US" dirty="0" smtClean="0"/>
              <a:t>组件需要的接口</a:t>
            </a:r>
            <a:endParaRPr lang="en-US" altLang="zh-CN" dirty="0" smtClean="0"/>
          </a:p>
          <a:p>
            <a:pPr lvl="1"/>
            <a:r>
              <a:rPr lang="en-US" altLang="zh-CN" dirty="0" smtClean="0"/>
              <a:t>E</a:t>
            </a:r>
            <a:r>
              <a:rPr lang="zh-CN" altLang="en-US" dirty="0" smtClean="0"/>
              <a:t>是边，代表接口之间的依赖（代码静态分析）</a:t>
            </a:r>
            <a:endParaRPr lang="en-US" altLang="zh-CN" dirty="0" smtClean="0"/>
          </a:p>
          <a:p>
            <a:pPr lvl="1"/>
            <a:endParaRPr lang="en-US" altLang="zh-CN" dirty="0" smtClean="0"/>
          </a:p>
          <a:p>
            <a:pPr lvl="1"/>
            <a:r>
              <a:rPr lang="zh-CN" altLang="zh-CN" dirty="0" smtClean="0"/>
              <a:t>每个顶点</a:t>
            </a:r>
            <a:r>
              <a:rPr lang="en-US" altLang="zh-CN" dirty="0" err="1" smtClean="0"/>
              <a:t>vi∈V</a:t>
            </a:r>
            <a:r>
              <a:rPr lang="zh-CN" altLang="zh-CN" dirty="0" smtClean="0"/>
              <a:t>都用测试信息</a:t>
            </a:r>
            <a:r>
              <a:rPr lang="en-US" altLang="zh-CN" dirty="0" err="1" smtClean="0"/>
              <a:t>τi</a:t>
            </a:r>
            <a:r>
              <a:rPr lang="zh-CN" altLang="zh-CN" dirty="0" smtClean="0"/>
              <a:t>进行注释，这意味着在执行运行时测试时</a:t>
            </a:r>
            <a:r>
              <a:rPr lang="zh-CN" altLang="en-US" dirty="0" smtClean="0"/>
              <a:t>这个接口</a:t>
            </a:r>
            <a:r>
              <a:rPr lang="zh-CN" altLang="zh-CN" dirty="0" smtClean="0"/>
              <a:t>是否</a:t>
            </a:r>
            <a:r>
              <a:rPr lang="zh-CN" altLang="en-US" dirty="0" smtClean="0"/>
              <a:t>会被调用</a:t>
            </a:r>
            <a:r>
              <a:rPr lang="zh-CN" altLang="zh-CN" dirty="0" smtClean="0"/>
              <a:t>，如下所示：</a:t>
            </a:r>
            <a:endParaRPr lang="en-US" altLang="zh-CN" dirty="0" smtClean="0"/>
          </a:p>
          <a:p>
            <a:pPr lvl="1"/>
            <a:endParaRPr lang="zh-CN" altLang="zh-CN" dirty="0" smtClean="0"/>
          </a:p>
          <a:p>
            <a:pPr lvl="1"/>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2051720" y="5805264"/>
            <a:ext cx="4104456" cy="908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 Coverage Criteria</a:t>
            </a:r>
            <a:r>
              <a:rPr lang="zh-CN" altLang="zh-CN" dirty="0" smtClean="0"/>
              <a:t>（覆盖准则）</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我们将根据现有的准则中提出的两个充分性标准来衡量系统的运行可测性：</a:t>
            </a:r>
            <a:endParaRPr lang="en-US" altLang="zh-CN" dirty="0" smtClean="0"/>
          </a:p>
          <a:p>
            <a:pPr lvl="1"/>
            <a:r>
              <a:rPr lang="en-US" altLang="zh-CN" i="1" dirty="0" smtClean="0"/>
              <a:t>all-vertices </a:t>
            </a:r>
            <a:r>
              <a:rPr lang="en-US" altLang="zh-CN" dirty="0" smtClean="0"/>
              <a:t>adequacy criterion </a:t>
            </a:r>
          </a:p>
          <a:p>
            <a:pPr lvl="2"/>
            <a:r>
              <a:rPr lang="zh-CN" altLang="en-US" dirty="0" smtClean="0"/>
              <a:t>即</a:t>
            </a:r>
            <a:r>
              <a:rPr lang="zh-CN" altLang="zh-CN" dirty="0" smtClean="0"/>
              <a:t>遍历模型的顶点</a:t>
            </a:r>
            <a:r>
              <a:rPr lang="en-US" altLang="zh-CN" dirty="0" err="1" smtClean="0"/>
              <a:t>vi∈V</a:t>
            </a:r>
            <a:r>
              <a:rPr lang="zh-CN" altLang="zh-CN" dirty="0" smtClean="0"/>
              <a:t>，至少一次</a:t>
            </a:r>
            <a:endParaRPr lang="en-US" altLang="zh-CN" dirty="0" smtClean="0"/>
          </a:p>
          <a:p>
            <a:pPr lvl="1"/>
            <a:endParaRPr lang="en-US" altLang="zh-CN" dirty="0" smtClean="0"/>
          </a:p>
          <a:p>
            <a:pPr lvl="1"/>
            <a:r>
              <a:rPr lang="en-US" altLang="zh-CN" i="1" dirty="0" smtClean="0"/>
              <a:t>all-context-dependence </a:t>
            </a:r>
            <a:r>
              <a:rPr lang="en-US" altLang="zh-CN" dirty="0" smtClean="0"/>
              <a:t>criterion</a:t>
            </a:r>
          </a:p>
          <a:p>
            <a:pPr lvl="2"/>
            <a:r>
              <a:rPr lang="zh-CN" altLang="zh-CN" dirty="0" smtClean="0"/>
              <a:t>如果存在来自</a:t>
            </a:r>
            <a:r>
              <a:rPr lang="en-US" altLang="zh-CN" dirty="0" smtClean="0"/>
              <a:t>vi</a:t>
            </a:r>
            <a:r>
              <a:rPr lang="zh-CN" altLang="zh-CN" dirty="0" smtClean="0"/>
              <a:t>的到达</a:t>
            </a:r>
            <a:r>
              <a:rPr lang="en-US" altLang="zh-CN" dirty="0" err="1" smtClean="0"/>
              <a:t>vj</a:t>
            </a:r>
            <a:r>
              <a:rPr lang="zh-CN" altLang="zh-CN" dirty="0" smtClean="0"/>
              <a:t>的调用序列，则顶点</a:t>
            </a:r>
            <a:r>
              <a:rPr lang="en-US" altLang="zh-CN" dirty="0" err="1" smtClean="0"/>
              <a:t>vj</a:t>
            </a:r>
            <a:r>
              <a:rPr lang="zh-CN" altLang="zh-CN" dirty="0" smtClean="0"/>
              <a:t>是依赖于</a:t>
            </a:r>
            <a:r>
              <a:rPr lang="en-US" altLang="zh-CN" dirty="0" smtClean="0"/>
              <a:t>vi</a:t>
            </a:r>
            <a:r>
              <a:rPr lang="zh-CN" altLang="zh-CN" dirty="0" smtClean="0"/>
              <a:t>的上下文。对于这些依赖性中的每一个，所有可能的路径（</a:t>
            </a:r>
            <a:r>
              <a:rPr lang="en-US" altLang="zh-CN" dirty="0" smtClean="0"/>
              <a:t>vi</a:t>
            </a:r>
            <a:r>
              <a:rPr lang="zh-CN" altLang="zh-CN" dirty="0" smtClean="0"/>
              <a:t>，</a:t>
            </a:r>
            <a:r>
              <a:rPr lang="en-US" altLang="zh-CN" dirty="0" smtClean="0"/>
              <a:t>vi + 1</a:t>
            </a:r>
            <a:r>
              <a:rPr lang="zh-CN" altLang="zh-CN" dirty="0" smtClean="0"/>
              <a:t>，</a:t>
            </a:r>
            <a:r>
              <a:rPr lang="en-US" altLang="zh-CN" dirty="0" smtClean="0"/>
              <a:t>...</a:t>
            </a:r>
            <a:r>
              <a:rPr lang="zh-CN" altLang="zh-CN" dirty="0" smtClean="0"/>
              <a:t>，</a:t>
            </a:r>
            <a:r>
              <a:rPr lang="en-US" altLang="zh-CN" dirty="0" err="1" smtClean="0"/>
              <a:t>vj</a:t>
            </a:r>
            <a:r>
              <a:rPr lang="zh-CN" altLang="zh-CN" dirty="0" smtClean="0"/>
              <a:t>）被认为是可行的，并且需要进行测试。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处理可测试性的方法类型</a:t>
            </a:r>
            <a:endParaRPr lang="zh-CN" altLang="en-US" dirty="0"/>
          </a:p>
        </p:txBody>
      </p:sp>
      <p:sp>
        <p:nvSpPr>
          <p:cNvPr id="3" name="内容占位符 2"/>
          <p:cNvSpPr>
            <a:spLocks noGrp="1"/>
          </p:cNvSpPr>
          <p:nvPr>
            <p:ph idx="1"/>
          </p:nvPr>
        </p:nvSpPr>
        <p:spPr/>
        <p:txBody>
          <a:bodyPr/>
          <a:lstStyle/>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2080617"/>
            <a:ext cx="7524750" cy="3292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b="1" dirty="0" smtClean="0"/>
              <a:t> Value of RTM(RTM</a:t>
            </a:r>
            <a:r>
              <a:rPr lang="zh-CN" altLang="zh-CN" b="1" dirty="0" smtClean="0"/>
              <a:t>的值</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对于我们想要覆盖的每个顶点</a:t>
            </a:r>
            <a:r>
              <a:rPr lang="en-US" altLang="zh-CN" sz="2400" dirty="0" smtClean="0"/>
              <a:t>vi</a:t>
            </a:r>
            <a:r>
              <a:rPr lang="zh-CN" altLang="zh-CN" sz="2400" dirty="0" smtClean="0"/>
              <a:t>或路径（</a:t>
            </a:r>
            <a:r>
              <a:rPr lang="en-US" altLang="zh-CN" sz="2400" dirty="0" smtClean="0"/>
              <a:t>vi</a:t>
            </a:r>
            <a:r>
              <a:rPr lang="zh-CN" altLang="zh-CN" sz="2400" dirty="0" smtClean="0"/>
              <a:t>，</a:t>
            </a:r>
            <a:r>
              <a:rPr lang="en-US" altLang="zh-CN" sz="2400" dirty="0" smtClean="0"/>
              <a:t>v j</a:t>
            </a:r>
            <a:r>
              <a:rPr lang="zh-CN" altLang="zh-CN" sz="2400" dirty="0" smtClean="0"/>
              <a:t>，</a:t>
            </a:r>
            <a:r>
              <a:rPr lang="en-US" altLang="zh-CN" sz="2400" dirty="0" err="1" smtClean="0"/>
              <a:t>vk</a:t>
            </a:r>
            <a:r>
              <a:rPr lang="zh-CN" altLang="zh-CN" sz="2400" dirty="0" smtClean="0"/>
              <a:t>，</a:t>
            </a:r>
            <a:r>
              <a:rPr lang="en-US" altLang="zh-CN" sz="2400" dirty="0" smtClean="0"/>
              <a:t>...</a:t>
            </a:r>
            <a:r>
              <a:rPr lang="zh-CN" altLang="zh-CN" sz="2400" dirty="0" smtClean="0"/>
              <a:t>），我们计算一个损失值</a:t>
            </a:r>
            <a:r>
              <a:rPr lang="en-US" altLang="zh-CN" sz="2400" dirty="0" smtClean="0"/>
              <a:t>T</a:t>
            </a:r>
            <a:r>
              <a:rPr lang="zh-CN" altLang="zh-CN" sz="2400" dirty="0" smtClean="0"/>
              <a:t>（</a:t>
            </a:r>
            <a:r>
              <a:rPr lang="en-US" altLang="zh-CN" sz="2400" dirty="0" smtClean="0"/>
              <a:t>vi</a:t>
            </a:r>
            <a:r>
              <a:rPr lang="zh-CN" altLang="zh-CN" sz="2400" dirty="0" smtClean="0"/>
              <a:t>），类似于单个顶点的损失值：</a:t>
            </a:r>
            <a:endParaRPr lang="en-US" altLang="zh-CN" sz="2400" dirty="0" smtClean="0"/>
          </a:p>
          <a:p>
            <a:endParaRPr lang="en-US" altLang="zh-CN" dirty="0" smtClean="0"/>
          </a:p>
          <a:p>
            <a:pPr>
              <a:buNone/>
            </a:pPr>
            <a:endParaRPr lang="en-US" altLang="zh-CN" dirty="0" smtClean="0"/>
          </a:p>
          <a:p>
            <a:pPr lvl="1"/>
            <a:r>
              <a:rPr lang="zh-CN" altLang="en-US" sz="1800" dirty="0" smtClean="0"/>
              <a:t>其中</a:t>
            </a:r>
            <a:r>
              <a:rPr lang="en-US" altLang="zh-CN" sz="1800" dirty="0" err="1" smtClean="0"/>
              <a:t>Pvi</a:t>
            </a:r>
            <a:r>
              <a:rPr lang="zh-CN" altLang="en-US" sz="1800" dirty="0" smtClean="0"/>
              <a:t>为</a:t>
            </a:r>
            <a:r>
              <a:rPr lang="zh-CN" altLang="zh-CN" sz="1800" dirty="0" smtClean="0"/>
              <a:t>从</a:t>
            </a:r>
            <a:r>
              <a:rPr lang="en-US" altLang="zh-CN" sz="1800" dirty="0" smtClean="0"/>
              <a:t>vi</a:t>
            </a:r>
            <a:r>
              <a:rPr lang="zh-CN" altLang="zh-CN" sz="1800" dirty="0" smtClean="0"/>
              <a:t>可到达的所有顶点</a:t>
            </a:r>
            <a:r>
              <a:rPr lang="zh-CN" altLang="zh-CN" dirty="0" smtClean="0"/>
              <a:t>。</a:t>
            </a:r>
          </a:p>
          <a:p>
            <a:r>
              <a:rPr lang="zh-CN" altLang="zh-CN" sz="2400" dirty="0" smtClean="0"/>
              <a:t>通过将那些特征为</a:t>
            </a:r>
            <a:r>
              <a:rPr lang="en-US" altLang="zh-CN" sz="2400" dirty="0" smtClean="0"/>
              <a:t>T</a:t>
            </a:r>
            <a:r>
              <a:rPr lang="zh-CN" altLang="zh-CN" sz="2400" dirty="0" smtClean="0"/>
              <a:t>（</a:t>
            </a:r>
            <a:r>
              <a:rPr lang="en-US" altLang="zh-CN" sz="2400" dirty="0" smtClean="0"/>
              <a:t>vi</a:t>
            </a:r>
            <a:r>
              <a:rPr lang="zh-CN" altLang="zh-CN" sz="2400" dirty="0" smtClean="0"/>
              <a:t>）≠</a:t>
            </a:r>
            <a:r>
              <a:rPr lang="en-US" altLang="zh-CN" sz="2400" dirty="0" smtClean="0"/>
              <a:t>∞</a:t>
            </a:r>
            <a:r>
              <a:rPr lang="zh-CN" altLang="zh-CN" sz="2400" dirty="0" smtClean="0"/>
              <a:t>的特征考虑为可测试，可以分别为所有顶点和全上下文依赖覆盖重写等式</a:t>
            </a:r>
            <a:r>
              <a:rPr lang="en-US" altLang="zh-CN" sz="2400" dirty="0" smtClean="0"/>
              <a:t>2</a:t>
            </a:r>
            <a:r>
              <a:rPr lang="zh-CN" altLang="zh-CN" sz="2400" dirty="0" smtClean="0"/>
              <a:t>，</a:t>
            </a:r>
          </a:p>
          <a:p>
            <a:endParaRPr lang="zh-CN" altLang="zh-CN" dirty="0" smtClean="0"/>
          </a:p>
          <a:p>
            <a:endParaRPr lang="zh-CN" altLang="en-US" dirty="0"/>
          </a:p>
        </p:txBody>
      </p:sp>
      <p:pic>
        <p:nvPicPr>
          <p:cNvPr id="4" name="图片 3"/>
          <p:cNvPicPr/>
          <p:nvPr/>
        </p:nvPicPr>
        <p:blipFill>
          <a:blip r:embed="rId2" cstate="print"/>
          <a:srcRect/>
          <a:stretch>
            <a:fillRect/>
          </a:stretch>
        </p:blipFill>
        <p:spPr bwMode="auto">
          <a:xfrm>
            <a:off x="899592" y="2420888"/>
            <a:ext cx="3888432" cy="1080120"/>
          </a:xfrm>
          <a:prstGeom prst="rect">
            <a:avLst/>
          </a:prstGeom>
          <a:noFill/>
          <a:ln w="9525">
            <a:noFill/>
            <a:miter lim="800000"/>
            <a:headEnd/>
            <a:tailEnd/>
          </a:ln>
        </p:spPr>
      </p:pic>
      <p:pic>
        <p:nvPicPr>
          <p:cNvPr id="5" name="图片 4"/>
          <p:cNvPicPr/>
          <p:nvPr/>
        </p:nvPicPr>
        <p:blipFill>
          <a:blip r:embed="rId3" cstate="print"/>
          <a:srcRect/>
          <a:stretch>
            <a:fillRect/>
          </a:stretch>
        </p:blipFill>
        <p:spPr bwMode="auto">
          <a:xfrm>
            <a:off x="827584" y="4869160"/>
            <a:ext cx="3960440" cy="1916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2043658"/>
          </a:xfrm>
        </p:spPr>
        <p:txBody>
          <a:bodyPr>
            <a:normAutofit fontScale="90000"/>
          </a:bodyPr>
          <a:lstStyle/>
          <a:p>
            <a:r>
              <a:rPr lang="en-US" altLang="zh-CN" dirty="0" smtClean="0"/>
              <a:t>An Empirical Analysis of a Testability Model for Object-Oriented Programs</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smtClean="0"/>
              <a:t>A. </a:t>
            </a:r>
            <a:r>
              <a:rPr lang="en-US" altLang="zh-CN" dirty="0" err="1" smtClean="0"/>
              <a:t>Kout</a:t>
            </a:r>
            <a:r>
              <a:rPr lang="en-US" altLang="zh-CN" dirty="0" smtClean="0"/>
              <a:t>, F. </a:t>
            </a:r>
            <a:r>
              <a:rPr lang="en-US" altLang="zh-CN" dirty="0" err="1" smtClean="0"/>
              <a:t>Toure</a:t>
            </a:r>
            <a:r>
              <a:rPr lang="en-US" altLang="zh-CN" dirty="0" smtClean="0"/>
              <a:t>, and M. </a:t>
            </a:r>
            <a:r>
              <a:rPr lang="en-US" altLang="zh-CN" dirty="0" err="1" smtClean="0"/>
              <a:t>Badri</a:t>
            </a:r>
            <a:endParaRPr lang="en-US" altLang="zh-CN" dirty="0" smtClean="0"/>
          </a:p>
          <a:p>
            <a:r>
              <a:rPr lang="en-US" altLang="zh-CN" dirty="0" smtClean="0"/>
              <a:t> </a:t>
            </a:r>
            <a:r>
              <a:rPr lang="en-US" altLang="zh-CN" dirty="0" smtClean="0"/>
              <a:t/>
            </a:r>
            <a:br>
              <a:rPr lang="en-US" altLang="zh-CN" dirty="0" smtClean="0"/>
            </a:br>
            <a:r>
              <a:rPr lang="en-US" altLang="zh-CN" dirty="0" smtClean="0"/>
              <a:t>ACM SIGSOFT Software Engineering Notes, 2011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概要</a:t>
            </a:r>
            <a:endParaRPr lang="zh-CN" altLang="en-US" dirty="0"/>
          </a:p>
        </p:txBody>
      </p:sp>
      <p:sp>
        <p:nvSpPr>
          <p:cNvPr id="3" name="内容占位符 2"/>
          <p:cNvSpPr>
            <a:spLocks noGrp="1"/>
          </p:cNvSpPr>
          <p:nvPr>
            <p:ph idx="1"/>
          </p:nvPr>
        </p:nvSpPr>
        <p:spPr>
          <a:xfrm>
            <a:off x="457200" y="1340768"/>
            <a:ext cx="8229600" cy="5256584"/>
          </a:xfrm>
        </p:spPr>
        <p:txBody>
          <a:bodyPr>
            <a:normAutofit fontScale="77500" lnSpcReduction="20000"/>
          </a:bodyPr>
          <a:lstStyle/>
          <a:p>
            <a:r>
              <a:rPr lang="zh-CN" altLang="zh-CN" dirty="0" smtClean="0"/>
              <a:t>本文提出的研究旨在根据经验分析模型在代码级别预测类的可测试性的</a:t>
            </a:r>
            <a:r>
              <a:rPr lang="zh-CN" altLang="zh-CN" dirty="0" smtClean="0"/>
              <a:t>能力</a:t>
            </a:r>
            <a:endParaRPr lang="en-US" altLang="zh-CN" dirty="0" smtClean="0"/>
          </a:p>
          <a:p>
            <a:endParaRPr lang="en-US" altLang="zh-CN" dirty="0" smtClean="0"/>
          </a:p>
          <a:p>
            <a:r>
              <a:rPr lang="zh-CN" altLang="en-US" dirty="0" smtClean="0"/>
              <a:t>应用现有的</a:t>
            </a:r>
            <a:r>
              <a:rPr lang="zh-CN" altLang="zh-CN" dirty="0" smtClean="0"/>
              <a:t>评估</a:t>
            </a:r>
            <a:r>
              <a:rPr lang="zh-CN" altLang="zh-CN" b="1" u="sng" dirty="0" smtClean="0"/>
              <a:t>设计级别</a:t>
            </a:r>
            <a:r>
              <a:rPr lang="zh-CN" altLang="zh-CN" dirty="0" smtClean="0"/>
              <a:t>的可测试性的所用计算公式为（</a:t>
            </a:r>
            <a:r>
              <a:rPr lang="en-US" altLang="zh-CN" dirty="0" smtClean="0"/>
              <a:t>MTMOOD</a:t>
            </a:r>
            <a:r>
              <a:rPr lang="zh-CN" altLang="zh-CN" dirty="0" smtClean="0"/>
              <a:t>）</a:t>
            </a:r>
            <a:r>
              <a:rPr lang="zh-CN" altLang="zh-CN" dirty="0" smtClean="0"/>
              <a:t>：</a:t>
            </a:r>
            <a:endParaRPr lang="en-US" altLang="zh-CN" dirty="0" smtClean="0"/>
          </a:p>
          <a:p>
            <a:pPr lvl="1"/>
            <a:r>
              <a:rPr lang="zh-CN" altLang="zh-CN" dirty="0" smtClean="0"/>
              <a:t>可测性</a:t>
            </a:r>
            <a:r>
              <a:rPr lang="en-US" altLang="zh-CN" dirty="0" smtClean="0"/>
              <a:t>= -0.08 *</a:t>
            </a:r>
            <a:r>
              <a:rPr lang="zh-CN" altLang="zh-CN" dirty="0" smtClean="0"/>
              <a:t>封装</a:t>
            </a:r>
            <a:r>
              <a:rPr lang="en-US" altLang="zh-CN" dirty="0" smtClean="0"/>
              <a:t>+1.12 *</a:t>
            </a:r>
            <a:r>
              <a:rPr lang="zh-CN" altLang="zh-CN" dirty="0" smtClean="0"/>
              <a:t>继承</a:t>
            </a:r>
            <a:r>
              <a:rPr lang="en-US" altLang="zh-CN" dirty="0" smtClean="0"/>
              <a:t>+ 0.97 *</a:t>
            </a:r>
            <a:r>
              <a:rPr lang="zh-CN" altLang="zh-CN" dirty="0" smtClean="0"/>
              <a:t>耦合</a:t>
            </a:r>
            <a:endParaRPr lang="en-US" altLang="zh-CN" dirty="0" smtClean="0"/>
          </a:p>
          <a:p>
            <a:endParaRPr lang="en-US" altLang="zh-CN" dirty="0" smtClean="0"/>
          </a:p>
          <a:p>
            <a:r>
              <a:rPr lang="zh-CN" altLang="en-US" dirty="0" smtClean="0"/>
              <a:t>本文</a:t>
            </a:r>
            <a:r>
              <a:rPr lang="zh-CN" altLang="zh-CN" dirty="0" smtClean="0"/>
              <a:t>使用</a:t>
            </a:r>
            <a:r>
              <a:rPr lang="zh-CN" altLang="zh-CN" dirty="0" smtClean="0"/>
              <a:t>以下源代码度量标准将此模型调整到</a:t>
            </a:r>
            <a:r>
              <a:rPr lang="zh-CN" altLang="zh-CN" b="1" u="sng" dirty="0" smtClean="0"/>
              <a:t>代码级别</a:t>
            </a:r>
            <a:r>
              <a:rPr lang="zh-CN" altLang="zh-CN" dirty="0" smtClean="0"/>
              <a:t>：</a:t>
            </a:r>
            <a:r>
              <a:rPr lang="en-US" altLang="zh-CN" dirty="0" smtClean="0"/>
              <a:t>NOO [15]</a:t>
            </a:r>
            <a:r>
              <a:rPr lang="zh-CN" altLang="zh-CN" dirty="0" smtClean="0"/>
              <a:t>它给出了类中的方法数，</a:t>
            </a:r>
            <a:r>
              <a:rPr lang="en-US" altLang="zh-CN" dirty="0" smtClean="0"/>
              <a:t>DIT [8]</a:t>
            </a:r>
            <a:r>
              <a:rPr lang="zh-CN" altLang="zh-CN" dirty="0" smtClean="0"/>
              <a:t>给出了类的继承树的深度和</a:t>
            </a:r>
            <a:r>
              <a:rPr lang="en-US" altLang="zh-CN" dirty="0" smtClean="0"/>
              <a:t>CBO [8]</a:t>
            </a:r>
            <a:r>
              <a:rPr lang="zh-CN" altLang="zh-CN" dirty="0" smtClean="0"/>
              <a:t>给出了给定类所耦合的类的数量。下面的等式给出了我们用于评估源代码级别（</a:t>
            </a:r>
            <a:r>
              <a:rPr lang="en-US" altLang="zh-CN" dirty="0" smtClean="0"/>
              <a:t>MTMOOP</a:t>
            </a:r>
            <a:r>
              <a:rPr lang="zh-CN" altLang="zh-CN" dirty="0" smtClean="0"/>
              <a:t>）的可测试性的计算公式</a:t>
            </a:r>
            <a:r>
              <a:rPr lang="zh-CN" altLang="zh-CN" dirty="0" smtClean="0"/>
              <a:t>：</a:t>
            </a:r>
            <a:endParaRPr lang="en-US" altLang="zh-CN" dirty="0" smtClean="0"/>
          </a:p>
          <a:p>
            <a:pPr lvl="1"/>
            <a:r>
              <a:rPr lang="zh-CN" altLang="zh-CN" dirty="0" smtClean="0"/>
              <a:t>可测性</a:t>
            </a:r>
            <a:r>
              <a:rPr lang="en-US" altLang="zh-CN" dirty="0" smtClean="0"/>
              <a:t>= -0.08 * NOO + 1.12 * DIT + 0.97 * CBO</a:t>
            </a:r>
            <a:r>
              <a:rPr lang="zh-CN" altLang="zh-CN" dirty="0" smtClean="0"/>
              <a:t>。</a:t>
            </a:r>
            <a:endParaRPr lang="en-US" altLang="zh-CN" dirty="0" smtClean="0"/>
          </a:p>
          <a:p>
            <a:pPr>
              <a:buNone/>
            </a:pPr>
            <a:r>
              <a:rPr lang="en-US" altLang="zh-CN" dirty="0" smtClean="0"/>
              <a:t> </a:t>
            </a:r>
            <a:r>
              <a:rPr lang="en-US" altLang="zh-CN" dirty="0" smtClean="0"/>
              <a:t> </a:t>
            </a:r>
            <a:r>
              <a:rPr lang="zh-CN" altLang="en-US" dirty="0" smtClean="0"/>
              <a:t>（使用</a:t>
            </a:r>
            <a:r>
              <a:rPr lang="en-US" altLang="zh-CN" dirty="0" err="1" smtClean="0"/>
              <a:t>Junit</a:t>
            </a:r>
            <a:r>
              <a:rPr lang="zh-CN" altLang="en-US" dirty="0" smtClean="0"/>
              <a:t>的断言，代码行数，方法数评估测试难易程度）</a:t>
            </a:r>
            <a:endParaRPr lang="en-US" altLang="zh-CN" dirty="0" smtClean="0"/>
          </a:p>
          <a:p>
            <a:endParaRPr lang="en-US" altLang="zh-CN" dirty="0" smtClean="0"/>
          </a:p>
          <a:p>
            <a:endParaRPr lang="en-US" altLang="zh-CN" dirty="0" smtClean="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 Estimation of Software Testability Using Fuzzy Logic</a:t>
            </a:r>
            <a:endParaRPr lang="zh-CN" altLang="en-US" dirty="0"/>
          </a:p>
        </p:txBody>
      </p:sp>
      <p:sp>
        <p:nvSpPr>
          <p:cNvPr id="3" name="副标题 2"/>
          <p:cNvSpPr>
            <a:spLocks noGrp="1"/>
          </p:cNvSpPr>
          <p:nvPr>
            <p:ph type="subTitle" idx="1"/>
          </p:nvPr>
        </p:nvSpPr>
        <p:spPr/>
        <p:txBody>
          <a:bodyPr/>
          <a:lstStyle/>
          <a:p>
            <a:r>
              <a:rPr lang="en-US" altLang="zh-CN" dirty="0" smtClean="0"/>
              <a:t>U. </a:t>
            </a:r>
            <a:r>
              <a:rPr lang="en-US" altLang="zh-CN" dirty="0" err="1" smtClean="0"/>
              <a:t>Garg</a:t>
            </a:r>
            <a:r>
              <a:rPr lang="en-US" altLang="zh-CN" dirty="0" smtClean="0"/>
              <a:t> and A. </a:t>
            </a:r>
            <a:r>
              <a:rPr lang="en-US" altLang="zh-CN" dirty="0" err="1" smtClean="0"/>
              <a:t>Singhal</a:t>
            </a:r>
            <a:r>
              <a:rPr lang="en-US" altLang="zh-CN" dirty="0" smtClean="0"/>
              <a:t> </a:t>
            </a:r>
            <a:br>
              <a:rPr lang="en-US" altLang="zh-CN" dirty="0" smtClean="0"/>
            </a:br>
            <a:r>
              <a:rPr lang="en-US" altLang="zh-CN" dirty="0" smtClean="0"/>
              <a:t>2016</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本文</a:t>
            </a:r>
            <a:r>
              <a:rPr lang="zh-CN" altLang="zh-CN" dirty="0" smtClean="0"/>
              <a:t>中</a:t>
            </a:r>
            <a:r>
              <a:rPr lang="zh-CN" altLang="zh-CN" dirty="0" smtClean="0"/>
              <a:t>提出了一些与可能影响可测试性的软件开发人员相关的因素和度量，例如，多年的编码经验和类似项目的先前经验开发</a:t>
            </a:r>
            <a:r>
              <a:rPr lang="zh-CN" altLang="zh-CN" dirty="0" smtClean="0"/>
              <a:t>。</a:t>
            </a:r>
            <a:endParaRPr lang="en-US" altLang="zh-CN" dirty="0" smtClean="0"/>
          </a:p>
          <a:p>
            <a:endParaRPr lang="en-US" altLang="zh-CN" dirty="0" smtClean="0"/>
          </a:p>
          <a:p>
            <a:r>
              <a:rPr lang="zh-CN" altLang="zh-CN" dirty="0" smtClean="0"/>
              <a:t>可能</a:t>
            </a:r>
            <a:r>
              <a:rPr lang="zh-CN" altLang="zh-CN" dirty="0" smtClean="0"/>
              <a:t>影响可测试性的严格相关的软件开发人员</a:t>
            </a:r>
            <a:r>
              <a:rPr lang="zh-CN" altLang="zh-CN" dirty="0" smtClean="0"/>
              <a:t>因素</a:t>
            </a:r>
            <a:r>
              <a:rPr lang="en-US" altLang="zh-CN" dirty="0" smtClean="0"/>
              <a:t>:</a:t>
            </a:r>
            <a:endParaRPr lang="zh-CN" altLang="zh-CN" dirty="0" smtClean="0"/>
          </a:p>
          <a:p>
            <a:pPr marL="971550" lvl="1" indent="-514350">
              <a:buFont typeface="+mj-lt"/>
              <a:buAutoNum type="arabicPeriod"/>
            </a:pPr>
            <a:r>
              <a:rPr lang="zh-CN" altLang="zh-CN" dirty="0" smtClean="0"/>
              <a:t>多年</a:t>
            </a:r>
            <a:r>
              <a:rPr lang="zh-CN" altLang="zh-CN" dirty="0" smtClean="0"/>
              <a:t>的编码经验</a:t>
            </a:r>
          </a:p>
          <a:p>
            <a:pPr marL="971550" lvl="1" indent="-514350">
              <a:buFont typeface="+mj-lt"/>
              <a:buAutoNum type="arabicPeriod"/>
            </a:pPr>
            <a:r>
              <a:rPr lang="zh-CN" altLang="zh-CN" dirty="0" smtClean="0"/>
              <a:t>开发</a:t>
            </a:r>
            <a:r>
              <a:rPr lang="zh-CN" altLang="zh-CN" dirty="0" smtClean="0"/>
              <a:t>时间</a:t>
            </a:r>
          </a:p>
          <a:p>
            <a:pPr marL="971550" lvl="1" indent="-514350">
              <a:buFont typeface="+mj-lt"/>
              <a:buAutoNum type="arabicPeriod"/>
            </a:pPr>
            <a:r>
              <a:rPr lang="zh-CN" altLang="zh-CN" dirty="0" smtClean="0"/>
              <a:t>类似</a:t>
            </a:r>
            <a:r>
              <a:rPr lang="zh-CN" altLang="zh-CN" dirty="0" smtClean="0"/>
              <a:t>项目的先前开发经验</a:t>
            </a:r>
          </a:p>
          <a:p>
            <a:pPr marL="971550" lvl="1" indent="-514350">
              <a:buFont typeface="+mj-lt"/>
              <a:buAutoNum type="arabicPeriod"/>
            </a:pPr>
            <a:r>
              <a:rPr lang="zh-CN" altLang="zh-CN" dirty="0" smtClean="0"/>
              <a:t>对</a:t>
            </a:r>
            <a:r>
              <a:rPr lang="zh-CN" altLang="zh-CN" dirty="0" smtClean="0"/>
              <a:t>主要使用编程语言的信心</a:t>
            </a:r>
          </a:p>
          <a:p>
            <a:pPr marL="971550" lvl="1" indent="-514350">
              <a:buFont typeface="+mj-lt"/>
              <a:buAutoNum type="arabicPeriod"/>
            </a:pPr>
            <a:r>
              <a:rPr lang="zh-CN" altLang="zh-CN" dirty="0" smtClean="0"/>
              <a:t>工作</a:t>
            </a:r>
            <a:r>
              <a:rPr lang="zh-CN" altLang="zh-CN" dirty="0" smtClean="0"/>
              <a:t>的努力程度</a:t>
            </a:r>
          </a:p>
          <a:p>
            <a:endParaRPr lang="en-US" altLang="zh-CN" dirty="0" smtClean="0"/>
          </a:p>
          <a:p>
            <a:endParaRPr lang="zh-CN" altLang="zh-CN"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84785"/>
            <a:ext cx="7772400" cy="2115666"/>
          </a:xfrm>
        </p:spPr>
        <p:txBody>
          <a:bodyPr>
            <a:normAutofit/>
          </a:bodyPr>
          <a:lstStyle/>
          <a:p>
            <a:r>
              <a:rPr lang="en-US" altLang="zh-CN" dirty="0" smtClean="0"/>
              <a:t>A Study of the Relationship Between Class Testability and Runtime Properties</a:t>
            </a:r>
            <a:endParaRPr lang="zh-CN" altLang="en-US" dirty="0"/>
          </a:p>
        </p:txBody>
      </p:sp>
      <p:sp>
        <p:nvSpPr>
          <p:cNvPr id="3" name="副标题 2"/>
          <p:cNvSpPr>
            <a:spLocks noGrp="1"/>
          </p:cNvSpPr>
          <p:nvPr>
            <p:ph type="subTitle" idx="1"/>
          </p:nvPr>
        </p:nvSpPr>
        <p:spPr/>
        <p:txBody>
          <a:bodyPr/>
          <a:lstStyle/>
          <a:p>
            <a:r>
              <a:rPr lang="en-US" altLang="zh-CN" dirty="0" smtClean="0"/>
              <a:t>A. </a:t>
            </a:r>
            <a:r>
              <a:rPr lang="en-US" altLang="zh-CN" dirty="0" err="1" smtClean="0"/>
              <a:t>Tahir</a:t>
            </a:r>
            <a:r>
              <a:rPr lang="en-US" altLang="zh-CN" dirty="0" smtClean="0"/>
              <a:t>, S. </a:t>
            </a:r>
            <a:r>
              <a:rPr lang="en-US" altLang="zh-CN" dirty="0" err="1" smtClean="0"/>
              <a:t>MacDonell</a:t>
            </a:r>
            <a:r>
              <a:rPr lang="en-US" altLang="zh-CN" dirty="0" smtClean="0"/>
              <a:t>, and J. Buchan </a:t>
            </a:r>
            <a:br>
              <a:rPr lang="en-US" altLang="zh-CN" dirty="0" smtClean="0"/>
            </a:br>
            <a:r>
              <a:rPr lang="en-US" altLang="zh-CN" dirty="0" smtClean="0"/>
              <a:t>2014</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概要</a:t>
            </a:r>
            <a:endParaRPr lang="zh-CN" altLang="en-US" dirty="0"/>
          </a:p>
        </p:txBody>
      </p:sp>
      <p:sp>
        <p:nvSpPr>
          <p:cNvPr id="3" name="内容占位符 2"/>
          <p:cNvSpPr>
            <a:spLocks noGrp="1"/>
          </p:cNvSpPr>
          <p:nvPr>
            <p:ph idx="1"/>
          </p:nvPr>
        </p:nvSpPr>
        <p:spPr/>
        <p:txBody>
          <a:bodyPr>
            <a:noAutofit/>
          </a:bodyPr>
          <a:lstStyle/>
          <a:p>
            <a:r>
              <a:rPr lang="zh-CN" altLang="en-US" sz="2000" dirty="0" smtClean="0"/>
              <a:t>本文</a:t>
            </a:r>
            <a:r>
              <a:rPr lang="zh-CN" altLang="zh-CN" sz="2000" dirty="0" smtClean="0"/>
              <a:t>报告</a:t>
            </a:r>
            <a:r>
              <a:rPr lang="zh-CN" altLang="zh-CN" sz="2000" dirty="0" smtClean="0"/>
              <a:t>了一个关于类可测试性和运行时属性之间关系的案例研究，例如动态耦合度量（例如，导入耦合和导出耦合）。该案例研究是在四个开源项目中进行的。通过测试</a:t>
            </a:r>
            <a:r>
              <a:rPr lang="en-US" altLang="zh-CN" sz="2000" dirty="0" smtClean="0"/>
              <a:t>LOC</a:t>
            </a:r>
            <a:r>
              <a:rPr lang="zh-CN" altLang="zh-CN" sz="2000" dirty="0" smtClean="0"/>
              <a:t>的大小测量可测试性。</a:t>
            </a:r>
          </a:p>
          <a:p>
            <a:endParaRPr lang="en-US" altLang="zh-CN" sz="2000" dirty="0" smtClean="0"/>
          </a:p>
          <a:p>
            <a:pPr>
              <a:buNone/>
            </a:pPr>
            <a:endParaRPr lang="en-US" altLang="zh-CN" sz="2000" dirty="0" smtClean="0"/>
          </a:p>
          <a:p>
            <a:endParaRPr lang="en-US" altLang="zh-CN" sz="2000" dirty="0" smtClean="0"/>
          </a:p>
          <a:p>
            <a:endParaRPr lang="en-US" altLang="zh-CN" sz="2000" dirty="0" smtClean="0"/>
          </a:p>
          <a:p>
            <a:r>
              <a:rPr lang="zh-CN" altLang="zh-CN" sz="2000" dirty="0" smtClean="0"/>
              <a:t>这</a:t>
            </a:r>
            <a:r>
              <a:rPr lang="zh-CN" altLang="zh-CN" sz="2000" dirty="0" smtClean="0"/>
              <a:t>项</a:t>
            </a:r>
            <a:r>
              <a:rPr lang="zh-CN" altLang="zh-CN" sz="2000" dirty="0" smtClean="0"/>
              <a:t>工作提出</a:t>
            </a:r>
            <a:r>
              <a:rPr lang="zh-CN" altLang="zh-CN" sz="2000" dirty="0" smtClean="0"/>
              <a:t>了对运行时属性（动态耦合和关键类</a:t>
            </a:r>
            <a:r>
              <a:rPr lang="en-US" altLang="zh-CN" sz="2000" dirty="0" smtClean="0"/>
              <a:t>, </a:t>
            </a:r>
            <a:r>
              <a:rPr lang="en-US" altLang="zh-CN" sz="2000" b="1" dirty="0" smtClean="0"/>
              <a:t>dynamic coupling </a:t>
            </a:r>
            <a:r>
              <a:rPr lang="en-US" altLang="zh-CN" sz="2000" dirty="0" smtClean="0"/>
              <a:t>and </a:t>
            </a:r>
            <a:r>
              <a:rPr lang="en-US" altLang="zh-CN" sz="2000" b="1" dirty="0" smtClean="0"/>
              <a:t>key classes</a:t>
            </a:r>
            <a:r>
              <a:rPr lang="zh-CN" altLang="zh-CN" sz="2000" dirty="0" smtClean="0"/>
              <a:t>）与类可测试性之间可能关系的实证研究结果</a:t>
            </a:r>
            <a:r>
              <a:rPr lang="zh-CN" altLang="zh-CN" sz="2000" dirty="0" smtClean="0"/>
              <a:t>。</a:t>
            </a:r>
            <a:r>
              <a:rPr lang="zh-CN" altLang="en-US" sz="2000" dirty="0" smtClean="0"/>
              <a:t>本文</a:t>
            </a:r>
            <a:r>
              <a:rPr lang="zh-CN" altLang="zh-CN" sz="2000" dirty="0" smtClean="0"/>
              <a:t>使用</a:t>
            </a:r>
            <a:r>
              <a:rPr lang="zh-CN" altLang="zh-CN" sz="2000" dirty="0" smtClean="0"/>
              <a:t>动态指标测量这两个属性，并认为使用动态指标收集的数据比使用静态指标收集的数据更广泛，更精确。</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研究的问题</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smtClean="0"/>
              <a:t>RQ1</a:t>
            </a:r>
            <a:r>
              <a:rPr lang="en-US" altLang="zh-CN" dirty="0" smtClean="0"/>
              <a:t>: </a:t>
            </a:r>
            <a:r>
              <a:rPr lang="zh-CN" altLang="zh-CN" dirty="0" smtClean="0"/>
              <a:t>类的动态耦合是否与其相应的测试类</a:t>
            </a:r>
            <a:r>
              <a:rPr lang="en-US" altLang="zh-CN" dirty="0" smtClean="0"/>
              <a:t>/</a:t>
            </a:r>
            <a:r>
              <a:rPr lang="zh-CN" altLang="zh-CN" dirty="0" smtClean="0"/>
              <a:t>单元的类可测性显着相关？</a:t>
            </a:r>
          </a:p>
          <a:p>
            <a:r>
              <a:rPr lang="en-US" altLang="zh-CN" b="1" dirty="0" smtClean="0"/>
              <a:t>RQ2</a:t>
            </a:r>
            <a:r>
              <a:rPr lang="en-US" altLang="zh-CN" dirty="0" smtClean="0"/>
              <a:t>: </a:t>
            </a:r>
            <a:r>
              <a:rPr lang="zh-CN" altLang="zh-CN" dirty="0" smtClean="0"/>
              <a:t>关键类是否与其相应测试类</a:t>
            </a:r>
            <a:r>
              <a:rPr lang="en-US" altLang="zh-CN" dirty="0" smtClean="0"/>
              <a:t>/</a:t>
            </a:r>
            <a:r>
              <a:rPr lang="zh-CN" altLang="zh-CN" dirty="0" smtClean="0"/>
              <a:t>单元的类可测试性显着相关？</a:t>
            </a:r>
          </a:p>
          <a:p>
            <a:r>
              <a:rPr lang="zh-CN" altLang="zh-CN" dirty="0" smtClean="0"/>
              <a:t>调查以下两个研究假设来回答研究问题：</a:t>
            </a:r>
          </a:p>
          <a:p>
            <a:r>
              <a:rPr lang="en-US" altLang="zh-CN" b="1" dirty="0" smtClean="0"/>
              <a:t>H0</a:t>
            </a:r>
            <a:r>
              <a:rPr lang="en-US" altLang="zh-CN" dirty="0" smtClean="0"/>
              <a:t>: </a:t>
            </a:r>
            <a:r>
              <a:rPr lang="zh-CN" altLang="zh-CN" dirty="0" smtClean="0"/>
              <a:t>动态耦合与类可测性具有显着相关性。</a:t>
            </a:r>
          </a:p>
          <a:p>
            <a:r>
              <a:rPr lang="en-US" altLang="zh-CN" b="1" dirty="0" smtClean="0"/>
              <a:t>H1</a:t>
            </a:r>
            <a:r>
              <a:rPr lang="en-US" altLang="zh-CN" dirty="0" smtClean="0"/>
              <a:t>: </a:t>
            </a:r>
            <a:r>
              <a:rPr lang="zh-CN" altLang="zh-CN" dirty="0" smtClean="0"/>
              <a:t>关键类与类可测试性有显着的相关性。</a:t>
            </a:r>
          </a:p>
          <a:p>
            <a:r>
              <a:rPr lang="zh-CN" altLang="zh-CN" dirty="0" smtClean="0"/>
              <a:t>相应的空假设是：</a:t>
            </a:r>
          </a:p>
          <a:p>
            <a:r>
              <a:rPr lang="en-US" altLang="zh-CN" b="1" dirty="0" smtClean="0"/>
              <a:t>H2</a:t>
            </a:r>
            <a:r>
              <a:rPr lang="zh-CN" altLang="zh-CN" dirty="0" smtClean="0"/>
              <a:t>：动态耦合与类可测性度量没有显着的相关性</a:t>
            </a:r>
            <a:r>
              <a:rPr lang="en-US" altLang="zh-CN" dirty="0" smtClean="0"/>
              <a:t>.</a:t>
            </a:r>
            <a:endParaRPr lang="zh-CN" altLang="zh-CN" dirty="0" smtClean="0"/>
          </a:p>
          <a:p>
            <a:r>
              <a:rPr lang="en-US" altLang="zh-CN" b="1" dirty="0" smtClean="0"/>
              <a:t>H3</a:t>
            </a:r>
            <a:r>
              <a:rPr lang="zh-CN" altLang="zh-CN" dirty="0" smtClean="0"/>
              <a:t>：关键类与类可测性没有显着的相关性。</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Dynamic Coupling </a:t>
            </a:r>
            <a:r>
              <a:rPr lang="en-US" altLang="zh-CN" b="1" dirty="0" smtClean="0"/>
              <a:t>Metrics</a:t>
            </a:r>
          </a:p>
          <a:p>
            <a:pPr lvl="1"/>
            <a:r>
              <a:rPr lang="zh-CN" altLang="zh-CN" dirty="0" smtClean="0"/>
              <a:t>导入耦合（</a:t>
            </a:r>
            <a:r>
              <a:rPr lang="en-US" altLang="zh-CN" dirty="0" smtClean="0"/>
              <a:t>IC, Import Coupling</a:t>
            </a:r>
            <a:r>
              <a:rPr lang="zh-CN" altLang="zh-CN" dirty="0" smtClean="0"/>
              <a:t>）</a:t>
            </a:r>
            <a:endParaRPr lang="en-US" altLang="zh-CN" dirty="0" smtClean="0"/>
          </a:p>
          <a:p>
            <a:pPr lvl="2"/>
            <a:r>
              <a:rPr lang="en-US" altLang="zh-CN" dirty="0" smtClean="0"/>
              <a:t>IC</a:t>
            </a:r>
            <a:r>
              <a:rPr lang="zh-CN" altLang="en-US" dirty="0" smtClean="0"/>
              <a:t>测量一个类从系统中的其他类接收的方法调用的</a:t>
            </a:r>
            <a:r>
              <a:rPr lang="zh-CN" altLang="en-US" dirty="0" smtClean="0"/>
              <a:t>数量</a:t>
            </a:r>
            <a:r>
              <a:rPr lang="zh-CN" altLang="zh-CN" dirty="0" smtClean="0"/>
              <a:t>（</a:t>
            </a:r>
            <a:r>
              <a:rPr lang="zh-CN" altLang="zh-CN" dirty="0" smtClean="0"/>
              <a:t>即，一个类调用了其他类的方法数量）。</a:t>
            </a:r>
            <a:endParaRPr lang="en-US" altLang="zh-CN" dirty="0" smtClean="0"/>
          </a:p>
          <a:p>
            <a:pPr lvl="1"/>
            <a:endParaRPr lang="en-US" altLang="zh-CN" dirty="0" smtClean="0"/>
          </a:p>
          <a:p>
            <a:pPr lvl="1"/>
            <a:r>
              <a:rPr lang="zh-CN" altLang="zh-CN" dirty="0" smtClean="0"/>
              <a:t>输出耦合（</a:t>
            </a:r>
            <a:r>
              <a:rPr lang="en-US" altLang="zh-CN" dirty="0" smtClean="0"/>
              <a:t>EC, Export Coupling</a:t>
            </a:r>
            <a:r>
              <a:rPr lang="zh-CN" altLang="zh-CN" dirty="0" smtClean="0"/>
              <a:t>）</a:t>
            </a:r>
            <a:endParaRPr lang="en-US" altLang="zh-CN" dirty="0" smtClean="0"/>
          </a:p>
          <a:p>
            <a:pPr lvl="2"/>
            <a:r>
              <a:rPr lang="en-US" altLang="zh-CN" dirty="0" smtClean="0"/>
              <a:t>EC</a:t>
            </a:r>
            <a:r>
              <a:rPr lang="zh-CN" altLang="en-US" dirty="0" smtClean="0"/>
              <a:t>测量从类发送</a:t>
            </a:r>
            <a:r>
              <a:rPr lang="zh-CN" altLang="en-US" dirty="0" smtClean="0"/>
              <a:t>到系统</a:t>
            </a:r>
            <a:r>
              <a:rPr lang="zh-CN" altLang="en-US" dirty="0" smtClean="0"/>
              <a:t>中其他类的方法调用的</a:t>
            </a:r>
            <a:r>
              <a:rPr lang="zh-CN" altLang="en-US" dirty="0" smtClean="0"/>
              <a:t>数量</a:t>
            </a:r>
            <a:r>
              <a:rPr lang="zh-CN" altLang="zh-CN" dirty="0" smtClean="0"/>
              <a:t>（即，一个类的方法被其他类调用的数量</a:t>
            </a:r>
            <a:r>
              <a:rPr lang="zh-CN" altLang="zh-CN" dirty="0" smtClean="0"/>
              <a:t>）</a:t>
            </a:r>
            <a:r>
              <a:rPr lang="zh-CN" altLang="en-US"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Key Classes Metrics</a:t>
            </a:r>
            <a:endParaRPr lang="en-US" altLang="zh-CN" b="1" dirty="0" smtClean="0"/>
          </a:p>
          <a:p>
            <a:pPr lvl="1"/>
            <a:r>
              <a:rPr lang="zh-CN" altLang="en-US" dirty="0" smtClean="0"/>
              <a:t>那些</a:t>
            </a:r>
            <a:r>
              <a:rPr lang="zh-CN" altLang="zh-CN" dirty="0" smtClean="0"/>
              <a:t>具有</a:t>
            </a:r>
            <a:r>
              <a:rPr lang="zh-CN" altLang="zh-CN" dirty="0" smtClean="0"/>
              <a:t>更高执行</a:t>
            </a:r>
            <a:r>
              <a:rPr lang="zh-CN" altLang="zh-CN" dirty="0" smtClean="0"/>
              <a:t>频率</a:t>
            </a:r>
            <a:r>
              <a:rPr lang="zh-CN" altLang="zh-CN" dirty="0" smtClean="0"/>
              <a:t>的类</a:t>
            </a:r>
            <a:r>
              <a:rPr lang="zh-CN" altLang="zh-CN" dirty="0" smtClean="0"/>
              <a:t>（</a:t>
            </a:r>
            <a:r>
              <a:rPr lang="en-US" altLang="zh-CN" dirty="0" smtClean="0"/>
              <a:t>EF</a:t>
            </a:r>
            <a:r>
              <a:rPr lang="zh-CN" altLang="zh-CN" dirty="0" smtClean="0"/>
              <a:t>，</a:t>
            </a:r>
            <a:r>
              <a:rPr lang="en-US" altLang="zh-CN" dirty="0" smtClean="0"/>
              <a:t>Execution </a:t>
            </a:r>
            <a:r>
              <a:rPr lang="en-US" altLang="zh-CN" dirty="0" smtClean="0"/>
              <a:t>Frequency)</a:t>
            </a:r>
          </a:p>
          <a:p>
            <a:pPr lvl="1"/>
            <a:endParaRPr lang="en-US" altLang="zh-CN" dirty="0" smtClean="0"/>
          </a:p>
          <a:p>
            <a:pPr lvl="1"/>
            <a:r>
              <a:rPr lang="zh-CN" altLang="zh-CN" dirty="0" smtClean="0"/>
              <a:t>类</a:t>
            </a:r>
            <a:r>
              <a:rPr lang="en-US" altLang="zh-CN" dirty="0" smtClean="0"/>
              <a:t>C</a:t>
            </a:r>
            <a:r>
              <a:rPr lang="zh-CN" altLang="zh-CN" dirty="0" smtClean="0"/>
              <a:t>的</a:t>
            </a:r>
            <a:r>
              <a:rPr lang="en-US" altLang="zh-CN" dirty="0" smtClean="0"/>
              <a:t>EF</a:t>
            </a:r>
            <a:r>
              <a:rPr lang="zh-CN" altLang="zh-CN" dirty="0" smtClean="0"/>
              <a:t>计算是类</a:t>
            </a:r>
            <a:r>
              <a:rPr lang="en-US" altLang="zh-CN" dirty="0" smtClean="0"/>
              <a:t>C</a:t>
            </a:r>
            <a:r>
              <a:rPr lang="zh-CN" altLang="zh-CN" dirty="0" smtClean="0"/>
              <a:t>中</a:t>
            </a:r>
            <a:r>
              <a:rPr lang="zh-CN" altLang="zh-CN" dirty="0" smtClean="0"/>
              <a:t>方法的执行</a:t>
            </a:r>
            <a:r>
              <a:rPr lang="zh-CN" altLang="zh-CN" dirty="0" smtClean="0"/>
              <a:t>次数</a:t>
            </a:r>
            <a:r>
              <a:rPr lang="zh-CN" altLang="en-US" dirty="0" smtClean="0"/>
              <a:t>：</a:t>
            </a:r>
            <a:endParaRPr lang="en-US" altLang="zh-CN" dirty="0" smtClean="0"/>
          </a:p>
          <a:p>
            <a:pPr lvl="1">
              <a:buNone/>
            </a:pPr>
            <a:r>
              <a:rPr lang="en-US" altLang="zh-CN" dirty="0" smtClean="0"/>
              <a:t>	</a:t>
            </a:r>
            <a:r>
              <a:rPr lang="zh-CN" altLang="zh-CN" dirty="0" smtClean="0"/>
              <a:t>其中</a:t>
            </a:r>
            <a:r>
              <a:rPr lang="en-US" altLang="zh-CN" dirty="0" smtClean="0"/>
              <a:t>n</a:t>
            </a:r>
            <a:r>
              <a:rPr lang="zh-CN" altLang="zh-CN" dirty="0" smtClean="0"/>
              <a:t>是类</a:t>
            </a:r>
            <a:r>
              <a:rPr lang="en-US" altLang="zh-CN" dirty="0" smtClean="0"/>
              <a:t>C</a:t>
            </a:r>
            <a:r>
              <a:rPr lang="zh-CN" altLang="zh-CN" dirty="0" smtClean="0"/>
              <a:t>中</a:t>
            </a:r>
            <a:r>
              <a:rPr lang="zh-CN" altLang="zh-CN" dirty="0" smtClean="0"/>
              <a:t>执行的方法的</a:t>
            </a:r>
            <a:r>
              <a:rPr lang="zh-CN" altLang="zh-CN" dirty="0" smtClean="0"/>
              <a:t>数量</a:t>
            </a:r>
            <a:r>
              <a:rPr lang="zh-CN" altLang="en-US" dirty="0" smtClean="0"/>
              <a:t>，</a:t>
            </a:r>
            <a:endParaRPr lang="en-US" altLang="zh-CN" dirty="0" smtClean="0"/>
          </a:p>
          <a:p>
            <a:pPr lvl="1">
              <a:buNone/>
            </a:pPr>
            <a:r>
              <a:rPr lang="en-US" altLang="zh-CN" dirty="0" smtClean="0"/>
              <a:t> </a:t>
            </a:r>
            <a:r>
              <a:rPr lang="en-US" altLang="zh-CN" dirty="0" smtClean="0"/>
              <a:t>	EF</a:t>
            </a:r>
            <a:r>
              <a:rPr lang="zh-CN" altLang="zh-CN" dirty="0" smtClean="0"/>
              <a:t>（</a:t>
            </a:r>
            <a:r>
              <a:rPr lang="en-US" altLang="zh-CN" dirty="0" smtClean="0"/>
              <a:t>mi</a:t>
            </a:r>
            <a:r>
              <a:rPr lang="zh-CN" altLang="zh-CN" dirty="0" smtClean="0"/>
              <a:t>）</a:t>
            </a:r>
            <a:r>
              <a:rPr lang="zh-CN" altLang="zh-CN" dirty="0" smtClean="0"/>
              <a:t>为类</a:t>
            </a:r>
            <a:r>
              <a:rPr lang="en-US" altLang="zh-CN" dirty="0" smtClean="0"/>
              <a:t>C</a:t>
            </a:r>
            <a:r>
              <a:rPr lang="zh-CN" altLang="zh-CN" dirty="0" smtClean="0"/>
              <a:t>方法</a:t>
            </a:r>
            <a:r>
              <a:rPr lang="en-US" altLang="zh-CN" dirty="0" smtClean="0"/>
              <a:t>mi</a:t>
            </a:r>
            <a:r>
              <a:rPr lang="zh-CN" altLang="zh-CN" dirty="0" smtClean="0"/>
              <a:t>的</a:t>
            </a:r>
            <a:r>
              <a:rPr lang="zh-CN" altLang="zh-CN" dirty="0" smtClean="0"/>
              <a:t>执行次数</a:t>
            </a:r>
            <a:endParaRPr lang="zh-CN" altLang="en-US" dirty="0"/>
          </a:p>
        </p:txBody>
      </p:sp>
      <p:pic>
        <p:nvPicPr>
          <p:cNvPr id="4" name="图片 3"/>
          <p:cNvPicPr/>
          <p:nvPr/>
        </p:nvPicPr>
        <p:blipFill>
          <a:blip r:embed="rId2" cstate="print"/>
          <a:srcRect/>
          <a:stretch>
            <a:fillRect/>
          </a:stretch>
        </p:blipFill>
        <p:spPr bwMode="auto">
          <a:xfrm>
            <a:off x="1043608" y="5301208"/>
            <a:ext cx="5472608" cy="108012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处理可测试性的方法类型</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需求可测试性</a:t>
            </a:r>
            <a:endParaRPr lang="en-US" altLang="zh-CN" dirty="0" smtClean="0"/>
          </a:p>
          <a:p>
            <a:pPr lvl="1"/>
            <a:r>
              <a:rPr lang="zh-CN" altLang="en-US" sz="1900" dirty="0" smtClean="0"/>
              <a:t>需求可测试性是指可以轻松测试系统需求的程度，即可以从需求规格说明书中导</a:t>
            </a:r>
            <a:endParaRPr lang="en-US" altLang="zh-CN" sz="1900" dirty="0" smtClean="0"/>
          </a:p>
          <a:p>
            <a:pPr lvl="1">
              <a:buNone/>
            </a:pPr>
            <a:r>
              <a:rPr lang="en-US" altLang="zh-CN" sz="1900" dirty="0" smtClean="0"/>
              <a:t>	</a:t>
            </a:r>
            <a:r>
              <a:rPr lang="zh-CN" altLang="en-US" sz="1900" dirty="0" smtClean="0"/>
              <a:t>出测试套件和</a:t>
            </a:r>
            <a:r>
              <a:rPr lang="en-US" altLang="zh-CN" sz="1900" dirty="0" smtClean="0"/>
              <a:t>oracles</a:t>
            </a:r>
            <a:r>
              <a:rPr lang="zh-CN" altLang="en-US" sz="1900" dirty="0" smtClean="0"/>
              <a:t>的难易程度。</a:t>
            </a:r>
            <a:endParaRPr lang="en-US" altLang="zh-CN" sz="1900" dirty="0" smtClean="0"/>
          </a:p>
          <a:p>
            <a:endParaRPr lang="en-US" altLang="zh-CN" dirty="0" smtClean="0"/>
          </a:p>
          <a:p>
            <a:r>
              <a:rPr lang="zh-CN" altLang="en-US" dirty="0" smtClean="0"/>
              <a:t>可测试性设计</a:t>
            </a:r>
            <a:endParaRPr lang="en-US" altLang="zh-CN" dirty="0" smtClean="0"/>
          </a:p>
          <a:p>
            <a:pPr lvl="1"/>
            <a:r>
              <a:rPr lang="zh-CN" altLang="en-US" sz="1900" dirty="0" smtClean="0"/>
              <a:t>设计一个便于测试的系统非常重要，例如，在系统中内置测试接口。</a:t>
            </a:r>
            <a:endParaRPr lang="en-US" altLang="zh-CN" sz="1900" dirty="0" smtClean="0"/>
          </a:p>
          <a:p>
            <a:pPr lvl="1"/>
            <a:endParaRPr lang="en-US" altLang="zh-CN" dirty="0" smtClean="0"/>
          </a:p>
          <a:p>
            <a:r>
              <a:rPr lang="zh-CN" altLang="en-US" dirty="0" smtClean="0"/>
              <a:t>可测试性测量</a:t>
            </a:r>
            <a:endParaRPr lang="en-US" altLang="zh-CN" dirty="0" smtClean="0"/>
          </a:p>
          <a:p>
            <a:pPr lvl="1"/>
            <a:r>
              <a:rPr lang="zh-CN" altLang="en-US" sz="1900" dirty="0" smtClean="0"/>
              <a:t>大比例的论文（</a:t>
            </a:r>
            <a:r>
              <a:rPr lang="en-US" altLang="zh-CN" sz="1900" dirty="0" smtClean="0"/>
              <a:t>64</a:t>
            </a:r>
            <a:r>
              <a:rPr lang="zh-CN" altLang="en-US" sz="1900" dirty="0" smtClean="0"/>
              <a:t>％）提出了方法或指标用于定量或定性测量，估计和可测试性</a:t>
            </a:r>
            <a:endParaRPr lang="en-US" altLang="zh-CN" sz="1900" dirty="0" smtClean="0"/>
          </a:p>
          <a:p>
            <a:pPr lvl="1">
              <a:buNone/>
            </a:pPr>
            <a:r>
              <a:rPr lang="en-US" altLang="zh-CN" sz="1900" dirty="0" smtClean="0"/>
              <a:t> 	</a:t>
            </a:r>
            <a:r>
              <a:rPr lang="zh-CN" altLang="en-US" sz="1900" dirty="0" smtClean="0"/>
              <a:t>预测。</a:t>
            </a:r>
            <a:endParaRPr lang="en-US" altLang="zh-CN" sz="1900" dirty="0" smtClean="0"/>
          </a:p>
          <a:p>
            <a:pPr lvl="1"/>
            <a:endParaRPr lang="en-US" altLang="zh-CN" dirty="0" smtClean="0"/>
          </a:p>
          <a:p>
            <a:r>
              <a:rPr lang="zh-CN" altLang="en-US" dirty="0" smtClean="0"/>
              <a:t>提高可测试性</a:t>
            </a:r>
            <a:endParaRPr lang="en-US" altLang="zh-CN" dirty="0" smtClean="0"/>
          </a:p>
          <a:p>
            <a:pPr lvl="1"/>
            <a:r>
              <a:rPr lang="zh-CN" altLang="en-US" sz="1900" dirty="0" smtClean="0"/>
              <a:t>许多论文提出了提高可测试性的建议。该类别中的一些论文通过重构或可测试性</a:t>
            </a:r>
            <a:endParaRPr lang="en-US" altLang="zh-CN" sz="1900" dirty="0" smtClean="0"/>
          </a:p>
          <a:p>
            <a:pPr lvl="1">
              <a:buNone/>
            </a:pPr>
            <a:r>
              <a:rPr lang="en-US" altLang="zh-CN" sz="1900" dirty="0" smtClean="0"/>
              <a:t>	</a:t>
            </a:r>
            <a:r>
              <a:rPr lang="zh-CN" altLang="en-US" sz="1900" dirty="0" smtClean="0"/>
              <a:t>“转换”来提高可测试性。</a:t>
            </a:r>
            <a:endParaRPr lang="en-US" altLang="zh-CN" sz="19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测量</a:t>
            </a:r>
            <a:r>
              <a:rPr lang="en-US" altLang="zh-CN" b="1" dirty="0" smtClean="0"/>
              <a:t>Measurements</a:t>
            </a:r>
            <a:endParaRPr lang="zh-CN" altLang="en-US" dirty="0"/>
          </a:p>
        </p:txBody>
      </p:sp>
      <p:sp>
        <p:nvSpPr>
          <p:cNvPr id="3" name="内容占位符 2"/>
          <p:cNvSpPr>
            <a:spLocks noGrp="1"/>
          </p:cNvSpPr>
          <p:nvPr>
            <p:ph idx="1"/>
          </p:nvPr>
        </p:nvSpPr>
        <p:spPr/>
        <p:txBody>
          <a:bodyPr/>
          <a:lstStyle/>
          <a:p>
            <a:r>
              <a:rPr lang="zh-CN" altLang="zh-CN" dirty="0" smtClean="0"/>
              <a:t> </a:t>
            </a:r>
            <a:r>
              <a:rPr lang="en-US" altLang="zh-CN" b="1" dirty="0" smtClean="0"/>
              <a:t>Class Testability Measures</a:t>
            </a:r>
            <a:endParaRPr lang="en-US" altLang="zh-CN" b="1" dirty="0" smtClean="0"/>
          </a:p>
          <a:p>
            <a:pPr lvl="1"/>
            <a:r>
              <a:rPr lang="zh-CN" altLang="zh-CN" dirty="0" smtClean="0"/>
              <a:t>在这项工作中，我们利用两个静态指标来衡量单位测试</a:t>
            </a:r>
            <a:r>
              <a:rPr lang="zh-CN" altLang="zh-CN" dirty="0" smtClean="0"/>
              <a:t>特征</a:t>
            </a:r>
            <a:r>
              <a:rPr lang="en-US" altLang="zh-CN" dirty="0" smtClean="0"/>
              <a:t>:</a:t>
            </a:r>
          </a:p>
          <a:p>
            <a:pPr lvl="2"/>
            <a:r>
              <a:rPr lang="zh-CN" altLang="zh-CN" dirty="0" smtClean="0"/>
              <a:t>代码测试行（</a:t>
            </a:r>
            <a:r>
              <a:rPr lang="en-US" altLang="zh-CN" dirty="0" smtClean="0"/>
              <a:t>TLOC</a:t>
            </a:r>
            <a:r>
              <a:rPr lang="zh-CN" altLang="zh-CN" dirty="0" smtClean="0"/>
              <a:t>）</a:t>
            </a:r>
            <a:endParaRPr lang="en-US" altLang="zh-CN" dirty="0" smtClean="0"/>
          </a:p>
          <a:p>
            <a:pPr lvl="2"/>
            <a:r>
              <a:rPr lang="zh-CN" altLang="zh-CN" dirty="0" smtClean="0"/>
              <a:t>测试用例数（</a:t>
            </a:r>
            <a:r>
              <a:rPr lang="en-US" altLang="zh-CN" dirty="0" smtClean="0"/>
              <a:t>NTC</a:t>
            </a:r>
            <a:r>
              <a:rPr lang="zh-CN" altLang="zh-CN" dirty="0" smtClean="0"/>
              <a:t>）</a:t>
            </a:r>
            <a:endParaRPr lang="en-US" altLang="zh-CN"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b="1" dirty="0" smtClean="0"/>
              <a:t> Discussion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800" b="1" dirty="0" smtClean="0"/>
              <a:t>RQ1</a:t>
            </a:r>
            <a:r>
              <a:rPr lang="en-US" altLang="zh-CN" sz="2800" dirty="0" smtClean="0"/>
              <a:t>: </a:t>
            </a:r>
            <a:r>
              <a:rPr lang="zh-CN" altLang="zh-CN" sz="2800" dirty="0" smtClean="0"/>
              <a:t>类的动态耦合是否与其相应的测试类</a:t>
            </a:r>
            <a:r>
              <a:rPr lang="en-US" altLang="zh-CN" sz="2800" dirty="0" smtClean="0"/>
              <a:t>/</a:t>
            </a:r>
            <a:r>
              <a:rPr lang="zh-CN" altLang="zh-CN" sz="2800" dirty="0" smtClean="0"/>
              <a:t>单元的类可测性显着相关？</a:t>
            </a:r>
          </a:p>
          <a:p>
            <a:r>
              <a:rPr lang="en-US" altLang="zh-CN" sz="2800" b="1" dirty="0" smtClean="0"/>
              <a:t>RQ2</a:t>
            </a:r>
            <a:r>
              <a:rPr lang="en-US" altLang="zh-CN" sz="2800" dirty="0" smtClean="0"/>
              <a:t>: </a:t>
            </a:r>
            <a:r>
              <a:rPr lang="zh-CN" altLang="zh-CN" sz="2800" dirty="0" smtClean="0"/>
              <a:t>关键类是否与其相应测试类</a:t>
            </a:r>
            <a:r>
              <a:rPr lang="en-US" altLang="zh-CN" sz="2800" dirty="0" smtClean="0"/>
              <a:t>/</a:t>
            </a:r>
            <a:r>
              <a:rPr lang="zh-CN" altLang="zh-CN" sz="2800" dirty="0" smtClean="0"/>
              <a:t>单元的类可测试性显着相关？</a:t>
            </a:r>
          </a:p>
          <a:p>
            <a:r>
              <a:rPr lang="zh-CN" altLang="zh-CN" sz="2800" dirty="0" smtClean="0"/>
              <a:t>调查以下两个研究假设来回答研究问题：</a:t>
            </a:r>
          </a:p>
          <a:p>
            <a:r>
              <a:rPr lang="en-US" altLang="zh-CN" sz="2800" b="1" dirty="0" smtClean="0"/>
              <a:t>H0</a:t>
            </a:r>
            <a:r>
              <a:rPr lang="en-US" altLang="zh-CN" sz="2800" dirty="0" smtClean="0"/>
              <a:t>: </a:t>
            </a:r>
            <a:r>
              <a:rPr lang="zh-CN" altLang="zh-CN" sz="2800" dirty="0" smtClean="0"/>
              <a:t>动态耦合与类可测性具有显着相关性。</a:t>
            </a:r>
            <a:r>
              <a:rPr lang="en-US" altLang="zh-CN" sz="2800" dirty="0" smtClean="0"/>
              <a:t>     </a:t>
            </a:r>
            <a:r>
              <a:rPr lang="zh-CN" altLang="zh-CN" sz="2800" b="1" dirty="0" smtClean="0"/>
              <a:t>√</a:t>
            </a:r>
            <a:endParaRPr lang="zh-CN" altLang="zh-CN" sz="2800" dirty="0" smtClean="0"/>
          </a:p>
          <a:p>
            <a:r>
              <a:rPr lang="en-US" altLang="zh-CN" sz="2800" b="1" dirty="0" smtClean="0"/>
              <a:t>H1</a:t>
            </a:r>
            <a:r>
              <a:rPr lang="en-US" altLang="zh-CN" sz="2800" dirty="0" smtClean="0"/>
              <a:t>: </a:t>
            </a:r>
            <a:r>
              <a:rPr lang="zh-CN" altLang="zh-CN" sz="2800" dirty="0" smtClean="0"/>
              <a:t>关键类与类可测试性有显着的相关性。</a:t>
            </a:r>
            <a:r>
              <a:rPr lang="en-US" altLang="zh-CN" sz="2800" dirty="0" smtClean="0"/>
              <a:t>     </a:t>
            </a:r>
            <a:r>
              <a:rPr lang="zh-CN" altLang="zh-CN" sz="2800" b="1" dirty="0" smtClean="0"/>
              <a:t>√</a:t>
            </a:r>
            <a:endParaRPr lang="zh-CN" altLang="zh-CN" sz="2800" dirty="0" smtClean="0"/>
          </a:p>
          <a:p>
            <a:r>
              <a:rPr lang="zh-CN" altLang="zh-CN" sz="2800" dirty="0" smtClean="0"/>
              <a:t>相应的空假设是：</a:t>
            </a:r>
          </a:p>
          <a:p>
            <a:r>
              <a:rPr lang="en-US" altLang="zh-CN" sz="2800" b="1" dirty="0" smtClean="0"/>
              <a:t>H2</a:t>
            </a:r>
            <a:r>
              <a:rPr lang="zh-CN" altLang="zh-CN" sz="2800" dirty="0" smtClean="0"/>
              <a:t>：动态耦合与类可测性度量没有显着的相关性</a:t>
            </a:r>
            <a:r>
              <a:rPr lang="en-US" altLang="zh-CN" sz="2800" dirty="0" smtClean="0"/>
              <a:t>. </a:t>
            </a:r>
            <a:r>
              <a:rPr lang="zh-CN" altLang="zh-CN" sz="2800" b="1" dirty="0" smtClean="0"/>
              <a:t>×</a:t>
            </a:r>
            <a:endParaRPr lang="zh-CN" altLang="zh-CN" sz="2800" dirty="0" smtClean="0"/>
          </a:p>
          <a:p>
            <a:r>
              <a:rPr lang="en-US" altLang="zh-CN" sz="2800" b="1" dirty="0" smtClean="0"/>
              <a:t>H3</a:t>
            </a:r>
            <a:r>
              <a:rPr lang="zh-CN" altLang="zh-CN" sz="2800" dirty="0" smtClean="0"/>
              <a:t>：关键类与类可测性没有显着的相关性。</a:t>
            </a:r>
            <a:r>
              <a:rPr lang="en-US" altLang="zh-CN" sz="2800" dirty="0" smtClean="0"/>
              <a:t>       </a:t>
            </a:r>
            <a:r>
              <a:rPr lang="zh-CN" altLang="zh-CN" sz="2800" b="1" dirty="0" smtClean="0"/>
              <a:t>×</a:t>
            </a:r>
            <a:endParaRPr lang="zh-CN" altLang="zh-CN" sz="2800"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4745"/>
            <a:ext cx="7772400" cy="2475706"/>
          </a:xfrm>
        </p:spPr>
        <p:txBody>
          <a:bodyPr>
            <a:normAutofit fontScale="90000"/>
          </a:bodyPr>
          <a:lstStyle/>
          <a:p>
            <a:r>
              <a:rPr lang="en-US" altLang="zh-CN" dirty="0" smtClean="0"/>
              <a:t>Empirical Analysis for Investigating the Effect of Control Flow Dependencies on Testability of Classes</a:t>
            </a:r>
            <a:endParaRPr lang="zh-CN" altLang="en-US" dirty="0"/>
          </a:p>
        </p:txBody>
      </p:sp>
      <p:sp>
        <p:nvSpPr>
          <p:cNvPr id="3" name="副标题 2"/>
          <p:cNvSpPr>
            <a:spLocks noGrp="1"/>
          </p:cNvSpPr>
          <p:nvPr>
            <p:ph type="subTitle" idx="1"/>
          </p:nvPr>
        </p:nvSpPr>
        <p:spPr/>
        <p:txBody>
          <a:bodyPr/>
          <a:lstStyle/>
          <a:p>
            <a:r>
              <a:rPr lang="en-US" altLang="zh-CN" dirty="0" smtClean="0"/>
              <a:t>M. </a:t>
            </a:r>
            <a:r>
              <a:rPr lang="en-US" altLang="zh-CN" dirty="0" err="1" smtClean="0"/>
              <a:t>Badri</a:t>
            </a:r>
            <a:r>
              <a:rPr lang="en-US" altLang="zh-CN" dirty="0" smtClean="0"/>
              <a:t> and F. </a:t>
            </a:r>
            <a:r>
              <a:rPr lang="en-US" altLang="zh-CN" dirty="0" err="1" smtClean="0"/>
              <a:t>Toure</a:t>
            </a:r>
            <a:r>
              <a:rPr lang="en-US" altLang="zh-CN" dirty="0" smtClean="0"/>
              <a:t> </a:t>
            </a:r>
            <a:br>
              <a:rPr lang="en-US" altLang="zh-CN" dirty="0" smtClean="0"/>
            </a:br>
            <a:r>
              <a:rPr lang="en-US" altLang="zh-CN" dirty="0" smtClean="0"/>
              <a:t>2011</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endParaRPr lang="zh-CN" altLang="en-US" dirty="0"/>
          </a:p>
        </p:txBody>
      </p:sp>
      <p:sp>
        <p:nvSpPr>
          <p:cNvPr id="3" name="内容占位符 2"/>
          <p:cNvSpPr>
            <a:spLocks noGrp="1"/>
          </p:cNvSpPr>
          <p:nvPr>
            <p:ph idx="1"/>
          </p:nvPr>
        </p:nvSpPr>
        <p:spPr/>
        <p:txBody>
          <a:bodyPr/>
          <a:lstStyle/>
          <a:p>
            <a:r>
              <a:rPr lang="zh-CN" altLang="en-US" sz="2400" dirty="0" smtClean="0"/>
              <a:t>本文</a:t>
            </a:r>
            <a:r>
              <a:rPr lang="zh-CN" altLang="zh-CN" sz="2400" dirty="0" smtClean="0"/>
              <a:t>报告</a:t>
            </a:r>
            <a:r>
              <a:rPr lang="zh-CN" altLang="zh-CN" sz="2400" dirty="0" smtClean="0"/>
              <a:t>了一个实证分析，用于研究控制流依赖性对类的可测试性的影响，在单元级测试</a:t>
            </a:r>
            <a:r>
              <a:rPr lang="en-US" altLang="zh-CN" sz="2400" dirty="0" smtClean="0"/>
              <a:t>(</a:t>
            </a:r>
            <a:r>
              <a:rPr lang="en-US" altLang="zh-CN" sz="2400" dirty="0" err="1" smtClean="0"/>
              <a:t>JUnit</a:t>
            </a:r>
            <a:r>
              <a:rPr lang="en-US" altLang="zh-CN" sz="2400" dirty="0" smtClean="0"/>
              <a:t>)</a:t>
            </a:r>
            <a:r>
              <a:rPr lang="zh-CN" altLang="zh-CN" sz="2400" dirty="0" smtClean="0"/>
              <a:t>中。结果提供了证据表明控制流依赖性和类的可测试性之间存在显着关系。</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Quality Assurance Indicator</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本文总</a:t>
            </a:r>
            <a:r>
              <a:rPr lang="zh-CN" altLang="zh-CN" sz="2400" dirty="0" smtClean="0"/>
              <a:t>结</a:t>
            </a:r>
            <a:r>
              <a:rPr lang="zh-CN" altLang="zh-CN" sz="2400" dirty="0" smtClean="0"/>
              <a:t>了质量保证指标（</a:t>
            </a:r>
            <a:r>
              <a:rPr lang="en-US" altLang="zh-CN" sz="2400" dirty="0" err="1" smtClean="0"/>
              <a:t>Qi</a:t>
            </a:r>
            <a:r>
              <a:rPr lang="zh-CN" altLang="zh-CN" sz="2400" dirty="0" smtClean="0"/>
              <a:t>）指标的</a:t>
            </a:r>
            <a:r>
              <a:rPr lang="zh-CN" altLang="zh-CN" sz="2400" dirty="0" smtClean="0"/>
              <a:t>定义</a:t>
            </a:r>
            <a:endParaRPr lang="en-US" altLang="zh-CN" sz="2400" dirty="0" smtClean="0"/>
          </a:p>
          <a:p>
            <a:endParaRPr lang="en-US" altLang="zh-CN" sz="2400" dirty="0" smtClean="0"/>
          </a:p>
          <a:p>
            <a:r>
              <a:rPr lang="en-US" altLang="zh-CN" sz="2400" dirty="0" err="1" smtClean="0"/>
              <a:t>Qi</a:t>
            </a:r>
            <a:r>
              <a:rPr lang="zh-CN" altLang="zh-CN" sz="2400" dirty="0" smtClean="0"/>
              <a:t>度量基于控制调用图，它是传统控制流图的简化</a:t>
            </a:r>
            <a:r>
              <a:rPr lang="zh-CN" altLang="zh-CN" sz="2400" dirty="0" smtClean="0"/>
              <a:t>形式</a:t>
            </a:r>
            <a:endParaRPr lang="en-US" altLang="zh-CN" sz="2400" dirty="0" smtClean="0"/>
          </a:p>
          <a:p>
            <a:endParaRPr lang="en-US" altLang="zh-CN" sz="2400" dirty="0" smtClean="0"/>
          </a:p>
          <a:p>
            <a:r>
              <a:rPr lang="zh-CN" altLang="zh-CN" sz="2400" dirty="0" smtClean="0"/>
              <a:t>控制调用图是控制流图，从该控制流图中移除表示不包含对方法</a:t>
            </a:r>
            <a:r>
              <a:rPr lang="zh-CN" altLang="zh-CN" sz="2400" dirty="0" smtClean="0"/>
              <a:t>的调用</a:t>
            </a:r>
            <a:r>
              <a:rPr lang="zh-CN" altLang="zh-CN" sz="2400" dirty="0" smtClean="0"/>
              <a:t>的指令或顺序指令的基本块的节点</a:t>
            </a:r>
            <a:r>
              <a:rPr lang="zh-CN" altLang="zh-CN" sz="2400" dirty="0" smtClean="0"/>
              <a:t>。</a:t>
            </a:r>
            <a:endParaRPr lang="en-US" altLang="zh-CN" sz="2400" dirty="0" smtClean="0"/>
          </a:p>
          <a:p>
            <a:endParaRPr lang="en-US" altLang="zh-CN" sz="2400" dirty="0" smtClean="0"/>
          </a:p>
          <a:p>
            <a:r>
              <a:rPr lang="en-US" altLang="zh-CN" sz="2400" dirty="0" err="1" smtClean="0"/>
              <a:t>Qi</a:t>
            </a:r>
            <a:r>
              <a:rPr lang="zh-CN" altLang="zh-CN" sz="2400" dirty="0" smtClean="0"/>
              <a:t>度量</a:t>
            </a:r>
            <a:r>
              <a:rPr lang="zh-CN" altLang="zh-CN" sz="2400" dirty="0" smtClean="0"/>
              <a:t>标准化并</a:t>
            </a:r>
            <a:r>
              <a:rPr lang="zh-CN" altLang="zh-CN" sz="2400" dirty="0" smtClean="0"/>
              <a:t>在区间</a:t>
            </a:r>
            <a:r>
              <a:rPr lang="en-US" altLang="zh-CN" sz="2400" dirty="0" smtClean="0"/>
              <a:t>[0,1]</a:t>
            </a:r>
            <a:r>
              <a:rPr lang="zh-CN" altLang="zh-CN" sz="2400" dirty="0" smtClean="0"/>
              <a:t>中给出</a:t>
            </a:r>
            <a:r>
              <a:rPr lang="zh-CN" altLang="zh-CN" sz="2400" dirty="0" smtClean="0"/>
              <a:t>值</a:t>
            </a:r>
            <a:endParaRPr lang="en-US" altLang="zh-CN" sz="2400" dirty="0" smtClean="0"/>
          </a:p>
          <a:p>
            <a:pPr lvl="1"/>
            <a:r>
              <a:rPr lang="zh-CN" altLang="zh-CN" sz="2000" dirty="0" smtClean="0"/>
              <a:t>类的</a:t>
            </a:r>
            <a:r>
              <a:rPr lang="en-US" altLang="zh-CN" sz="2000" dirty="0" err="1" smtClean="0"/>
              <a:t>Qi</a:t>
            </a:r>
            <a:r>
              <a:rPr lang="zh-CN" altLang="zh-CN" sz="2000" dirty="0" smtClean="0"/>
              <a:t>的低值反映了类（是高风险类）并且需要更多测试工作来确保其</a:t>
            </a:r>
            <a:r>
              <a:rPr lang="zh-CN" altLang="zh-CN" sz="2000" dirty="0" smtClean="0"/>
              <a:t>质量</a:t>
            </a:r>
            <a:endParaRPr lang="en-US" altLang="zh-CN" sz="2000" dirty="0" smtClean="0"/>
          </a:p>
          <a:p>
            <a:pPr lvl="1"/>
            <a:r>
              <a:rPr lang="zh-CN" altLang="zh-CN" sz="2000" dirty="0" smtClean="0"/>
              <a:t>而高值表示（类是低风险类）在类上有效投入的测试工作量很高（与其复杂程度成正比）。</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Quality </a:t>
            </a:r>
            <a:r>
              <a:rPr lang="en-US" altLang="zh-CN" dirty="0" smtClean="0"/>
              <a:t>Assurance Indicator</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677545" y="1622180"/>
            <a:ext cx="5270719" cy="4615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总结</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在本文中，我们提出了一个度量</a:t>
            </a:r>
            <a:r>
              <a:rPr lang="zh-CN" altLang="zh-CN" sz="2400" dirty="0" smtClean="0"/>
              <a:t>标准，</a:t>
            </a:r>
            <a:r>
              <a:rPr lang="zh-CN" altLang="zh-CN" sz="2400" dirty="0" smtClean="0"/>
              <a:t>以集成的方式捕获</a:t>
            </a:r>
            <a:r>
              <a:rPr lang="en-US" altLang="zh-CN" sz="2400" dirty="0" smtClean="0"/>
              <a:t>OOS</a:t>
            </a:r>
            <a:r>
              <a:rPr lang="zh-CN" altLang="zh-CN" sz="2400" dirty="0" smtClean="0"/>
              <a:t>的不同属性。该度量标准称为质量保证</a:t>
            </a:r>
            <a:r>
              <a:rPr lang="zh-CN" altLang="zh-CN" sz="2400" dirty="0" smtClean="0"/>
              <a:t>指标</a:t>
            </a:r>
            <a:r>
              <a:rPr lang="en-US" altLang="zh-CN" sz="2400" dirty="0" err="1" smtClean="0"/>
              <a:t>Qi</a:t>
            </a:r>
            <a:r>
              <a:rPr lang="en-US" altLang="zh-CN" sz="2400" dirty="0" smtClean="0"/>
              <a:t> </a:t>
            </a:r>
            <a:r>
              <a:rPr lang="zh-CN" altLang="zh-CN" sz="2400" dirty="0" smtClean="0"/>
              <a:t>，</a:t>
            </a:r>
            <a:r>
              <a:rPr lang="zh-CN" altLang="zh-CN" sz="2400" dirty="0" smtClean="0"/>
              <a:t>它使用控制流路径和概率，并捕获类之间的协作</a:t>
            </a:r>
            <a:r>
              <a:rPr lang="zh-CN" altLang="zh-CN" sz="2400" dirty="0" smtClean="0"/>
              <a:t>。</a:t>
            </a:r>
            <a:endParaRPr lang="en-US" altLang="zh-CN" sz="2400" dirty="0" smtClean="0"/>
          </a:p>
          <a:p>
            <a:endParaRPr lang="en-US" altLang="zh-CN" sz="2400" dirty="0" smtClean="0"/>
          </a:p>
          <a:p>
            <a:r>
              <a:rPr lang="zh-CN" altLang="zh-CN" sz="2400" dirty="0" smtClean="0"/>
              <a:t>本文</a:t>
            </a:r>
            <a:r>
              <a:rPr lang="zh-CN" altLang="zh-CN" sz="2400" dirty="0" smtClean="0"/>
              <a:t>根据经验研究了提出的度量与类的可测性之间的关系。从单元测试的</a:t>
            </a:r>
            <a:r>
              <a:rPr lang="zh-CN" altLang="zh-CN" sz="2400" dirty="0" smtClean="0"/>
              <a:t>角度研究</a:t>
            </a:r>
            <a:r>
              <a:rPr lang="zh-CN" altLang="zh-CN" sz="2400" dirty="0" smtClean="0"/>
              <a:t>了</a:t>
            </a:r>
            <a:r>
              <a:rPr lang="zh-CN" altLang="zh-CN" sz="2400" dirty="0" smtClean="0"/>
              <a:t>可测试性</a:t>
            </a:r>
            <a:endParaRPr lang="en-US" altLang="zh-CN" sz="2400" dirty="0" smtClean="0"/>
          </a:p>
          <a:p>
            <a:endParaRPr lang="en-US" altLang="zh-CN" sz="2400" dirty="0" smtClean="0"/>
          </a:p>
          <a:p>
            <a:r>
              <a:rPr lang="zh-CN" altLang="zh-CN" sz="2400" dirty="0" smtClean="0"/>
              <a:t>本文的研究结果应被视为具有探索性和指示性而非决定性的。此外，已知软件可测试性受许多不同因素的影响，扩展使用的测试用例指标套件以更好地反映测试工作量将是有趣的。</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1"/>
            <a:ext cx="7772400" cy="1971650"/>
          </a:xfrm>
        </p:spPr>
        <p:txBody>
          <a:bodyPr>
            <a:normAutofit fontScale="90000"/>
          </a:bodyPr>
          <a:lstStyle/>
          <a:p>
            <a:r>
              <a:rPr lang="en-US" altLang="zh-CN" dirty="0" err="1" smtClean="0"/>
              <a:t>MuAspectJ</a:t>
            </a:r>
            <a:r>
              <a:rPr lang="en-US" altLang="zh-CN" dirty="0" smtClean="0"/>
              <a:t>: Mutant Generation to Support Measuring the Testability of </a:t>
            </a:r>
            <a:r>
              <a:rPr lang="en-US" altLang="zh-CN" dirty="0" err="1" smtClean="0"/>
              <a:t>AspectJ</a:t>
            </a:r>
            <a:r>
              <a:rPr lang="en-US" altLang="zh-CN" dirty="0" smtClean="0"/>
              <a:t> Programs</a:t>
            </a:r>
            <a:endParaRPr lang="zh-CN" altLang="en-US" dirty="0"/>
          </a:p>
        </p:txBody>
      </p:sp>
      <p:sp>
        <p:nvSpPr>
          <p:cNvPr id="3" name="副标题 2"/>
          <p:cNvSpPr>
            <a:spLocks noGrp="1"/>
          </p:cNvSpPr>
          <p:nvPr>
            <p:ph type="subTitle" idx="1"/>
          </p:nvPr>
        </p:nvSpPr>
        <p:spPr/>
        <p:txBody>
          <a:bodyPr/>
          <a:lstStyle/>
          <a:p>
            <a:r>
              <a:rPr lang="en-US" altLang="zh-CN" dirty="0" smtClean="0"/>
              <a:t>A. Jackson and S. Clarke </a:t>
            </a:r>
            <a:br>
              <a:rPr lang="en-US" altLang="zh-CN" dirty="0" smtClean="0"/>
            </a:br>
            <a:r>
              <a:rPr lang="en-US" altLang="zh-CN" dirty="0" smtClean="0"/>
              <a:t>2009</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概要</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本文</a:t>
            </a:r>
            <a:r>
              <a:rPr lang="zh-CN" altLang="zh-CN" sz="2400" dirty="0" smtClean="0"/>
              <a:t>提出</a:t>
            </a:r>
            <a:r>
              <a:rPr lang="zh-CN" altLang="zh-CN" sz="2400" dirty="0" smtClean="0"/>
              <a:t>了一个名为</a:t>
            </a:r>
            <a:r>
              <a:rPr lang="en-US" altLang="zh-CN" sz="2400" dirty="0" err="1" smtClean="0"/>
              <a:t>MuAspectJ</a:t>
            </a:r>
            <a:r>
              <a:rPr lang="zh-CN" altLang="zh-CN" sz="2400" dirty="0" smtClean="0"/>
              <a:t>的工具，用于生成用于测量</a:t>
            </a:r>
            <a:r>
              <a:rPr lang="en-US" altLang="zh-CN" sz="2400" dirty="0" err="1" smtClean="0"/>
              <a:t>AspectJ</a:t>
            </a:r>
            <a:r>
              <a:rPr lang="zh-CN" altLang="zh-CN" sz="2400" dirty="0" smtClean="0"/>
              <a:t>程序可测试性的突变体。还可以通过该工具测量</a:t>
            </a:r>
            <a:r>
              <a:rPr lang="zh-CN" altLang="zh-CN" sz="2400" dirty="0" smtClean="0"/>
              <a:t>可测试性</a:t>
            </a:r>
            <a:r>
              <a:rPr lang="zh-CN" altLang="en-US" sz="2400" dirty="0" smtClean="0"/>
              <a:t>。</a:t>
            </a:r>
            <a:endParaRPr lang="en-US" altLang="zh-CN" sz="2400" dirty="0" smtClean="0"/>
          </a:p>
          <a:p>
            <a:endParaRPr lang="en-US" altLang="zh-CN" sz="2400" dirty="0" smtClean="0"/>
          </a:p>
          <a:p>
            <a:r>
              <a:rPr lang="zh-CN" altLang="zh-CN" sz="2400" dirty="0" smtClean="0"/>
              <a:t>测量可测试性的一种方法是通过突变分析（</a:t>
            </a:r>
            <a:r>
              <a:rPr lang="en-US" altLang="zh-CN" sz="2400" dirty="0" smtClean="0"/>
              <a:t>MA</a:t>
            </a:r>
            <a:r>
              <a:rPr lang="zh-CN" altLang="zh-CN" sz="2400" dirty="0" smtClean="0"/>
              <a:t>）。在</a:t>
            </a:r>
            <a:r>
              <a:rPr lang="en-US" altLang="zh-CN" sz="2400" dirty="0" smtClean="0"/>
              <a:t>MA</a:t>
            </a:r>
            <a:r>
              <a:rPr lang="zh-CN" altLang="zh-CN" sz="2400" dirty="0" smtClean="0"/>
              <a:t>中，变异工具为软件中</a:t>
            </a:r>
            <a:r>
              <a:rPr lang="zh-CN" altLang="zh-CN" sz="2400" dirty="0" smtClean="0"/>
              <a:t>的</a:t>
            </a:r>
            <a:r>
              <a:rPr lang="en-US" altLang="zh-CN" sz="2400" dirty="0" smtClean="0"/>
              <a:t>locations(</a:t>
            </a:r>
            <a:r>
              <a:rPr lang="zh-CN" altLang="zh-CN" sz="2400" dirty="0" smtClean="0"/>
              <a:t>位置</a:t>
            </a:r>
            <a:r>
              <a:rPr lang="en-US" altLang="zh-CN" sz="2400" dirty="0" smtClean="0"/>
              <a:t>)</a:t>
            </a:r>
            <a:r>
              <a:rPr lang="zh-CN" altLang="zh-CN" sz="2400" dirty="0" smtClean="0"/>
              <a:t>生成</a:t>
            </a:r>
            <a:r>
              <a:rPr lang="zh-CN" altLang="zh-CN" sz="2400" dirty="0" smtClean="0"/>
              <a:t>故障。每个故障都是在称为突变体的软件的新版本中创建的</a:t>
            </a:r>
            <a:r>
              <a:rPr lang="zh-CN" altLang="zh-CN" sz="2400" dirty="0" smtClean="0"/>
              <a:t>。</a:t>
            </a:r>
            <a:endParaRPr lang="en-US" altLang="zh-CN" sz="2400" dirty="0" smtClean="0"/>
          </a:p>
          <a:p>
            <a:pPr>
              <a:buNone/>
            </a:pPr>
            <a:r>
              <a:rPr lang="en-US" altLang="zh-CN" sz="2400" b="1" dirty="0" smtClean="0"/>
              <a:t> </a:t>
            </a:r>
            <a:r>
              <a:rPr lang="en-US" altLang="zh-CN" sz="2400" b="1" dirty="0" smtClean="0"/>
              <a:t>    </a:t>
            </a:r>
            <a:r>
              <a:rPr lang="zh-CN" altLang="en-US" sz="2400" b="1" dirty="0" smtClean="0"/>
              <a:t>测量</a:t>
            </a:r>
            <a:r>
              <a:rPr lang="zh-CN" altLang="en-US" sz="2400" b="1" dirty="0" smtClean="0"/>
              <a:t>方法：</a:t>
            </a:r>
            <a:r>
              <a:rPr lang="zh-CN" altLang="zh-CN" sz="2400" b="1" dirty="0" smtClean="0"/>
              <a:t>通过</a:t>
            </a:r>
            <a:r>
              <a:rPr lang="zh-CN" altLang="zh-CN" sz="2400" b="1" dirty="0" smtClean="0"/>
              <a:t>对突变体进行测试并计算导致测试失败的突变体的比例来测量位置的可测试性</a:t>
            </a:r>
            <a:endParaRPr lang="zh-CN" altLang="en-US"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Predicting Testability of Eclipse: A Case Study</a:t>
            </a:r>
            <a:endParaRPr lang="zh-CN" altLang="en-US" dirty="0"/>
          </a:p>
        </p:txBody>
      </p:sp>
      <p:sp>
        <p:nvSpPr>
          <p:cNvPr id="3" name="副标题 2"/>
          <p:cNvSpPr>
            <a:spLocks noGrp="1"/>
          </p:cNvSpPr>
          <p:nvPr>
            <p:ph type="subTitle" idx="1"/>
          </p:nvPr>
        </p:nvSpPr>
        <p:spPr/>
        <p:txBody>
          <a:bodyPr>
            <a:normAutofit fontScale="92500" lnSpcReduction="20000"/>
          </a:bodyPr>
          <a:lstStyle/>
          <a:p>
            <a:r>
              <a:rPr lang="en-US" altLang="zh-CN" dirty="0" smtClean="0"/>
              <a:t>Y. Singh and A. </a:t>
            </a:r>
            <a:r>
              <a:rPr lang="en-US" altLang="zh-CN" dirty="0" err="1" smtClean="0"/>
              <a:t>Saha</a:t>
            </a:r>
            <a:r>
              <a:rPr lang="en-US" altLang="zh-CN" dirty="0" smtClean="0"/>
              <a:t> </a:t>
            </a:r>
            <a:endParaRPr lang="en-US" altLang="zh-CN" dirty="0" smtClean="0"/>
          </a:p>
          <a:p>
            <a:r>
              <a:rPr lang="en-US" altLang="zh-CN" dirty="0" smtClean="0"/>
              <a:t/>
            </a:r>
            <a:br>
              <a:rPr lang="en-US" altLang="zh-CN" dirty="0" smtClean="0"/>
            </a:br>
            <a:r>
              <a:rPr lang="en-US" altLang="zh-CN" dirty="0" smtClean="0"/>
              <a:t>Journal of Software Engineering, 2010 </a:t>
            </a:r>
            <a:br>
              <a:rPr lang="en-US" altLang="zh-CN" dirty="0" smtClean="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影响可测试性的因素</a:t>
            </a:r>
            <a:endParaRPr lang="zh-CN" altLang="en-US" dirty="0"/>
          </a:p>
        </p:txBody>
      </p:sp>
      <p:sp>
        <p:nvSpPr>
          <p:cNvPr id="3" name="内容占位符 2"/>
          <p:cNvSpPr>
            <a:spLocks noGrp="1"/>
          </p:cNvSpPr>
          <p:nvPr>
            <p:ph idx="1"/>
          </p:nvPr>
        </p:nvSpPr>
        <p:spPr>
          <a:xfrm>
            <a:off x="467544" y="1412776"/>
            <a:ext cx="8064896" cy="5184576"/>
          </a:xfrm>
        </p:spPr>
        <p:txBody>
          <a:bodyPr/>
          <a:lstStyle/>
          <a:p>
            <a:r>
              <a:rPr lang="zh-CN" altLang="en-US" dirty="0" smtClean="0"/>
              <a:t>这些因素可用于测量可测试性的程度</a:t>
            </a:r>
            <a:endParaRPr lang="en-US" altLang="zh-CN" dirty="0" smtClean="0"/>
          </a:p>
          <a:p>
            <a:pPr lvl="1">
              <a:buNone/>
            </a:pPr>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899592" y="2276872"/>
            <a:ext cx="703897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概要</a:t>
            </a:r>
            <a:endParaRPr lang="zh-CN" altLang="en-US" dirty="0"/>
          </a:p>
        </p:txBody>
      </p:sp>
      <p:sp>
        <p:nvSpPr>
          <p:cNvPr id="3" name="内容占位符 2"/>
          <p:cNvSpPr>
            <a:spLocks noGrp="1"/>
          </p:cNvSpPr>
          <p:nvPr>
            <p:ph idx="1"/>
          </p:nvPr>
        </p:nvSpPr>
        <p:spPr/>
        <p:txBody>
          <a:bodyPr/>
          <a:lstStyle/>
          <a:p>
            <a:r>
              <a:rPr lang="zh-CN" altLang="zh-CN" dirty="0" smtClean="0"/>
              <a:t>报告了一个关于测量</a:t>
            </a:r>
            <a:r>
              <a:rPr lang="en-US" altLang="zh-CN" dirty="0" smtClean="0"/>
              <a:t>Eclipse</a:t>
            </a:r>
            <a:r>
              <a:rPr lang="zh-CN" altLang="zh-CN" dirty="0" smtClean="0"/>
              <a:t>项目可测试性的案例</a:t>
            </a:r>
            <a:r>
              <a:rPr lang="zh-CN" altLang="zh-CN" dirty="0" smtClean="0"/>
              <a:t>研究</a:t>
            </a:r>
            <a:r>
              <a:rPr lang="zh-CN" altLang="en-US" dirty="0" smtClean="0"/>
              <a:t>，</a:t>
            </a:r>
            <a:r>
              <a:rPr lang="zh-CN" altLang="en-US" dirty="0" smtClean="0"/>
              <a:t>并</a:t>
            </a:r>
            <a:r>
              <a:rPr lang="zh-CN" altLang="zh-CN" dirty="0" smtClean="0"/>
              <a:t>提出一些</a:t>
            </a:r>
            <a:r>
              <a:rPr lang="zh-CN" altLang="en-US" dirty="0" smtClean="0"/>
              <a:t>可能</a:t>
            </a:r>
            <a:r>
              <a:rPr lang="zh-CN" altLang="en-US" dirty="0" smtClean="0"/>
              <a:t>影响</a:t>
            </a:r>
            <a:r>
              <a:rPr lang="zh-CN" altLang="zh-CN" dirty="0" smtClean="0"/>
              <a:t>可测试性</a:t>
            </a:r>
            <a:r>
              <a:rPr lang="zh-CN" altLang="zh-CN" dirty="0" smtClean="0"/>
              <a:t>测量指标</a:t>
            </a:r>
            <a:r>
              <a:rPr lang="zh-CN" altLang="zh-CN" dirty="0" smtClean="0"/>
              <a:t>。</a:t>
            </a:r>
            <a:endParaRPr lang="en-US" altLang="zh-CN" dirty="0" smtClean="0"/>
          </a:p>
          <a:p>
            <a:endParaRPr lang="en-US" altLang="zh-CN" dirty="0" smtClean="0"/>
          </a:p>
          <a:p>
            <a:r>
              <a:rPr lang="zh-CN" altLang="en-US" dirty="0" smtClean="0"/>
              <a:t>测试项目为</a:t>
            </a:r>
            <a:r>
              <a:rPr lang="en-US" altLang="zh-CN" dirty="0" smtClean="0"/>
              <a:t>Eclipse</a:t>
            </a:r>
            <a:r>
              <a:rPr lang="zh-CN" altLang="en-US" dirty="0" smtClean="0"/>
              <a:t>的</a:t>
            </a:r>
            <a:r>
              <a:rPr lang="en-US" altLang="zh-CN" dirty="0" smtClean="0"/>
              <a:t>package</a:t>
            </a:r>
            <a:r>
              <a:rPr lang="zh-CN" altLang="en-US" dirty="0" smtClean="0"/>
              <a:t>包含</a:t>
            </a:r>
            <a:r>
              <a:rPr lang="zh-CN" altLang="en-US" dirty="0" smtClean="0"/>
              <a:t>测试集</a:t>
            </a:r>
            <a:endParaRPr lang="en-US" altLang="zh-CN" dirty="0" smtClean="0"/>
          </a:p>
          <a:p>
            <a:endParaRPr lang="zh-CN"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899592" y="4797152"/>
            <a:ext cx="7452320" cy="73091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研究指标（</a:t>
            </a:r>
            <a:r>
              <a:rPr lang="en-US" altLang="zh-CN" dirty="0" smtClean="0"/>
              <a:t>metrics</a:t>
            </a:r>
            <a:r>
              <a:rPr lang="zh-CN" altLang="en-US" dirty="0" smtClean="0"/>
              <a:t>）</a:t>
            </a:r>
            <a:endParaRPr lang="zh-CN" altLang="en-US" dirty="0"/>
          </a:p>
        </p:txBody>
      </p:sp>
      <p:sp>
        <p:nvSpPr>
          <p:cNvPr id="3" name="内容占位符 2"/>
          <p:cNvSpPr>
            <a:spLocks noGrp="1"/>
          </p:cNvSpPr>
          <p:nvPr>
            <p:ph idx="1"/>
          </p:nvPr>
        </p:nvSpPr>
        <p:spPr>
          <a:xfrm>
            <a:off x="467544" y="5805264"/>
            <a:ext cx="8229600" cy="781547"/>
          </a:xfrm>
        </p:spPr>
        <p:txBody>
          <a:bodyPr>
            <a:normAutofit fontScale="77500" lnSpcReduction="20000"/>
          </a:bodyPr>
          <a:lstStyle/>
          <a:p>
            <a:pPr>
              <a:buNone/>
            </a:pPr>
            <a:r>
              <a:rPr lang="zh-CN" altLang="en-US" sz="2400" dirty="0" smtClean="0"/>
              <a:t>指标类型包括：数量大小相关</a:t>
            </a:r>
            <a:r>
              <a:rPr lang="en-US" altLang="zh-CN" sz="2400" dirty="0" smtClean="0"/>
              <a:t>(LOC/NOM…)</a:t>
            </a:r>
            <a:r>
              <a:rPr lang="zh-CN" altLang="en-US" sz="2400" dirty="0" smtClean="0"/>
              <a:t>、内聚指标</a:t>
            </a:r>
            <a:r>
              <a:rPr lang="en-US" altLang="zh-CN" sz="2400" dirty="0" smtClean="0"/>
              <a:t>(LCOM…)</a:t>
            </a:r>
            <a:r>
              <a:rPr lang="zh-CN" altLang="en-US" sz="2400" dirty="0" smtClean="0"/>
              <a:t>、</a:t>
            </a:r>
            <a:endParaRPr lang="en-US" altLang="zh-CN" sz="2400" dirty="0" smtClean="0"/>
          </a:p>
          <a:p>
            <a:pPr>
              <a:buNone/>
            </a:pPr>
            <a:r>
              <a:rPr lang="en-US" altLang="zh-CN" sz="2400" dirty="0" smtClean="0"/>
              <a:t> </a:t>
            </a:r>
            <a:r>
              <a:rPr lang="en-US" altLang="zh-CN" sz="2400" dirty="0" smtClean="0"/>
              <a:t>                              </a:t>
            </a:r>
            <a:r>
              <a:rPr lang="zh-CN" altLang="en-US" sz="2400" dirty="0" smtClean="0"/>
              <a:t>耦合指标</a:t>
            </a:r>
            <a:r>
              <a:rPr lang="en-US" altLang="zh-CN" sz="2400" dirty="0" smtClean="0"/>
              <a:t>(CBO…)</a:t>
            </a:r>
            <a:r>
              <a:rPr lang="zh-CN" altLang="en-US" sz="2400" dirty="0" smtClean="0"/>
              <a:t>、继承相关指标</a:t>
            </a:r>
            <a:r>
              <a:rPr lang="en-US" altLang="zh-CN" sz="2400" dirty="0" smtClean="0"/>
              <a:t>(DIT…)</a:t>
            </a:r>
            <a:r>
              <a:rPr lang="zh-CN" altLang="en-US" sz="2400" dirty="0" smtClean="0"/>
              <a:t>、多态指标</a:t>
            </a:r>
            <a:r>
              <a:rPr lang="en-US" altLang="zh-CN" sz="2400" dirty="0" smtClean="0"/>
              <a:t>(NMO…)</a:t>
            </a:r>
            <a:endParaRPr lang="zh-CN" altLang="en-US" sz="2400" dirty="0"/>
          </a:p>
        </p:txBody>
      </p:sp>
      <p:pic>
        <p:nvPicPr>
          <p:cNvPr id="4" name="图片 3"/>
          <p:cNvPicPr/>
          <p:nvPr/>
        </p:nvPicPr>
        <p:blipFill>
          <a:blip r:embed="rId2" cstate="print"/>
          <a:srcRect/>
          <a:stretch>
            <a:fillRect/>
          </a:stretch>
        </p:blipFill>
        <p:spPr bwMode="auto">
          <a:xfrm>
            <a:off x="1547664" y="1340768"/>
            <a:ext cx="6138406"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实证结果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1475656" y="1700808"/>
            <a:ext cx="6552728"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zh-CN" altLang="en-US" sz="3600" dirty="0" smtClean="0"/>
              <a:t> 实证结果</a:t>
            </a:r>
            <a:endParaRPr lang="zh-CN" altLang="en-US" sz="3600" dirty="0"/>
          </a:p>
        </p:txBody>
      </p:sp>
      <p:sp>
        <p:nvSpPr>
          <p:cNvPr id="3" name="内容占位符 2"/>
          <p:cNvSpPr>
            <a:spLocks noGrp="1"/>
          </p:cNvSpPr>
          <p:nvPr>
            <p:ph idx="1"/>
          </p:nvPr>
        </p:nvSpPr>
        <p:spPr>
          <a:xfrm>
            <a:off x="539552" y="1340768"/>
            <a:ext cx="8229600" cy="4525963"/>
          </a:xfrm>
        </p:spPr>
        <p:txBody>
          <a:bodyPr>
            <a:normAutofit/>
          </a:bodyPr>
          <a:lstStyle/>
          <a:p>
            <a:r>
              <a:rPr lang="zh-CN" altLang="zh-CN" sz="1800" dirty="0" smtClean="0"/>
              <a:t>实验结果是指标之间的关系</a:t>
            </a:r>
            <a:r>
              <a:rPr lang="zh-CN" altLang="zh-CN" sz="1800" dirty="0" smtClean="0"/>
              <a:t>：</a:t>
            </a:r>
            <a:r>
              <a:rPr lang="zh-CN" altLang="en-US" sz="1800" dirty="0" smtClean="0"/>
              <a:t>例如，</a:t>
            </a:r>
            <a:r>
              <a:rPr lang="en-US" altLang="zh-CN" sz="1800" dirty="0" smtClean="0"/>
              <a:t>NOM</a:t>
            </a:r>
            <a:r>
              <a:rPr lang="zh-CN" altLang="zh-CN" sz="1800" dirty="0" smtClean="0"/>
              <a:t>是和所有测试指标是正相关的。高</a:t>
            </a:r>
            <a:r>
              <a:rPr lang="en-US" altLang="zh-CN" sz="1800" dirty="0" smtClean="0"/>
              <a:t>NOM</a:t>
            </a:r>
            <a:r>
              <a:rPr lang="zh-CN" altLang="zh-CN" sz="1800" dirty="0" smtClean="0"/>
              <a:t>导致高的测试</a:t>
            </a:r>
            <a:r>
              <a:rPr lang="zh-CN" altLang="zh-CN" sz="1800" dirty="0" smtClean="0"/>
              <a:t>方法</a:t>
            </a:r>
            <a:r>
              <a:rPr lang="zh-CN" altLang="en-US" sz="1800" dirty="0" smtClean="0"/>
              <a:t>数</a:t>
            </a:r>
            <a:r>
              <a:rPr lang="zh-CN" altLang="zh-CN" sz="1800" dirty="0" smtClean="0"/>
              <a:t>，</a:t>
            </a:r>
            <a:r>
              <a:rPr lang="zh-CN" altLang="zh-CN" sz="1800" dirty="0" smtClean="0"/>
              <a:t>因此，高的</a:t>
            </a:r>
            <a:r>
              <a:rPr lang="en-US" altLang="zh-CN" sz="1800" dirty="0" smtClean="0"/>
              <a:t>TA</a:t>
            </a:r>
            <a:r>
              <a:rPr lang="zh-CN" altLang="zh-CN" sz="1800" dirty="0" smtClean="0"/>
              <a:t>和更高的</a:t>
            </a:r>
            <a:r>
              <a:rPr lang="en-US" altLang="zh-CN" sz="1800" dirty="0" smtClean="0"/>
              <a:t>TLOC</a:t>
            </a:r>
            <a:r>
              <a:rPr lang="zh-CN" altLang="zh-CN" sz="1800" dirty="0" smtClean="0"/>
              <a:t>。</a:t>
            </a:r>
            <a:r>
              <a:rPr lang="zh-CN" altLang="en-US" sz="1800" dirty="0" smtClean="0"/>
              <a:t>结果</a:t>
            </a:r>
            <a:r>
              <a:rPr lang="zh-CN" altLang="zh-CN" sz="1800" dirty="0" smtClean="0"/>
              <a:t>，</a:t>
            </a:r>
            <a:r>
              <a:rPr lang="zh-CN" altLang="zh-CN" sz="1800" dirty="0" smtClean="0"/>
              <a:t>高的</a:t>
            </a:r>
            <a:r>
              <a:rPr lang="en-US" altLang="zh-CN" sz="1800" dirty="0" smtClean="0"/>
              <a:t>NOM</a:t>
            </a:r>
            <a:r>
              <a:rPr lang="zh-CN" altLang="zh-CN" sz="1800" dirty="0" smtClean="0"/>
              <a:t>导致更低的可测试性。</a:t>
            </a:r>
            <a:endParaRPr lang="zh-CN" altLang="en-US" sz="1800" dirty="0"/>
          </a:p>
        </p:txBody>
      </p:sp>
      <p:pic>
        <p:nvPicPr>
          <p:cNvPr id="5" name="图片 4"/>
          <p:cNvPicPr/>
          <p:nvPr/>
        </p:nvPicPr>
        <p:blipFill>
          <a:blip r:embed="rId2" cstate="print"/>
          <a:srcRect/>
          <a:stretch>
            <a:fillRect/>
          </a:stretch>
        </p:blipFill>
        <p:spPr bwMode="auto">
          <a:xfrm>
            <a:off x="1619672" y="2204864"/>
            <a:ext cx="5832648" cy="3240360"/>
          </a:xfrm>
          <a:prstGeom prst="rect">
            <a:avLst/>
          </a:prstGeom>
          <a:noFill/>
          <a:ln w="9525">
            <a:noFill/>
            <a:miter lim="800000"/>
            <a:headEnd/>
            <a:tailEnd/>
          </a:ln>
        </p:spPr>
      </p:pic>
      <p:pic>
        <p:nvPicPr>
          <p:cNvPr id="6" name="图片 5"/>
          <p:cNvPicPr/>
          <p:nvPr/>
        </p:nvPicPr>
        <p:blipFill>
          <a:blip r:embed="rId3" cstate="print"/>
          <a:srcRect/>
          <a:stretch>
            <a:fillRect/>
          </a:stretch>
        </p:blipFill>
        <p:spPr bwMode="auto">
          <a:xfrm>
            <a:off x="1619672" y="5589240"/>
            <a:ext cx="5832648"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zh-CN" altLang="en-US" dirty="0" smtClean="0"/>
              <a:t> 介绍内容</a:t>
            </a:r>
            <a:endParaRPr lang="zh-CN" altLang="en-US" dirty="0"/>
          </a:p>
        </p:txBody>
      </p:sp>
      <p:sp>
        <p:nvSpPr>
          <p:cNvPr id="3" name="内容占位符 2"/>
          <p:cNvSpPr>
            <a:spLocks noGrp="1"/>
          </p:cNvSpPr>
          <p:nvPr>
            <p:ph idx="1"/>
          </p:nvPr>
        </p:nvSpPr>
        <p:spPr/>
        <p:txBody>
          <a:bodyPr/>
          <a:lstStyle/>
          <a:p>
            <a:pPr>
              <a:buFont typeface="Wingdings" pitchFamily="2" charset="2"/>
              <a:buChar char="ü"/>
            </a:pPr>
            <a:r>
              <a:rPr lang="zh-CN" altLang="en-US" dirty="0" smtClean="0"/>
              <a:t>可测试性测量</a:t>
            </a:r>
            <a:endParaRPr lang="en-US" altLang="zh-CN" dirty="0" smtClean="0"/>
          </a:p>
          <a:p>
            <a:endParaRPr lang="en-US" altLang="zh-CN" dirty="0" smtClean="0"/>
          </a:p>
          <a:p>
            <a:r>
              <a:rPr lang="zh-CN" altLang="en-US" dirty="0" smtClean="0"/>
              <a:t>软件的可控性</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4744"/>
            <a:ext cx="7772400" cy="2475707"/>
          </a:xfrm>
        </p:spPr>
        <p:txBody>
          <a:bodyPr>
            <a:normAutofit fontScale="90000"/>
          </a:bodyPr>
          <a:lstStyle/>
          <a:p>
            <a:r>
              <a:rPr lang="en-US" altLang="zh-CN" dirty="0" smtClean="0"/>
              <a:t>A Model for the Measurement of the Runtime Testability of Component–Based Systems </a:t>
            </a:r>
            <a:br>
              <a:rPr lang="en-US" altLang="zh-CN" dirty="0" smtClean="0"/>
            </a:br>
            <a:endParaRPr lang="zh-CN" altLang="en-US" dirty="0"/>
          </a:p>
        </p:txBody>
      </p:sp>
      <p:sp>
        <p:nvSpPr>
          <p:cNvPr id="3" name="副标题 2"/>
          <p:cNvSpPr>
            <a:spLocks noGrp="1"/>
          </p:cNvSpPr>
          <p:nvPr>
            <p:ph type="subTitle" idx="1"/>
          </p:nvPr>
        </p:nvSpPr>
        <p:spPr/>
        <p:txBody>
          <a:bodyPr/>
          <a:lstStyle/>
          <a:p>
            <a:r>
              <a:rPr lang="es-ES" altLang="zh-CN" dirty="0" smtClean="0"/>
              <a:t>A. González, É. Piel and H. G. Gross </a:t>
            </a:r>
            <a:br>
              <a:rPr lang="es-ES" altLang="zh-CN" dirty="0" smtClean="0"/>
            </a:br>
            <a:r>
              <a:rPr lang="es-ES" altLang="zh-CN" dirty="0" smtClean="0"/>
              <a:t>ICST 2009</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p:txBody>
          <a:bodyPr>
            <a:normAutofit/>
          </a:bodyPr>
          <a:lstStyle/>
          <a:p>
            <a:r>
              <a:rPr lang="zh-CN" altLang="en-US" dirty="0" smtClean="0"/>
              <a:t>本文</a:t>
            </a:r>
            <a:r>
              <a:rPr lang="zh-CN" altLang="zh-CN" dirty="0" smtClean="0"/>
              <a:t>中提出了运行时可测试性度量。测试基于组件的系统，运行时测试，分为两个阶段</a:t>
            </a:r>
            <a:endParaRPr lang="en-US" altLang="zh-CN" dirty="0" smtClean="0"/>
          </a:p>
          <a:p>
            <a:pPr marL="971550" lvl="1" indent="-514350">
              <a:buFont typeface="+mj-lt"/>
              <a:buAutoNum type="alphaLcParenR"/>
            </a:pPr>
            <a:r>
              <a:rPr lang="en-US" altLang="zh-CN" dirty="0" smtClean="0"/>
              <a:t>deployment-testing</a:t>
            </a:r>
            <a:r>
              <a:rPr lang="zh-CN" altLang="zh-CN" dirty="0" smtClean="0"/>
              <a:t>（部署测试）</a:t>
            </a:r>
            <a:endParaRPr lang="en-US" altLang="zh-CN" dirty="0" smtClean="0"/>
          </a:p>
          <a:p>
            <a:pPr marL="971550" lvl="1" indent="-514350">
              <a:buFont typeface="+mj-lt"/>
              <a:buAutoNum type="alphaLcParenR"/>
            </a:pPr>
            <a:endParaRPr lang="en-US" altLang="zh-CN" dirty="0" smtClean="0"/>
          </a:p>
          <a:p>
            <a:pPr marL="971550" lvl="1" indent="-514350">
              <a:buAutoNum type="alphaLcParenR" startAt="2"/>
            </a:pPr>
            <a:r>
              <a:rPr lang="en-US" altLang="zh-CN" dirty="0" smtClean="0"/>
              <a:t>in-service-testing</a:t>
            </a:r>
            <a:r>
              <a:rPr lang="zh-CN" altLang="zh-CN" dirty="0" smtClean="0"/>
              <a:t>（服务</a:t>
            </a:r>
            <a:r>
              <a:rPr lang="en-US" altLang="zh-CN" dirty="0" smtClean="0"/>
              <a:t>/</a:t>
            </a:r>
            <a:r>
              <a:rPr lang="zh-CN" altLang="zh-CN" dirty="0" smtClean="0"/>
              <a:t>运行时测试）</a:t>
            </a:r>
            <a:endParaRPr lang="en-US" altLang="zh-CN" dirty="0" smtClean="0"/>
          </a:p>
          <a:p>
            <a:pPr marL="971550" lvl="1" indent="-514350">
              <a:buNone/>
            </a:pPr>
            <a:r>
              <a:rPr lang="en-US" altLang="zh-CN"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zh-CN" altLang="en-US" dirty="0" smtClean="0"/>
              <a:t> 运行测试</a:t>
            </a:r>
            <a:r>
              <a:rPr lang="zh-CN" altLang="en-US" dirty="0" smtClean="0"/>
              <a:t>存在的</a:t>
            </a:r>
            <a:r>
              <a:rPr lang="zh-CN" altLang="en-US" dirty="0" smtClean="0"/>
              <a:t>风险</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lvl="1"/>
            <a:r>
              <a:rPr lang="zh-CN" altLang="zh-CN" dirty="0" smtClean="0"/>
              <a:t>运行时测试会干扰系统状态或资源可用性</a:t>
            </a:r>
            <a:r>
              <a:rPr lang="zh-CN" altLang="en-US" dirty="0" smtClean="0"/>
              <a:t>；</a:t>
            </a:r>
            <a:endParaRPr lang="en-US" altLang="zh-CN" dirty="0" smtClean="0"/>
          </a:p>
          <a:p>
            <a:endParaRPr lang="en-US" altLang="zh-CN" dirty="0" smtClean="0"/>
          </a:p>
          <a:p>
            <a:pPr lvl="1"/>
            <a:r>
              <a:rPr lang="zh-CN" altLang="zh-CN" dirty="0" smtClean="0"/>
              <a:t>测试操作可能触发系统边界外的事件，可能以难以控制或无法恢复的关键方式影响系统环境</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 </a:t>
            </a:r>
            <a:r>
              <a:rPr lang="zh-CN" altLang="zh-CN" dirty="0" smtClean="0"/>
              <a:t>运行</a:t>
            </a:r>
            <a:r>
              <a:rPr lang="zh-CN" altLang="zh-CN" dirty="0" smtClean="0"/>
              <a:t>时可测试性</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pPr lvl="1"/>
            <a:r>
              <a:rPr lang="zh-CN" altLang="zh-CN" dirty="0" smtClean="0"/>
              <a:t>运行</a:t>
            </a:r>
            <a:r>
              <a:rPr lang="zh-CN" altLang="zh-CN" dirty="0" smtClean="0"/>
              <a:t>时可测试性是</a:t>
            </a:r>
            <a:endParaRPr lang="en-US" altLang="zh-CN" dirty="0" smtClean="0"/>
          </a:p>
          <a:p>
            <a:pPr lvl="1">
              <a:buNone/>
            </a:pPr>
            <a:r>
              <a:rPr lang="zh-CN" altLang="zh-CN" dirty="0" smtClean="0"/>
              <a:t>（</a:t>
            </a:r>
            <a:r>
              <a:rPr lang="en-US" altLang="zh-CN" dirty="0" smtClean="0"/>
              <a:t>1</a:t>
            </a:r>
            <a:r>
              <a:rPr lang="zh-CN" altLang="zh-CN" dirty="0" smtClean="0"/>
              <a:t>）</a:t>
            </a:r>
            <a:r>
              <a:rPr lang="zh-CN" altLang="en-US" dirty="0" smtClean="0"/>
              <a:t>系统或组件在不受到广泛影响的情况下促进运行时测试的程度</a:t>
            </a:r>
            <a:r>
              <a:rPr lang="en-US" altLang="zh-CN" dirty="0" smtClean="0"/>
              <a:t>; </a:t>
            </a:r>
          </a:p>
          <a:p>
            <a:pPr lvl="1">
              <a:buNone/>
            </a:pPr>
            <a:endParaRPr lang="en-US" altLang="zh-CN" dirty="0" smtClean="0"/>
          </a:p>
          <a:p>
            <a:pPr lvl="1">
              <a:buNone/>
            </a:pPr>
            <a:r>
              <a:rPr lang="zh-CN" altLang="zh-CN" dirty="0" smtClean="0"/>
              <a:t>（</a:t>
            </a:r>
            <a:r>
              <a:rPr lang="en-US" altLang="zh-CN" dirty="0" smtClean="0"/>
              <a:t>2</a:t>
            </a:r>
            <a:r>
              <a:rPr lang="zh-CN" altLang="zh-CN" dirty="0" smtClean="0"/>
              <a:t>）</a:t>
            </a:r>
            <a:r>
              <a:rPr lang="zh-CN" altLang="en-US" dirty="0" smtClean="0"/>
              <a:t>允许在运行时执行哪些测试的规格，而不会对运行的系统产生广泛影响</a:t>
            </a:r>
            <a:r>
              <a:rPr lang="zh-CN" altLang="zh-CN" dirty="0" smtClean="0"/>
              <a:t>。</a:t>
            </a:r>
            <a:endParaRPr lang="en-US" altLang="zh-CN" dirty="0" smtClean="0"/>
          </a:p>
          <a:p>
            <a:pPr lvl="1">
              <a:buNone/>
            </a:pPr>
            <a:endParaRPr lang="en-US" altLang="zh-CN" dirty="0" smtClean="0"/>
          </a:p>
          <a:p>
            <a:pPr lvl="1"/>
            <a:r>
              <a:rPr lang="zh-CN" altLang="en-US" dirty="0" smtClean="0"/>
              <a:t>简单说就是在不影响系统的情况下测试组件的难易程度</a:t>
            </a:r>
            <a:endParaRPr lang="en-US" altLang="zh-CN" dirty="0" smtClean="0"/>
          </a:p>
          <a:p>
            <a:pPr lvl="1">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2232</Words>
  <Application>Microsoft Office PowerPoint</Application>
  <PresentationFormat>全屏显示(4:3)</PresentationFormat>
  <Paragraphs>221</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软件可测试性</vt:lpstr>
      <vt:lpstr> 处理可测试性的方法类型</vt:lpstr>
      <vt:lpstr> 处理可测试性的方法类型</vt:lpstr>
      <vt:lpstr> 影响可测试性的因素</vt:lpstr>
      <vt:lpstr> 介绍内容</vt:lpstr>
      <vt:lpstr>A Model for the Measurement of the Runtime Testability of Component–Based Systems  </vt:lpstr>
      <vt:lpstr>幻灯片 7</vt:lpstr>
      <vt:lpstr> 运行测试存在的风险</vt:lpstr>
      <vt:lpstr> 运行时可测试性定义</vt:lpstr>
      <vt:lpstr>幻灯片 10</vt:lpstr>
      <vt:lpstr>幻灯片 11</vt:lpstr>
      <vt:lpstr>幻灯片 12</vt:lpstr>
      <vt:lpstr>幻灯片 13</vt:lpstr>
      <vt:lpstr>幻灯片 14</vt:lpstr>
      <vt:lpstr>幻灯片 15</vt:lpstr>
      <vt:lpstr>幻灯片 16</vt:lpstr>
      <vt:lpstr> Model of the System（系统模型）</vt:lpstr>
      <vt:lpstr>幻灯片 18</vt:lpstr>
      <vt:lpstr> Coverage Criteria（覆盖准则）</vt:lpstr>
      <vt:lpstr> Value of RTM(RTM的值)</vt:lpstr>
      <vt:lpstr>An Empirical Analysis of a Testability Model for Object-Oriented Programs</vt:lpstr>
      <vt:lpstr> 概要</vt:lpstr>
      <vt:lpstr>An Estimation of Software Testability Using Fuzzy Logic</vt:lpstr>
      <vt:lpstr> 概要</vt:lpstr>
      <vt:lpstr>A Study of the Relationship Between Class Testability and Runtime Properties</vt:lpstr>
      <vt:lpstr>概要</vt:lpstr>
      <vt:lpstr> 研究的问题</vt:lpstr>
      <vt:lpstr> 测量Measurements</vt:lpstr>
      <vt:lpstr> 测量Measurements</vt:lpstr>
      <vt:lpstr> 测量Measurements</vt:lpstr>
      <vt:lpstr> Discussion</vt:lpstr>
      <vt:lpstr>Empirical Analysis for Investigating the Effect of Control Flow Dependencies on Testability of Classes</vt:lpstr>
      <vt:lpstr> 概要</vt:lpstr>
      <vt:lpstr>Quality Assurance Indicator</vt:lpstr>
      <vt:lpstr> Quality Assurance Indicator</vt:lpstr>
      <vt:lpstr> 总结</vt:lpstr>
      <vt:lpstr>MuAspectJ: Mutant Generation to Support Measuring the Testability of AspectJ Programs</vt:lpstr>
      <vt:lpstr> 概要 </vt:lpstr>
      <vt:lpstr>Predicting Testability of Eclipse: A Case Study</vt:lpstr>
      <vt:lpstr> 概要</vt:lpstr>
      <vt:lpstr>研究指标（metrics）</vt:lpstr>
      <vt:lpstr> 实证结果</vt:lpstr>
      <vt:lpstr> 实证结果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软件可测试性</dc:title>
  <dc:creator>user</dc:creator>
  <cp:lastModifiedBy>user</cp:lastModifiedBy>
  <cp:revision>431</cp:revision>
  <dcterms:created xsi:type="dcterms:W3CDTF">2019-07-08T08:43:20Z</dcterms:created>
  <dcterms:modified xsi:type="dcterms:W3CDTF">2019-07-09T06:25:11Z</dcterms:modified>
</cp:coreProperties>
</file>