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2" r:id="rId4"/>
    <p:sldId id="264" r:id="rId5"/>
    <p:sldId id="272" r:id="rId6"/>
    <p:sldId id="265" r:id="rId7"/>
    <p:sldId id="267" r:id="rId8"/>
    <p:sldId id="268" r:id="rId9"/>
    <p:sldId id="269" r:id="rId10"/>
    <p:sldId id="270" r:id="rId11"/>
    <p:sldId id="271" r:id="rId1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022" autoAdjust="0"/>
  </p:normalViewPr>
  <p:slideViewPr>
    <p:cSldViewPr>
      <p:cViewPr varScale="1">
        <p:scale>
          <a:sx n="65" d="100"/>
          <a:sy n="65" d="100"/>
        </p:scale>
        <p:origin x="-152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36123B-2B67-4CE5-9501-046FF3702595}" type="datetimeFigureOut">
              <a:rPr lang="zh-CN" altLang="en-US" smtClean="0"/>
              <a:pPr/>
              <a:t>2019/6/12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0B3494-5E6B-4B8F-BC9F-AE2EA088BC9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latin typeface="+mn-lt"/>
                <a:ea typeface="+mn-ea"/>
                <a:cs typeface="+mn-cs"/>
              </a:rPr>
              <a:t>风险可以通过多种方式进行分类。例如，风险可以通过不满足法规和</a:t>
            </a:r>
            <a:r>
              <a:rPr lang="en-US" altLang="zh-CN" sz="1200" kern="1200" dirty="0" smtClean="0">
                <a:solidFill>
                  <a:schemeClr val="tx1"/>
                </a:solidFill>
                <a:latin typeface="+mn-lt"/>
                <a:ea typeface="+mn-ea"/>
                <a:cs typeface="+mn-cs"/>
              </a:rPr>
              <a:t>/</a:t>
            </a:r>
            <a:r>
              <a:rPr lang="zh-CN" altLang="zh-CN" sz="1200" kern="1200" dirty="0" smtClean="0">
                <a:solidFill>
                  <a:schemeClr val="tx1"/>
                </a:solidFill>
                <a:latin typeface="+mn-lt"/>
                <a:ea typeface="+mn-ea"/>
                <a:cs typeface="+mn-cs"/>
              </a:rPr>
              <a:t>或法律要求、未能履行合同义务、与不成功的过程和已完成项目（项目风险）相关，以及工作产品没有达到预期行为（产品风险）来确定。</a:t>
            </a:r>
          </a:p>
          <a:p>
            <a:endParaRPr lang="zh-CN" altLang="en-US" dirty="0"/>
          </a:p>
        </p:txBody>
      </p:sp>
      <p:sp>
        <p:nvSpPr>
          <p:cNvPr id="4" name="灯片编号占位符 3"/>
          <p:cNvSpPr>
            <a:spLocks noGrp="1"/>
          </p:cNvSpPr>
          <p:nvPr>
            <p:ph type="sldNum" sz="quarter" idx="10"/>
          </p:nvPr>
        </p:nvSpPr>
        <p:spPr/>
        <p:txBody>
          <a:bodyPr/>
          <a:lstStyle/>
          <a:p>
            <a:fld id="{730B3494-5E6B-4B8F-BC9F-AE2EA088BC94}" type="slidenum">
              <a:rPr lang="zh-CN" altLang="en-US" smtClean="0"/>
              <a:pPr/>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2019/6/12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2019/6/12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2019/6/12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2019/6/12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2019/6/12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2019/6/12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测试规范：概念和定义</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Font typeface="Wingdings" pitchFamily="2" charset="2"/>
              <a:buChar char="Ø"/>
            </a:pPr>
            <a:r>
              <a:rPr lang="en-US" altLang="zh-CN" dirty="0" smtClean="0"/>
              <a:t>5.6 </a:t>
            </a:r>
            <a:r>
              <a:rPr lang="zh-CN" altLang="en-US" dirty="0" smtClean="0"/>
              <a:t>测试实践方法</a:t>
            </a:r>
            <a:endParaRPr lang="zh-CN" altLang="en-US" dirty="0"/>
          </a:p>
        </p:txBody>
      </p:sp>
      <p:sp>
        <p:nvSpPr>
          <p:cNvPr id="3" name="内容占位符 2"/>
          <p:cNvSpPr>
            <a:spLocks noGrp="1"/>
          </p:cNvSpPr>
          <p:nvPr>
            <p:ph idx="1"/>
          </p:nvPr>
        </p:nvSpPr>
        <p:spPr/>
        <p:txBody>
          <a:bodyPr>
            <a:noAutofit/>
          </a:bodyPr>
          <a:lstStyle/>
          <a:p>
            <a:r>
              <a:rPr lang="zh-CN" altLang="en-US" sz="2000" dirty="0" smtClean="0"/>
              <a:t>基于需求的测试</a:t>
            </a:r>
          </a:p>
          <a:p>
            <a:pPr lvl="1"/>
            <a:r>
              <a:rPr lang="zh-CN" altLang="zh-CN" sz="1600" dirty="0" smtClean="0"/>
              <a:t>基于需求的测试的主要目的在测试中是确保已解决（即“覆盖”）测试项的需求，以确定测试项是否满足最终用户需求</a:t>
            </a:r>
            <a:r>
              <a:rPr lang="zh-CN" altLang="en-US" sz="1600" dirty="0" smtClean="0"/>
              <a:t>。</a:t>
            </a:r>
            <a:endParaRPr lang="en-US" altLang="zh-CN" sz="1600" dirty="0" smtClean="0"/>
          </a:p>
          <a:p>
            <a:pPr lvl="1"/>
            <a:r>
              <a:rPr lang="zh-CN" altLang="zh-CN" sz="1600" dirty="0" smtClean="0"/>
              <a:t>在使用此实践时，需求为测试计划，测试设计和实现以及执行过程的决策提供信息</a:t>
            </a:r>
            <a:endParaRPr lang="en-US" altLang="zh-CN" sz="1600" dirty="0" smtClean="0"/>
          </a:p>
          <a:p>
            <a:pPr lvl="1"/>
            <a:endParaRPr lang="en-US" altLang="zh-CN" sz="1600" dirty="0" smtClean="0"/>
          </a:p>
          <a:p>
            <a:r>
              <a:rPr lang="zh-CN" altLang="en-US" sz="2000" dirty="0" smtClean="0"/>
              <a:t>基于模型的测试</a:t>
            </a:r>
            <a:endParaRPr lang="en-US" altLang="zh-CN" sz="2000" dirty="0" smtClean="0"/>
          </a:p>
          <a:p>
            <a:pPr lvl="1"/>
            <a:r>
              <a:rPr lang="zh-CN" altLang="zh-CN" sz="1600" dirty="0" smtClean="0"/>
              <a:t>所有的测试都使用模型的概念来表示可作为测试基础测试项的预期行为。该模型可以用自然语言需求，思维图，数学公式，图形符号（例如状态转换图，</a:t>
            </a:r>
            <a:r>
              <a:rPr lang="en-US" altLang="zh-CN" sz="1600" dirty="0" smtClean="0"/>
              <a:t>UML</a:t>
            </a:r>
            <a:r>
              <a:rPr lang="zh-CN" altLang="zh-CN" sz="1600" dirty="0" smtClean="0"/>
              <a:t>图）或矩阵（例如决策表）的形式表示</a:t>
            </a:r>
            <a:r>
              <a:rPr lang="en-US" altLang="zh-CN" sz="1600" dirty="0" smtClean="0"/>
              <a:t> - </a:t>
            </a:r>
            <a:r>
              <a:rPr lang="zh-CN" altLang="zh-CN" sz="1600" dirty="0" smtClean="0"/>
              <a:t>或者更典型地使用这些模型的混合来表示</a:t>
            </a:r>
            <a:endParaRPr lang="en-US" altLang="zh-CN" sz="1600" dirty="0" smtClean="0"/>
          </a:p>
          <a:p>
            <a:pPr lvl="1"/>
            <a:endParaRPr lang="en-US" altLang="zh-CN" sz="1600" dirty="0" smtClean="0"/>
          </a:p>
          <a:p>
            <a:pPr lvl="1"/>
            <a:r>
              <a:rPr lang="zh-CN" altLang="zh-CN" sz="1600" dirty="0" smtClean="0"/>
              <a:t>传统上，测试人员使用模型手动导出执行基于规格说明测试的测试输入和预期结果，以及执行基于结构的测试时的预期结果（此处测试输入是通过测试项结构得出的）。随后手动或使用测试工具执行测试。</a:t>
            </a:r>
            <a:endParaRPr lang="en-US" altLang="zh-CN" sz="1600" dirty="0" smtClean="0"/>
          </a:p>
          <a:p>
            <a:pPr lvl="1"/>
            <a:endParaRPr lang="en-US" altLang="zh-CN" sz="1600" dirty="0" smtClean="0"/>
          </a:p>
          <a:p>
            <a:pPr lvl="1"/>
            <a:r>
              <a:rPr lang="zh-CN" altLang="zh-CN" sz="1600" dirty="0" smtClean="0"/>
              <a:t>对于基于模型的测试，模型必须足够形式化和</a:t>
            </a:r>
            <a:r>
              <a:rPr lang="en-US" altLang="zh-CN" sz="1600" dirty="0" smtClean="0"/>
              <a:t>/</a:t>
            </a:r>
            <a:r>
              <a:rPr lang="zh-CN" altLang="zh-CN" sz="1600" dirty="0" smtClean="0"/>
              <a:t>或足够详细，以便可以从模型中导出有用的测试信息。模型信息可包括测试计划、设计、规程、输入、风险和</a:t>
            </a:r>
            <a:r>
              <a:rPr lang="en-US" altLang="zh-CN" sz="1600" dirty="0" smtClean="0"/>
              <a:t>/</a:t>
            </a:r>
            <a:r>
              <a:rPr lang="zh-CN" altLang="zh-CN" sz="1600" dirty="0" smtClean="0"/>
              <a:t>或结果参照物</a:t>
            </a:r>
            <a:r>
              <a:rPr lang="zh-CN" altLang="en-US" sz="1600" dirty="0" smtClean="0"/>
              <a:t>。</a:t>
            </a:r>
            <a:r>
              <a:rPr lang="zh-CN" altLang="zh-CN" sz="1600" dirty="0" smtClean="0"/>
              <a:t>其失效可能导致很大的损失</a:t>
            </a:r>
            <a:r>
              <a:rPr lang="zh-CN" altLang="en-US" sz="1600" dirty="0" smtClean="0"/>
              <a:t>，应用程序必须适合使用模型建模。</a:t>
            </a:r>
            <a:endParaRPr lang="en-US" altLang="zh-CN" sz="16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Font typeface="Wingdings" pitchFamily="2" charset="2"/>
              <a:buChar char="Ø"/>
            </a:pPr>
            <a:r>
              <a:rPr lang="en-US" altLang="zh-CN" dirty="0" smtClean="0"/>
              <a:t>5.6 </a:t>
            </a:r>
            <a:r>
              <a:rPr lang="zh-CN" altLang="en-US" dirty="0" smtClean="0"/>
              <a:t>测试实践方法</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en-US" sz="2800" dirty="0" smtClean="0"/>
              <a:t>基于数学方法的测试</a:t>
            </a:r>
            <a:endParaRPr lang="en-US" altLang="zh-CN" sz="2800" dirty="0" smtClean="0"/>
          </a:p>
          <a:p>
            <a:pPr lvl="1"/>
            <a:r>
              <a:rPr lang="zh-CN" altLang="zh-CN" sz="2600" dirty="0" smtClean="0"/>
              <a:t>当可以充分详细地描述测试项输入或输出空间时，基于数学方法的测试实践可用于计划、设计、选择数据和设置输入条件。数学方法实践使用数学分支来推动。 这些实践有助于减少测试用例选择和优先级排序中人为因素的影响。</a:t>
            </a:r>
          </a:p>
          <a:p>
            <a:pPr lvl="1"/>
            <a:endParaRPr lang="en-US" altLang="zh-CN" sz="2600" dirty="0" smtClean="0"/>
          </a:p>
          <a:p>
            <a:pPr lvl="1"/>
            <a:r>
              <a:rPr lang="zh-CN" altLang="en-US" sz="2600" dirty="0" smtClean="0"/>
              <a:t>基于数学方法的实践用到了多种技术：</a:t>
            </a:r>
            <a:r>
              <a:rPr lang="zh-CN" altLang="zh-CN" sz="2600" dirty="0" smtClean="0"/>
              <a:t>组合测试</a:t>
            </a:r>
            <a:r>
              <a:rPr lang="zh-CN" altLang="en-US" sz="2600" dirty="0" smtClean="0"/>
              <a:t>，</a:t>
            </a:r>
            <a:r>
              <a:rPr lang="zh-CN" altLang="zh-CN" sz="2600" dirty="0" smtClean="0"/>
              <a:t>随机测试用例选择</a:t>
            </a:r>
            <a:r>
              <a:rPr lang="en-US" altLang="zh-CN" sz="2600" dirty="0" smtClean="0"/>
              <a:t>,</a:t>
            </a:r>
            <a:r>
              <a:rPr lang="zh-CN" altLang="zh-CN" sz="2600" dirty="0" smtClean="0"/>
              <a:t>分层抽样</a:t>
            </a:r>
            <a:r>
              <a:rPr lang="zh-CN" altLang="en-US" sz="2600" dirty="0" smtClean="0"/>
              <a:t>等</a:t>
            </a:r>
            <a:r>
              <a:rPr lang="zh-CN" altLang="zh-CN" sz="2600" dirty="0" smtClean="0"/>
              <a:t>；</a:t>
            </a:r>
            <a:endParaRPr lang="en-US" altLang="zh-CN" sz="2600" dirty="0" smtClean="0"/>
          </a:p>
          <a:p>
            <a:pPr lvl="1"/>
            <a:endParaRPr lang="en-US" altLang="zh-CN" sz="2600" dirty="0" smtClean="0"/>
          </a:p>
          <a:p>
            <a:pPr marL="342900" lvl="2" indent="-342900"/>
            <a:r>
              <a:rPr lang="zh-CN" altLang="zh-CN" sz="2800" dirty="0" smtClean="0"/>
              <a:t>基于经验的测试</a:t>
            </a:r>
            <a:endParaRPr lang="en-US" altLang="zh-CN" sz="2800" dirty="0" smtClean="0"/>
          </a:p>
          <a:p>
            <a:pPr lvl="1"/>
            <a:r>
              <a:rPr lang="zh-CN" altLang="zh-CN" sz="2600" dirty="0" smtClean="0"/>
              <a:t>基于经验的测试是基于：以往的测试经验；特定的软件和系统知识；领域知识；和以前项目（在组织和行业内）的指标。</a:t>
            </a:r>
            <a:endParaRPr lang="en-US" altLang="zh-CN" sz="2600" dirty="0" smtClean="0"/>
          </a:p>
          <a:p>
            <a:pPr lvl="1"/>
            <a:r>
              <a:rPr lang="zh-CN" altLang="zh-CN" sz="2600" dirty="0" smtClean="0"/>
              <a:t>探索性测试、错误猜测和特殊测试</a:t>
            </a:r>
            <a:r>
              <a:rPr lang="zh-CN" altLang="en-US" sz="2600" dirty="0" smtClean="0"/>
              <a:t>。</a:t>
            </a:r>
            <a:endParaRPr lang="zh-CN" altLang="zh-CN" sz="2600" dirty="0" smtClean="0"/>
          </a:p>
          <a:p>
            <a:pPr marL="800100" lvl="3" indent="-342900"/>
            <a:endParaRPr lang="en-US" altLang="zh-CN" dirty="0" smtClean="0"/>
          </a:p>
          <a:p>
            <a:pPr marL="342900" lvl="2" indent="-342900"/>
            <a:endParaRPr lang="zh-CN" altLang="zh-CN" dirty="0" smtClean="0"/>
          </a:p>
          <a:p>
            <a:endParaRPr lang="zh-CN" altLang="zh-CN" dirty="0" smtClean="0"/>
          </a:p>
          <a:p>
            <a:pPr lvl="1"/>
            <a:endParaRPr lang="zh-CN"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a:bodyPr>
          <a:lstStyle/>
          <a:p>
            <a:r>
              <a:rPr lang="zh-CN" altLang="en-US" dirty="0" smtClean="0"/>
              <a:t>组织：</a:t>
            </a:r>
            <a:r>
              <a:rPr lang="zh-CN" altLang="zh-CN" dirty="0" smtClean="0"/>
              <a:t>参与开发或获取软件产品的企业</a:t>
            </a:r>
            <a:r>
              <a:rPr lang="zh-CN" altLang="en-US" dirty="0" smtClean="0"/>
              <a:t>，规模可在</a:t>
            </a:r>
            <a:r>
              <a:rPr lang="zh-CN" altLang="zh-CN" dirty="0" smtClean="0"/>
              <a:t>数千名测试人员的跨国公司</a:t>
            </a:r>
            <a:r>
              <a:rPr lang="zh-CN" altLang="en-US" dirty="0" smtClean="0"/>
              <a:t>到</a:t>
            </a:r>
            <a:r>
              <a:rPr lang="zh-CN" altLang="zh-CN" dirty="0" smtClean="0"/>
              <a:t>一人公司</a:t>
            </a:r>
            <a:r>
              <a:rPr lang="zh-CN" altLang="en-US" dirty="0" smtClean="0"/>
              <a:t>。</a:t>
            </a:r>
            <a:endParaRPr lang="en-US" altLang="zh-CN" dirty="0" smtClean="0"/>
          </a:p>
          <a:p>
            <a:endParaRPr lang="en-US" altLang="zh-CN" dirty="0" smtClean="0"/>
          </a:p>
          <a:p>
            <a:r>
              <a:rPr lang="zh-CN" altLang="en-US" dirty="0" smtClean="0"/>
              <a:t>组织级测试：</a:t>
            </a:r>
            <a:endParaRPr lang="en-US" altLang="zh-CN" dirty="0" smtClean="0"/>
          </a:p>
          <a:p>
            <a:pPr lvl="1"/>
            <a:r>
              <a:rPr lang="zh-CN" altLang="en-US" dirty="0" smtClean="0"/>
              <a:t>指的是在企业整体范围内实施测试的工作流程，包括测试队伍组建，测试工具的应用，测试项目的管理等。</a:t>
            </a:r>
            <a:endParaRPr lang="en-US" altLang="zh-CN" dirty="0" smtClean="0"/>
          </a:p>
          <a:p>
            <a:pPr lvl="1"/>
            <a:endParaRPr lang="en-US" altLang="zh-CN" dirty="0" smtClean="0"/>
          </a:p>
          <a:p>
            <a:pPr>
              <a:buNone/>
            </a:pPr>
            <a:r>
              <a:rPr lang="en-US" altLang="zh-CN" sz="1800" dirty="0" smtClean="0"/>
              <a:t>*</a:t>
            </a:r>
            <a:r>
              <a:rPr lang="zh-CN" altLang="zh-CN" sz="1800" dirty="0" smtClean="0"/>
              <a:t>本部分讨论了一般软件测试的概念</a:t>
            </a:r>
            <a:r>
              <a:rPr lang="zh-CN" altLang="en-US" sz="1800" dirty="0" smtClean="0"/>
              <a:t>。</a:t>
            </a:r>
            <a:r>
              <a:rPr lang="zh-CN" altLang="zh-CN" sz="1800" dirty="0" smtClean="0"/>
              <a:t>总之，这套标准旨在为任何组织中的管理者提</a:t>
            </a:r>
            <a:endParaRPr lang="en-US" altLang="zh-CN" sz="1800" dirty="0" smtClean="0"/>
          </a:p>
          <a:p>
            <a:pPr>
              <a:buNone/>
            </a:pPr>
            <a:r>
              <a:rPr lang="zh-CN" altLang="zh-CN" sz="1800" dirty="0" smtClean="0"/>
              <a:t>供管理和执行软件测试的能力</a:t>
            </a:r>
            <a:endParaRPr lang="zh-CN" altLang="en-US" sz="1800" dirty="0"/>
          </a:p>
        </p:txBody>
      </p:sp>
      <p:sp>
        <p:nvSpPr>
          <p:cNvPr id="6" name="标题 1"/>
          <p:cNvSpPr>
            <a:spLocks noGrp="1"/>
          </p:cNvSpPr>
          <p:nvPr>
            <p:ph type="title"/>
          </p:nvPr>
        </p:nvSpPr>
        <p:spPr>
          <a:xfrm>
            <a:off x="457200" y="274638"/>
            <a:ext cx="8229600" cy="1143000"/>
          </a:xfrm>
        </p:spPr>
        <p:txBody>
          <a:bodyPr/>
          <a:lstStyle/>
          <a:p>
            <a:pPr algn="l">
              <a:buFont typeface="Wingdings" pitchFamily="2" charset="2"/>
              <a:buChar char="Ø"/>
            </a:pPr>
            <a:r>
              <a:rPr lang="zh-CN" altLang="en-US" dirty="0" smtClean="0"/>
              <a:t>概念和定义</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07901"/>
            <a:ext cx="8229600" cy="5361459"/>
          </a:xfrm>
        </p:spPr>
        <p:txBody>
          <a:bodyPr>
            <a:normAutofit fontScale="92500" lnSpcReduction="20000"/>
          </a:bodyPr>
          <a:lstStyle/>
          <a:p>
            <a:r>
              <a:rPr lang="zh-CN" altLang="zh-CN" dirty="0" smtClean="0"/>
              <a:t>组织级测试过程</a:t>
            </a:r>
            <a:r>
              <a:rPr lang="en-US" altLang="zh-CN" dirty="0" smtClean="0"/>
              <a:t> Organizational Test Process</a:t>
            </a:r>
            <a:endParaRPr lang="zh-CN" altLang="zh-CN" dirty="0" smtClean="0"/>
          </a:p>
          <a:p>
            <a:pPr lvl="1"/>
            <a:r>
              <a:rPr lang="zh-CN" altLang="zh-CN" sz="1900" dirty="0" smtClean="0"/>
              <a:t>开发和管理组织级测试规格说明的测试过程。</a:t>
            </a:r>
            <a:endParaRPr lang="en-US" altLang="zh-CN" sz="1900" dirty="0" smtClean="0"/>
          </a:p>
          <a:p>
            <a:pPr lvl="1"/>
            <a:endParaRPr lang="zh-CN" altLang="zh-CN" dirty="0" smtClean="0"/>
          </a:p>
          <a:p>
            <a:r>
              <a:rPr lang="zh-CN" altLang="zh-CN" sz="3000" dirty="0" smtClean="0"/>
              <a:t>组织级测试规格说明</a:t>
            </a:r>
            <a:r>
              <a:rPr lang="en-US" altLang="zh-CN" sz="3000" dirty="0" smtClean="0"/>
              <a:t> organizational test specification</a:t>
            </a:r>
            <a:endParaRPr lang="zh-CN" altLang="zh-CN" sz="3000" dirty="0" smtClean="0"/>
          </a:p>
          <a:p>
            <a:pPr lvl="1"/>
            <a:r>
              <a:rPr lang="zh-CN" altLang="zh-CN" sz="2000" dirty="0" smtClean="0"/>
              <a:t>为一个组织的测试提供信息的文档，该信息并不针对具体项目。</a:t>
            </a:r>
          </a:p>
          <a:p>
            <a:pPr lvl="1"/>
            <a:r>
              <a:rPr lang="zh-CN" altLang="zh-CN" sz="2000" dirty="0" smtClean="0"/>
              <a:t>组织级测试规格说明</a:t>
            </a:r>
            <a:r>
              <a:rPr lang="zh-CN" altLang="en-US" sz="2000" dirty="0" smtClean="0"/>
              <a:t>，</a:t>
            </a:r>
            <a:r>
              <a:rPr lang="zh-CN" altLang="zh-CN" sz="2000" dirty="0" smtClean="0"/>
              <a:t>最常见的例子是</a:t>
            </a:r>
            <a:r>
              <a:rPr lang="zh-CN" altLang="zh-CN" sz="2000" u="sng" dirty="0" smtClean="0"/>
              <a:t>组织级测试方针和组织级测试策略</a:t>
            </a:r>
            <a:r>
              <a:rPr lang="zh-CN" altLang="zh-CN" sz="2000" dirty="0" smtClean="0"/>
              <a:t>。</a:t>
            </a:r>
            <a:r>
              <a:rPr lang="en-US" altLang="zh-CN" sz="2000" dirty="0" smtClean="0"/>
              <a:t> </a:t>
            </a:r>
          </a:p>
          <a:p>
            <a:pPr lvl="1"/>
            <a:endParaRPr lang="en-US" altLang="zh-CN" dirty="0" smtClean="0"/>
          </a:p>
          <a:p>
            <a:r>
              <a:rPr lang="zh-CN" altLang="zh-CN" dirty="0" smtClean="0"/>
              <a:t>组织级测试方针 </a:t>
            </a:r>
            <a:r>
              <a:rPr lang="en-US" altLang="zh-CN" dirty="0" smtClean="0"/>
              <a:t>Organizational Test Policy</a:t>
            </a:r>
            <a:endParaRPr lang="zh-CN" altLang="zh-CN" dirty="0" smtClean="0"/>
          </a:p>
          <a:p>
            <a:pPr lvl="1"/>
            <a:r>
              <a:rPr lang="zh-CN" altLang="zh-CN" sz="1800" dirty="0" smtClean="0"/>
              <a:t>一个管理级文档，描述了在组织中进行测试的目的、目标和整体范围；表达了为什么进行测试和期望得到的成果。</a:t>
            </a:r>
            <a:endParaRPr lang="en-US" altLang="zh-CN" sz="1800" dirty="0" smtClean="0"/>
          </a:p>
          <a:p>
            <a:pPr lvl="1"/>
            <a:endParaRPr lang="en-US" altLang="zh-CN" sz="1800" dirty="0" smtClean="0"/>
          </a:p>
          <a:p>
            <a:r>
              <a:rPr lang="zh-CN" altLang="zh-CN" dirty="0" smtClean="0"/>
              <a:t>组织级测试策略</a:t>
            </a:r>
            <a:r>
              <a:rPr lang="en-US" altLang="zh-CN" dirty="0" smtClean="0"/>
              <a:t>Organizational Test Strategy</a:t>
            </a:r>
            <a:endParaRPr lang="zh-CN" altLang="zh-CN" dirty="0" smtClean="0"/>
          </a:p>
          <a:p>
            <a:pPr lvl="1"/>
            <a:r>
              <a:rPr lang="zh-CN" altLang="zh-CN" sz="1800" dirty="0" smtClean="0"/>
              <a:t>为组织内所有项目执行测试提供通用需求的文档；它提供了有关</a:t>
            </a:r>
            <a:r>
              <a:rPr lang="zh-CN" altLang="zh-CN" sz="1800" b="1" dirty="0" smtClean="0"/>
              <a:t>如何执行测试的细节</a:t>
            </a:r>
            <a:r>
              <a:rPr lang="zh-CN" altLang="zh-CN" sz="1800" dirty="0" smtClean="0"/>
              <a:t>。它与组织级测试方针保持一致。</a:t>
            </a:r>
            <a:endParaRPr lang="en-US" altLang="zh-CN" sz="1800" dirty="0" smtClean="0"/>
          </a:p>
          <a:p>
            <a:pPr lvl="1"/>
            <a:endParaRPr lang="en-US" altLang="zh-CN" sz="1800" dirty="0" smtClean="0"/>
          </a:p>
          <a:p>
            <a:endParaRPr lang="en-US" altLang="zh-CN" sz="2200" dirty="0" smtClean="0"/>
          </a:p>
        </p:txBody>
      </p:sp>
      <p:sp>
        <p:nvSpPr>
          <p:cNvPr id="5" name="标题 1"/>
          <p:cNvSpPr>
            <a:spLocks noGrp="1"/>
          </p:cNvSpPr>
          <p:nvPr>
            <p:ph type="title"/>
          </p:nvPr>
        </p:nvSpPr>
        <p:spPr>
          <a:xfrm>
            <a:off x="457200" y="116632"/>
            <a:ext cx="8229600" cy="1143000"/>
          </a:xfrm>
        </p:spPr>
        <p:txBody>
          <a:bodyPr/>
          <a:lstStyle/>
          <a:p>
            <a:pPr algn="l">
              <a:buFont typeface="Wingdings" pitchFamily="2" charset="2"/>
              <a:buChar char="Ø"/>
            </a:pPr>
            <a:r>
              <a:rPr lang="zh-CN" altLang="en-US" dirty="0" smtClean="0"/>
              <a:t>概念和定义</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buFont typeface="Wingdings" pitchFamily="2" charset="2"/>
              <a:buChar char="Ø"/>
            </a:pPr>
            <a:r>
              <a:rPr lang="en-US" altLang="zh-CN" dirty="0" smtClean="0"/>
              <a:t>5.1 </a:t>
            </a:r>
            <a:r>
              <a:rPr lang="zh-CN" altLang="en-US" dirty="0" smtClean="0"/>
              <a:t>软件测试概述</a:t>
            </a:r>
            <a:endParaRPr lang="zh-CN" altLang="en-US" dirty="0"/>
          </a:p>
        </p:txBody>
      </p:sp>
      <p:sp>
        <p:nvSpPr>
          <p:cNvPr id="3" name="内容占位符 2"/>
          <p:cNvSpPr>
            <a:spLocks noGrp="1"/>
          </p:cNvSpPr>
          <p:nvPr>
            <p:ph idx="1"/>
          </p:nvPr>
        </p:nvSpPr>
        <p:spPr/>
        <p:txBody>
          <a:bodyPr>
            <a:normAutofit fontScale="85000" lnSpcReduction="20000"/>
          </a:bodyPr>
          <a:lstStyle/>
          <a:p>
            <a:r>
              <a:rPr lang="zh-CN" altLang="zh-CN" dirty="0" smtClean="0"/>
              <a:t>软件测试是必要的</a:t>
            </a:r>
            <a:endParaRPr lang="en-US" altLang="zh-CN" dirty="0" smtClean="0"/>
          </a:p>
          <a:p>
            <a:endParaRPr lang="en-US" altLang="zh-CN" dirty="0" smtClean="0"/>
          </a:p>
          <a:p>
            <a:r>
              <a:rPr lang="zh-CN" altLang="zh-CN" dirty="0" smtClean="0"/>
              <a:t>测试是一个过程</a:t>
            </a:r>
            <a:r>
              <a:rPr lang="zh-CN" altLang="en-US" dirty="0" smtClean="0"/>
              <a:t>，</a:t>
            </a:r>
            <a:r>
              <a:rPr lang="zh-CN" altLang="zh-CN" dirty="0" smtClean="0"/>
              <a:t>应计划，监测和控制测试</a:t>
            </a:r>
            <a:endParaRPr lang="en-US" altLang="zh-CN" dirty="0" smtClean="0"/>
          </a:p>
          <a:p>
            <a:endParaRPr lang="en-US" altLang="zh-CN" dirty="0" smtClean="0"/>
          </a:p>
          <a:p>
            <a:r>
              <a:rPr lang="zh-CN" altLang="zh-CN" dirty="0" smtClean="0"/>
              <a:t>测试</a:t>
            </a:r>
            <a:r>
              <a:rPr lang="zh-CN" altLang="en-US" dirty="0" smtClean="0"/>
              <a:t>方法：</a:t>
            </a:r>
            <a:r>
              <a:rPr lang="zh-CN" altLang="zh-CN" dirty="0" smtClean="0"/>
              <a:t>动态测试</a:t>
            </a:r>
            <a:r>
              <a:rPr lang="zh-CN" altLang="en-US" dirty="0" smtClean="0"/>
              <a:t>、</a:t>
            </a:r>
            <a:r>
              <a:rPr lang="zh-CN" altLang="zh-CN" dirty="0" smtClean="0"/>
              <a:t>静态测试</a:t>
            </a:r>
            <a:endParaRPr lang="zh-CN" altLang="en-US" dirty="0" smtClean="0"/>
          </a:p>
          <a:p>
            <a:endParaRPr lang="en-US" altLang="zh-CN" dirty="0" smtClean="0"/>
          </a:p>
          <a:p>
            <a:r>
              <a:rPr lang="zh-CN" altLang="zh-CN" dirty="0" smtClean="0"/>
              <a:t>穷尽测试是不可能的</a:t>
            </a:r>
            <a:endParaRPr lang="en-US" altLang="zh-CN" dirty="0" smtClean="0"/>
          </a:p>
          <a:p>
            <a:endParaRPr lang="en-US" altLang="zh-CN" dirty="0" smtClean="0"/>
          </a:p>
          <a:p>
            <a:r>
              <a:rPr lang="zh-CN" altLang="zh-CN" dirty="0" smtClean="0"/>
              <a:t>启发式是一种基于经验（尝试错误）的方法</a:t>
            </a:r>
            <a:r>
              <a:rPr lang="zh-CN" altLang="en-US" dirty="0" smtClean="0"/>
              <a:t>，</a:t>
            </a:r>
            <a:r>
              <a:rPr lang="zh-CN" altLang="zh-CN" dirty="0" smtClean="0"/>
              <a:t>启发式算法可以用来解决问题，但却是不可靠的，有时它们可能无法解决</a:t>
            </a:r>
            <a:endParaRPr lang="en-US" altLang="zh-CN" dirty="0" smtClean="0"/>
          </a:p>
          <a:p>
            <a:endParaRPr lang="en-US" altLang="zh-CN"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buFont typeface="Wingdings" pitchFamily="2" charset="2"/>
              <a:buChar char="Ø"/>
            </a:pPr>
            <a:r>
              <a:rPr lang="en-US" altLang="zh-CN" dirty="0" smtClean="0"/>
              <a:t>5.2 </a:t>
            </a:r>
            <a:r>
              <a:rPr lang="zh-CN" altLang="en-US" dirty="0" smtClean="0"/>
              <a:t>组织和项目环境中的软件测试</a:t>
            </a:r>
            <a:endParaRPr lang="zh-CN" altLang="en-US" dirty="0"/>
          </a:p>
        </p:txBody>
      </p:sp>
      <p:sp>
        <p:nvSpPr>
          <p:cNvPr id="3" name="内容占位符 2"/>
          <p:cNvSpPr>
            <a:spLocks noGrp="1"/>
          </p:cNvSpPr>
          <p:nvPr>
            <p:ph idx="1"/>
          </p:nvPr>
        </p:nvSpPr>
        <p:spPr>
          <a:xfrm>
            <a:off x="457200" y="1340768"/>
            <a:ext cx="8229600" cy="4785395"/>
          </a:xfrm>
        </p:spPr>
        <p:txBody>
          <a:bodyPr>
            <a:normAutofit/>
          </a:bodyPr>
          <a:lstStyle/>
          <a:p>
            <a:pPr lvl="0"/>
            <a:r>
              <a:rPr lang="zh-CN" altLang="zh-CN" sz="2000" dirty="0" smtClean="0"/>
              <a:t>通用测试子过程、测试层面和测试类型之间的关系</a:t>
            </a:r>
          </a:p>
          <a:p>
            <a:endParaRPr lang="zh-CN" altLang="en-US" sz="2000" dirty="0"/>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6081" name="对象 8"/>
          <p:cNvGraphicFramePr>
            <a:graphicFrameLocks noChangeAspect="1"/>
          </p:cNvGraphicFramePr>
          <p:nvPr/>
        </p:nvGraphicFramePr>
        <p:xfrm>
          <a:off x="1403648" y="1700808"/>
          <a:ext cx="7128792" cy="5157192"/>
        </p:xfrm>
        <a:graphic>
          <a:graphicData uri="http://schemas.openxmlformats.org/presentationml/2006/ole">
            <p:oleObj spid="_x0000_s46081" r:id="rId3" imgW="5257896" imgH="4562361" progId="">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l">
              <a:buFont typeface="Wingdings" pitchFamily="2" charset="2"/>
              <a:buChar char="Ø"/>
            </a:pPr>
            <a:r>
              <a:rPr lang="en-US" altLang="zh-CN" dirty="0" smtClean="0"/>
              <a:t>5.2 </a:t>
            </a:r>
            <a:r>
              <a:rPr lang="zh-CN" altLang="en-US" dirty="0" smtClean="0"/>
              <a:t>组织和项目环境中的软件测试</a:t>
            </a:r>
            <a:endParaRPr lang="zh-CN" altLang="en-US" dirty="0"/>
          </a:p>
        </p:txBody>
      </p:sp>
      <p:sp>
        <p:nvSpPr>
          <p:cNvPr id="3" name="内容占位符 2"/>
          <p:cNvSpPr>
            <a:spLocks noGrp="1"/>
          </p:cNvSpPr>
          <p:nvPr>
            <p:ph idx="1"/>
          </p:nvPr>
        </p:nvSpPr>
        <p:spPr>
          <a:xfrm>
            <a:off x="457200" y="1268760"/>
            <a:ext cx="8229600" cy="4857403"/>
          </a:xfrm>
        </p:spPr>
        <p:txBody>
          <a:bodyPr/>
          <a:lstStyle/>
          <a:p>
            <a:r>
              <a:rPr lang="en-US" altLang="zh-CN" sz="2000" dirty="0" smtClean="0"/>
              <a:t> </a:t>
            </a:r>
            <a:r>
              <a:rPr lang="zh-CN" altLang="en-US" sz="2000" dirty="0" smtClean="0"/>
              <a:t>为了提高测试的有效性，本标准提供一个测试流程旨在应用于组织或特定项目</a:t>
            </a:r>
            <a:endParaRPr lang="en-US" altLang="zh-CN" sz="2000" dirty="0" smtClean="0"/>
          </a:p>
          <a:p>
            <a:r>
              <a:rPr lang="zh-CN" altLang="zh-CN" sz="2000" dirty="0" smtClean="0"/>
              <a:t>组织内执行特定的软件或系统开发项目通常需符合组织的过程而不是直接符合本标准</a:t>
            </a:r>
            <a:endParaRPr lang="en-US" altLang="zh-CN" sz="2000" dirty="0" smtClean="0"/>
          </a:p>
          <a:p>
            <a:pPr marL="342900" lvl="2" indent="-342900"/>
            <a:r>
              <a:rPr lang="zh-CN" altLang="en-US" sz="2000" dirty="0" smtClean="0"/>
              <a:t>项目</a:t>
            </a:r>
            <a:r>
              <a:rPr lang="zh-CN" altLang="zh-CN" sz="2000" dirty="0" smtClean="0"/>
              <a:t>测试过程</a:t>
            </a:r>
            <a:r>
              <a:rPr lang="en-US" altLang="zh-CN" sz="2000" dirty="0" smtClean="0"/>
              <a:t>:  </a:t>
            </a:r>
            <a:r>
              <a:rPr lang="zh-CN" altLang="zh-CN" sz="2000" dirty="0" smtClean="0"/>
              <a:t>本标准采用了三层过程模型</a:t>
            </a:r>
            <a:endParaRPr lang="en-US" altLang="zh-CN" sz="2000" dirty="0" smtClean="0"/>
          </a:p>
          <a:p>
            <a:pPr marL="342900" lvl="2" indent="-342900"/>
            <a:endParaRPr lang="en-US" altLang="zh-CN" sz="3200" dirty="0" smtClean="0"/>
          </a:p>
          <a:p>
            <a:pPr marL="342900" lvl="2" indent="-342900"/>
            <a:endParaRPr lang="en-US" altLang="zh-CN" sz="3200" dirty="0" smtClean="0"/>
          </a:p>
          <a:p>
            <a:pPr marL="342900" lvl="2" indent="-342900"/>
            <a:endParaRPr lang="en-US" altLang="zh-CN" sz="3200" dirty="0" smtClean="0"/>
          </a:p>
          <a:p>
            <a:pPr marL="342900" lvl="2" indent="-342900">
              <a:buNone/>
            </a:pPr>
            <a:endParaRPr lang="en-US" altLang="zh-CN" sz="3200" dirty="0" smtClean="0"/>
          </a:p>
        </p:txBody>
      </p:sp>
      <p:sp>
        <p:nvSpPr>
          <p:cNvPr id="18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433" name="对象 9"/>
          <p:cNvGraphicFramePr>
            <a:graphicFrameLocks noChangeAspect="1"/>
          </p:cNvGraphicFramePr>
          <p:nvPr/>
        </p:nvGraphicFramePr>
        <p:xfrm>
          <a:off x="899592" y="3068960"/>
          <a:ext cx="2992850" cy="3528392"/>
        </p:xfrm>
        <a:graphic>
          <a:graphicData uri="http://schemas.openxmlformats.org/presentationml/2006/ole">
            <p:oleObj spid="_x0000_s18433" r:id="rId3" imgW="1905096" imgH="2504961" progId="">
              <p:embed/>
            </p:oleObj>
          </a:graphicData>
        </a:graphic>
      </p:graphicFrame>
      <p:sp>
        <p:nvSpPr>
          <p:cNvPr id="6" name="TextBox 5"/>
          <p:cNvSpPr txBox="1"/>
          <p:nvPr/>
        </p:nvSpPr>
        <p:spPr>
          <a:xfrm>
            <a:off x="4104456" y="3501008"/>
            <a:ext cx="4788024" cy="369332"/>
          </a:xfrm>
          <a:prstGeom prst="rect">
            <a:avLst/>
          </a:prstGeom>
          <a:noFill/>
        </p:spPr>
        <p:txBody>
          <a:bodyPr wrap="square" rtlCol="0">
            <a:spAutoFit/>
          </a:bodyPr>
          <a:lstStyle/>
          <a:p>
            <a:r>
              <a:rPr lang="zh-CN" altLang="zh-CN" dirty="0" smtClean="0"/>
              <a:t>开发和管理组织级测试规格说明</a:t>
            </a:r>
            <a:r>
              <a:rPr lang="en-US" altLang="zh-CN" dirty="0" smtClean="0"/>
              <a:t>(</a:t>
            </a:r>
            <a:r>
              <a:rPr lang="zh-CN" altLang="en-US" dirty="0" smtClean="0"/>
              <a:t>方针和策略</a:t>
            </a:r>
            <a:r>
              <a:rPr lang="en-US" altLang="zh-CN" dirty="0" smtClean="0"/>
              <a:t>)</a:t>
            </a:r>
            <a:endParaRPr lang="zh-CN" altLang="en-US" dirty="0"/>
          </a:p>
        </p:txBody>
      </p:sp>
      <p:sp>
        <p:nvSpPr>
          <p:cNvPr id="7" name="TextBox 6"/>
          <p:cNvSpPr txBox="1"/>
          <p:nvPr/>
        </p:nvSpPr>
        <p:spPr>
          <a:xfrm>
            <a:off x="4104456" y="4653136"/>
            <a:ext cx="4788024" cy="646331"/>
          </a:xfrm>
          <a:prstGeom prst="rect">
            <a:avLst/>
          </a:prstGeom>
          <a:noFill/>
        </p:spPr>
        <p:txBody>
          <a:bodyPr wrap="square" rtlCol="0">
            <a:spAutoFit/>
          </a:bodyPr>
          <a:lstStyle/>
          <a:p>
            <a:r>
              <a:rPr lang="zh-CN" altLang="zh-CN" dirty="0" smtClean="0"/>
              <a:t>描述了要执行的测试的管理</a:t>
            </a:r>
            <a:r>
              <a:rPr lang="zh-CN" altLang="en-US" dirty="0" smtClean="0"/>
              <a:t>，例如定义要</a:t>
            </a:r>
            <a:r>
              <a:rPr lang="zh-CN" altLang="zh-CN" dirty="0" smtClean="0"/>
              <a:t>执行的静态和动态测试、总体人员配置</a:t>
            </a:r>
            <a:r>
              <a:rPr lang="zh-CN" altLang="en-US" dirty="0" smtClean="0"/>
              <a:t>等</a:t>
            </a:r>
            <a:endParaRPr lang="zh-CN" altLang="en-US" dirty="0"/>
          </a:p>
        </p:txBody>
      </p:sp>
      <p:sp>
        <p:nvSpPr>
          <p:cNvPr id="8" name="TextBox 7"/>
          <p:cNvSpPr txBox="1"/>
          <p:nvPr/>
        </p:nvSpPr>
        <p:spPr>
          <a:xfrm>
            <a:off x="4139952" y="5805264"/>
            <a:ext cx="4788024" cy="369332"/>
          </a:xfrm>
          <a:prstGeom prst="rect">
            <a:avLst/>
          </a:prstGeom>
          <a:noFill/>
        </p:spPr>
        <p:txBody>
          <a:bodyPr wrap="square" rtlCol="0">
            <a:spAutoFit/>
          </a:bodyPr>
          <a:lstStyle/>
          <a:p>
            <a:r>
              <a:rPr lang="zh-CN" altLang="en-US" dirty="0" smtClean="0"/>
              <a:t>设计，执行测试，并获取结果报告</a:t>
            </a:r>
            <a:endParaRPr lang="zh-CN" altLang="en-US" dirty="0"/>
          </a:p>
        </p:txBody>
      </p:sp>
      <p:sp>
        <p:nvSpPr>
          <p:cNvPr id="9" name="右箭头 8"/>
          <p:cNvSpPr/>
          <p:nvPr/>
        </p:nvSpPr>
        <p:spPr>
          <a:xfrm>
            <a:off x="3707904" y="3645024"/>
            <a:ext cx="3600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3707904" y="4797152"/>
            <a:ext cx="3600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3707904" y="5949280"/>
            <a:ext cx="360040"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buFont typeface="Wingdings" pitchFamily="2" charset="2"/>
              <a:buChar char="Ø"/>
            </a:pPr>
            <a:r>
              <a:rPr lang="en-US" altLang="zh-CN" sz="3200" dirty="0" smtClean="0"/>
              <a:t>5.4 </a:t>
            </a:r>
            <a:r>
              <a:rPr lang="zh-CN" altLang="en-US" sz="3200" dirty="0" smtClean="0"/>
              <a:t>基于风险的测试（</a:t>
            </a:r>
            <a:r>
              <a:rPr lang="en-US" altLang="zh-CN" sz="3200" dirty="0" smtClean="0"/>
              <a:t> risk-based testing </a:t>
            </a:r>
            <a:r>
              <a:rPr lang="zh-CN" altLang="en-US" sz="3200" dirty="0" smtClean="0"/>
              <a:t>）</a:t>
            </a:r>
            <a:endParaRPr lang="zh-CN" altLang="en-US" sz="3200" dirty="0"/>
          </a:p>
        </p:txBody>
      </p:sp>
      <p:sp>
        <p:nvSpPr>
          <p:cNvPr id="3" name="内容占位符 2"/>
          <p:cNvSpPr>
            <a:spLocks noGrp="1"/>
          </p:cNvSpPr>
          <p:nvPr>
            <p:ph idx="1"/>
          </p:nvPr>
        </p:nvSpPr>
        <p:spPr>
          <a:xfrm>
            <a:off x="457200" y="1196752"/>
            <a:ext cx="8229600" cy="4929411"/>
          </a:xfrm>
        </p:spPr>
        <p:txBody>
          <a:bodyPr/>
          <a:lstStyle/>
          <a:p>
            <a:pPr marL="342900" lvl="1" indent="-342900">
              <a:buFont typeface="Arial" pitchFamily="34" charset="0"/>
              <a:buChar char="•"/>
            </a:pPr>
            <a:r>
              <a:rPr lang="zh-CN" altLang="zh-CN" dirty="0" smtClean="0"/>
              <a:t>基于风险的测试 </a:t>
            </a:r>
            <a:r>
              <a:rPr lang="en-US" altLang="zh-CN" dirty="0" smtClean="0"/>
              <a:t>risk-based testing</a:t>
            </a:r>
          </a:p>
          <a:p>
            <a:pPr marL="742950" lvl="2" indent="-342900"/>
            <a:r>
              <a:rPr lang="zh-CN" altLang="zh-CN" sz="1800" dirty="0" smtClean="0"/>
              <a:t>对软件系统进行穷尽测试是不可能的，因此测试是一种抽样活动</a:t>
            </a:r>
            <a:endParaRPr lang="en-US" altLang="zh-CN" sz="1800" dirty="0" smtClean="0"/>
          </a:p>
          <a:p>
            <a:pPr marL="742950" lvl="2" indent="-342900"/>
            <a:r>
              <a:rPr lang="zh-CN" altLang="zh-CN" sz="1800" dirty="0" smtClean="0"/>
              <a:t>基于所分析的风险的相应类型和级别，自主地来管理、选择、排序和使用测试活动及资源的测试。</a:t>
            </a:r>
          </a:p>
          <a:p>
            <a:pPr marL="742950" lvl="2" indent="-342900"/>
            <a:r>
              <a:rPr lang="zh-CN" altLang="zh-CN" sz="1800" dirty="0" smtClean="0"/>
              <a:t>执行基于风险的测试可确保在测试期间最高优先级的风险得到最高的关注</a:t>
            </a:r>
            <a:endParaRPr lang="en-US" altLang="zh-CN" dirty="0" smtClean="0"/>
          </a:p>
          <a:p>
            <a:pPr marL="342900" lvl="1" indent="-342900">
              <a:buFont typeface="Arial" pitchFamily="34" charset="0"/>
              <a:buChar char="•"/>
            </a:pPr>
            <a:r>
              <a:rPr lang="zh-CN" altLang="zh-CN" dirty="0" smtClean="0"/>
              <a:t>测试过程中使用基于风险的测试</a:t>
            </a:r>
            <a:endParaRPr lang="en-US" altLang="zh-CN" dirty="0" smtClean="0"/>
          </a:p>
          <a:p>
            <a:pPr marL="342900" lvl="1" indent="-342900">
              <a:buFont typeface="Arial" pitchFamily="34" charset="0"/>
              <a:buChar char="•"/>
            </a:pPr>
            <a:endParaRPr lang="en-US" altLang="zh-CN" dirty="0" smtClean="0"/>
          </a:p>
          <a:p>
            <a:pPr marL="342900" lvl="1" indent="-342900">
              <a:buFont typeface="Arial" pitchFamily="34" charset="0"/>
              <a:buChar char="•"/>
            </a:pPr>
            <a:endParaRPr lang="zh-CN" altLang="en-US" dirty="0" smtClean="0"/>
          </a:p>
        </p:txBody>
      </p:sp>
      <p:graphicFrame>
        <p:nvGraphicFramePr>
          <p:cNvPr id="39938" name="对象 9"/>
          <p:cNvGraphicFramePr>
            <a:graphicFrameLocks noChangeAspect="1"/>
          </p:cNvGraphicFramePr>
          <p:nvPr/>
        </p:nvGraphicFramePr>
        <p:xfrm>
          <a:off x="1115616" y="3933056"/>
          <a:ext cx="2416373" cy="2852936"/>
        </p:xfrm>
        <a:graphic>
          <a:graphicData uri="http://schemas.openxmlformats.org/presentationml/2006/ole">
            <p:oleObj spid="_x0000_s39938" r:id="rId4" imgW="1905096" imgH="2504961" progId="">
              <p:embed/>
            </p:oleObj>
          </a:graphicData>
        </a:graphic>
      </p:graphicFrame>
      <p:sp>
        <p:nvSpPr>
          <p:cNvPr id="5" name="矩形 4"/>
          <p:cNvSpPr/>
          <p:nvPr/>
        </p:nvSpPr>
        <p:spPr>
          <a:xfrm>
            <a:off x="3923928" y="4077072"/>
            <a:ext cx="4572000" cy="646331"/>
          </a:xfrm>
          <a:prstGeom prst="rect">
            <a:avLst/>
          </a:prstGeom>
          <a:ln>
            <a:solidFill>
              <a:schemeClr val="accent1"/>
            </a:solidFill>
          </a:ln>
        </p:spPr>
        <p:txBody>
          <a:bodyPr>
            <a:spAutoFit/>
          </a:bodyPr>
          <a:lstStyle/>
          <a:p>
            <a:r>
              <a:rPr lang="zh-CN" altLang="zh-CN" dirty="0" smtClean="0"/>
              <a:t>在此期间，宜识别可能影响测试过程的组织风险</a:t>
            </a:r>
            <a:endParaRPr lang="zh-CN" altLang="en-US" dirty="0"/>
          </a:p>
        </p:txBody>
      </p:sp>
      <p:sp>
        <p:nvSpPr>
          <p:cNvPr id="6" name="矩形 5"/>
          <p:cNvSpPr/>
          <p:nvPr/>
        </p:nvSpPr>
        <p:spPr>
          <a:xfrm>
            <a:off x="3923928" y="4941168"/>
            <a:ext cx="4572000" cy="646331"/>
          </a:xfrm>
          <a:prstGeom prst="rect">
            <a:avLst/>
          </a:prstGeom>
          <a:ln>
            <a:solidFill>
              <a:schemeClr val="accent1"/>
            </a:solidFill>
          </a:ln>
        </p:spPr>
        <p:txBody>
          <a:bodyPr>
            <a:spAutoFit/>
          </a:bodyPr>
          <a:lstStyle/>
          <a:p>
            <a:r>
              <a:rPr lang="zh-CN" altLang="zh-CN" dirty="0" smtClean="0"/>
              <a:t>分类风险概况（已识别的风险组及其评分）用于确定需对项目执行哪些测试</a:t>
            </a:r>
            <a:endParaRPr lang="zh-CN" altLang="en-US" dirty="0"/>
          </a:p>
        </p:txBody>
      </p:sp>
      <p:sp>
        <p:nvSpPr>
          <p:cNvPr id="7" name="矩形 6"/>
          <p:cNvSpPr/>
          <p:nvPr/>
        </p:nvSpPr>
        <p:spPr>
          <a:xfrm>
            <a:off x="3923928" y="5733256"/>
            <a:ext cx="4572000" cy="923330"/>
          </a:xfrm>
          <a:prstGeom prst="rect">
            <a:avLst/>
          </a:prstGeom>
          <a:ln>
            <a:solidFill>
              <a:schemeClr val="accent1"/>
            </a:solidFill>
          </a:ln>
        </p:spPr>
        <p:txBody>
          <a:bodyPr>
            <a:spAutoFit/>
          </a:bodyPr>
          <a:lstStyle/>
          <a:p>
            <a:r>
              <a:rPr lang="zh-CN" altLang="zh-CN" dirty="0" smtClean="0"/>
              <a:t>风险的概况用于为所有动态测试过程提供指导。在测试设计过程中，产品风险用于告知测试人员哪种测试设计技术最为合适</a:t>
            </a:r>
            <a:endParaRPr lang="zh-CN" altLang="en-US" dirty="0"/>
          </a:p>
        </p:txBody>
      </p:sp>
      <p:sp>
        <p:nvSpPr>
          <p:cNvPr id="8" name="右箭头 7"/>
          <p:cNvSpPr/>
          <p:nvPr/>
        </p:nvSpPr>
        <p:spPr>
          <a:xfrm>
            <a:off x="3419872" y="4293096"/>
            <a:ext cx="36004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3419872" y="5229200"/>
            <a:ext cx="36004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a:off x="3419872" y="6165304"/>
            <a:ext cx="36004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Font typeface="Wingdings" pitchFamily="2" charset="2"/>
              <a:buChar char="Ø"/>
            </a:pPr>
            <a:r>
              <a:rPr lang="en-US" altLang="zh-CN" dirty="0" smtClean="0"/>
              <a:t>5.5 </a:t>
            </a:r>
            <a:r>
              <a:rPr lang="zh-CN" altLang="en-US" dirty="0" smtClean="0"/>
              <a:t>测试子过程</a:t>
            </a:r>
            <a:endParaRPr lang="zh-CN" altLang="en-US" dirty="0"/>
          </a:p>
        </p:txBody>
      </p:sp>
      <p:sp>
        <p:nvSpPr>
          <p:cNvPr id="3" name="内容占位符 2"/>
          <p:cNvSpPr>
            <a:spLocks noGrp="1"/>
          </p:cNvSpPr>
          <p:nvPr>
            <p:ph idx="1"/>
          </p:nvPr>
        </p:nvSpPr>
        <p:spPr/>
        <p:txBody>
          <a:bodyPr>
            <a:normAutofit/>
          </a:bodyPr>
          <a:lstStyle/>
          <a:p>
            <a:r>
              <a:rPr lang="zh-CN" altLang="zh-CN" sz="2800" dirty="0" smtClean="0"/>
              <a:t>测试子过程 </a:t>
            </a:r>
            <a:r>
              <a:rPr lang="en-US" altLang="zh-CN" sz="2800" dirty="0" smtClean="0"/>
              <a:t>test sub-process</a:t>
            </a:r>
            <a:endParaRPr lang="zh-CN" altLang="zh-CN" sz="2800" dirty="0" smtClean="0"/>
          </a:p>
          <a:p>
            <a:pPr lvl="1"/>
            <a:r>
              <a:rPr lang="zh-CN" altLang="zh-CN" sz="2000" dirty="0" smtClean="0"/>
              <a:t>通常在测试项目的整体测试过程的上下文中，用于执行特定的</a:t>
            </a:r>
            <a:r>
              <a:rPr lang="zh-CN" altLang="zh-CN" sz="2000" u="sng" dirty="0" smtClean="0"/>
              <a:t>测试层面</a:t>
            </a:r>
            <a:r>
              <a:rPr lang="zh-CN" altLang="zh-CN" sz="2000" dirty="0" smtClean="0"/>
              <a:t>（例如</a:t>
            </a:r>
            <a:r>
              <a:rPr lang="zh-CN" altLang="zh-CN" sz="2000" u="sng" dirty="0" smtClean="0"/>
              <a:t>系统测试、验收测试</a:t>
            </a:r>
            <a:r>
              <a:rPr lang="zh-CN" altLang="zh-CN" sz="2000" dirty="0" smtClean="0"/>
              <a:t>）或</a:t>
            </a:r>
            <a:r>
              <a:rPr lang="zh-CN" altLang="zh-CN" sz="2000" u="sng" dirty="0" smtClean="0"/>
              <a:t>测试类型</a:t>
            </a:r>
            <a:r>
              <a:rPr lang="zh-CN" altLang="zh-CN" sz="2000" dirty="0" smtClean="0"/>
              <a:t>（例如</a:t>
            </a:r>
            <a:r>
              <a:rPr lang="zh-CN" altLang="zh-CN" sz="2000" u="sng" dirty="0" smtClean="0"/>
              <a:t>易用性测试、性能测试</a:t>
            </a:r>
            <a:r>
              <a:rPr lang="zh-CN" altLang="zh-CN" sz="2000" dirty="0" smtClean="0"/>
              <a:t>）的测试管理和动态（和静态）测试过程</a:t>
            </a:r>
            <a:r>
              <a:rPr lang="zh-CN" altLang="zh-CN" sz="3200" dirty="0" smtClean="0"/>
              <a:t>。</a:t>
            </a:r>
            <a:endParaRPr lang="en-US" altLang="zh-CN" sz="2400" dirty="0" smtClean="0"/>
          </a:p>
          <a:p>
            <a:r>
              <a:rPr lang="zh-CN" altLang="en-US" sz="2800" dirty="0" smtClean="0"/>
              <a:t>测试子过程</a:t>
            </a:r>
            <a:endParaRPr lang="en-US" altLang="zh-CN" sz="2800" dirty="0" smtClean="0"/>
          </a:p>
          <a:p>
            <a:pPr lvl="1"/>
            <a:r>
              <a:rPr lang="zh-CN" altLang="zh-CN" sz="1800" dirty="0" smtClean="0"/>
              <a:t>测试项目通常基于项目测试策略构建成多个测试子过程。</a:t>
            </a:r>
            <a:endParaRPr lang="en-US" altLang="zh-CN" sz="1800" dirty="0" smtClean="0"/>
          </a:p>
          <a:p>
            <a:pPr lvl="1"/>
            <a:r>
              <a:rPr lang="zh-CN" altLang="zh-CN" sz="1800" dirty="0" smtClean="0"/>
              <a:t>测试子过程可以与软件生存周期阶段相关联和</a:t>
            </a:r>
            <a:r>
              <a:rPr lang="en-US" altLang="zh-CN" sz="1800" dirty="0" smtClean="0"/>
              <a:t>/</a:t>
            </a:r>
            <a:r>
              <a:rPr lang="zh-CN" altLang="zh-CN" sz="1800" dirty="0" smtClean="0"/>
              <a:t>或关注于特定质量属性。</a:t>
            </a:r>
            <a:endParaRPr lang="en-US" altLang="zh-CN" sz="1800" dirty="0" smtClean="0"/>
          </a:p>
          <a:p>
            <a:pPr lvl="1"/>
            <a:r>
              <a:rPr lang="zh-CN" altLang="zh-CN" sz="1800" dirty="0" smtClean="0"/>
              <a:t>测试子过程可包括静态测试和动态测试</a:t>
            </a:r>
            <a:endParaRPr lang="zh-CN" altLang="en-US" sz="1800" dirty="0"/>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5057" name="对象 16"/>
          <p:cNvGraphicFramePr>
            <a:graphicFrameLocks noChangeAspect="1"/>
          </p:cNvGraphicFramePr>
          <p:nvPr/>
        </p:nvGraphicFramePr>
        <p:xfrm>
          <a:off x="1043608" y="4941168"/>
          <a:ext cx="7193149" cy="1648734"/>
        </p:xfrm>
        <a:graphic>
          <a:graphicData uri="http://schemas.openxmlformats.org/presentationml/2006/ole">
            <p:oleObj spid="_x0000_s45057" r:id="rId3" imgW="4695837" imgH="1076297" progId="">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buFont typeface="Wingdings" pitchFamily="2" charset="2"/>
              <a:buChar char="Ø"/>
            </a:pPr>
            <a:r>
              <a:rPr lang="en-US" altLang="zh-CN" dirty="0" smtClean="0"/>
              <a:t>5.6 </a:t>
            </a:r>
            <a:r>
              <a:rPr lang="zh-CN" altLang="en-US" dirty="0" smtClean="0"/>
              <a:t>测试实践</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测试实践</a:t>
            </a:r>
            <a:endParaRPr lang="en-US" altLang="zh-CN" dirty="0" smtClean="0"/>
          </a:p>
          <a:p>
            <a:pPr lvl="1"/>
            <a:r>
              <a:rPr lang="zh-CN" altLang="zh-CN" dirty="0" smtClean="0"/>
              <a:t>传统的做法</a:t>
            </a:r>
            <a:r>
              <a:rPr lang="en-US" altLang="zh-CN" dirty="0" smtClean="0"/>
              <a:t>: </a:t>
            </a:r>
          </a:p>
          <a:p>
            <a:pPr lvl="2"/>
            <a:r>
              <a:rPr lang="zh-CN" altLang="zh-CN" dirty="0" smtClean="0"/>
              <a:t>是依据需求进行测试，在测试执行前手动导出测试用例，并混合使用手动和自动测试来执行</a:t>
            </a:r>
            <a:endParaRPr lang="en-US" altLang="zh-CN" dirty="0" smtClean="0"/>
          </a:p>
          <a:p>
            <a:pPr lvl="2"/>
            <a:endParaRPr lang="en-US" altLang="zh-CN" dirty="0" smtClean="0"/>
          </a:p>
          <a:p>
            <a:pPr lvl="1"/>
            <a:r>
              <a:rPr lang="zh-CN" altLang="zh-CN" dirty="0" smtClean="0"/>
              <a:t>本标准的基本方法</a:t>
            </a:r>
            <a:r>
              <a:rPr lang="en-US" altLang="zh-CN" dirty="0" smtClean="0"/>
              <a:t>: </a:t>
            </a:r>
          </a:p>
          <a:p>
            <a:pPr lvl="2"/>
            <a:r>
              <a:rPr lang="zh-CN" altLang="zh-CN" dirty="0" smtClean="0"/>
              <a:t>基于风险的方法来测试</a:t>
            </a:r>
            <a:r>
              <a:rPr lang="zh-CN" altLang="en-US" dirty="0" smtClean="0"/>
              <a:t>，</a:t>
            </a:r>
            <a:r>
              <a:rPr lang="zh-CN" altLang="zh-CN" dirty="0" smtClean="0"/>
              <a:t>已被广泛采用</a:t>
            </a:r>
            <a:r>
              <a:rPr lang="zh-CN" altLang="en-US" dirty="0" smtClean="0"/>
              <a:t>。</a:t>
            </a:r>
            <a:r>
              <a:rPr lang="zh-CN" altLang="zh-CN" dirty="0" smtClean="0"/>
              <a:t>测试策略的选择取决于各种风险</a:t>
            </a:r>
            <a:r>
              <a:rPr lang="zh-CN" altLang="en-US" dirty="0" smtClean="0"/>
              <a:t>。</a:t>
            </a:r>
            <a:r>
              <a:rPr lang="zh-CN" altLang="zh-CN" dirty="0" smtClean="0"/>
              <a:t>例如，如果组织无法确保每项要求都经过测试，则可能面临违反合同的风险。因此，使用基于需求的实践将是管理组织风险的方法。</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1033</TotalTime>
  <Words>1208</Words>
  <Application>Microsoft Office PowerPoint</Application>
  <PresentationFormat>全屏显示(4:3)</PresentationFormat>
  <Paragraphs>90</Paragraphs>
  <Slides>11</Slides>
  <Notes>1</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11</vt:i4>
      </vt:variant>
    </vt:vector>
  </HeadingPairs>
  <TitlesOfParts>
    <vt:vector size="12" baseType="lpstr">
      <vt:lpstr>Office 主题</vt:lpstr>
      <vt:lpstr>测试规范：概念和定义</vt:lpstr>
      <vt:lpstr>概念和定义</vt:lpstr>
      <vt:lpstr>概念和定义</vt:lpstr>
      <vt:lpstr>5.1 软件测试概述</vt:lpstr>
      <vt:lpstr>5.2 组织和项目环境中的软件测试</vt:lpstr>
      <vt:lpstr>5.2 组织和项目环境中的软件测试</vt:lpstr>
      <vt:lpstr>5.4 基于风险的测试（ risk-based testing ）</vt:lpstr>
      <vt:lpstr>5.5 测试子过程</vt:lpstr>
      <vt:lpstr>5.6 测试实践</vt:lpstr>
      <vt:lpstr>5.6 测试实践方法</vt:lpstr>
      <vt:lpstr>5.6 测试实践方法</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测试规范：概念和定义</dc:title>
  <dc:creator>user</dc:creator>
  <cp:lastModifiedBy>user</cp:lastModifiedBy>
  <cp:revision>188</cp:revision>
  <dcterms:created xsi:type="dcterms:W3CDTF">2019-05-04T05:51:29Z</dcterms:created>
  <dcterms:modified xsi:type="dcterms:W3CDTF">2019-06-12T06:37:24Z</dcterms:modified>
</cp:coreProperties>
</file>