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4" r:id="rId9"/>
    <p:sldId id="263"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2019/6/3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2019/6/3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2019/6/3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2019/6/3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测试过程规范</a:t>
            </a:r>
            <a:endParaRPr lang="zh-CN" altLang="en-US" dirty="0"/>
          </a:p>
        </p:txBody>
      </p:sp>
      <p:sp>
        <p:nvSpPr>
          <p:cNvPr id="3" name="副标题 2"/>
          <p:cNvSpPr>
            <a:spLocks noGrp="1"/>
          </p:cNvSpPr>
          <p:nvPr>
            <p:ph type="subTitle" idx="1"/>
          </p:nvPr>
        </p:nvSpPr>
        <p:spPr/>
        <p:txBody>
          <a:bodyPr/>
          <a:lstStyle/>
          <a:p>
            <a:r>
              <a:rPr lang="zh-CN" altLang="zh-CN" dirty="0" smtClean="0"/>
              <a:t>多层测试过程</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en-US" altLang="zh-CN" dirty="0" smtClean="0"/>
              <a:t>2. </a:t>
            </a:r>
            <a:r>
              <a:rPr lang="zh-CN" altLang="zh-CN" dirty="0" smtClean="0"/>
              <a:t>测试管理过程</a:t>
            </a:r>
            <a:endParaRPr lang="zh-CN" altLang="en-US" dirty="0"/>
          </a:p>
        </p:txBody>
      </p:sp>
      <p:sp>
        <p:nvSpPr>
          <p:cNvPr id="3" name="内容占位符 2"/>
          <p:cNvSpPr>
            <a:spLocks noGrp="1"/>
          </p:cNvSpPr>
          <p:nvPr>
            <p:ph idx="1"/>
          </p:nvPr>
        </p:nvSpPr>
        <p:spPr/>
        <p:txBody>
          <a:bodyPr/>
          <a:lstStyle/>
          <a:p>
            <a:pPr marL="342900" lvl="1" indent="-342900">
              <a:buFont typeface="Arial" pitchFamily="34" charset="0"/>
              <a:buChar char="•"/>
            </a:pPr>
            <a:r>
              <a:rPr lang="zh-CN" altLang="zh-CN" dirty="0" smtClean="0"/>
              <a:t>测试规划过程</a:t>
            </a:r>
          </a:p>
          <a:p>
            <a:endParaRPr lang="zh-CN" altLang="en-US" dirty="0"/>
          </a:p>
        </p:txBody>
      </p:sp>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05" name="对象 8"/>
          <p:cNvGraphicFramePr>
            <a:graphicFrameLocks noChangeAspect="1"/>
          </p:cNvGraphicFramePr>
          <p:nvPr/>
        </p:nvGraphicFramePr>
        <p:xfrm>
          <a:off x="683568" y="2132856"/>
          <a:ext cx="7704856" cy="4653136"/>
        </p:xfrm>
        <a:graphic>
          <a:graphicData uri="http://schemas.openxmlformats.org/presentationml/2006/ole">
            <p:oleObj spid="_x0000_s21505" name="Visio" r:id="rId3" imgW="5813898" imgH="4649368" progId="Visio.Drawing.11">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en-US" altLang="zh-CN" dirty="0" smtClean="0"/>
              <a:t>2. </a:t>
            </a:r>
            <a:r>
              <a:rPr lang="zh-CN" altLang="zh-CN" dirty="0" smtClean="0"/>
              <a:t>测试管理过程</a:t>
            </a:r>
            <a:endParaRPr lang="zh-CN" altLang="en-US" dirty="0"/>
          </a:p>
        </p:txBody>
      </p:sp>
      <p:sp>
        <p:nvSpPr>
          <p:cNvPr id="3" name="内容占位符 2"/>
          <p:cNvSpPr>
            <a:spLocks noGrp="1"/>
          </p:cNvSpPr>
          <p:nvPr>
            <p:ph idx="1"/>
          </p:nvPr>
        </p:nvSpPr>
        <p:spPr/>
        <p:txBody>
          <a:bodyPr/>
          <a:lstStyle/>
          <a:p>
            <a:pPr marL="342900" lvl="1" indent="-342900">
              <a:buFont typeface="Arial" pitchFamily="34" charset="0"/>
              <a:buChar char="•"/>
            </a:pPr>
            <a:r>
              <a:rPr lang="zh-CN" altLang="zh-CN" dirty="0" smtClean="0"/>
              <a:t>测试监测和控制过程</a:t>
            </a:r>
          </a:p>
          <a:p>
            <a:endParaRPr lang="zh-CN" altLang="en-US" dirty="0"/>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553" name="对象 9"/>
          <p:cNvGraphicFramePr>
            <a:graphicFrameLocks noChangeAspect="1"/>
          </p:cNvGraphicFramePr>
          <p:nvPr/>
        </p:nvGraphicFramePr>
        <p:xfrm>
          <a:off x="611560" y="2278029"/>
          <a:ext cx="7920880" cy="4463339"/>
        </p:xfrm>
        <a:graphic>
          <a:graphicData uri="http://schemas.openxmlformats.org/presentationml/2006/ole">
            <p:oleObj spid="_x0000_s23553" name="Visio" r:id="rId3" imgW="6195979" imgH="4863950" progId="Visio.Drawing.11">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en-US" altLang="zh-CN" dirty="0" smtClean="0"/>
              <a:t>2. </a:t>
            </a:r>
            <a:r>
              <a:rPr lang="zh-CN" altLang="zh-CN" dirty="0" smtClean="0"/>
              <a:t>测试管理过程</a:t>
            </a:r>
            <a:endParaRPr lang="zh-CN" altLang="en-US" dirty="0"/>
          </a:p>
        </p:txBody>
      </p:sp>
      <p:sp>
        <p:nvSpPr>
          <p:cNvPr id="3" name="内容占位符 2"/>
          <p:cNvSpPr>
            <a:spLocks noGrp="1"/>
          </p:cNvSpPr>
          <p:nvPr>
            <p:ph idx="1"/>
          </p:nvPr>
        </p:nvSpPr>
        <p:spPr/>
        <p:txBody>
          <a:bodyPr/>
          <a:lstStyle/>
          <a:p>
            <a:pPr marL="342900" lvl="1" indent="-342900">
              <a:buFont typeface="Arial" pitchFamily="34" charset="0"/>
              <a:buChar char="•"/>
            </a:pPr>
            <a:r>
              <a:rPr lang="zh-CN" altLang="zh-CN" dirty="0" smtClean="0"/>
              <a:t>测试完成过程</a:t>
            </a:r>
          </a:p>
          <a:p>
            <a:endParaRPr lang="zh-CN" altLang="en-US" dirty="0"/>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577" name="对象 10"/>
          <p:cNvGraphicFramePr>
            <a:graphicFrameLocks noChangeAspect="1"/>
          </p:cNvGraphicFramePr>
          <p:nvPr/>
        </p:nvGraphicFramePr>
        <p:xfrm>
          <a:off x="827584" y="2348880"/>
          <a:ext cx="7600192" cy="4248472"/>
        </p:xfrm>
        <a:graphic>
          <a:graphicData uri="http://schemas.openxmlformats.org/presentationml/2006/ole">
            <p:oleObj spid="_x0000_s24577" name="Visio" r:id="rId3" imgW="6195979" imgH="3244071" progId="Visio.Drawing.11">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lgn="l">
              <a:buFont typeface="Wingdings" pitchFamily="2" charset="2"/>
              <a:buChar char="Ø"/>
            </a:pPr>
            <a:r>
              <a:rPr lang="en-US" altLang="zh-CN" dirty="0" smtClean="0"/>
              <a:t>3. </a:t>
            </a:r>
            <a:r>
              <a:rPr lang="zh-CN" altLang="zh-CN" dirty="0" smtClean="0"/>
              <a:t>动态测试过程</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smtClean="0"/>
              <a:t>动态测试过程</a:t>
            </a:r>
            <a:endParaRPr lang="en-US" altLang="zh-CN" dirty="0" smtClean="0"/>
          </a:p>
          <a:p>
            <a:pPr lvl="1"/>
            <a:r>
              <a:rPr lang="zh-CN" altLang="zh-CN" dirty="0" smtClean="0"/>
              <a:t>用于在特定测试阶段</a:t>
            </a:r>
            <a:r>
              <a:rPr lang="en-US" altLang="zh-CN" dirty="0" smtClean="0"/>
              <a:t>(</a:t>
            </a:r>
            <a:r>
              <a:rPr lang="zh-CN" altLang="zh-CN" dirty="0" smtClean="0"/>
              <a:t>例如单元、集成、系统和验收</a:t>
            </a:r>
            <a:r>
              <a:rPr lang="en-US" altLang="zh-CN" dirty="0" smtClean="0"/>
              <a:t>)</a:t>
            </a:r>
            <a:r>
              <a:rPr lang="zh-CN" altLang="zh-CN" dirty="0" smtClean="0"/>
              <a:t>或测试类型</a:t>
            </a:r>
            <a:r>
              <a:rPr lang="en-US" altLang="zh-CN" dirty="0" smtClean="0"/>
              <a:t>(</a:t>
            </a:r>
            <a:r>
              <a:rPr lang="zh-CN" altLang="zh-CN" dirty="0" smtClean="0"/>
              <a:t>例如性能测试、信息安全性测试、易用性测试</a:t>
            </a:r>
            <a:r>
              <a:rPr lang="en-US" altLang="zh-CN" dirty="0" smtClean="0"/>
              <a:t>)</a:t>
            </a:r>
            <a:r>
              <a:rPr lang="zh-CN" altLang="zh-CN" dirty="0" smtClean="0"/>
              <a:t>内进行动态测试。</a:t>
            </a:r>
            <a:endParaRPr lang="en-US" altLang="zh-CN" dirty="0" smtClean="0"/>
          </a:p>
          <a:p>
            <a:pPr lvl="1"/>
            <a:endParaRPr lang="zh-CN" altLang="zh-CN" dirty="0" smtClean="0"/>
          </a:p>
          <a:p>
            <a:r>
              <a:rPr lang="zh-CN" altLang="zh-CN" dirty="0" smtClean="0"/>
              <a:t>有四个动态测试</a:t>
            </a:r>
            <a:r>
              <a:rPr lang="zh-CN" altLang="en-US" dirty="0" smtClean="0"/>
              <a:t>子</a:t>
            </a:r>
            <a:r>
              <a:rPr lang="zh-CN" altLang="zh-CN" dirty="0" smtClean="0"/>
              <a:t>过程</a:t>
            </a:r>
            <a:r>
              <a:rPr lang="en-US" altLang="zh-CN" dirty="0" smtClean="0"/>
              <a:t>:</a:t>
            </a:r>
            <a:endParaRPr lang="zh-CN" altLang="zh-CN" dirty="0" smtClean="0"/>
          </a:p>
          <a:p>
            <a:pPr lvl="1"/>
            <a:r>
              <a:rPr lang="en-US" altLang="zh-CN" dirty="0" smtClean="0"/>
              <a:t>a) </a:t>
            </a:r>
            <a:r>
              <a:rPr lang="zh-CN" altLang="zh-CN" dirty="0" smtClean="0"/>
              <a:t>测试设计和实现；</a:t>
            </a:r>
          </a:p>
          <a:p>
            <a:pPr lvl="1"/>
            <a:r>
              <a:rPr lang="en-US" altLang="zh-CN" dirty="0" smtClean="0"/>
              <a:t>b) </a:t>
            </a:r>
            <a:r>
              <a:rPr lang="zh-CN" altLang="zh-CN" dirty="0" smtClean="0"/>
              <a:t>测试环境构建与维护；</a:t>
            </a:r>
          </a:p>
          <a:p>
            <a:pPr lvl="1"/>
            <a:r>
              <a:rPr lang="en-US" altLang="zh-CN" dirty="0" smtClean="0"/>
              <a:t>c) </a:t>
            </a:r>
            <a:r>
              <a:rPr lang="zh-CN" altLang="zh-CN" dirty="0" smtClean="0"/>
              <a:t>测试执行；</a:t>
            </a:r>
          </a:p>
          <a:p>
            <a:pPr lvl="1"/>
            <a:r>
              <a:rPr lang="en-US" altLang="zh-CN" dirty="0" smtClean="0"/>
              <a:t>d) </a:t>
            </a:r>
            <a:r>
              <a:rPr lang="zh-CN" altLang="zh-CN" dirty="0" smtClean="0"/>
              <a:t>测试事件报告</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en-US" altLang="zh-CN" dirty="0" smtClean="0"/>
              <a:t>3. </a:t>
            </a:r>
            <a:r>
              <a:rPr lang="zh-CN" altLang="zh-CN" dirty="0" smtClean="0"/>
              <a:t>动态测试过程</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zh-CN" altLang="zh-CN" dirty="0" smtClean="0"/>
              <a:t>测试设计和实现</a:t>
            </a:r>
            <a:endParaRPr lang="en-US" altLang="zh-CN" dirty="0" smtClean="0"/>
          </a:p>
          <a:p>
            <a:r>
              <a:rPr lang="zh-CN" altLang="zh-CN" sz="1200" dirty="0" smtClean="0"/>
              <a:t>特征集 </a:t>
            </a:r>
            <a:r>
              <a:rPr lang="en-US" altLang="zh-CN" sz="1200" dirty="0" smtClean="0"/>
              <a:t>feature set :  </a:t>
            </a:r>
            <a:r>
              <a:rPr lang="zh-CN" altLang="zh-CN" sz="1200" dirty="0" smtClean="0"/>
              <a:t>可以在后续测试设计活动中独立于其他特征集处理的测试的逻辑</a:t>
            </a:r>
            <a:r>
              <a:rPr lang="zh-CN" altLang="zh-CN" sz="1200" dirty="0" smtClean="0"/>
              <a:t>子集</a:t>
            </a:r>
            <a:r>
              <a:rPr lang="zh-CN" altLang="en-US" sz="1200" dirty="0" smtClean="0"/>
              <a:t>（可以是功能特征集）</a:t>
            </a:r>
            <a:r>
              <a:rPr lang="zh-CN" altLang="zh-CN" sz="1200" dirty="0" smtClean="0"/>
              <a:t>。</a:t>
            </a:r>
            <a:endParaRPr lang="en-US" altLang="zh-CN" sz="1200" dirty="0" smtClean="0"/>
          </a:p>
          <a:p>
            <a:r>
              <a:rPr lang="zh-CN" altLang="zh-CN" sz="1200" dirty="0" smtClean="0"/>
              <a:t>测试条件 </a:t>
            </a:r>
            <a:r>
              <a:rPr lang="en-US" altLang="zh-CN" sz="1200" dirty="0" smtClean="0"/>
              <a:t>test condition: </a:t>
            </a:r>
            <a:r>
              <a:rPr lang="zh-CN" altLang="zh-CN" sz="1200" dirty="0" smtClean="0"/>
              <a:t>组件或系统可测</a:t>
            </a:r>
            <a:r>
              <a:rPr lang="zh-CN" altLang="zh-CN" sz="1200" dirty="0" smtClean="0"/>
              <a:t>的剖面</a:t>
            </a:r>
            <a:r>
              <a:rPr lang="zh-CN" altLang="zh-CN" sz="1200" dirty="0" smtClean="0"/>
              <a:t>，如作为测试基础的功能、事务、特征、质量属性或者结构元素。</a:t>
            </a:r>
          </a:p>
          <a:p>
            <a:r>
              <a:rPr lang="zh-CN" altLang="zh-CN" sz="1200" dirty="0" smtClean="0"/>
              <a:t>测试覆盖项 </a:t>
            </a:r>
            <a:r>
              <a:rPr lang="en-US" altLang="zh-CN" sz="1200" dirty="0" smtClean="0"/>
              <a:t>test coverage item: </a:t>
            </a:r>
            <a:r>
              <a:rPr lang="zh-CN" altLang="zh-CN" sz="1200" dirty="0" smtClean="0"/>
              <a:t>通过使用测试设计技术从一个或多个测试条件导出的属性或属性组合，可以用于测量测试执行的彻底性。</a:t>
            </a:r>
          </a:p>
          <a:p>
            <a:r>
              <a:rPr lang="zh-CN" altLang="zh-CN" sz="1200" dirty="0" smtClean="0"/>
              <a:t>测试规程 </a:t>
            </a:r>
            <a:r>
              <a:rPr lang="en-US" altLang="zh-CN" sz="1200" dirty="0" smtClean="0"/>
              <a:t>test procedure: </a:t>
            </a:r>
            <a:r>
              <a:rPr lang="zh-CN" altLang="zh-CN" sz="1200" dirty="0" smtClean="0"/>
              <a:t>测试用例的执行序列，以及任何与构建初始前置条件所需的相关动作和执行后的收尾活动。</a:t>
            </a:r>
          </a:p>
          <a:p>
            <a:endParaRPr lang="zh-CN" altLang="zh-CN" sz="1200" dirty="0" smtClean="0"/>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601" name="对象 12"/>
          <p:cNvGraphicFramePr>
            <a:graphicFrameLocks noChangeAspect="1"/>
          </p:cNvGraphicFramePr>
          <p:nvPr/>
        </p:nvGraphicFramePr>
        <p:xfrm>
          <a:off x="1043608" y="2924944"/>
          <a:ext cx="7480523" cy="3861048"/>
        </p:xfrm>
        <a:graphic>
          <a:graphicData uri="http://schemas.openxmlformats.org/presentationml/2006/ole">
            <p:oleObj spid="_x0000_s25601" name="Visio" r:id="rId3" imgW="5879560" imgH="3287742" progId="Visio.Drawing.11">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en-US" altLang="zh-CN" dirty="0" smtClean="0"/>
              <a:t>3. </a:t>
            </a:r>
            <a:r>
              <a:rPr lang="zh-CN" altLang="zh-CN" dirty="0" smtClean="0"/>
              <a:t>动态测试过程</a:t>
            </a:r>
            <a:endParaRPr lang="zh-CN" altLang="en-US" dirty="0"/>
          </a:p>
        </p:txBody>
      </p:sp>
      <p:sp>
        <p:nvSpPr>
          <p:cNvPr id="3" name="内容占位符 2"/>
          <p:cNvSpPr>
            <a:spLocks noGrp="1"/>
          </p:cNvSpPr>
          <p:nvPr>
            <p:ph idx="1"/>
          </p:nvPr>
        </p:nvSpPr>
        <p:spPr/>
        <p:txBody>
          <a:bodyPr/>
          <a:lstStyle/>
          <a:p>
            <a:r>
              <a:rPr lang="zh-CN" altLang="zh-CN" dirty="0" smtClean="0"/>
              <a:t>测试环境构建和维护过程</a:t>
            </a:r>
            <a:endParaRPr lang="zh-CN" altLang="en-US" dirty="0"/>
          </a:p>
        </p:txBody>
      </p:sp>
      <p:sp>
        <p:nvSpPr>
          <p:cNvPr id="276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649" name="对象 13"/>
          <p:cNvGraphicFramePr>
            <a:graphicFrameLocks noChangeAspect="1"/>
          </p:cNvGraphicFramePr>
          <p:nvPr/>
        </p:nvGraphicFramePr>
        <p:xfrm>
          <a:off x="1259632" y="3068960"/>
          <a:ext cx="6816126" cy="2376264"/>
        </p:xfrm>
        <a:graphic>
          <a:graphicData uri="http://schemas.openxmlformats.org/presentationml/2006/ole">
            <p:oleObj spid="_x0000_s27649" name="Visio" r:id="rId3" imgW="5195651" imgH="1811547" progId="Visio.Drawing.11">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en-US" altLang="zh-CN" dirty="0" smtClean="0"/>
              <a:t>3. </a:t>
            </a:r>
            <a:r>
              <a:rPr lang="zh-CN" altLang="zh-CN" dirty="0" smtClean="0"/>
              <a:t>动态测试过程</a:t>
            </a:r>
            <a:endParaRPr lang="zh-CN" altLang="en-US" dirty="0"/>
          </a:p>
        </p:txBody>
      </p:sp>
      <p:sp>
        <p:nvSpPr>
          <p:cNvPr id="3" name="内容占位符 2"/>
          <p:cNvSpPr>
            <a:spLocks noGrp="1"/>
          </p:cNvSpPr>
          <p:nvPr>
            <p:ph idx="1"/>
          </p:nvPr>
        </p:nvSpPr>
        <p:spPr/>
        <p:txBody>
          <a:bodyPr/>
          <a:lstStyle/>
          <a:p>
            <a:r>
              <a:rPr lang="zh-CN" altLang="zh-CN" dirty="0" smtClean="0"/>
              <a:t>测试执行</a:t>
            </a:r>
            <a:r>
              <a:rPr lang="zh-CN" altLang="en-US" dirty="0" smtClean="0"/>
              <a:t>过程 </a:t>
            </a:r>
            <a:endParaRPr lang="zh-CN" altLang="en-US" dirty="0"/>
          </a:p>
        </p:txBody>
      </p:sp>
      <p:sp>
        <p:nvSpPr>
          <p:cNvPr id="28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673" name="对象 14"/>
          <p:cNvGraphicFramePr>
            <a:graphicFrameLocks noChangeAspect="1"/>
          </p:cNvGraphicFramePr>
          <p:nvPr/>
        </p:nvGraphicFramePr>
        <p:xfrm>
          <a:off x="766561" y="2708920"/>
          <a:ext cx="7765879" cy="3024336"/>
        </p:xfrm>
        <a:graphic>
          <a:graphicData uri="http://schemas.openxmlformats.org/presentationml/2006/ole">
            <p:oleObj spid="_x0000_s28673" name="Visio" r:id="rId3" imgW="5771745" imgH="2243677" progId="Visio.Drawing.11">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en-US" altLang="zh-CN" dirty="0" smtClean="0"/>
              <a:t>3. </a:t>
            </a:r>
            <a:r>
              <a:rPr lang="zh-CN" altLang="zh-CN" dirty="0" smtClean="0"/>
              <a:t>动态测试过程</a:t>
            </a:r>
            <a:endParaRPr lang="zh-CN" altLang="en-US" dirty="0"/>
          </a:p>
        </p:txBody>
      </p:sp>
      <p:sp>
        <p:nvSpPr>
          <p:cNvPr id="3" name="内容占位符 2"/>
          <p:cNvSpPr>
            <a:spLocks noGrp="1"/>
          </p:cNvSpPr>
          <p:nvPr>
            <p:ph idx="1"/>
          </p:nvPr>
        </p:nvSpPr>
        <p:spPr/>
        <p:txBody>
          <a:bodyPr/>
          <a:lstStyle/>
          <a:p>
            <a:r>
              <a:rPr lang="zh-CN" altLang="zh-CN" dirty="0" smtClean="0"/>
              <a:t>测试事件报告</a:t>
            </a:r>
            <a:r>
              <a:rPr lang="zh-CN" altLang="en-US" dirty="0" smtClean="0"/>
              <a:t>过程</a:t>
            </a:r>
            <a:endParaRPr lang="en-US" altLang="zh-CN" dirty="0" smtClean="0"/>
          </a:p>
          <a:p>
            <a:pPr lvl="1"/>
            <a:r>
              <a:rPr lang="zh-CN" altLang="zh-CN" dirty="0" smtClean="0"/>
              <a:t>测试事件报告过程的目的是向利益相关方报告需要通过测试执行确定进一步操作的事件。</a:t>
            </a:r>
            <a:endParaRPr lang="en-US" altLang="zh-CN" dirty="0" smtClean="0"/>
          </a:p>
          <a:p>
            <a:pPr lvl="1"/>
            <a:endParaRPr lang="en-US" altLang="zh-CN" dirty="0" smtClean="0"/>
          </a:p>
          <a:p>
            <a:r>
              <a:rPr lang="zh-CN" altLang="zh-CN" sz="1600" dirty="0" smtClean="0"/>
              <a:t>事件报告 </a:t>
            </a:r>
            <a:r>
              <a:rPr lang="en-US" altLang="zh-CN" sz="1600" dirty="0" smtClean="0"/>
              <a:t>Incident Report: </a:t>
            </a:r>
            <a:r>
              <a:rPr lang="zh-CN" altLang="zh-CN" sz="1600" dirty="0" smtClean="0"/>
              <a:t>关于某事件发生、性质和状态的文档集。事件报告也称为异常报告，错误报告，缺陷报告，错误报告、问题报告，以及其他术语。</a:t>
            </a:r>
          </a:p>
          <a:p>
            <a:endParaRPr lang="zh-CN" altLang="en-US" dirty="0"/>
          </a:p>
        </p:txBody>
      </p:sp>
      <p:sp>
        <p:nvSpPr>
          <p:cNvPr id="296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9697" name="对象 15"/>
          <p:cNvGraphicFramePr>
            <a:graphicFrameLocks noChangeAspect="1"/>
          </p:cNvGraphicFramePr>
          <p:nvPr/>
        </p:nvGraphicFramePr>
        <p:xfrm>
          <a:off x="971600" y="4149080"/>
          <a:ext cx="7642323" cy="2664296"/>
        </p:xfrm>
        <a:graphic>
          <a:graphicData uri="http://schemas.openxmlformats.org/presentationml/2006/ole">
            <p:oleObj spid="_x0000_s29697" name="Visio" r:id="rId3" imgW="5195651" imgH="1811547" progId="Visio.Drawing.11">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zh-CN" altLang="zh-CN" dirty="0" smtClean="0"/>
              <a:t>多层测试过程</a:t>
            </a:r>
            <a:endParaRPr lang="zh-CN" altLang="en-US" dirty="0"/>
          </a:p>
        </p:txBody>
      </p:sp>
      <p:sp>
        <p:nvSpPr>
          <p:cNvPr id="3" name="内容占位符 2"/>
          <p:cNvSpPr>
            <a:spLocks noGrp="1"/>
          </p:cNvSpPr>
          <p:nvPr>
            <p:ph idx="1"/>
          </p:nvPr>
        </p:nvSpPr>
        <p:spPr/>
        <p:txBody>
          <a:bodyPr/>
          <a:lstStyle/>
          <a:p>
            <a:r>
              <a:rPr lang="zh-CN" altLang="zh-CN" dirty="0" smtClean="0"/>
              <a:t>本部分将软件系统生存周期中可能执行的测试活动分为了三个过程组</a:t>
            </a:r>
            <a:endParaRPr lang="en-US" altLang="zh-CN" dirty="0" smtClean="0"/>
          </a:p>
          <a:p>
            <a:endParaRPr lang="zh-CN" altLang="en-US"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25" name="对象 3"/>
          <p:cNvGraphicFramePr>
            <a:graphicFrameLocks noChangeAspect="1"/>
          </p:cNvGraphicFramePr>
          <p:nvPr/>
        </p:nvGraphicFramePr>
        <p:xfrm>
          <a:off x="323528" y="3068960"/>
          <a:ext cx="3853278" cy="3528392"/>
        </p:xfrm>
        <a:graphic>
          <a:graphicData uri="http://schemas.openxmlformats.org/presentationml/2006/ole">
            <p:oleObj spid="_x0000_s1025" name="Visio" r:id="rId3" imgW="2207576" imgH="1523505" progId="Visio.Drawing.11">
              <p:embed/>
            </p:oleObj>
          </a:graphicData>
        </a:graphic>
      </p:graphicFrame>
      <p:sp>
        <p:nvSpPr>
          <p:cNvPr id="6" name="矩形 5"/>
          <p:cNvSpPr/>
          <p:nvPr/>
        </p:nvSpPr>
        <p:spPr>
          <a:xfrm>
            <a:off x="4283968" y="3140968"/>
            <a:ext cx="4572000" cy="923330"/>
          </a:xfrm>
          <a:prstGeom prst="rect">
            <a:avLst/>
          </a:prstGeom>
          <a:ln>
            <a:solidFill>
              <a:schemeClr val="accent1"/>
            </a:solidFill>
          </a:ln>
        </p:spPr>
        <p:txBody>
          <a:bodyPr>
            <a:spAutoFit/>
          </a:bodyPr>
          <a:lstStyle/>
          <a:p>
            <a:r>
              <a:rPr lang="zh-CN" altLang="zh-CN" dirty="0" smtClean="0"/>
              <a:t>用于创建和维护组织级测试规格说明的过程，例如组织级测试方针、策略、过程、规程和其他资产</a:t>
            </a:r>
            <a:endParaRPr lang="zh-CN" altLang="en-US" dirty="0"/>
          </a:p>
        </p:txBody>
      </p:sp>
      <p:sp>
        <p:nvSpPr>
          <p:cNvPr id="7" name="矩形 6"/>
          <p:cNvSpPr/>
          <p:nvPr/>
        </p:nvSpPr>
        <p:spPr>
          <a:xfrm>
            <a:off x="4283968" y="4233862"/>
            <a:ext cx="4572000" cy="923330"/>
          </a:xfrm>
          <a:prstGeom prst="rect">
            <a:avLst/>
          </a:prstGeom>
          <a:ln>
            <a:solidFill>
              <a:schemeClr val="accent1"/>
            </a:solidFill>
          </a:ln>
        </p:spPr>
        <p:txBody>
          <a:bodyPr>
            <a:spAutoFit/>
          </a:bodyPr>
          <a:lstStyle/>
          <a:p>
            <a:r>
              <a:rPr lang="zh-CN" altLang="zh-CN" dirty="0" smtClean="0"/>
              <a:t>涵盖整个测试项目或任何测试阶段（例如系统测试）或测试类型（例如性能测试）的测试管理过程（例如性能测试管理）</a:t>
            </a:r>
            <a:endParaRPr lang="zh-CN" altLang="en-US" dirty="0"/>
          </a:p>
        </p:txBody>
      </p:sp>
      <p:sp>
        <p:nvSpPr>
          <p:cNvPr id="8" name="矩形 7"/>
          <p:cNvSpPr/>
          <p:nvPr/>
        </p:nvSpPr>
        <p:spPr>
          <a:xfrm>
            <a:off x="4283968" y="5325015"/>
            <a:ext cx="4572000" cy="1200329"/>
          </a:xfrm>
          <a:prstGeom prst="rect">
            <a:avLst/>
          </a:prstGeom>
          <a:ln>
            <a:solidFill>
              <a:schemeClr val="accent1"/>
            </a:solidFill>
          </a:ln>
        </p:spPr>
        <p:txBody>
          <a:bodyPr>
            <a:spAutoFit/>
          </a:bodyPr>
          <a:lstStyle/>
          <a:p>
            <a:r>
              <a:rPr lang="zh-CN" altLang="zh-CN" dirty="0" smtClean="0"/>
              <a:t>执行动态测试的通用过程。动态测试可以在测试的特定阶段执行（例如单元、集成、系统和验收），或者为测试项目中执行特定类型的测试（例如性能测试、功能测试）</a:t>
            </a:r>
            <a:endParaRPr lang="zh-CN" altLang="en-US" dirty="0"/>
          </a:p>
        </p:txBody>
      </p:sp>
      <p:sp>
        <p:nvSpPr>
          <p:cNvPr id="9" name="右箭头 8"/>
          <p:cNvSpPr/>
          <p:nvPr/>
        </p:nvSpPr>
        <p:spPr>
          <a:xfrm>
            <a:off x="3923928" y="3573016"/>
            <a:ext cx="36004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3923928" y="5805264"/>
            <a:ext cx="36004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3923928" y="4725144"/>
            <a:ext cx="36004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zh-CN" altLang="zh-CN" dirty="0" smtClean="0"/>
              <a:t>多层测试过程</a:t>
            </a:r>
            <a:endParaRPr lang="zh-CN" altLang="en-US" dirty="0"/>
          </a:p>
        </p:txBody>
      </p:sp>
      <p:sp>
        <p:nvSpPr>
          <p:cNvPr id="3" name="内容占位符 2"/>
          <p:cNvSpPr>
            <a:spLocks noGrp="1"/>
          </p:cNvSpPr>
          <p:nvPr>
            <p:ph idx="1"/>
          </p:nvPr>
        </p:nvSpPr>
        <p:spPr/>
        <p:txBody>
          <a:bodyPr/>
          <a:lstStyle/>
          <a:p>
            <a:r>
              <a:rPr lang="zh-CN" altLang="zh-CN" dirty="0" smtClean="0"/>
              <a:t>测试过程模型可以分层为多个测试过程</a:t>
            </a:r>
            <a:endParaRPr lang="zh-CN" altLang="en-US" dirty="0"/>
          </a:p>
        </p:txBody>
      </p: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361" name="对象 4"/>
          <p:cNvGraphicFramePr>
            <a:graphicFrameLocks noChangeAspect="1"/>
          </p:cNvGraphicFramePr>
          <p:nvPr/>
        </p:nvGraphicFramePr>
        <p:xfrm>
          <a:off x="1403648" y="2276872"/>
          <a:ext cx="6408712" cy="4509120"/>
        </p:xfrm>
        <a:graphic>
          <a:graphicData uri="http://schemas.openxmlformats.org/presentationml/2006/ole">
            <p:oleObj spid="_x0000_s15361" name="Visio" r:id="rId3" imgW="4619557" imgH="3726072" progId="Visio.Drawing.11">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lgn="l">
              <a:buFont typeface="Wingdings" pitchFamily="2" charset="2"/>
              <a:buChar char="Ø"/>
            </a:pPr>
            <a:r>
              <a:rPr lang="en-US" altLang="zh-CN" dirty="0" smtClean="0"/>
              <a:t>1. </a:t>
            </a:r>
            <a:r>
              <a:rPr lang="zh-CN" altLang="zh-CN" dirty="0" smtClean="0"/>
              <a:t>组织级测试过程</a:t>
            </a:r>
            <a:endParaRPr lang="zh-CN" altLang="en-US" dirty="0"/>
          </a:p>
        </p:txBody>
      </p:sp>
      <p:sp>
        <p:nvSpPr>
          <p:cNvPr id="3" name="内容占位符 2"/>
          <p:cNvSpPr>
            <a:spLocks noGrp="1"/>
          </p:cNvSpPr>
          <p:nvPr>
            <p:ph idx="1"/>
          </p:nvPr>
        </p:nvSpPr>
        <p:spPr/>
        <p:txBody>
          <a:bodyPr/>
          <a:lstStyle/>
          <a:p>
            <a:r>
              <a:rPr lang="zh-CN" altLang="zh-CN" dirty="0" smtClean="0"/>
              <a:t>组织级测试过程</a:t>
            </a:r>
            <a:endParaRPr lang="en-US" altLang="zh-CN" dirty="0" smtClean="0"/>
          </a:p>
          <a:p>
            <a:pPr lvl="1"/>
            <a:r>
              <a:rPr lang="zh-CN" altLang="en-US" dirty="0" smtClean="0"/>
              <a:t>是</a:t>
            </a:r>
            <a:r>
              <a:rPr lang="zh-CN" altLang="zh-CN" dirty="0" smtClean="0"/>
              <a:t>用于开发和管理组织级测试规格说明。这些规范通常适用于整个组织的测试（即它们不是基于项目的）</a:t>
            </a:r>
            <a:r>
              <a:rPr lang="zh-CN" altLang="en-US" dirty="0" smtClean="0"/>
              <a:t>。</a:t>
            </a:r>
            <a:endParaRPr lang="en-US" altLang="zh-CN" dirty="0" smtClean="0"/>
          </a:p>
          <a:p>
            <a:pPr lvl="1"/>
            <a:r>
              <a:rPr lang="zh-CN" altLang="zh-CN" dirty="0" smtClean="0"/>
              <a:t>组织级测试规格说明的例子包括</a:t>
            </a:r>
            <a:r>
              <a:rPr lang="zh-CN" altLang="zh-CN" i="1" dirty="0" smtClean="0"/>
              <a:t>组织级测试方针</a:t>
            </a:r>
            <a:r>
              <a:rPr lang="zh-CN" altLang="zh-CN" dirty="0" smtClean="0"/>
              <a:t>和</a:t>
            </a:r>
            <a:r>
              <a:rPr lang="zh-CN" altLang="zh-CN" i="1" dirty="0" smtClean="0"/>
              <a:t>组织级测试策略</a:t>
            </a:r>
            <a:endParaRPr lang="en-US" altLang="zh-CN" i="1"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lgn="l">
              <a:buFont typeface="Wingdings" pitchFamily="2" charset="2"/>
              <a:buChar char="Ø"/>
            </a:pPr>
            <a:r>
              <a:rPr lang="en-US" altLang="zh-CN" dirty="0" smtClean="0"/>
              <a:t>1. </a:t>
            </a:r>
            <a:r>
              <a:rPr lang="zh-CN" altLang="zh-CN" dirty="0" smtClean="0"/>
              <a:t>组织级测试过程</a:t>
            </a:r>
            <a:endParaRPr lang="zh-CN" altLang="en-US" dirty="0"/>
          </a:p>
        </p:txBody>
      </p:sp>
      <p:sp>
        <p:nvSpPr>
          <p:cNvPr id="3" name="内容占位符 2"/>
          <p:cNvSpPr>
            <a:spLocks noGrp="1"/>
          </p:cNvSpPr>
          <p:nvPr>
            <p:ph idx="1"/>
          </p:nvPr>
        </p:nvSpPr>
        <p:spPr/>
        <p:txBody>
          <a:bodyPr/>
          <a:lstStyle/>
          <a:p>
            <a:r>
              <a:rPr lang="zh-CN" altLang="zh-CN" dirty="0" smtClean="0"/>
              <a:t>组织级测试方针</a:t>
            </a:r>
            <a:endParaRPr lang="en-US" altLang="zh-CN" dirty="0" smtClean="0"/>
          </a:p>
          <a:p>
            <a:pPr lvl="1"/>
            <a:r>
              <a:rPr lang="zh-CN" altLang="zh-CN" dirty="0" smtClean="0"/>
              <a:t>是一个执行级文档，描述组织内的测试目的、目标和总体范围</a:t>
            </a:r>
            <a:endParaRPr lang="en-US" altLang="zh-CN" dirty="0" smtClean="0"/>
          </a:p>
          <a:p>
            <a:r>
              <a:rPr lang="zh-CN" altLang="zh-CN" dirty="0" smtClean="0"/>
              <a:t>组织级测试策略</a:t>
            </a:r>
            <a:endParaRPr lang="en-US" altLang="zh-CN" dirty="0" smtClean="0"/>
          </a:p>
          <a:p>
            <a:pPr lvl="1"/>
            <a:r>
              <a:rPr lang="zh-CN" altLang="zh-CN" dirty="0" smtClean="0"/>
              <a:t>是一个详细的技术性文档，它定义了如何在组织内执行测试。它是一个通用文档，为组织中的许多项目提供指导，而不是针对特定于项目。</a:t>
            </a:r>
          </a:p>
          <a:p>
            <a:endParaRPr lang="en-US" altLang="zh-CN" i="1"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en-US" altLang="zh-CN" dirty="0" smtClean="0"/>
              <a:t>1. </a:t>
            </a:r>
            <a:r>
              <a:rPr lang="zh-CN" altLang="zh-CN" dirty="0" smtClean="0"/>
              <a:t>组织级测试过程</a:t>
            </a:r>
            <a:endParaRPr lang="zh-CN" altLang="en-US" dirty="0"/>
          </a:p>
        </p:txBody>
      </p:sp>
      <p:sp>
        <p:nvSpPr>
          <p:cNvPr id="3" name="内容占位符 2"/>
          <p:cNvSpPr>
            <a:spLocks noGrp="1"/>
          </p:cNvSpPr>
          <p:nvPr>
            <p:ph idx="1"/>
          </p:nvPr>
        </p:nvSpPr>
        <p:spPr/>
        <p:txBody>
          <a:bodyPr/>
          <a:lstStyle/>
          <a:p>
            <a:pPr lvl="0"/>
            <a:r>
              <a:rPr lang="zh-CN" altLang="zh-CN" sz="1800" b="1" dirty="0" smtClean="0"/>
              <a:t>组织级测试过程示例</a:t>
            </a:r>
            <a:r>
              <a:rPr lang="en-US" altLang="zh-CN" sz="1800" b="1" dirty="0" smtClean="0"/>
              <a:t>:</a:t>
            </a:r>
          </a:p>
          <a:p>
            <a:pPr lvl="1"/>
            <a:r>
              <a:rPr lang="zh-CN" altLang="zh-CN" sz="1600" dirty="0" smtClean="0"/>
              <a:t>这些项目管理的反馈被用来改进组织级测试过程，从而制定和维护组织级测试规格说明</a:t>
            </a:r>
            <a:r>
              <a:rPr lang="zh-CN" altLang="zh-CN" sz="1400" dirty="0" smtClean="0"/>
              <a:t>。</a:t>
            </a:r>
          </a:p>
          <a:p>
            <a:pPr lvl="1"/>
            <a:endParaRPr lang="en-US" altLang="zh-CN" dirty="0" smtClean="0"/>
          </a:p>
          <a:p>
            <a:pPr lvl="0"/>
            <a:endParaRPr lang="zh-CN" altLang="zh-CN" dirty="0" smtClean="0"/>
          </a:p>
          <a:p>
            <a:endParaRPr lang="zh-CN" altLang="en-US" dirty="0"/>
          </a:p>
        </p:txBody>
      </p:sp>
      <p:sp>
        <p:nvSpPr>
          <p:cNvPr id="174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409" name="对象 5"/>
          <p:cNvGraphicFramePr>
            <a:graphicFrameLocks noChangeAspect="1"/>
          </p:cNvGraphicFramePr>
          <p:nvPr/>
        </p:nvGraphicFramePr>
        <p:xfrm>
          <a:off x="2051720" y="2420888"/>
          <a:ext cx="5426657" cy="4251945"/>
        </p:xfrm>
        <a:graphic>
          <a:graphicData uri="http://schemas.openxmlformats.org/presentationml/2006/ole">
            <p:oleObj spid="_x0000_s17409" name="Visio" r:id="rId3" imgW="4943543" imgH="3863556" progId="Visio.Drawing.11">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lgn="l">
              <a:buFont typeface="Wingdings" pitchFamily="2" charset="2"/>
              <a:buChar char="Ø"/>
            </a:pPr>
            <a:r>
              <a:rPr lang="en-US" altLang="zh-CN" dirty="0" smtClean="0"/>
              <a:t>2. </a:t>
            </a:r>
            <a:r>
              <a:rPr lang="zh-CN" altLang="zh-CN" dirty="0" smtClean="0"/>
              <a:t>测试管理过程</a:t>
            </a:r>
            <a:endParaRPr lang="zh-CN" altLang="en-US" dirty="0"/>
          </a:p>
        </p:txBody>
      </p:sp>
      <p:sp>
        <p:nvSpPr>
          <p:cNvPr id="3" name="内容占位符 2"/>
          <p:cNvSpPr>
            <a:spLocks noGrp="1"/>
          </p:cNvSpPr>
          <p:nvPr>
            <p:ph idx="1"/>
          </p:nvPr>
        </p:nvSpPr>
        <p:spPr/>
        <p:txBody>
          <a:bodyPr>
            <a:normAutofit/>
          </a:bodyPr>
          <a:lstStyle/>
          <a:p>
            <a:r>
              <a:rPr lang="zh-CN" altLang="en-US" dirty="0" smtClean="0"/>
              <a:t>包含</a:t>
            </a:r>
            <a:r>
              <a:rPr lang="zh-CN" altLang="zh-CN" dirty="0" smtClean="0"/>
              <a:t>有以下三种测试管理过程：</a:t>
            </a:r>
          </a:p>
          <a:p>
            <a:pPr lvl="1"/>
            <a:r>
              <a:rPr lang="en-US" altLang="zh-CN" dirty="0" smtClean="0"/>
              <a:t>a) </a:t>
            </a:r>
            <a:r>
              <a:rPr lang="zh-CN" altLang="zh-CN" dirty="0" smtClean="0"/>
              <a:t>测试规划；</a:t>
            </a:r>
          </a:p>
          <a:p>
            <a:pPr lvl="1"/>
            <a:r>
              <a:rPr lang="en-US" altLang="zh-CN" dirty="0" smtClean="0"/>
              <a:t>b) </a:t>
            </a:r>
            <a:r>
              <a:rPr lang="zh-CN" altLang="zh-CN" dirty="0" smtClean="0"/>
              <a:t>测试监测和控制；</a:t>
            </a:r>
          </a:p>
          <a:p>
            <a:pPr lvl="1"/>
            <a:r>
              <a:rPr lang="en-US" altLang="zh-CN" dirty="0" smtClean="0"/>
              <a:t>c) </a:t>
            </a:r>
            <a:r>
              <a:rPr lang="zh-CN" altLang="zh-CN" dirty="0" smtClean="0"/>
              <a:t>测试完成。</a:t>
            </a:r>
            <a:endParaRPr lang="en-US" altLang="zh-CN" dirty="0" smtClean="0"/>
          </a:p>
          <a:p>
            <a:pPr lvl="1"/>
            <a:endParaRPr lang="zh-CN" altLang="zh-CN" dirty="0" smtClean="0"/>
          </a:p>
          <a:p>
            <a:pPr>
              <a:buNone/>
            </a:pPr>
            <a:r>
              <a:rPr lang="en-US" altLang="zh-CN" sz="1800" dirty="0" smtClean="0"/>
              <a:t>*</a:t>
            </a:r>
            <a:r>
              <a:rPr lang="zh-CN" altLang="zh-CN" sz="1800" dirty="0" smtClean="0"/>
              <a:t>这些</a:t>
            </a:r>
            <a:r>
              <a:rPr lang="zh-CN" altLang="zh-CN" sz="1800" dirty="0" smtClean="0"/>
              <a:t>通用测试管理过程可以应用于项目级别（例如项目测试管理），也可用</a:t>
            </a:r>
            <a:r>
              <a:rPr lang="zh-CN" altLang="zh-CN" sz="1800" dirty="0" smtClean="0"/>
              <a:t>于</a:t>
            </a:r>
            <a:endParaRPr lang="en-US" altLang="zh-CN" sz="1800" dirty="0" smtClean="0"/>
          </a:p>
          <a:p>
            <a:pPr>
              <a:buNone/>
            </a:pPr>
            <a:r>
              <a:rPr lang="zh-CN" altLang="zh-CN" sz="1800" dirty="0" smtClean="0"/>
              <a:t>不同</a:t>
            </a:r>
            <a:r>
              <a:rPr lang="zh-CN" altLang="zh-CN" sz="1800" dirty="0" smtClean="0"/>
              <a:t>测试阶段的测试管理（例如系统测试管理、验收测试管理），以及管理</a:t>
            </a:r>
            <a:r>
              <a:rPr lang="zh-CN" altLang="zh-CN" sz="1800" dirty="0" smtClean="0"/>
              <a:t>各种</a:t>
            </a:r>
            <a:endParaRPr lang="en-US" altLang="zh-CN" sz="1800" dirty="0" smtClean="0"/>
          </a:p>
          <a:p>
            <a:pPr>
              <a:buNone/>
            </a:pPr>
            <a:r>
              <a:rPr lang="zh-CN" altLang="zh-CN" sz="1800" dirty="0" smtClean="0"/>
              <a:t>测试</a:t>
            </a:r>
            <a:r>
              <a:rPr lang="zh-CN" altLang="zh-CN" sz="1800" dirty="0" smtClean="0"/>
              <a:t>类型（例如性能测试管理、易用性测试管理）。</a:t>
            </a:r>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en-US" altLang="zh-CN" dirty="0" smtClean="0"/>
              <a:t>2. </a:t>
            </a:r>
            <a:r>
              <a:rPr lang="zh-CN" altLang="zh-CN" dirty="0" smtClean="0"/>
              <a:t>测试管理过程</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b="1" dirty="0" smtClean="0"/>
              <a:t>测试规划</a:t>
            </a:r>
            <a:r>
              <a:rPr lang="zh-CN" altLang="en-US" dirty="0" smtClean="0"/>
              <a:t>：</a:t>
            </a:r>
            <a:endParaRPr lang="en-US" altLang="zh-CN" dirty="0" smtClean="0"/>
          </a:p>
          <a:p>
            <a:pPr lvl="1"/>
            <a:r>
              <a:rPr lang="zh-CN" altLang="zh-CN" dirty="0" smtClean="0"/>
              <a:t>测试规划过程被用于开发测试计划。根据该过程在项目中的实施位置，可以是项目测试计划或特定阶段的测试计划，例如系统测试计划，或特定测试类型的测试计划，例如性能测试计划</a:t>
            </a:r>
            <a:endParaRPr lang="en-US" altLang="zh-CN" dirty="0" smtClean="0"/>
          </a:p>
          <a:p>
            <a:pPr lvl="1"/>
            <a:endParaRPr lang="en-US" altLang="zh-CN" b="1" dirty="0" smtClean="0"/>
          </a:p>
          <a:p>
            <a:r>
              <a:rPr lang="zh-CN" altLang="zh-CN" b="1" dirty="0" smtClean="0"/>
              <a:t>测试监测和控制</a:t>
            </a:r>
            <a:r>
              <a:rPr lang="en-US" altLang="zh-CN" dirty="0" smtClean="0"/>
              <a:t>:</a:t>
            </a:r>
          </a:p>
          <a:p>
            <a:pPr lvl="1"/>
            <a:r>
              <a:rPr lang="zh-CN" altLang="zh-CN" dirty="0" smtClean="0"/>
              <a:t>测试监测和控制过程检查测试是否按照测试计划和组织级测试规格说明进行。如果与测试计划的计划进度、活动或其他方面存在重大偏差，则将启动活动以纠正或补偿由此产生的偏差。</a:t>
            </a:r>
            <a:endParaRPr lang="en-US" altLang="zh-CN" dirty="0" smtClean="0"/>
          </a:p>
          <a:p>
            <a:pPr lvl="1"/>
            <a:endParaRPr lang="en-US" altLang="zh-CN" dirty="0" smtClean="0"/>
          </a:p>
          <a:p>
            <a:r>
              <a:rPr lang="zh-CN" altLang="zh-CN" b="1" dirty="0" smtClean="0"/>
              <a:t>测试完成</a:t>
            </a:r>
            <a:r>
              <a:rPr lang="en-US" altLang="zh-CN" dirty="0" smtClean="0"/>
              <a:t>:</a:t>
            </a:r>
          </a:p>
          <a:p>
            <a:pPr lvl="1"/>
            <a:r>
              <a:rPr lang="zh-CN" altLang="zh-CN" dirty="0" smtClean="0"/>
              <a:t>是在测试活动已经完成的协议达成后执行的。它将用于完成在特定测试阶段（例如系统测试）或测试类型（例如性能测试），以及完成一个完整项目的测试</a:t>
            </a:r>
            <a:r>
              <a:rPr lang="zh-CN" altLang="en-US" dirty="0" smtClean="0"/>
              <a:t>。</a:t>
            </a:r>
            <a:endParaRPr lang="en-US" altLang="zh-CN" dirty="0" smtClean="0"/>
          </a:p>
          <a:p>
            <a:pPr lvl="1"/>
            <a:r>
              <a:rPr lang="zh-CN" altLang="zh-CN" dirty="0" smtClean="0"/>
              <a:t>目的是提供有用的测试资产供以后使用，使测试环境保持在令人满意的状态，记录测试结果并将其传达给利益相关方</a:t>
            </a:r>
            <a:r>
              <a:rPr lang="zh-CN" altLang="en-US" dirty="0" smtClean="0"/>
              <a:t>。</a:t>
            </a:r>
            <a:endParaRPr lang="en-US" altLang="zh-CN" dirty="0" smtClean="0"/>
          </a:p>
          <a:p>
            <a:pPr lvl="1"/>
            <a:endParaRPr lang="en-US" altLang="zh-CN" dirty="0" smtClean="0"/>
          </a:p>
          <a:p>
            <a:endParaRPr lang="en-US" altLang="zh-CN" dirty="0" smtClean="0"/>
          </a:p>
          <a:p>
            <a:endParaRPr lang="en-US" altLang="zh-CN" dirty="0" smtClean="0"/>
          </a:p>
          <a:p>
            <a:endParaRPr lang="en-US" altLang="zh-CN" dirty="0" smtClean="0"/>
          </a:p>
          <a:p>
            <a:pPr lvl="1"/>
            <a:endParaRPr lang="en-US" altLang="zh-CN" dirty="0" smtClean="0"/>
          </a:p>
          <a:p>
            <a:pPr lvl="1"/>
            <a:endParaRPr lang="en-US" altLang="zh-CN" dirty="0" smtClean="0"/>
          </a:p>
          <a:p>
            <a:pPr lvl="1"/>
            <a:endParaRPr lang="zh-CN" altLang="zh-CN" dirty="0" smtClean="0"/>
          </a:p>
          <a:p>
            <a:pPr lvl="1"/>
            <a:endParaRPr lang="zh-CN" altLang="zh-CN" dirty="0" smtClean="0"/>
          </a:p>
          <a:p>
            <a:pPr lvl="1"/>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en-US" altLang="zh-CN" dirty="0" smtClean="0"/>
              <a:t>2. </a:t>
            </a:r>
            <a:r>
              <a:rPr lang="zh-CN" altLang="zh-CN" dirty="0" smtClean="0"/>
              <a:t>测试管理过程</a:t>
            </a:r>
            <a:endParaRPr lang="zh-CN" altLang="en-US" dirty="0"/>
          </a:p>
        </p:txBody>
      </p:sp>
      <p:sp>
        <p:nvSpPr>
          <p:cNvPr id="3" name="内容占位符 2"/>
          <p:cNvSpPr>
            <a:spLocks noGrp="1"/>
          </p:cNvSpPr>
          <p:nvPr>
            <p:ph idx="1"/>
          </p:nvPr>
        </p:nvSpPr>
        <p:spPr/>
        <p:txBody>
          <a:bodyPr/>
          <a:lstStyle/>
          <a:p>
            <a:r>
              <a:rPr lang="zh-CN" altLang="zh-CN" dirty="0" smtClean="0"/>
              <a:t>三种测试管理过程间的关系</a:t>
            </a:r>
            <a:r>
              <a:rPr lang="zh-CN" altLang="en-US" dirty="0" smtClean="0"/>
              <a:t>图：</a:t>
            </a:r>
            <a:endParaRPr lang="zh-CN" altLang="en-US" dirty="0"/>
          </a:p>
        </p:txBody>
      </p:sp>
      <p:sp>
        <p:nvSpPr>
          <p:cNvPr id="19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457" name="对象 7"/>
          <p:cNvGraphicFramePr>
            <a:graphicFrameLocks noChangeAspect="1"/>
          </p:cNvGraphicFramePr>
          <p:nvPr/>
        </p:nvGraphicFramePr>
        <p:xfrm>
          <a:off x="827584" y="2204865"/>
          <a:ext cx="7560840" cy="4653136"/>
        </p:xfrm>
        <a:graphic>
          <a:graphicData uri="http://schemas.openxmlformats.org/presentationml/2006/ole">
            <p:oleObj spid="_x0000_s19457" name="Visio" r:id="rId3" imgW="5794713" imgH="4450152" progId="Visio.Drawing.11">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571</TotalTime>
  <Words>898</Words>
  <Application>Microsoft Office PowerPoint</Application>
  <PresentationFormat>全屏显示(4:3)</PresentationFormat>
  <Paragraphs>80</Paragraphs>
  <Slides>17</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19" baseType="lpstr">
      <vt:lpstr>Office 主题</vt:lpstr>
      <vt:lpstr>Visio</vt:lpstr>
      <vt:lpstr>测试过程规范</vt:lpstr>
      <vt:lpstr>多层测试过程</vt:lpstr>
      <vt:lpstr>多层测试过程</vt:lpstr>
      <vt:lpstr>1. 组织级测试过程</vt:lpstr>
      <vt:lpstr>1. 组织级测试过程</vt:lpstr>
      <vt:lpstr>1. 组织级测试过程</vt:lpstr>
      <vt:lpstr>2. 测试管理过程</vt:lpstr>
      <vt:lpstr>2. 测试管理过程</vt:lpstr>
      <vt:lpstr>2. 测试管理过程</vt:lpstr>
      <vt:lpstr>2. 测试管理过程</vt:lpstr>
      <vt:lpstr>2. 测试管理过程</vt:lpstr>
      <vt:lpstr>2. 测试管理过程</vt:lpstr>
      <vt:lpstr>3. 动态测试过程</vt:lpstr>
      <vt:lpstr>3. 动态测试过程</vt:lpstr>
      <vt:lpstr>3. 动态测试过程</vt:lpstr>
      <vt:lpstr>3. 动态测试过程</vt:lpstr>
      <vt:lpstr>3. 动态测试过程</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测试过程</dc:title>
  <dc:creator>user</dc:creator>
  <cp:lastModifiedBy>user</cp:lastModifiedBy>
  <cp:revision>97</cp:revision>
  <dcterms:created xsi:type="dcterms:W3CDTF">2019-05-06T04:28:02Z</dcterms:created>
  <dcterms:modified xsi:type="dcterms:W3CDTF">2019-06-03T09:09:03Z</dcterms:modified>
</cp:coreProperties>
</file>