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2019/6/18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2019/6/18</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2019/6/18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2019/6/18</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2019/6/18</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2019/6/18</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2019/6/18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5736" y="1988840"/>
            <a:ext cx="6172200" cy="1894362"/>
          </a:xfrm>
        </p:spPr>
        <p:txBody>
          <a:bodyPr>
            <a:normAutofit/>
          </a:bodyPr>
          <a:lstStyle/>
          <a:p>
            <a:r>
              <a:rPr lang="zh-CN" altLang="en-US" sz="4400" dirty="0" smtClean="0"/>
              <a:t>组合测试方法</a:t>
            </a:r>
            <a:endParaRPr lang="zh-CN" altLang="en-US" sz="4400" dirty="0"/>
          </a:p>
        </p:txBody>
      </p:sp>
      <p:sp>
        <p:nvSpPr>
          <p:cNvPr id="3" name="副标题 2"/>
          <p:cNvSpPr>
            <a:spLocks noGrp="1"/>
          </p:cNvSpPr>
          <p:nvPr>
            <p:ph type="subTitle" idx="1"/>
          </p:nvPr>
        </p:nvSpPr>
        <p:spPr>
          <a:xfrm>
            <a:off x="1403648" y="5733256"/>
            <a:ext cx="6400800" cy="553616"/>
          </a:xfrm>
        </p:spPr>
        <p:txBody>
          <a:bodyPr>
            <a:normAutofit/>
          </a:bodyPr>
          <a:lstStyle/>
          <a:p>
            <a:r>
              <a:rPr lang="en-US" altLang="zh-CN" sz="2000" dirty="0" smtClean="0"/>
              <a:t>2019.6.18</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成对组合</a:t>
            </a:r>
            <a:endParaRPr lang="zh-CN" altLang="en-US" dirty="0"/>
          </a:p>
        </p:txBody>
      </p:sp>
      <p:sp>
        <p:nvSpPr>
          <p:cNvPr id="3" name="内容占位符 2"/>
          <p:cNvSpPr>
            <a:spLocks noGrp="1"/>
          </p:cNvSpPr>
          <p:nvPr>
            <p:ph sz="quarter" idx="1"/>
          </p:nvPr>
        </p:nvSpPr>
        <p:spPr>
          <a:xfrm>
            <a:off x="457200" y="1600200"/>
            <a:ext cx="8003232" cy="4873752"/>
          </a:xfrm>
        </p:spPr>
        <p:txBody>
          <a:bodyPr/>
          <a:lstStyle/>
          <a:p>
            <a:pPr>
              <a:buNone/>
            </a:pPr>
            <a:r>
              <a:rPr lang="zh-CN" altLang="en-US" sz="2000" dirty="0" smtClean="0"/>
              <a:t>表</a:t>
            </a:r>
            <a:r>
              <a:rPr lang="en-US" altLang="zh-CN" sz="2000" dirty="0" smtClean="0"/>
              <a:t>5 </a:t>
            </a:r>
            <a:r>
              <a:rPr lang="zh-CN" altLang="zh-CN" sz="2000" dirty="0" smtClean="0"/>
              <a:t>成对测试准则覆盖项示例</a:t>
            </a:r>
            <a:r>
              <a:rPr lang="en-US" altLang="zh-CN" sz="2000" dirty="0" smtClean="0"/>
              <a:t>           </a:t>
            </a:r>
            <a:r>
              <a:rPr lang="zh-CN" altLang="en-US" sz="2000" dirty="0" smtClean="0"/>
              <a:t>表</a:t>
            </a:r>
            <a:r>
              <a:rPr lang="en-US" altLang="zh-CN" sz="2000" dirty="0" smtClean="0"/>
              <a:t>6 </a:t>
            </a:r>
            <a:r>
              <a:rPr lang="zh-CN" altLang="zh-CN" sz="2000" dirty="0" smtClean="0"/>
              <a:t>成对测试准则测试用例集示例</a:t>
            </a:r>
            <a:endParaRPr lang="zh-CN" altLang="zh-CN" dirty="0" smtClean="0"/>
          </a:p>
          <a:p>
            <a:pPr lvl="0">
              <a:buNone/>
            </a:pPr>
            <a:endParaRPr lang="zh-CN" altLang="zh-CN" dirty="0" smtClean="0"/>
          </a:p>
          <a:p>
            <a:endParaRPr lang="zh-CN" altLang="en-US" dirty="0"/>
          </a:p>
        </p:txBody>
      </p:sp>
      <p:graphicFrame>
        <p:nvGraphicFramePr>
          <p:cNvPr id="4" name="表格 3"/>
          <p:cNvGraphicFramePr>
            <a:graphicFrameLocks noGrp="1"/>
          </p:cNvGraphicFramePr>
          <p:nvPr/>
        </p:nvGraphicFramePr>
        <p:xfrm>
          <a:off x="251520" y="2132856"/>
          <a:ext cx="3816424" cy="4464489"/>
        </p:xfrm>
        <a:graphic>
          <a:graphicData uri="http://schemas.openxmlformats.org/drawingml/2006/table">
            <a:tbl>
              <a:tblPr/>
              <a:tblGrid>
                <a:gridCol w="1271840"/>
                <a:gridCol w="1271840"/>
                <a:gridCol w="1272744"/>
              </a:tblGrid>
              <a:tr h="262617">
                <a:tc>
                  <a:txBody>
                    <a:bodyPr/>
                    <a:lstStyle/>
                    <a:p>
                      <a:pPr indent="127000">
                        <a:spcAft>
                          <a:spcPts val="0"/>
                        </a:spcAft>
                      </a:pPr>
                      <a:r>
                        <a:rPr lang="zh-CN" sz="1600" dirty="0">
                          <a:latin typeface="宋体"/>
                          <a:cs typeface="Times New Roman"/>
                        </a:rPr>
                        <a:t>序号</a:t>
                      </a: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zh-CN" sz="1600">
                          <a:latin typeface="宋体"/>
                          <a:cs typeface="Times New Roman"/>
                        </a:rPr>
                        <a:t>因素</a:t>
                      </a:r>
                      <a:r>
                        <a:rPr lang="en-US" sz="1600" dirty="0">
                          <a:latin typeface="宋体"/>
                          <a:cs typeface="Times New Roman"/>
                        </a:rPr>
                        <a:t>-</a:t>
                      </a:r>
                      <a:r>
                        <a:rPr lang="zh-CN" sz="1600">
                          <a:latin typeface="宋体"/>
                          <a:cs typeface="Times New Roman"/>
                        </a:rPr>
                        <a:t>值</a:t>
                      </a:r>
                      <a:r>
                        <a:rPr lang="en-US" sz="1600" dirty="0">
                          <a:latin typeface="宋体"/>
                          <a:cs typeface="Times New Roman"/>
                        </a:rPr>
                        <a:t>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zh-CN" sz="1600">
                          <a:latin typeface="宋体"/>
                          <a:cs typeface="Times New Roman"/>
                        </a:rPr>
                        <a:t>因素</a:t>
                      </a:r>
                      <a:r>
                        <a:rPr lang="en-US" sz="1600" dirty="0">
                          <a:latin typeface="宋体"/>
                          <a:cs typeface="Times New Roman"/>
                        </a:rPr>
                        <a:t>-</a:t>
                      </a:r>
                      <a:r>
                        <a:rPr lang="zh-CN" sz="1600">
                          <a:latin typeface="宋体"/>
                          <a:cs typeface="Times New Roman"/>
                        </a:rPr>
                        <a:t>值</a:t>
                      </a:r>
                      <a:r>
                        <a:rPr lang="en-US" sz="1600" dirty="0">
                          <a:latin typeface="宋体"/>
                          <a:cs typeface="Times New Roman"/>
                        </a:rPr>
                        <a:t>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2</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3</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p2=3</a:t>
                      </a:r>
                      <a:endParaRPr lang="zh-CN" sz="16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4</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5</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6</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7</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8</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9</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10</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11</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12</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13</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14</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15</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617">
                <a:tc>
                  <a:txBody>
                    <a:bodyPr/>
                    <a:lstStyle/>
                    <a:p>
                      <a:pPr indent="127000">
                        <a:spcAft>
                          <a:spcPts val="0"/>
                        </a:spcAft>
                      </a:pPr>
                      <a:r>
                        <a:rPr lang="en-US" sz="1600" dirty="0">
                          <a:latin typeface="宋体"/>
                          <a:cs typeface="Times New Roman"/>
                        </a:rPr>
                        <a:t>16</a:t>
                      </a:r>
                      <a:endParaRPr lang="zh-CN" sz="160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p3=y</a:t>
                      </a:r>
                      <a:endParaRPr lang="zh-CN" sz="16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4572000" y="2132856"/>
          <a:ext cx="3788534" cy="2736306"/>
        </p:xfrm>
        <a:graphic>
          <a:graphicData uri="http://schemas.openxmlformats.org/drawingml/2006/table">
            <a:tbl>
              <a:tblPr/>
              <a:tblGrid>
                <a:gridCol w="946797"/>
                <a:gridCol w="946797"/>
                <a:gridCol w="947470"/>
                <a:gridCol w="947470"/>
              </a:tblGrid>
              <a:tr h="304034">
                <a:tc>
                  <a:txBody>
                    <a:bodyPr/>
                    <a:lstStyle/>
                    <a:p>
                      <a:pPr indent="127000" algn="ctr">
                        <a:spcAft>
                          <a:spcPts val="0"/>
                        </a:spcAft>
                      </a:pPr>
                      <a:r>
                        <a:rPr lang="zh-CN" sz="1600" dirty="0">
                          <a:latin typeface="宋体"/>
                          <a:cs typeface="Times New Roman"/>
                        </a:rPr>
                        <a:t>因素</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p3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04034">
                <a:tc rowSpan="8">
                  <a:txBody>
                    <a:bodyPr/>
                    <a:lstStyle/>
                    <a:p>
                      <a:pPr indent="127000" algn="ctr">
                        <a:spcAft>
                          <a:spcPts val="0"/>
                        </a:spcAft>
                      </a:pPr>
                      <a:r>
                        <a:rPr lang="zh-CN" sz="1600">
                          <a:latin typeface="宋体"/>
                          <a:cs typeface="Times New Roman"/>
                        </a:rPr>
                        <a:t>测试用例</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a</a:t>
                      </a:r>
                      <a:endParaRPr lang="zh-CN" sz="16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x</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3</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a</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1</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y</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34">
                <a:tc vMerge="1">
                  <a:txBody>
                    <a:bodyPr/>
                    <a:lstStyle/>
                    <a:p>
                      <a:endParaRPr lang="zh-CN" altLang="en-US"/>
                    </a:p>
                  </a:txBody>
                  <a:tcPr/>
                </a:tc>
                <a:tc>
                  <a:txBody>
                    <a:bodyPr/>
                    <a:lstStyle/>
                    <a:p>
                      <a:pPr indent="127000">
                        <a:spcAft>
                          <a:spcPts val="0"/>
                        </a:spcAft>
                      </a:pPr>
                      <a:r>
                        <a:rPr lang="en-US" sz="1600" dirty="0">
                          <a:latin typeface="宋体"/>
                          <a:cs typeface="Times New Roman"/>
                        </a:rPr>
                        <a:t>b</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2</a:t>
                      </a:r>
                      <a:endParaRPr lang="zh-CN" sz="16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600" dirty="0">
                          <a:latin typeface="宋体"/>
                          <a:cs typeface="Times New Roman"/>
                        </a:rPr>
                        <a:t>x</a:t>
                      </a:r>
                      <a:endParaRPr lang="zh-CN" sz="16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en-US" altLang="zh-CN" dirty="0" smtClean="0"/>
              <a:t>K</a:t>
            </a:r>
            <a:r>
              <a:rPr lang="zh-CN" altLang="en-US" dirty="0" smtClean="0"/>
              <a:t>强度组合</a:t>
            </a:r>
            <a:endParaRPr lang="zh-CN" altLang="en-US" dirty="0"/>
          </a:p>
        </p:txBody>
      </p:sp>
      <p:sp>
        <p:nvSpPr>
          <p:cNvPr id="3" name="内容占位符 2"/>
          <p:cNvSpPr>
            <a:spLocks noGrp="1"/>
          </p:cNvSpPr>
          <p:nvPr>
            <p:ph sz="quarter" idx="1"/>
          </p:nvPr>
        </p:nvSpPr>
        <p:spPr/>
        <p:txBody>
          <a:bodyPr/>
          <a:lstStyle/>
          <a:p>
            <a:r>
              <a:rPr lang="zh-CN" altLang="zh-CN" dirty="0" smtClean="0"/>
              <a:t>在强度要求为</a:t>
            </a:r>
            <a:r>
              <a:rPr lang="en-US" altLang="zh-CN" dirty="0" smtClean="0"/>
              <a:t>K</a:t>
            </a:r>
            <a:r>
              <a:rPr lang="zh-CN" altLang="zh-CN" dirty="0" smtClean="0"/>
              <a:t>的组合中（简称为</a:t>
            </a:r>
            <a:r>
              <a:rPr lang="en-US" altLang="zh-CN" dirty="0" smtClean="0"/>
              <a:t>K</a:t>
            </a:r>
            <a:r>
              <a:rPr lang="zh-CN" altLang="zh-CN" dirty="0" smtClean="0"/>
              <a:t>强度），待测软件中任意</a:t>
            </a:r>
            <a:r>
              <a:rPr lang="en-US" altLang="zh-CN" dirty="0" smtClean="0"/>
              <a:t>K</a:t>
            </a:r>
            <a:r>
              <a:rPr lang="zh-CN" altLang="zh-CN" dirty="0" smtClean="0"/>
              <a:t>个因素水平的任意有效值的组合至少被一个测试用例所覆盖。</a:t>
            </a:r>
            <a:endParaRPr lang="en-US" altLang="zh-CN" dirty="0" smtClean="0"/>
          </a:p>
          <a:p>
            <a:endParaRPr lang="en-US" altLang="zh-CN" dirty="0" smtClean="0"/>
          </a:p>
          <a:p>
            <a:r>
              <a:rPr lang="en-US" altLang="zh-CN" dirty="0" smtClean="0"/>
              <a:t>K&gt;=2</a:t>
            </a:r>
            <a:r>
              <a:rPr lang="zh-CN" altLang="zh-CN" dirty="0" smtClean="0"/>
              <a:t>，当</a:t>
            </a:r>
            <a:r>
              <a:rPr lang="en-US" altLang="zh-CN" dirty="0" smtClean="0"/>
              <a:t>K=2</a:t>
            </a:r>
            <a:r>
              <a:rPr lang="zh-CN" altLang="zh-CN" dirty="0" smtClean="0"/>
              <a:t>时等同于成对组合；</a:t>
            </a:r>
            <a:endParaRPr lang="en-US" altLang="zh-CN" dirty="0" smtClean="0"/>
          </a:p>
          <a:p>
            <a:endParaRPr lang="en-US" altLang="zh-CN" dirty="0" smtClean="0"/>
          </a:p>
          <a:p>
            <a:r>
              <a:rPr lang="zh-CN" altLang="zh-CN" dirty="0" smtClean="0"/>
              <a:t>当</a:t>
            </a:r>
            <a:r>
              <a:rPr lang="en-US" altLang="zh-CN" dirty="0" smtClean="0"/>
              <a:t>K</a:t>
            </a:r>
            <a:r>
              <a:rPr lang="zh-CN" altLang="zh-CN" dirty="0" smtClean="0"/>
              <a:t>等同于所有因素数量时，等同于全组合</a:t>
            </a:r>
            <a:r>
              <a:rPr lang="zh-CN" altLang="en-US" dirty="0" smtClean="0"/>
              <a:t>。</a:t>
            </a:r>
            <a:endParaRPr lang="zh-CN"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全组合</a:t>
            </a:r>
            <a:endParaRPr lang="zh-CN" altLang="en-US" dirty="0"/>
          </a:p>
        </p:txBody>
      </p:sp>
      <p:sp>
        <p:nvSpPr>
          <p:cNvPr id="3" name="内容占位符 2"/>
          <p:cNvSpPr>
            <a:spLocks noGrp="1"/>
          </p:cNvSpPr>
          <p:nvPr>
            <p:ph sz="quarter" idx="1"/>
          </p:nvPr>
        </p:nvSpPr>
        <p:spPr>
          <a:xfrm>
            <a:off x="457200" y="1412776"/>
            <a:ext cx="7467600" cy="5061176"/>
          </a:xfrm>
        </p:spPr>
        <p:txBody>
          <a:bodyPr/>
          <a:lstStyle/>
          <a:p>
            <a:r>
              <a:rPr lang="zh-CN" altLang="zh-CN" dirty="0" smtClean="0"/>
              <a:t>待测软件中所有因素水平的任意有效取值的组合至少被一个测试用例所覆盖。</a:t>
            </a:r>
          </a:p>
          <a:p>
            <a:pPr lvl="0"/>
            <a:r>
              <a:rPr lang="zh-CN" altLang="en-US" dirty="0" smtClean="0"/>
              <a:t>示例：</a:t>
            </a:r>
            <a:r>
              <a:rPr lang="zh-CN" altLang="zh-CN" dirty="0" smtClean="0"/>
              <a:t>一个系统有三个因素</a:t>
            </a:r>
            <a:r>
              <a:rPr lang="en-US" altLang="zh-CN" dirty="0" smtClean="0"/>
              <a:t>P = {p1, p2, p3}, </a:t>
            </a:r>
            <a:r>
              <a:rPr lang="zh-CN" altLang="zh-CN" dirty="0" smtClean="0"/>
              <a:t>其中</a:t>
            </a:r>
            <a:r>
              <a:rPr lang="en-US" altLang="zh-CN" dirty="0" smtClean="0"/>
              <a:t> p1 </a:t>
            </a:r>
            <a:r>
              <a:rPr lang="zh-CN" altLang="zh-CN" dirty="0" smtClean="0"/>
              <a:t>的水平</a:t>
            </a:r>
            <a:r>
              <a:rPr lang="en-US" altLang="zh-CN" dirty="0" smtClean="0"/>
              <a:t>V1= {a, b}</a:t>
            </a:r>
            <a:r>
              <a:rPr lang="zh-CN" altLang="zh-CN" dirty="0" smtClean="0"/>
              <a:t>，</a:t>
            </a:r>
            <a:r>
              <a:rPr lang="en-US" altLang="zh-CN" dirty="0" smtClean="0"/>
              <a:t>p2 </a:t>
            </a:r>
            <a:r>
              <a:rPr lang="zh-CN" altLang="zh-CN" dirty="0" smtClean="0"/>
              <a:t>的水平</a:t>
            </a:r>
            <a:r>
              <a:rPr lang="en-US" altLang="zh-CN" dirty="0" smtClean="0"/>
              <a:t>V2={1, 2, 3},p3 </a:t>
            </a:r>
            <a:r>
              <a:rPr lang="zh-CN" altLang="zh-CN" dirty="0" smtClean="0"/>
              <a:t>的水平</a:t>
            </a:r>
            <a:r>
              <a:rPr lang="en-US" altLang="zh-CN" dirty="0" smtClean="0"/>
              <a:t>V3= {x, y}</a:t>
            </a:r>
            <a:r>
              <a:rPr lang="zh-CN" altLang="zh-CN" dirty="0" smtClean="0"/>
              <a:t>。</a:t>
            </a:r>
            <a:r>
              <a:rPr lang="en-US" altLang="zh-CN" dirty="0" smtClean="0"/>
              <a:t>   (</a:t>
            </a:r>
            <a:r>
              <a:rPr lang="zh-CN" altLang="en-US" dirty="0" smtClean="0"/>
              <a:t>组合数</a:t>
            </a:r>
            <a:r>
              <a:rPr lang="en-US" altLang="zh-CN" dirty="0" smtClean="0"/>
              <a:t>=2*3</a:t>
            </a:r>
            <a:r>
              <a:rPr lang="zh-CN" altLang="en-US" dirty="0" smtClean="0"/>
              <a:t>*</a:t>
            </a:r>
            <a:r>
              <a:rPr lang="en-US" altLang="zh-CN" dirty="0" smtClean="0"/>
              <a:t>2 = 12</a:t>
            </a:r>
            <a:r>
              <a:rPr lang="zh-CN" altLang="en-US" dirty="0" smtClean="0"/>
              <a:t>种</a:t>
            </a:r>
            <a:r>
              <a:rPr lang="en-US" altLang="zh-CN" dirty="0" smtClean="0"/>
              <a:t>)</a:t>
            </a:r>
            <a:endParaRPr lang="zh-CN" altLang="zh-CN" dirty="0" smtClean="0"/>
          </a:p>
          <a:p>
            <a:pPr lvl="0">
              <a:buNone/>
            </a:pPr>
            <a:r>
              <a:rPr lang="en-US" altLang="zh-CN" dirty="0" smtClean="0"/>
              <a:t>		  </a:t>
            </a:r>
            <a:r>
              <a:rPr lang="zh-CN" altLang="en-US" dirty="0" smtClean="0"/>
              <a:t>表</a:t>
            </a:r>
            <a:r>
              <a:rPr lang="en-US" altLang="zh-CN" dirty="0" smtClean="0"/>
              <a:t>8   </a:t>
            </a:r>
            <a:r>
              <a:rPr lang="zh-CN" altLang="zh-CN" dirty="0" smtClean="0"/>
              <a:t>全组合准则测试用例集示例</a:t>
            </a:r>
          </a:p>
          <a:p>
            <a:endParaRPr lang="zh-CN" altLang="en-US" dirty="0"/>
          </a:p>
        </p:txBody>
      </p:sp>
      <p:graphicFrame>
        <p:nvGraphicFramePr>
          <p:cNvPr id="4" name="表格 3"/>
          <p:cNvGraphicFramePr>
            <a:graphicFrameLocks noGrp="1"/>
          </p:cNvGraphicFramePr>
          <p:nvPr/>
        </p:nvGraphicFramePr>
        <p:xfrm>
          <a:off x="2267744" y="3933058"/>
          <a:ext cx="3968115" cy="2773680"/>
        </p:xfrm>
        <a:graphic>
          <a:graphicData uri="http://schemas.openxmlformats.org/drawingml/2006/table">
            <a:tbl>
              <a:tblPr/>
              <a:tblGrid>
                <a:gridCol w="929640"/>
                <a:gridCol w="1012825"/>
                <a:gridCol w="1012825"/>
                <a:gridCol w="1012825"/>
              </a:tblGrid>
              <a:tr h="209198">
                <a:tc>
                  <a:txBody>
                    <a:bodyPr/>
                    <a:lstStyle/>
                    <a:p>
                      <a:pPr indent="127000" algn="ctr">
                        <a:spcAft>
                          <a:spcPts val="0"/>
                        </a:spcAft>
                      </a:pPr>
                      <a:r>
                        <a:rPr lang="zh-CN" sz="1400">
                          <a:latin typeface="宋体"/>
                          <a:cs typeface="Times New Roman"/>
                        </a:rPr>
                        <a:t>因素</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p1</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p2</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p3</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09198">
                <a:tc rowSpan="12">
                  <a:txBody>
                    <a:bodyPr/>
                    <a:lstStyle/>
                    <a:p>
                      <a:pPr indent="127000" algn="ctr">
                        <a:spcAft>
                          <a:spcPts val="0"/>
                        </a:spcAft>
                      </a:pPr>
                      <a:r>
                        <a:rPr lang="zh-CN" sz="1400">
                          <a:latin typeface="宋体"/>
                          <a:cs typeface="Times New Roman"/>
                        </a:rPr>
                        <a:t>测试用例</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1</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1</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2</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2</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3</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a</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3</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1</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1</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2</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2</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3</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x</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198">
                <a:tc vMerge="1">
                  <a:txBody>
                    <a:bodyPr/>
                    <a:lstStyle/>
                    <a:p>
                      <a:endParaRPr lang="zh-CN" altLang="en-US"/>
                    </a:p>
                  </a:txBody>
                  <a:tcPr/>
                </a:tc>
                <a:tc>
                  <a:txBody>
                    <a:bodyPr/>
                    <a:lstStyle/>
                    <a:p>
                      <a:pPr indent="127000">
                        <a:spcAft>
                          <a:spcPts val="0"/>
                        </a:spcAft>
                      </a:pPr>
                      <a:r>
                        <a:rPr lang="en-US" sz="1400" dirty="0">
                          <a:latin typeface="宋体"/>
                          <a:cs typeface="Times New Roman"/>
                        </a:rPr>
                        <a:t>b</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3</a:t>
                      </a:r>
                      <a:endParaRPr lang="zh-CN" sz="1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400" dirty="0">
                          <a:latin typeface="宋体"/>
                          <a:cs typeface="Times New Roman"/>
                        </a:rPr>
                        <a:t>y</a:t>
                      </a:r>
                      <a:endParaRPr lang="zh-CN" sz="14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组合测试的约束和种子组合</a:t>
            </a:r>
            <a:endParaRPr lang="zh-CN" altLang="en-US" dirty="0"/>
          </a:p>
        </p:txBody>
      </p:sp>
      <p:sp>
        <p:nvSpPr>
          <p:cNvPr id="3" name="内容占位符 2"/>
          <p:cNvSpPr>
            <a:spLocks noGrp="1"/>
          </p:cNvSpPr>
          <p:nvPr>
            <p:ph sz="quarter" idx="1"/>
          </p:nvPr>
        </p:nvSpPr>
        <p:spPr/>
        <p:txBody>
          <a:bodyPr/>
          <a:lstStyle/>
          <a:p>
            <a:r>
              <a:rPr lang="zh-CN" altLang="en-US" dirty="0" smtClean="0"/>
              <a:t>约束条件</a:t>
            </a:r>
            <a:endParaRPr lang="en-US" altLang="zh-CN" dirty="0" smtClean="0"/>
          </a:p>
          <a:p>
            <a:pPr lvl="1"/>
            <a:r>
              <a:rPr lang="zh-CN" altLang="zh-CN" dirty="0" smtClean="0"/>
              <a:t>组合测试的约束条件分为</a:t>
            </a:r>
            <a:r>
              <a:rPr lang="zh-CN" altLang="zh-CN" i="1" dirty="0" smtClean="0"/>
              <a:t>条件约束</a:t>
            </a:r>
            <a:r>
              <a:rPr lang="zh-CN" altLang="zh-CN" dirty="0" smtClean="0"/>
              <a:t>和</a:t>
            </a:r>
            <a:r>
              <a:rPr lang="zh-CN" altLang="zh-CN" i="1" dirty="0" smtClean="0"/>
              <a:t>无条件约束</a:t>
            </a:r>
            <a:r>
              <a:rPr lang="zh-CN" altLang="zh-CN" dirty="0" smtClean="0"/>
              <a:t>。</a:t>
            </a:r>
          </a:p>
          <a:p>
            <a:pPr lvl="2"/>
            <a:r>
              <a:rPr lang="zh-CN" altLang="zh-CN" dirty="0" smtClean="0"/>
              <a:t>条件约束：条件约束应包含约束条件和约束表达式。当约束条件达成时，则按照约束表达式进行约束，否则不进行约束；</a:t>
            </a:r>
            <a:endParaRPr lang="en-US" altLang="zh-CN" dirty="0" smtClean="0"/>
          </a:p>
          <a:p>
            <a:pPr lvl="2">
              <a:buNone/>
            </a:pPr>
            <a:r>
              <a:rPr lang="zh-CN" altLang="en-US" dirty="0" smtClean="0"/>
              <a:t>   即，不符合约束条件的测试用例应该被移除。</a:t>
            </a:r>
            <a:endParaRPr lang="zh-CN" altLang="zh-CN" dirty="0" smtClean="0"/>
          </a:p>
          <a:p>
            <a:pPr lvl="2"/>
            <a:r>
              <a:rPr lang="zh-CN" altLang="zh-CN" dirty="0" smtClean="0"/>
              <a:t>无条件约束：无条件约束不需要约束条件。任何测试用例均应满足约束表达式。</a:t>
            </a:r>
          </a:p>
          <a:p>
            <a:pPr lvl="2"/>
            <a:endParaRPr lang="en-US" altLang="zh-CN" dirty="0" smtClean="0"/>
          </a:p>
          <a:p>
            <a:r>
              <a:rPr lang="zh-CN" altLang="en-US" dirty="0" smtClean="0"/>
              <a:t>种子组合</a:t>
            </a:r>
            <a:endParaRPr lang="en-US" altLang="zh-CN" dirty="0" smtClean="0"/>
          </a:p>
          <a:p>
            <a:pPr lvl="1"/>
            <a:r>
              <a:rPr lang="zh-CN" altLang="zh-CN" dirty="0" smtClean="0"/>
              <a:t>种子组合 </a:t>
            </a:r>
            <a:r>
              <a:rPr lang="en-US" altLang="zh-CN" dirty="0" smtClean="0"/>
              <a:t>seed combination</a:t>
            </a:r>
            <a:r>
              <a:rPr lang="zh-CN" altLang="en-US" dirty="0" smtClean="0"/>
              <a:t>：</a:t>
            </a:r>
            <a:r>
              <a:rPr lang="zh-CN" altLang="zh-CN" dirty="0" smtClean="0"/>
              <a:t>组合测试中由用户定义必须被测试的取值组合。</a:t>
            </a:r>
          </a:p>
          <a:p>
            <a:pPr lvl="1"/>
            <a:r>
              <a:rPr lang="zh-CN" altLang="zh-CN" dirty="0" smtClean="0"/>
              <a:t>组合测试方法应能支持指定因素值测试用例的种子组合。</a:t>
            </a:r>
          </a:p>
          <a:p>
            <a:pPr lvl="1"/>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不同软件完整性级别的测试覆盖要求</a:t>
            </a:r>
            <a:endParaRPr lang="zh-CN" altLang="en-US" dirty="0"/>
          </a:p>
        </p:txBody>
      </p:sp>
      <p:sp>
        <p:nvSpPr>
          <p:cNvPr id="3" name="内容占位符 2"/>
          <p:cNvSpPr>
            <a:spLocks noGrp="1"/>
          </p:cNvSpPr>
          <p:nvPr>
            <p:ph sz="quarter" idx="1"/>
          </p:nvPr>
        </p:nvSpPr>
        <p:spPr/>
        <p:txBody>
          <a:bodyPr/>
          <a:lstStyle/>
          <a:p>
            <a:r>
              <a:rPr lang="zh-CN" altLang="zh-CN" dirty="0" smtClean="0"/>
              <a:t>组合测试方法的使用应按照</a:t>
            </a:r>
            <a:r>
              <a:rPr lang="en-US" altLang="zh-CN" dirty="0" smtClean="0"/>
              <a:t>GB/T 18492-2001 </a:t>
            </a:r>
            <a:r>
              <a:rPr lang="zh-CN" altLang="zh-CN" dirty="0" smtClean="0"/>
              <a:t>给出的软件完整性级别来确定组合强度的要求，各完整性级别的组合强度要求见表</a:t>
            </a:r>
            <a:r>
              <a:rPr lang="en-US" altLang="zh-CN" dirty="0" smtClean="0"/>
              <a:t>9</a:t>
            </a:r>
            <a:r>
              <a:rPr lang="zh-CN" altLang="zh-CN" dirty="0" smtClean="0"/>
              <a:t>。</a:t>
            </a:r>
            <a:endParaRPr lang="en-US" altLang="zh-CN" dirty="0" smtClean="0"/>
          </a:p>
          <a:p>
            <a:pPr lvl="0">
              <a:buNone/>
            </a:pPr>
            <a:r>
              <a:rPr lang="en-US" altLang="zh-CN" dirty="0" smtClean="0"/>
              <a:t>	        </a:t>
            </a:r>
            <a:r>
              <a:rPr lang="zh-CN" altLang="en-US" dirty="0" smtClean="0">
                <a:latin typeface="+mj-ea"/>
                <a:ea typeface="+mj-ea"/>
              </a:rPr>
              <a:t>表</a:t>
            </a:r>
            <a:r>
              <a:rPr lang="en-US" altLang="zh-CN" dirty="0" smtClean="0">
                <a:latin typeface="+mj-ea"/>
                <a:ea typeface="+mj-ea"/>
              </a:rPr>
              <a:t>9 </a:t>
            </a:r>
            <a:r>
              <a:rPr lang="zh-CN" altLang="zh-CN" dirty="0" smtClean="0">
                <a:latin typeface="+mj-ea"/>
                <a:ea typeface="+mj-ea"/>
              </a:rPr>
              <a:t>软件完整性级别对应的组合强度要求</a:t>
            </a:r>
          </a:p>
          <a:p>
            <a:pPr>
              <a:buNone/>
            </a:pPr>
            <a:endParaRPr lang="zh-CN" altLang="zh-CN" dirty="0" smtClean="0"/>
          </a:p>
        </p:txBody>
      </p:sp>
      <p:graphicFrame>
        <p:nvGraphicFramePr>
          <p:cNvPr id="4" name="表格 3"/>
          <p:cNvGraphicFramePr>
            <a:graphicFrameLocks noGrp="1"/>
          </p:cNvGraphicFramePr>
          <p:nvPr/>
        </p:nvGraphicFramePr>
        <p:xfrm>
          <a:off x="1043608" y="3429000"/>
          <a:ext cx="6984776" cy="2894354"/>
        </p:xfrm>
        <a:graphic>
          <a:graphicData uri="http://schemas.openxmlformats.org/drawingml/2006/table">
            <a:tbl>
              <a:tblPr/>
              <a:tblGrid>
                <a:gridCol w="1450319"/>
                <a:gridCol w="5534457"/>
              </a:tblGrid>
              <a:tr h="587914">
                <a:tc>
                  <a:txBody>
                    <a:bodyPr/>
                    <a:lstStyle/>
                    <a:p>
                      <a:pPr indent="266700" algn="ctr">
                        <a:spcAft>
                          <a:spcPts val="0"/>
                        </a:spcAft>
                        <a:tabLst>
                          <a:tab pos="2667635" algn="ctr"/>
                          <a:tab pos="5904230" algn="r"/>
                        </a:tabLst>
                      </a:pPr>
                      <a:r>
                        <a:rPr lang="zh-CN" sz="1800" dirty="0">
                          <a:latin typeface="宋体"/>
                          <a:cs typeface="Times New Roman"/>
                        </a:rPr>
                        <a:t>软件完整性级别</a:t>
                      </a:r>
                      <a:endParaRPr lang="zh-CN" sz="2400" dirty="0">
                        <a:latin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spcAft>
                          <a:spcPts val="0"/>
                        </a:spcAft>
                        <a:tabLst>
                          <a:tab pos="2667635" algn="ctr"/>
                          <a:tab pos="5904230" algn="r"/>
                        </a:tabLst>
                      </a:pPr>
                      <a:r>
                        <a:rPr lang="zh-CN" sz="1800">
                          <a:latin typeface="宋体"/>
                          <a:cs typeface="Times New Roman"/>
                        </a:rPr>
                        <a:t>组合强度要求</a:t>
                      </a:r>
                      <a:endParaRPr lang="zh-CN" sz="2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07642">
                <a:tc>
                  <a:txBody>
                    <a:bodyPr/>
                    <a:lstStyle/>
                    <a:p>
                      <a:pPr indent="266700" algn="ctr">
                        <a:spcAft>
                          <a:spcPts val="0"/>
                        </a:spcAft>
                        <a:tabLst>
                          <a:tab pos="2667635" algn="ctr"/>
                          <a:tab pos="5904230" algn="r"/>
                        </a:tabLst>
                      </a:pPr>
                      <a:r>
                        <a:rPr lang="en-US" sz="1800" dirty="0">
                          <a:latin typeface="宋体"/>
                          <a:cs typeface="Times New Roman"/>
                        </a:rPr>
                        <a:t>A</a:t>
                      </a:r>
                      <a:r>
                        <a:rPr lang="zh-CN" sz="1800">
                          <a:latin typeface="宋体"/>
                          <a:cs typeface="Times New Roman"/>
                        </a:rPr>
                        <a:t>级</a:t>
                      </a:r>
                      <a:endParaRPr lang="zh-CN" sz="2400">
                        <a:latin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tabLst>
                          <a:tab pos="2667635" algn="ctr"/>
                          <a:tab pos="5904230" algn="r"/>
                        </a:tabLst>
                      </a:pPr>
                      <a:r>
                        <a:rPr lang="zh-CN" sz="1800" dirty="0" smtClean="0">
                          <a:latin typeface="宋体"/>
                          <a:cs typeface="Times New Roman"/>
                        </a:rPr>
                        <a:t>依据</a:t>
                      </a:r>
                      <a:r>
                        <a:rPr lang="zh-CN" sz="1800" dirty="0">
                          <a:latin typeface="宋体"/>
                          <a:cs typeface="Times New Roman"/>
                        </a:rPr>
                        <a:t>覆盖率的要求，所有因素应满足</a:t>
                      </a:r>
                      <a:r>
                        <a:rPr lang="en-US" sz="1800" dirty="0">
                          <a:latin typeface="宋体"/>
                          <a:cs typeface="Times New Roman"/>
                        </a:rPr>
                        <a:t>K</a:t>
                      </a:r>
                      <a:r>
                        <a:rPr lang="zh-CN" sz="1800" dirty="0">
                          <a:latin typeface="宋体"/>
                          <a:cs typeface="Times New Roman"/>
                        </a:rPr>
                        <a:t>值大于等于</a:t>
                      </a:r>
                      <a:r>
                        <a:rPr lang="en-US" sz="1800" dirty="0">
                          <a:latin typeface="宋体"/>
                          <a:cs typeface="Times New Roman"/>
                        </a:rPr>
                        <a:t>3</a:t>
                      </a:r>
                      <a:r>
                        <a:rPr lang="zh-CN" sz="1800" dirty="0">
                          <a:latin typeface="宋体"/>
                          <a:cs typeface="Times New Roman"/>
                        </a:rPr>
                        <a:t>的组合强度覆盖</a:t>
                      </a:r>
                      <a:endParaRPr lang="zh-CN" sz="24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922">
                <a:tc>
                  <a:txBody>
                    <a:bodyPr/>
                    <a:lstStyle/>
                    <a:p>
                      <a:pPr indent="266700" algn="ctr">
                        <a:spcAft>
                          <a:spcPts val="0"/>
                        </a:spcAft>
                        <a:tabLst>
                          <a:tab pos="2667635" algn="ctr"/>
                          <a:tab pos="5904230" algn="r"/>
                        </a:tabLst>
                      </a:pPr>
                      <a:r>
                        <a:rPr lang="en-US" sz="1800" dirty="0">
                          <a:latin typeface="宋体"/>
                          <a:cs typeface="Times New Roman"/>
                        </a:rPr>
                        <a:t>B</a:t>
                      </a:r>
                      <a:r>
                        <a:rPr lang="zh-CN" sz="1800">
                          <a:latin typeface="宋体"/>
                          <a:cs typeface="Times New Roman"/>
                        </a:rPr>
                        <a:t>级</a:t>
                      </a:r>
                      <a:endParaRPr lang="zh-CN" sz="2400">
                        <a:latin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tabLst>
                          <a:tab pos="2667635" algn="ctr"/>
                          <a:tab pos="5904230" algn="r"/>
                        </a:tabLst>
                      </a:pPr>
                      <a:r>
                        <a:rPr lang="zh-CN" sz="1800">
                          <a:latin typeface="宋体"/>
                          <a:cs typeface="Times New Roman"/>
                        </a:rPr>
                        <a:t>全部因素需要满足成对组合覆盖，关键因素应满足</a:t>
                      </a:r>
                      <a:r>
                        <a:rPr lang="en-US" sz="1800" dirty="0">
                          <a:latin typeface="宋体"/>
                          <a:cs typeface="Times New Roman"/>
                        </a:rPr>
                        <a:t>K</a:t>
                      </a:r>
                      <a:r>
                        <a:rPr lang="zh-CN" sz="1800">
                          <a:latin typeface="宋体"/>
                          <a:cs typeface="Times New Roman"/>
                        </a:rPr>
                        <a:t>值大于等于</a:t>
                      </a:r>
                      <a:r>
                        <a:rPr lang="en-US" sz="1800" dirty="0">
                          <a:latin typeface="宋体"/>
                          <a:cs typeface="Times New Roman"/>
                        </a:rPr>
                        <a:t>3</a:t>
                      </a:r>
                      <a:r>
                        <a:rPr lang="zh-CN" sz="1800">
                          <a:latin typeface="宋体"/>
                          <a:cs typeface="Times New Roman"/>
                        </a:rPr>
                        <a:t>组合强度覆盖</a:t>
                      </a:r>
                      <a:endParaRPr lang="zh-CN" sz="2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61">
                <a:tc>
                  <a:txBody>
                    <a:bodyPr/>
                    <a:lstStyle/>
                    <a:p>
                      <a:pPr indent="266700" algn="ctr">
                        <a:spcAft>
                          <a:spcPts val="0"/>
                        </a:spcAft>
                        <a:tabLst>
                          <a:tab pos="2667635" algn="ctr"/>
                          <a:tab pos="5904230" algn="r"/>
                        </a:tabLst>
                      </a:pPr>
                      <a:r>
                        <a:rPr lang="en-US" sz="1800" dirty="0">
                          <a:latin typeface="宋体"/>
                          <a:cs typeface="Times New Roman"/>
                        </a:rPr>
                        <a:t>C</a:t>
                      </a:r>
                      <a:r>
                        <a:rPr lang="zh-CN" sz="1800">
                          <a:latin typeface="宋体"/>
                          <a:cs typeface="Times New Roman"/>
                        </a:rPr>
                        <a:t>级</a:t>
                      </a:r>
                      <a:endParaRPr lang="zh-CN" sz="2400">
                        <a:latin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tabLst>
                          <a:tab pos="2667635" algn="ctr"/>
                          <a:tab pos="5904230" algn="r"/>
                        </a:tabLst>
                      </a:pPr>
                      <a:r>
                        <a:rPr lang="zh-CN" sz="1800">
                          <a:latin typeface="宋体"/>
                          <a:cs typeface="Times New Roman"/>
                        </a:rPr>
                        <a:t>全部因素应满足成对组合的覆盖</a:t>
                      </a:r>
                      <a:endParaRPr lang="zh-CN" sz="24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8915">
                <a:tc>
                  <a:txBody>
                    <a:bodyPr/>
                    <a:lstStyle/>
                    <a:p>
                      <a:pPr indent="266700" algn="ctr">
                        <a:spcAft>
                          <a:spcPts val="0"/>
                        </a:spcAft>
                        <a:tabLst>
                          <a:tab pos="2667635" algn="ctr"/>
                          <a:tab pos="5904230" algn="r"/>
                        </a:tabLst>
                      </a:pPr>
                      <a:r>
                        <a:rPr lang="en-US" sz="1800" dirty="0">
                          <a:latin typeface="宋体"/>
                          <a:cs typeface="Times New Roman"/>
                        </a:rPr>
                        <a:t>D</a:t>
                      </a:r>
                      <a:r>
                        <a:rPr lang="zh-CN" sz="1800" dirty="0">
                          <a:latin typeface="宋体"/>
                          <a:cs typeface="Times New Roman"/>
                        </a:rPr>
                        <a:t>级</a:t>
                      </a:r>
                      <a:endParaRPr lang="zh-CN" sz="2400" dirty="0">
                        <a:latin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l">
                        <a:spcAft>
                          <a:spcPts val="0"/>
                        </a:spcAft>
                        <a:tabLst>
                          <a:tab pos="2667635" algn="ctr"/>
                          <a:tab pos="5904230" algn="r"/>
                        </a:tabLst>
                      </a:pPr>
                      <a:r>
                        <a:rPr lang="zh-CN" sz="1800" dirty="0">
                          <a:latin typeface="宋体"/>
                          <a:cs typeface="Times New Roman"/>
                        </a:rPr>
                        <a:t>全部因素需满足单一选择覆盖</a:t>
                      </a:r>
                      <a:r>
                        <a:rPr lang="zh-CN" sz="2400" dirty="0">
                          <a:latin typeface="宋体"/>
                          <a:cs typeface="Times New Roman"/>
                        </a:rPr>
                        <a:t>，</a:t>
                      </a:r>
                      <a:r>
                        <a:rPr lang="zh-CN" sz="1800" dirty="0">
                          <a:latin typeface="宋体"/>
                          <a:cs typeface="Times New Roman"/>
                        </a:rPr>
                        <a:t>关键因素应满足成对组合的覆盖</a:t>
                      </a:r>
                      <a:endParaRPr lang="zh-CN" sz="24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2708920"/>
            <a:ext cx="4076758" cy="923330"/>
          </a:xfrm>
          <a:prstGeom prst="rect">
            <a:avLst/>
          </a:prstGeom>
          <a:noFill/>
        </p:spPr>
        <p:txBody>
          <a:bodyPr wrap="none" lIns="91440" tIns="45720" rIns="91440" bIns="45720">
            <a:spAutoFit/>
          </a:bodyPr>
          <a:lstStyle/>
          <a:p>
            <a:pPr algn="ctr"/>
            <a:r>
              <a:rPr lang="en-US" altLang="zh-C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Thanks ! ! !</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目录</a:t>
            </a:r>
            <a:endParaRPr lang="zh-CN" altLang="en-US" dirty="0"/>
          </a:p>
        </p:txBody>
      </p:sp>
      <p:sp>
        <p:nvSpPr>
          <p:cNvPr id="3" name="内容占位符 2"/>
          <p:cNvSpPr>
            <a:spLocks noGrp="1"/>
          </p:cNvSpPr>
          <p:nvPr>
            <p:ph sz="quarter" idx="1"/>
          </p:nvPr>
        </p:nvSpPr>
        <p:spPr>
          <a:xfrm>
            <a:off x="457200" y="1600200"/>
            <a:ext cx="7931224" cy="4925144"/>
          </a:xfrm>
        </p:spPr>
        <p:txBody>
          <a:bodyPr>
            <a:normAutofit/>
          </a:bodyPr>
          <a:lstStyle/>
          <a:p>
            <a:pPr>
              <a:buFont typeface="Wingdings" pitchFamily="2" charset="2"/>
              <a:buChar char="u"/>
            </a:pPr>
            <a:r>
              <a:rPr lang="zh-CN" altLang="en-US" sz="2000" dirty="0" smtClean="0"/>
              <a:t>等价类划分</a:t>
            </a:r>
            <a:endParaRPr lang="en-US" altLang="zh-CN" sz="2000" dirty="0" smtClean="0"/>
          </a:p>
          <a:p>
            <a:pPr>
              <a:buFont typeface="Wingdings" pitchFamily="2" charset="2"/>
              <a:buChar char="u"/>
            </a:pPr>
            <a:r>
              <a:rPr lang="zh-CN" altLang="en-US" sz="2000" dirty="0" smtClean="0"/>
              <a:t>边界值分析</a:t>
            </a:r>
            <a:endParaRPr lang="en-US" altLang="zh-CN" sz="2000" dirty="0" smtClean="0"/>
          </a:p>
          <a:p>
            <a:pPr>
              <a:buFont typeface="Wingdings" pitchFamily="2" charset="2"/>
              <a:buChar char="u"/>
            </a:pPr>
            <a:r>
              <a:rPr lang="zh-CN" altLang="en-US" sz="2000" dirty="0" smtClean="0"/>
              <a:t>组合测试方法</a:t>
            </a:r>
            <a:endParaRPr lang="en-US" altLang="zh-CN" sz="2000" dirty="0" smtClean="0"/>
          </a:p>
          <a:p>
            <a:pPr lvl="0">
              <a:buFont typeface="Wingdings" pitchFamily="2" charset="2"/>
              <a:buChar char="u"/>
            </a:pPr>
            <a:r>
              <a:rPr lang="zh-CN" altLang="zh-CN" sz="2000" dirty="0" smtClean="0"/>
              <a:t>组合强度设定</a:t>
            </a:r>
          </a:p>
          <a:p>
            <a:pPr marL="548640" lvl="2">
              <a:spcBef>
                <a:spcPts val="600"/>
              </a:spcBef>
              <a:buSzPct val="70000"/>
              <a:buFont typeface="Wingdings" pitchFamily="2" charset="2"/>
              <a:buChar char="u"/>
            </a:pPr>
            <a:r>
              <a:rPr lang="zh-CN" altLang="zh-CN" sz="1600" dirty="0" smtClean="0"/>
              <a:t>单一选择</a:t>
            </a:r>
            <a:endParaRPr lang="en-US" altLang="zh-CN" sz="1600" dirty="0" smtClean="0"/>
          </a:p>
          <a:p>
            <a:pPr marL="548640" lvl="2">
              <a:spcBef>
                <a:spcPts val="600"/>
              </a:spcBef>
              <a:buSzPct val="70000"/>
              <a:buFont typeface="Wingdings" pitchFamily="2" charset="2"/>
              <a:buChar char="u"/>
            </a:pPr>
            <a:r>
              <a:rPr lang="zh-CN" altLang="zh-CN" sz="1600" dirty="0" smtClean="0"/>
              <a:t>基本选择</a:t>
            </a:r>
            <a:endParaRPr lang="zh-CN" altLang="zh-CN" sz="2000" dirty="0" smtClean="0"/>
          </a:p>
          <a:p>
            <a:pPr marL="548640" lvl="2">
              <a:spcBef>
                <a:spcPts val="600"/>
              </a:spcBef>
              <a:buSzPct val="70000"/>
              <a:buFont typeface="Wingdings" pitchFamily="2" charset="2"/>
              <a:buChar char="u"/>
            </a:pPr>
            <a:r>
              <a:rPr lang="zh-CN" altLang="zh-CN" sz="1600" dirty="0" smtClean="0"/>
              <a:t>成对组合</a:t>
            </a:r>
            <a:endParaRPr lang="en-US" altLang="zh-CN" sz="1600" dirty="0" smtClean="0"/>
          </a:p>
          <a:p>
            <a:pPr marL="548640" lvl="2">
              <a:spcBef>
                <a:spcPts val="600"/>
              </a:spcBef>
              <a:buSzPct val="70000"/>
              <a:buFont typeface="Wingdings" pitchFamily="2" charset="2"/>
              <a:buChar char="u"/>
            </a:pPr>
            <a:r>
              <a:rPr lang="en-US" altLang="zh-CN" sz="1600" dirty="0" smtClean="0"/>
              <a:t>K</a:t>
            </a:r>
            <a:r>
              <a:rPr lang="zh-CN" altLang="zh-CN" sz="1600" dirty="0" smtClean="0"/>
              <a:t>强度组合</a:t>
            </a:r>
            <a:endParaRPr lang="en-US" altLang="zh-CN" sz="1600" dirty="0" smtClean="0"/>
          </a:p>
          <a:p>
            <a:pPr marL="548640" lvl="2">
              <a:spcBef>
                <a:spcPts val="600"/>
              </a:spcBef>
              <a:buSzPct val="70000"/>
              <a:buFont typeface="Wingdings" pitchFamily="2" charset="2"/>
              <a:buChar char="u"/>
            </a:pPr>
            <a:r>
              <a:rPr lang="zh-CN" altLang="zh-CN" sz="1600" dirty="0" smtClean="0"/>
              <a:t>全组合</a:t>
            </a:r>
            <a:endParaRPr lang="en-US" altLang="zh-CN" sz="1600" dirty="0" smtClean="0"/>
          </a:p>
          <a:p>
            <a:pPr marL="274320" lvl="1">
              <a:spcBef>
                <a:spcPts val="600"/>
              </a:spcBef>
              <a:buSzPct val="70000"/>
              <a:buFont typeface="Wingdings" pitchFamily="2" charset="2"/>
              <a:buChar char="u"/>
            </a:pPr>
            <a:r>
              <a:rPr lang="zh-CN" altLang="zh-CN" sz="2000" dirty="0" smtClean="0"/>
              <a:t>组合测试的约束和种子组合</a:t>
            </a:r>
          </a:p>
          <a:p>
            <a:pPr marL="274320" lvl="1">
              <a:spcBef>
                <a:spcPts val="600"/>
              </a:spcBef>
              <a:buSzPct val="70000"/>
              <a:buFont typeface="Wingdings" pitchFamily="2" charset="2"/>
              <a:buChar char="u"/>
            </a:pPr>
            <a:r>
              <a:rPr lang="zh-CN" altLang="zh-CN" sz="2000" dirty="0" smtClean="0"/>
              <a:t>不同软件完整性级别的测试覆盖要求</a:t>
            </a:r>
          </a:p>
          <a:p>
            <a:pPr marL="548640" lvl="2">
              <a:spcBef>
                <a:spcPts val="600"/>
              </a:spcBef>
              <a:buSzPct val="70000"/>
              <a:buFont typeface="Wingdings" pitchFamily="2" charset="2"/>
              <a:buChar char="u"/>
            </a:pPr>
            <a:endParaRPr lang="zh-CN" altLang="zh-CN" dirty="0" smtClean="0"/>
          </a:p>
          <a:p>
            <a:pPr>
              <a:buFont typeface="Wingdings" pitchFamily="2" charset="2"/>
              <a:buChar char="u"/>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等价类划分</a:t>
            </a:r>
            <a:endParaRPr lang="zh-CN" altLang="en-US" dirty="0"/>
          </a:p>
        </p:txBody>
      </p:sp>
      <p:sp>
        <p:nvSpPr>
          <p:cNvPr id="3" name="内容占位符 2"/>
          <p:cNvSpPr>
            <a:spLocks noGrp="1"/>
          </p:cNvSpPr>
          <p:nvPr>
            <p:ph sz="quarter" idx="1"/>
          </p:nvPr>
        </p:nvSpPr>
        <p:spPr/>
        <p:txBody>
          <a:bodyPr/>
          <a:lstStyle/>
          <a:p>
            <a:r>
              <a:rPr lang="zh-CN" altLang="en-US" dirty="0" smtClean="0"/>
              <a:t>一种黑盒测试技术</a:t>
            </a:r>
            <a:endParaRPr lang="en-US" altLang="zh-CN" dirty="0" smtClean="0"/>
          </a:p>
          <a:p>
            <a:endParaRPr lang="en-US" altLang="zh-CN" dirty="0" smtClean="0"/>
          </a:p>
          <a:p>
            <a:r>
              <a:rPr lang="zh-CN" altLang="zh-CN" dirty="0" smtClean="0"/>
              <a:t>将测试项输入和输出划分为等价分区</a:t>
            </a:r>
            <a:r>
              <a:rPr lang="zh-CN" altLang="en-US" dirty="0" smtClean="0"/>
              <a:t>的模型</a:t>
            </a:r>
            <a:endParaRPr lang="en-US" altLang="zh-CN" dirty="0" smtClean="0"/>
          </a:p>
          <a:p>
            <a:endParaRPr lang="en-US" altLang="zh-CN" dirty="0" smtClean="0"/>
          </a:p>
          <a:p>
            <a:r>
              <a:rPr lang="zh-CN" altLang="zh-CN" dirty="0" smtClean="0"/>
              <a:t>每个等价类都应当作为一个测试条件</a:t>
            </a:r>
            <a:endParaRPr lang="en-US" altLang="zh-CN" dirty="0" smtClean="0"/>
          </a:p>
          <a:p>
            <a:endParaRPr lang="en-US" altLang="zh-CN" dirty="0" smtClean="0"/>
          </a:p>
          <a:p>
            <a:r>
              <a:rPr lang="zh-CN" altLang="zh-CN" dirty="0" smtClean="0"/>
              <a:t>等价类划分可为有效和无效的输入和输出导出等价分区</a:t>
            </a:r>
            <a:endParaRPr lang="en-US" altLang="zh-CN" dirty="0" smtClean="0"/>
          </a:p>
          <a:p>
            <a:pPr>
              <a:buNone/>
            </a:pPr>
            <a:r>
              <a:rPr lang="en-US" altLang="zh-CN" dirty="0" smtClean="0"/>
              <a:t>	</a:t>
            </a:r>
            <a:r>
              <a:rPr lang="zh-CN" altLang="en-US" dirty="0" smtClean="0"/>
              <a:t>例如：输入成绩范围 </a:t>
            </a:r>
            <a:r>
              <a:rPr lang="en-US" altLang="zh-CN" dirty="0" smtClean="0"/>
              <a:t>0&lt;=</a:t>
            </a:r>
            <a:r>
              <a:rPr lang="zh-CN" altLang="zh-CN" dirty="0" smtClean="0"/>
              <a:t>考试成绩</a:t>
            </a:r>
            <a:r>
              <a:rPr lang="en-US" altLang="zh-CN" dirty="0" smtClean="0"/>
              <a:t>&lt;=100</a:t>
            </a:r>
          </a:p>
          <a:p>
            <a:pPr>
              <a:buNone/>
            </a:pPr>
            <a:r>
              <a:rPr lang="en-US" altLang="zh-CN" dirty="0" smtClean="0"/>
              <a:t>               </a:t>
            </a:r>
            <a:r>
              <a:rPr lang="zh-CN" altLang="en-US" dirty="0" smtClean="0"/>
              <a:t>有效等价类： </a:t>
            </a:r>
            <a:r>
              <a:rPr lang="en-US" altLang="zh-CN" dirty="0" smtClean="0"/>
              <a:t>0&lt;=</a:t>
            </a:r>
            <a:r>
              <a:rPr lang="zh-CN" altLang="zh-CN" dirty="0" smtClean="0"/>
              <a:t>考试成绩</a:t>
            </a:r>
            <a:r>
              <a:rPr lang="en-US" altLang="zh-CN" dirty="0" smtClean="0"/>
              <a:t>&lt;=100</a:t>
            </a:r>
          </a:p>
          <a:p>
            <a:pPr>
              <a:buNone/>
            </a:pPr>
            <a:r>
              <a:rPr lang="en-US" altLang="zh-CN" dirty="0" smtClean="0"/>
              <a:t>               </a:t>
            </a:r>
            <a:r>
              <a:rPr lang="zh-CN" altLang="en-US" dirty="0" smtClean="0"/>
              <a:t>无效等价类</a:t>
            </a:r>
            <a:r>
              <a:rPr lang="en-US" altLang="zh-CN" dirty="0" smtClean="0"/>
              <a:t>:  </a:t>
            </a:r>
            <a:r>
              <a:rPr lang="zh-CN" altLang="zh-CN" dirty="0" smtClean="0"/>
              <a:t>考试成绩</a:t>
            </a:r>
            <a:r>
              <a:rPr lang="en-US" altLang="zh-CN" dirty="0" smtClean="0"/>
              <a:t>&gt;100 , </a:t>
            </a:r>
            <a:r>
              <a:rPr lang="zh-CN" altLang="zh-CN" dirty="0" smtClean="0"/>
              <a:t>考试成绩</a:t>
            </a:r>
            <a:r>
              <a:rPr lang="en-US" altLang="zh-CN" dirty="0" smtClean="0"/>
              <a:t>&lt;0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边界值分析</a:t>
            </a:r>
            <a:endParaRPr lang="zh-CN" altLang="en-US" dirty="0"/>
          </a:p>
        </p:txBody>
      </p:sp>
      <p:sp>
        <p:nvSpPr>
          <p:cNvPr id="3" name="内容占位符 2"/>
          <p:cNvSpPr>
            <a:spLocks noGrp="1"/>
          </p:cNvSpPr>
          <p:nvPr>
            <p:ph sz="quarter" idx="1"/>
          </p:nvPr>
        </p:nvSpPr>
        <p:spPr/>
        <p:txBody>
          <a:bodyPr/>
          <a:lstStyle/>
          <a:p>
            <a:r>
              <a:rPr lang="zh-CN" altLang="en-US" dirty="0" smtClean="0"/>
              <a:t>一种黑盒测试技术</a:t>
            </a:r>
            <a:endParaRPr lang="en-US" altLang="zh-CN" dirty="0" smtClean="0"/>
          </a:p>
          <a:p>
            <a:endParaRPr lang="en-US" altLang="zh-CN" dirty="0" smtClean="0"/>
          </a:p>
          <a:p>
            <a:r>
              <a:rPr lang="zh-CN" altLang="zh-CN" dirty="0" smtClean="0"/>
              <a:t>根据要求的边界值覆盖率导出测试用例集覆盖每个输入的所有边界值和测试项的输出类</a:t>
            </a:r>
            <a:endParaRPr lang="en-US" altLang="zh-CN" dirty="0" smtClean="0"/>
          </a:p>
          <a:p>
            <a:endParaRPr lang="en-US" altLang="zh-CN" dirty="0" smtClean="0"/>
          </a:p>
          <a:p>
            <a:r>
              <a:rPr lang="zh-CN" altLang="zh-CN" dirty="0" smtClean="0"/>
              <a:t>根据经验，有序的连续区间的边界是软件开发中容易出错的地方</a:t>
            </a:r>
            <a:endParaRPr lang="en-US" altLang="zh-CN" dirty="0" smtClean="0"/>
          </a:p>
          <a:p>
            <a:pPr>
              <a:buNone/>
            </a:pPr>
            <a:r>
              <a:rPr lang="en-US" altLang="zh-CN" dirty="0" smtClean="0"/>
              <a:t>	</a:t>
            </a:r>
            <a:r>
              <a:rPr lang="zh-CN" altLang="en-US" dirty="0" smtClean="0"/>
              <a:t>例如：</a:t>
            </a:r>
            <a:r>
              <a:rPr lang="en-US" altLang="zh-CN" dirty="0" smtClean="0"/>
              <a:t> </a:t>
            </a:r>
            <a:r>
              <a:rPr lang="zh-CN" altLang="en-US" dirty="0" smtClean="0"/>
              <a:t>输入成绩范围：</a:t>
            </a:r>
            <a:r>
              <a:rPr lang="en-US" altLang="zh-CN" dirty="0" smtClean="0"/>
              <a:t>0&lt;=</a:t>
            </a:r>
            <a:r>
              <a:rPr lang="zh-CN" altLang="zh-CN" dirty="0" smtClean="0"/>
              <a:t>考试成绩</a:t>
            </a:r>
            <a:r>
              <a:rPr lang="en-US" altLang="zh-CN" dirty="0" smtClean="0"/>
              <a:t>&lt;=100</a:t>
            </a:r>
          </a:p>
          <a:p>
            <a:pPr>
              <a:buNone/>
            </a:pPr>
            <a:r>
              <a:rPr lang="en-US" altLang="zh-CN" dirty="0" smtClean="0"/>
              <a:t>    	     </a:t>
            </a:r>
            <a:r>
              <a:rPr lang="zh-CN" altLang="en-US" dirty="0" smtClean="0"/>
              <a:t>边界值：</a:t>
            </a:r>
            <a:r>
              <a:rPr lang="zh-CN" altLang="zh-CN" dirty="0" smtClean="0"/>
              <a:t>考试成绩</a:t>
            </a:r>
            <a:r>
              <a:rPr lang="en-US" altLang="zh-CN" dirty="0" smtClean="0"/>
              <a:t>=0</a:t>
            </a:r>
          </a:p>
          <a:p>
            <a:pPr>
              <a:buNone/>
            </a:pPr>
            <a:r>
              <a:rPr lang="en-US" altLang="zh-CN" dirty="0" smtClean="0"/>
              <a:t>			         </a:t>
            </a:r>
            <a:r>
              <a:rPr lang="zh-CN" altLang="zh-CN" dirty="0" smtClean="0"/>
              <a:t>考试成绩</a:t>
            </a:r>
            <a:r>
              <a:rPr lang="en-US" altLang="zh-CN" dirty="0" smtClean="0"/>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sz="3200" dirty="0" smtClean="0"/>
              <a:t>组合测试方法</a:t>
            </a:r>
            <a:endParaRPr lang="zh-CN" altLang="en-US" dirty="0"/>
          </a:p>
        </p:txBody>
      </p:sp>
      <p:sp>
        <p:nvSpPr>
          <p:cNvPr id="3" name="内容占位符 2"/>
          <p:cNvSpPr>
            <a:spLocks noGrp="1"/>
          </p:cNvSpPr>
          <p:nvPr>
            <p:ph sz="quarter" idx="1"/>
          </p:nvPr>
        </p:nvSpPr>
        <p:spPr/>
        <p:txBody>
          <a:bodyPr/>
          <a:lstStyle/>
          <a:p>
            <a:r>
              <a:rPr lang="zh-CN" altLang="zh-CN" dirty="0" smtClean="0"/>
              <a:t>基于规格说明</a:t>
            </a:r>
            <a:r>
              <a:rPr lang="zh-CN" altLang="en-US" dirty="0" smtClean="0"/>
              <a:t>测试</a:t>
            </a:r>
            <a:r>
              <a:rPr lang="en-US" altLang="zh-CN" dirty="0" smtClean="0"/>
              <a:t>, </a:t>
            </a:r>
            <a:r>
              <a:rPr lang="zh-CN" altLang="en-US" dirty="0" smtClean="0"/>
              <a:t>黑盒测试技术的一种</a:t>
            </a:r>
            <a:endParaRPr lang="en-US" altLang="zh-CN" dirty="0" smtClean="0"/>
          </a:p>
          <a:p>
            <a:r>
              <a:rPr lang="zh-CN" altLang="en-US" dirty="0" smtClean="0"/>
              <a:t>不仅考虑覆盖测试的输入条件，还考虑因素之间的组合作用，</a:t>
            </a:r>
            <a:r>
              <a:rPr lang="zh-CN" altLang="zh-CN" dirty="0" smtClean="0"/>
              <a:t>当多参数（每个参数都有大量离散值）</a:t>
            </a:r>
            <a:r>
              <a:rPr lang="zh-CN" altLang="en-US" dirty="0" smtClean="0"/>
              <a:t>时，参数之间可能存在</a:t>
            </a:r>
            <a:r>
              <a:rPr lang="zh-CN" altLang="zh-CN" dirty="0" smtClean="0"/>
              <a:t>相互作用</a:t>
            </a:r>
            <a:r>
              <a:rPr lang="zh-CN" altLang="en-US" dirty="0" smtClean="0"/>
              <a:t>。</a:t>
            </a:r>
            <a:endParaRPr lang="en-US" altLang="zh-CN" dirty="0" smtClean="0"/>
          </a:p>
          <a:p>
            <a:endParaRPr lang="en-US" altLang="zh-CN" dirty="0" smtClean="0"/>
          </a:p>
          <a:p>
            <a:r>
              <a:rPr lang="zh-CN" altLang="en-US" dirty="0" smtClean="0"/>
              <a:t>组合的</a:t>
            </a:r>
            <a:r>
              <a:rPr lang="zh-CN" altLang="zh-CN" dirty="0" smtClean="0"/>
              <a:t>目的是通过生成少数的测试用例来减少测试的开销</a:t>
            </a:r>
            <a:r>
              <a:rPr lang="zh-CN" altLang="en-US" dirty="0" smtClean="0"/>
              <a:t>，</a:t>
            </a:r>
            <a:r>
              <a:rPr lang="zh-CN" altLang="zh-CN" dirty="0" smtClean="0"/>
              <a:t>而不会影响功能覆盖率</a:t>
            </a:r>
            <a:r>
              <a:rPr lang="zh-CN" altLang="en-US" dirty="0" smtClean="0"/>
              <a:t>。</a:t>
            </a:r>
            <a:endParaRPr lang="en-US" altLang="zh-CN" dirty="0" smtClean="0"/>
          </a:p>
          <a:p>
            <a:r>
              <a:rPr lang="zh-CN" altLang="en-US" dirty="0" smtClean="0"/>
              <a:t>例如：一个函数的输入因素有</a:t>
            </a:r>
            <a:r>
              <a:rPr lang="en-US" altLang="zh-CN" dirty="0" smtClean="0"/>
              <a:t>p1(1,-1)</a:t>
            </a:r>
            <a:r>
              <a:rPr lang="zh-CN" altLang="en-US" dirty="0" smtClean="0"/>
              <a:t>和</a:t>
            </a:r>
            <a:r>
              <a:rPr lang="en-US" altLang="zh-CN" dirty="0" smtClean="0"/>
              <a:t>p2(‘a’,’c’)</a:t>
            </a:r>
          </a:p>
          <a:p>
            <a:pPr>
              <a:buNone/>
            </a:pPr>
            <a:r>
              <a:rPr lang="en-US" altLang="zh-CN" dirty="0" smtClean="0"/>
              <a:t>             </a:t>
            </a:r>
          </a:p>
          <a:p>
            <a:endParaRPr lang="en-US" altLang="zh-CN" dirty="0" smtClean="0"/>
          </a:p>
          <a:p>
            <a:endParaRPr lang="zh-CN" altLang="en-US" dirty="0"/>
          </a:p>
        </p:txBody>
      </p:sp>
      <p:graphicFrame>
        <p:nvGraphicFramePr>
          <p:cNvPr id="4" name="表格 3"/>
          <p:cNvGraphicFramePr>
            <a:graphicFrameLocks noGrp="1"/>
          </p:cNvGraphicFramePr>
          <p:nvPr/>
        </p:nvGraphicFramePr>
        <p:xfrm>
          <a:off x="1763689" y="4941168"/>
          <a:ext cx="4896543" cy="1800200"/>
        </p:xfrm>
        <a:graphic>
          <a:graphicData uri="http://schemas.openxmlformats.org/drawingml/2006/table">
            <a:tbl>
              <a:tblPr/>
              <a:tblGrid>
                <a:gridCol w="1631794"/>
                <a:gridCol w="1631794"/>
                <a:gridCol w="1632955"/>
              </a:tblGrid>
              <a:tr h="360040">
                <a:tc>
                  <a:txBody>
                    <a:bodyPr/>
                    <a:lstStyle/>
                    <a:p>
                      <a:pPr indent="127000" algn="ctr">
                        <a:spcAft>
                          <a:spcPts val="0"/>
                        </a:spcAft>
                      </a:pPr>
                      <a:r>
                        <a:rPr lang="zh-CN" sz="1800" dirty="0">
                          <a:latin typeface="宋体"/>
                          <a:cs typeface="Times New Roman"/>
                        </a:rPr>
                        <a:t>因素</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p1</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p2</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60040">
                <a:tc rowSpan="4">
                  <a:txBody>
                    <a:bodyPr/>
                    <a:lstStyle/>
                    <a:p>
                      <a:pPr indent="127000" algn="ctr">
                        <a:spcAft>
                          <a:spcPts val="0"/>
                        </a:spcAft>
                      </a:pPr>
                      <a:r>
                        <a:rPr lang="zh-CN" sz="1800" dirty="0">
                          <a:latin typeface="宋体"/>
                          <a:cs typeface="Times New Roman"/>
                        </a:rPr>
                        <a:t>测试用例</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a</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vMerge="1">
                  <a:txBody>
                    <a:bodyPr/>
                    <a:lstStyle/>
                    <a:p>
                      <a:endParaRPr lang="zh-CN" altLang="en-US"/>
                    </a:p>
                  </a:txBody>
                  <a:tcPr/>
                </a:tc>
                <a:tc>
                  <a:txBody>
                    <a:bodyPr/>
                    <a:lstStyle/>
                    <a:p>
                      <a:pPr indent="127000">
                        <a:spcAft>
                          <a:spcPts val="0"/>
                        </a:spcAft>
                      </a:pPr>
                      <a:r>
                        <a:rPr lang="en-US" altLang="zh-CN" sz="1800" dirty="0" smtClean="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c</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vMerge="1">
                  <a:txBody>
                    <a:bodyPr/>
                    <a:lstStyle/>
                    <a:p>
                      <a:endParaRPr lang="zh-CN" altLang="en-US"/>
                    </a:p>
                  </a:txBody>
                  <a:tcPr/>
                </a:tc>
                <a:tc>
                  <a:txBody>
                    <a:bodyPr/>
                    <a:lstStyle/>
                    <a:p>
                      <a:pPr indent="127000">
                        <a:spcAft>
                          <a:spcPts val="0"/>
                        </a:spcAft>
                      </a:pPr>
                      <a:r>
                        <a:rPr lang="en-US" altLang="zh-CN" sz="1800" dirty="0" smtClean="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a</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vMerge="1">
                  <a:txBody>
                    <a:bodyPr/>
                    <a:lstStyle/>
                    <a:p>
                      <a:pPr indent="127000" algn="ctr">
                        <a:spcAft>
                          <a:spcPts val="0"/>
                        </a:spcAft>
                      </a:pPr>
                      <a:endParaRPr lang="zh-CN" sz="1800" dirty="0">
                        <a:latin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altLang="zh-CN" sz="1800" dirty="0" smtClean="0">
                          <a:latin typeface="宋体"/>
                          <a:cs typeface="Times New Roman"/>
                        </a:rPr>
                        <a:t>c</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buFont typeface="Wingdings" pitchFamily="2" charset="2"/>
              <a:buChar char="Ø"/>
            </a:pPr>
            <a:r>
              <a:rPr lang="zh-CN" altLang="zh-CN" sz="3200" dirty="0" smtClean="0"/>
              <a:t>组合强度设定</a:t>
            </a:r>
            <a:endParaRPr lang="zh-CN" altLang="en-US" dirty="0"/>
          </a:p>
        </p:txBody>
      </p:sp>
      <p:sp>
        <p:nvSpPr>
          <p:cNvPr id="3" name="内容占位符 2"/>
          <p:cNvSpPr>
            <a:spLocks noGrp="1"/>
          </p:cNvSpPr>
          <p:nvPr>
            <p:ph sz="quarter" idx="1"/>
          </p:nvPr>
        </p:nvSpPr>
        <p:spPr/>
        <p:txBody>
          <a:bodyPr>
            <a:normAutofit/>
          </a:bodyPr>
          <a:lstStyle/>
          <a:p>
            <a:pPr marL="274320" lvl="1">
              <a:spcBef>
                <a:spcPts val="600"/>
              </a:spcBef>
              <a:buSzPct val="70000"/>
              <a:buFont typeface="Wingdings"/>
              <a:buChar char=""/>
            </a:pPr>
            <a:r>
              <a:rPr lang="zh-CN" altLang="zh-CN" sz="2400" dirty="0" smtClean="0"/>
              <a:t>单一选择</a:t>
            </a:r>
            <a:endParaRPr lang="en-US" altLang="zh-CN" sz="2400" dirty="0" smtClean="0"/>
          </a:p>
          <a:p>
            <a:pPr marL="548640" lvl="2">
              <a:spcBef>
                <a:spcPts val="600"/>
              </a:spcBef>
              <a:buSzPct val="70000"/>
            </a:pPr>
            <a:r>
              <a:rPr lang="zh-CN" altLang="zh-CN" sz="1400" dirty="0" smtClean="0"/>
              <a:t>待测软件中所有因素水平的任意可能取值至少被测试用例集中的一个测试用例覆盖</a:t>
            </a:r>
          </a:p>
          <a:p>
            <a:pPr marL="274320" lvl="1">
              <a:spcBef>
                <a:spcPts val="600"/>
              </a:spcBef>
              <a:buSzPct val="70000"/>
              <a:buFont typeface="Wingdings"/>
              <a:buChar char=""/>
            </a:pPr>
            <a:r>
              <a:rPr lang="zh-CN" altLang="zh-CN" sz="2400" dirty="0" smtClean="0"/>
              <a:t>基本选择</a:t>
            </a:r>
            <a:endParaRPr lang="en-US" altLang="zh-CN" sz="2400" dirty="0" smtClean="0"/>
          </a:p>
          <a:p>
            <a:pPr marL="548640" lvl="2">
              <a:spcBef>
                <a:spcPts val="600"/>
              </a:spcBef>
              <a:buSzPct val="70000"/>
            </a:pPr>
            <a:r>
              <a:rPr lang="zh-CN" altLang="zh-CN" sz="1400" dirty="0" smtClean="0"/>
              <a:t>待测软件的测试用例集中，相邻测试用例仅有一个因素的水平取值发生变化。</a:t>
            </a:r>
          </a:p>
          <a:p>
            <a:pPr marL="274320" lvl="1">
              <a:spcBef>
                <a:spcPts val="600"/>
              </a:spcBef>
              <a:buSzPct val="70000"/>
              <a:buFont typeface="Wingdings"/>
              <a:buChar char=""/>
            </a:pPr>
            <a:r>
              <a:rPr lang="zh-CN" altLang="zh-CN" sz="2400" dirty="0" smtClean="0"/>
              <a:t>成对组合</a:t>
            </a:r>
            <a:endParaRPr lang="en-US" altLang="zh-CN" sz="2400" dirty="0" smtClean="0"/>
          </a:p>
          <a:p>
            <a:pPr marL="548640" lvl="2">
              <a:spcBef>
                <a:spcPts val="600"/>
              </a:spcBef>
              <a:buSzPct val="70000"/>
            </a:pPr>
            <a:r>
              <a:rPr lang="zh-CN" altLang="zh-CN" sz="1400" dirty="0" smtClean="0"/>
              <a:t>待测软件中任意两个因素，它们水平的任意一对有效取值至少被一个测试用例所覆盖。在组合测试中关键因素应至少进行满足成对组合覆盖。</a:t>
            </a:r>
          </a:p>
          <a:p>
            <a:pPr marL="274320" lvl="1">
              <a:spcBef>
                <a:spcPts val="600"/>
              </a:spcBef>
              <a:buSzPct val="70000"/>
              <a:buFont typeface="Wingdings"/>
              <a:buChar char=""/>
            </a:pPr>
            <a:r>
              <a:rPr lang="en-US" altLang="zh-CN" sz="2400" dirty="0" smtClean="0"/>
              <a:t>K</a:t>
            </a:r>
            <a:r>
              <a:rPr lang="zh-CN" altLang="zh-CN" sz="2400" dirty="0" smtClean="0"/>
              <a:t>强度组合</a:t>
            </a:r>
            <a:endParaRPr lang="en-US" altLang="zh-CN" sz="2400" dirty="0" smtClean="0"/>
          </a:p>
          <a:p>
            <a:pPr marL="548640" lvl="2">
              <a:spcBef>
                <a:spcPts val="600"/>
              </a:spcBef>
              <a:buSzPct val="70000"/>
            </a:pPr>
            <a:r>
              <a:rPr lang="zh-CN" altLang="zh-CN" sz="1400" dirty="0" smtClean="0"/>
              <a:t>在强度要求为</a:t>
            </a:r>
            <a:r>
              <a:rPr lang="en-US" altLang="zh-CN" sz="1400" dirty="0" smtClean="0"/>
              <a:t>K(K&gt;=2</a:t>
            </a:r>
            <a:r>
              <a:rPr lang="zh-CN" altLang="zh-CN" sz="1400" dirty="0" smtClean="0"/>
              <a:t>，当</a:t>
            </a:r>
            <a:r>
              <a:rPr lang="en-US" altLang="zh-CN" sz="1400" dirty="0" smtClean="0"/>
              <a:t>K=2</a:t>
            </a:r>
            <a:r>
              <a:rPr lang="zh-CN" altLang="zh-CN" sz="1400" dirty="0" smtClean="0"/>
              <a:t>时等同于成对组合；当</a:t>
            </a:r>
            <a:r>
              <a:rPr lang="en-US" altLang="zh-CN" sz="1400" dirty="0" smtClean="0"/>
              <a:t>K</a:t>
            </a:r>
            <a:r>
              <a:rPr lang="zh-CN" altLang="zh-CN" sz="1400" dirty="0" smtClean="0"/>
              <a:t>等同于所有因素数量时，等同于全组合</a:t>
            </a:r>
            <a:r>
              <a:rPr lang="en-US" altLang="zh-CN" sz="1400" dirty="0" smtClean="0"/>
              <a:t>)</a:t>
            </a:r>
            <a:r>
              <a:rPr lang="zh-CN" altLang="zh-CN" sz="1400" dirty="0" smtClean="0"/>
              <a:t>的组合中（简称为</a:t>
            </a:r>
            <a:r>
              <a:rPr lang="en-US" altLang="zh-CN" sz="1400" dirty="0" smtClean="0"/>
              <a:t>K</a:t>
            </a:r>
            <a:r>
              <a:rPr lang="zh-CN" altLang="zh-CN" sz="1400" dirty="0" smtClean="0"/>
              <a:t>强度），待测软件中任意</a:t>
            </a:r>
            <a:r>
              <a:rPr lang="en-US" altLang="zh-CN" sz="1400" dirty="0" smtClean="0"/>
              <a:t>K</a:t>
            </a:r>
            <a:r>
              <a:rPr lang="zh-CN" altLang="zh-CN" sz="1400" dirty="0" smtClean="0"/>
              <a:t>个因素水平的任意有效值的组合至少被一个测试用例所覆盖。</a:t>
            </a:r>
          </a:p>
          <a:p>
            <a:pPr marL="274320" lvl="1">
              <a:spcBef>
                <a:spcPts val="600"/>
              </a:spcBef>
              <a:buSzPct val="70000"/>
              <a:buFont typeface="Wingdings"/>
              <a:buChar char=""/>
            </a:pPr>
            <a:r>
              <a:rPr lang="zh-CN" altLang="zh-CN" sz="2400" dirty="0" smtClean="0"/>
              <a:t>全组合</a:t>
            </a:r>
            <a:endParaRPr lang="en-US" altLang="zh-CN" sz="2400" dirty="0" smtClean="0"/>
          </a:p>
          <a:p>
            <a:pPr marL="548640" lvl="2">
              <a:spcBef>
                <a:spcPts val="600"/>
              </a:spcBef>
              <a:buSzPct val="70000"/>
            </a:pPr>
            <a:r>
              <a:rPr lang="zh-CN" altLang="zh-CN" sz="1400" dirty="0" smtClean="0"/>
              <a:t>待测软件中所有因素水平的任意有效取值的组合至少被一个测试用例所覆盖。</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单一选择</a:t>
            </a:r>
            <a:endParaRPr lang="zh-CN" altLang="en-US" dirty="0"/>
          </a:p>
        </p:txBody>
      </p:sp>
      <p:sp>
        <p:nvSpPr>
          <p:cNvPr id="3" name="内容占位符 2"/>
          <p:cNvSpPr>
            <a:spLocks noGrp="1"/>
          </p:cNvSpPr>
          <p:nvPr>
            <p:ph sz="quarter" idx="1"/>
          </p:nvPr>
        </p:nvSpPr>
        <p:spPr/>
        <p:txBody>
          <a:bodyPr/>
          <a:lstStyle/>
          <a:p>
            <a:r>
              <a:rPr lang="zh-CN" altLang="zh-CN" dirty="0" smtClean="0"/>
              <a:t>待测软件中所有因素水平的任意可能取值至少被测试用例集中的一个测试用例覆盖。</a:t>
            </a:r>
            <a:endParaRPr lang="en-US" altLang="zh-CN" dirty="0" smtClean="0"/>
          </a:p>
          <a:p>
            <a:pPr lvl="0"/>
            <a:r>
              <a:rPr lang="zh-CN" altLang="en-US" dirty="0" smtClean="0"/>
              <a:t>示例：</a:t>
            </a:r>
            <a:r>
              <a:rPr lang="zh-CN" altLang="zh-CN" dirty="0" smtClean="0"/>
              <a:t>一个系统有三个因素</a:t>
            </a:r>
            <a:r>
              <a:rPr lang="en-US" altLang="zh-CN" dirty="0" smtClean="0"/>
              <a:t> P = {p1, p2, p3}, </a:t>
            </a:r>
            <a:r>
              <a:rPr lang="zh-CN" altLang="zh-CN" dirty="0" smtClean="0"/>
              <a:t>其中</a:t>
            </a:r>
            <a:r>
              <a:rPr lang="en-US" altLang="zh-CN" dirty="0" smtClean="0"/>
              <a:t> p1 </a:t>
            </a:r>
            <a:r>
              <a:rPr lang="zh-CN" altLang="zh-CN" dirty="0" smtClean="0"/>
              <a:t>的水平</a:t>
            </a:r>
            <a:r>
              <a:rPr lang="en-US" altLang="zh-CN" dirty="0" smtClean="0"/>
              <a:t>V1= {a, b}</a:t>
            </a:r>
            <a:r>
              <a:rPr lang="zh-CN" altLang="zh-CN" dirty="0" smtClean="0"/>
              <a:t>，</a:t>
            </a:r>
            <a:r>
              <a:rPr lang="en-US" altLang="zh-CN" dirty="0" smtClean="0"/>
              <a:t>p2 </a:t>
            </a:r>
            <a:r>
              <a:rPr lang="zh-CN" altLang="zh-CN" dirty="0" smtClean="0"/>
              <a:t>的水平</a:t>
            </a:r>
            <a:r>
              <a:rPr lang="en-US" altLang="zh-CN" dirty="0" smtClean="0"/>
              <a:t>V2={1, 2, 3},p3 </a:t>
            </a:r>
            <a:r>
              <a:rPr lang="zh-CN" altLang="zh-CN" dirty="0" smtClean="0"/>
              <a:t>的水平</a:t>
            </a:r>
            <a:r>
              <a:rPr lang="en-US" altLang="zh-CN" dirty="0" smtClean="0"/>
              <a:t>V3= {x, y}</a:t>
            </a:r>
            <a:r>
              <a:rPr lang="zh-CN" altLang="zh-CN" dirty="0" smtClean="0"/>
              <a:t>。</a:t>
            </a:r>
            <a:endParaRPr lang="en-US" altLang="zh-CN" dirty="0" smtClean="0"/>
          </a:p>
          <a:p>
            <a:pPr lvl="0">
              <a:buNone/>
            </a:pPr>
            <a:r>
              <a:rPr lang="en-US" altLang="zh-CN" dirty="0" smtClean="0"/>
              <a:t>			</a:t>
            </a:r>
            <a:r>
              <a:rPr lang="zh-CN" altLang="en-US" dirty="0" smtClean="0">
                <a:latin typeface="+mj-ea"/>
                <a:ea typeface="+mj-ea"/>
              </a:rPr>
              <a:t>表</a:t>
            </a:r>
            <a:r>
              <a:rPr lang="en-US" altLang="zh-CN" dirty="0" smtClean="0">
                <a:latin typeface="+mj-ea"/>
                <a:ea typeface="+mj-ea"/>
              </a:rPr>
              <a:t>3 </a:t>
            </a:r>
            <a:r>
              <a:rPr lang="zh-CN" altLang="zh-CN" dirty="0" smtClean="0">
                <a:latin typeface="+mj-ea"/>
                <a:ea typeface="+mj-ea"/>
              </a:rPr>
              <a:t>单一选择准则测试用例集示例</a:t>
            </a:r>
          </a:p>
          <a:p>
            <a:pPr lvl="1"/>
            <a:endParaRPr lang="zh-CN" altLang="en-US" dirty="0"/>
          </a:p>
        </p:txBody>
      </p:sp>
      <p:graphicFrame>
        <p:nvGraphicFramePr>
          <p:cNvPr id="6" name="表格 5"/>
          <p:cNvGraphicFramePr>
            <a:graphicFrameLocks noGrp="1"/>
          </p:cNvGraphicFramePr>
          <p:nvPr/>
        </p:nvGraphicFramePr>
        <p:xfrm>
          <a:off x="2339752" y="4184888"/>
          <a:ext cx="4680520" cy="2412464"/>
        </p:xfrm>
        <a:graphic>
          <a:graphicData uri="http://schemas.openxmlformats.org/drawingml/2006/table">
            <a:tbl>
              <a:tblPr/>
              <a:tblGrid>
                <a:gridCol w="1169714"/>
                <a:gridCol w="1169714"/>
                <a:gridCol w="1170546"/>
                <a:gridCol w="1170546"/>
              </a:tblGrid>
              <a:tr h="603116">
                <a:tc>
                  <a:txBody>
                    <a:bodyPr/>
                    <a:lstStyle/>
                    <a:p>
                      <a:pPr indent="127000" algn="ctr">
                        <a:spcAft>
                          <a:spcPts val="0"/>
                        </a:spcAft>
                      </a:pPr>
                      <a:r>
                        <a:rPr lang="zh-CN" sz="1800" dirty="0">
                          <a:latin typeface="宋体"/>
                          <a:cs typeface="Times New Roman"/>
                        </a:rPr>
                        <a:t>因素</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p2</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p3</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03116">
                <a:tc rowSpan="3">
                  <a:txBody>
                    <a:bodyPr/>
                    <a:lstStyle/>
                    <a:p>
                      <a:pPr indent="127000" algn="ctr">
                        <a:spcAft>
                          <a:spcPts val="0"/>
                        </a:spcAft>
                      </a:pPr>
                      <a:r>
                        <a:rPr lang="zh-CN" sz="1800" dirty="0">
                          <a:latin typeface="宋体"/>
                          <a:cs typeface="Times New Roman"/>
                        </a:rPr>
                        <a:t>测试用例</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a</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116">
                <a:tc vMerge="1">
                  <a:txBody>
                    <a:bodyPr/>
                    <a:lstStyle/>
                    <a:p>
                      <a:endParaRPr lang="zh-CN" altLang="en-US"/>
                    </a:p>
                  </a:txBody>
                  <a:tcPr/>
                </a:tc>
                <a:tc>
                  <a:txBody>
                    <a:bodyPr/>
                    <a:lstStyle/>
                    <a:p>
                      <a:pPr indent="127000">
                        <a:spcAft>
                          <a:spcPts val="0"/>
                        </a:spcAft>
                      </a:pPr>
                      <a:r>
                        <a:rPr lang="en-US" sz="1800" dirty="0">
                          <a:latin typeface="宋体"/>
                          <a:cs typeface="Times New Roman"/>
                        </a:rPr>
                        <a:t>b</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2</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y</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116">
                <a:tc vMerge="1">
                  <a:txBody>
                    <a:bodyPr/>
                    <a:lstStyle/>
                    <a:p>
                      <a:endParaRPr lang="zh-CN" altLang="en-US"/>
                    </a:p>
                  </a:txBody>
                  <a:tcPr/>
                </a:tc>
                <a:tc>
                  <a:txBody>
                    <a:bodyPr/>
                    <a:lstStyle/>
                    <a:p>
                      <a:pPr indent="127000">
                        <a:spcAft>
                          <a:spcPts val="0"/>
                        </a:spcAft>
                      </a:pPr>
                      <a:r>
                        <a:rPr lang="en-US" sz="1800" dirty="0">
                          <a:latin typeface="宋体"/>
                          <a:cs typeface="Times New Roman"/>
                        </a:rPr>
                        <a:t>a</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3</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基本选择</a:t>
            </a:r>
            <a:endParaRPr lang="zh-CN" altLang="en-US" dirty="0"/>
          </a:p>
        </p:txBody>
      </p:sp>
      <p:sp>
        <p:nvSpPr>
          <p:cNvPr id="3" name="内容占位符 2"/>
          <p:cNvSpPr>
            <a:spLocks noGrp="1"/>
          </p:cNvSpPr>
          <p:nvPr>
            <p:ph sz="quarter" idx="1"/>
          </p:nvPr>
        </p:nvSpPr>
        <p:spPr/>
        <p:txBody>
          <a:bodyPr/>
          <a:lstStyle/>
          <a:p>
            <a:r>
              <a:rPr lang="zh-CN" altLang="zh-CN" dirty="0" smtClean="0"/>
              <a:t>待测软件的测试用例集中，相邻测试用例仅有一个因素的水平取值发生变化。</a:t>
            </a:r>
            <a:r>
              <a:rPr lang="en-US" altLang="zh-CN" dirty="0" smtClean="0"/>
              <a:t>(</a:t>
            </a:r>
            <a:r>
              <a:rPr lang="zh-CN" altLang="zh-CN" dirty="0" smtClean="0"/>
              <a:t>操作手册中说明了基本选择</a:t>
            </a:r>
            <a:r>
              <a:rPr lang="en-US" altLang="zh-CN" dirty="0" smtClean="0"/>
              <a:t>)</a:t>
            </a:r>
          </a:p>
          <a:p>
            <a:pPr lvl="0"/>
            <a:r>
              <a:rPr lang="zh-CN" altLang="en-US" dirty="0" smtClean="0"/>
              <a:t>示例：</a:t>
            </a:r>
            <a:r>
              <a:rPr lang="zh-CN" altLang="zh-CN" dirty="0" smtClean="0"/>
              <a:t>一个系统有三个因素</a:t>
            </a:r>
            <a:r>
              <a:rPr lang="en-US" altLang="zh-CN" dirty="0" smtClean="0"/>
              <a:t> P = {p1, p2, p3}, </a:t>
            </a:r>
            <a:r>
              <a:rPr lang="zh-CN" altLang="zh-CN" dirty="0" smtClean="0"/>
              <a:t>其中</a:t>
            </a:r>
            <a:r>
              <a:rPr lang="en-US" altLang="zh-CN" dirty="0" smtClean="0"/>
              <a:t>p1</a:t>
            </a:r>
            <a:r>
              <a:rPr lang="zh-CN" altLang="zh-CN" dirty="0" smtClean="0"/>
              <a:t>的水平</a:t>
            </a:r>
            <a:r>
              <a:rPr lang="en-US" altLang="zh-CN" dirty="0" smtClean="0"/>
              <a:t> V1= {a, b}</a:t>
            </a:r>
            <a:r>
              <a:rPr lang="zh-CN" altLang="zh-CN" dirty="0" smtClean="0"/>
              <a:t>，</a:t>
            </a:r>
            <a:r>
              <a:rPr lang="en-US" altLang="zh-CN" dirty="0" smtClean="0"/>
              <a:t>p2 </a:t>
            </a:r>
            <a:r>
              <a:rPr lang="zh-CN" altLang="zh-CN" dirty="0" smtClean="0"/>
              <a:t>的水平</a:t>
            </a:r>
            <a:r>
              <a:rPr lang="en-US" altLang="zh-CN" dirty="0" smtClean="0"/>
              <a:t>V2={1, 2, 3},p3 </a:t>
            </a:r>
            <a:r>
              <a:rPr lang="zh-CN" altLang="zh-CN" dirty="0" smtClean="0"/>
              <a:t>的水平</a:t>
            </a:r>
            <a:r>
              <a:rPr lang="en-US" altLang="zh-CN" dirty="0" smtClean="0"/>
              <a:t>V3= {x, y}</a:t>
            </a:r>
            <a:r>
              <a:rPr lang="zh-CN" altLang="zh-CN" dirty="0" smtClean="0"/>
              <a:t>。</a:t>
            </a:r>
            <a:endParaRPr lang="en-US" altLang="zh-CN" dirty="0" smtClean="0"/>
          </a:p>
          <a:p>
            <a:pPr>
              <a:buNone/>
            </a:pPr>
            <a:r>
              <a:rPr lang="en-US" altLang="zh-CN" dirty="0" smtClean="0"/>
              <a:t>		   </a:t>
            </a:r>
            <a:r>
              <a:rPr lang="zh-CN" altLang="en-US" dirty="0" smtClean="0">
                <a:latin typeface="+mj-ea"/>
                <a:ea typeface="+mj-ea"/>
              </a:rPr>
              <a:t>表</a:t>
            </a:r>
            <a:r>
              <a:rPr lang="en-US" altLang="zh-CN" dirty="0" smtClean="0">
                <a:latin typeface="+mj-ea"/>
                <a:ea typeface="+mj-ea"/>
              </a:rPr>
              <a:t>4 </a:t>
            </a:r>
            <a:r>
              <a:rPr lang="zh-CN" altLang="zh-CN" dirty="0" smtClean="0">
                <a:latin typeface="+mj-ea"/>
                <a:ea typeface="+mj-ea"/>
              </a:rPr>
              <a:t>基本选择准则测试用例集示例</a:t>
            </a:r>
          </a:p>
          <a:p>
            <a:pPr lvl="0">
              <a:buNone/>
            </a:pPr>
            <a:endParaRPr lang="zh-CN" altLang="zh-CN" dirty="0" smtClean="0"/>
          </a:p>
          <a:p>
            <a:endParaRPr lang="zh-CN" altLang="zh-CN" dirty="0" smtClean="0"/>
          </a:p>
          <a:p>
            <a:endParaRPr lang="zh-CN" altLang="en-US" dirty="0"/>
          </a:p>
        </p:txBody>
      </p:sp>
      <p:graphicFrame>
        <p:nvGraphicFramePr>
          <p:cNvPr id="5" name="表格 4"/>
          <p:cNvGraphicFramePr>
            <a:graphicFrameLocks noGrp="1"/>
          </p:cNvGraphicFramePr>
          <p:nvPr/>
        </p:nvGraphicFramePr>
        <p:xfrm>
          <a:off x="1763688" y="4509122"/>
          <a:ext cx="4464496" cy="2232246"/>
        </p:xfrm>
        <a:graphic>
          <a:graphicData uri="http://schemas.openxmlformats.org/drawingml/2006/table">
            <a:tbl>
              <a:tblPr/>
              <a:tblGrid>
                <a:gridCol w="1115727"/>
                <a:gridCol w="1115727"/>
                <a:gridCol w="1116521"/>
                <a:gridCol w="1116521"/>
              </a:tblGrid>
              <a:tr h="312036">
                <a:tc>
                  <a:txBody>
                    <a:bodyPr/>
                    <a:lstStyle/>
                    <a:p>
                      <a:pPr indent="127000" algn="ctr">
                        <a:spcAft>
                          <a:spcPts val="0"/>
                        </a:spcAft>
                      </a:pPr>
                      <a:r>
                        <a:rPr lang="zh-CN" sz="1800" dirty="0">
                          <a:latin typeface="宋体"/>
                          <a:cs typeface="Times New Roman"/>
                        </a:rPr>
                        <a:t>因素</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p1</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p2</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p3</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84042">
                <a:tc rowSpan="5">
                  <a:txBody>
                    <a:bodyPr/>
                    <a:lstStyle/>
                    <a:p>
                      <a:pPr indent="127000" algn="ctr">
                        <a:spcAft>
                          <a:spcPts val="0"/>
                        </a:spcAft>
                      </a:pPr>
                      <a:r>
                        <a:rPr lang="zh-CN" sz="1800">
                          <a:latin typeface="宋体"/>
                          <a:cs typeface="Times New Roman"/>
                        </a:rPr>
                        <a:t>测试用例</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a</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1</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2">
                <a:tc vMerge="1">
                  <a:txBody>
                    <a:bodyPr/>
                    <a:lstStyle/>
                    <a:p>
                      <a:endParaRPr lang="zh-CN" altLang="en-US"/>
                    </a:p>
                  </a:txBody>
                  <a:tcPr/>
                </a:tc>
                <a:tc>
                  <a:txBody>
                    <a:bodyPr/>
                    <a:lstStyle/>
                    <a:p>
                      <a:pPr indent="127000">
                        <a:spcAft>
                          <a:spcPts val="0"/>
                        </a:spcAft>
                      </a:pPr>
                      <a:r>
                        <a:rPr lang="en-US" sz="1800" dirty="0">
                          <a:latin typeface="宋体"/>
                          <a:cs typeface="Times New Roman"/>
                        </a:rPr>
                        <a:t>b</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1</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2">
                <a:tc vMerge="1">
                  <a:txBody>
                    <a:bodyPr/>
                    <a:lstStyle/>
                    <a:p>
                      <a:endParaRPr lang="zh-CN" altLang="en-US"/>
                    </a:p>
                  </a:txBody>
                  <a:tcPr/>
                </a:tc>
                <a:tc>
                  <a:txBody>
                    <a:bodyPr/>
                    <a:lstStyle/>
                    <a:p>
                      <a:pPr indent="127000">
                        <a:spcAft>
                          <a:spcPts val="0"/>
                        </a:spcAft>
                      </a:pPr>
                      <a:r>
                        <a:rPr lang="en-US" sz="1800" dirty="0">
                          <a:latin typeface="宋体"/>
                          <a:cs typeface="Times New Roman"/>
                        </a:rPr>
                        <a:t>a</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2</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2">
                <a:tc vMerge="1">
                  <a:txBody>
                    <a:bodyPr/>
                    <a:lstStyle/>
                    <a:p>
                      <a:endParaRPr lang="zh-CN" altLang="en-US"/>
                    </a:p>
                  </a:txBody>
                  <a:tcPr/>
                </a:tc>
                <a:tc>
                  <a:txBody>
                    <a:bodyPr/>
                    <a:lstStyle/>
                    <a:p>
                      <a:pPr indent="127000">
                        <a:spcAft>
                          <a:spcPts val="0"/>
                        </a:spcAft>
                      </a:pPr>
                      <a:r>
                        <a:rPr lang="en-US" sz="1800" dirty="0">
                          <a:latin typeface="宋体"/>
                          <a:cs typeface="Times New Roman"/>
                        </a:rPr>
                        <a:t>a</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3</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x</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042">
                <a:tc vMerge="1">
                  <a:txBody>
                    <a:bodyPr/>
                    <a:lstStyle/>
                    <a:p>
                      <a:endParaRPr lang="zh-CN" altLang="en-US"/>
                    </a:p>
                  </a:txBody>
                  <a:tcPr/>
                </a:tc>
                <a:tc>
                  <a:txBody>
                    <a:bodyPr/>
                    <a:lstStyle/>
                    <a:p>
                      <a:pPr indent="127000">
                        <a:spcAft>
                          <a:spcPts val="0"/>
                        </a:spcAft>
                      </a:pPr>
                      <a:r>
                        <a:rPr lang="en-US" sz="1800" dirty="0">
                          <a:latin typeface="宋体"/>
                          <a:cs typeface="Times New Roman"/>
                        </a:rPr>
                        <a:t>a</a:t>
                      </a:r>
                      <a:endParaRPr lang="zh-CN" sz="180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1</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spcAft>
                          <a:spcPts val="0"/>
                        </a:spcAft>
                      </a:pPr>
                      <a:r>
                        <a:rPr lang="en-US" sz="1800" dirty="0">
                          <a:latin typeface="宋体"/>
                          <a:cs typeface="Times New Roman"/>
                        </a:rPr>
                        <a:t>y</a:t>
                      </a:r>
                      <a:endParaRPr lang="zh-CN" sz="1800"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Font typeface="Wingdings" pitchFamily="2" charset="2"/>
              <a:buChar char="Ø"/>
            </a:pPr>
            <a:r>
              <a:rPr lang="zh-CN" altLang="en-US" dirty="0" smtClean="0"/>
              <a:t>成对组合</a:t>
            </a:r>
            <a:endParaRPr lang="zh-CN" altLang="en-US" dirty="0"/>
          </a:p>
        </p:txBody>
      </p:sp>
      <p:sp>
        <p:nvSpPr>
          <p:cNvPr id="3" name="内容占位符 2"/>
          <p:cNvSpPr>
            <a:spLocks noGrp="1"/>
          </p:cNvSpPr>
          <p:nvPr>
            <p:ph sz="quarter" idx="1"/>
          </p:nvPr>
        </p:nvSpPr>
        <p:spPr/>
        <p:txBody>
          <a:bodyPr/>
          <a:lstStyle/>
          <a:p>
            <a:r>
              <a:rPr lang="zh-CN" altLang="zh-CN" dirty="0" smtClean="0"/>
              <a:t>待测软件中任意两个因素，它们水平的任意一对有效取值至少被一个测试用例所覆盖。在组合测试中关键因素应至少进行满足成对组合覆盖。</a:t>
            </a:r>
          </a:p>
          <a:p>
            <a:pPr lvl="0"/>
            <a:r>
              <a:rPr lang="zh-CN" altLang="en-US" dirty="0" smtClean="0"/>
              <a:t>示例：</a:t>
            </a:r>
            <a:r>
              <a:rPr lang="zh-CN" altLang="zh-CN" dirty="0" smtClean="0"/>
              <a:t>一个系统有三个因素</a:t>
            </a:r>
            <a:r>
              <a:rPr lang="en-US" altLang="zh-CN" dirty="0" smtClean="0"/>
              <a:t> P = {p1, p2, p3}, </a:t>
            </a:r>
            <a:r>
              <a:rPr lang="zh-CN" altLang="zh-CN" dirty="0" smtClean="0"/>
              <a:t>其中</a:t>
            </a:r>
            <a:r>
              <a:rPr lang="en-US" altLang="zh-CN" dirty="0" smtClean="0"/>
              <a:t> p1 </a:t>
            </a:r>
            <a:r>
              <a:rPr lang="zh-CN" altLang="zh-CN" dirty="0" smtClean="0"/>
              <a:t>的水平</a:t>
            </a:r>
            <a:r>
              <a:rPr lang="en-US" altLang="zh-CN" dirty="0" smtClean="0"/>
              <a:t>V1= {a, b}</a:t>
            </a:r>
            <a:r>
              <a:rPr lang="zh-CN" altLang="zh-CN" dirty="0" smtClean="0"/>
              <a:t>，</a:t>
            </a:r>
            <a:endParaRPr lang="en-US" altLang="zh-CN" dirty="0" smtClean="0"/>
          </a:p>
          <a:p>
            <a:pPr lvl="0">
              <a:buNone/>
            </a:pPr>
            <a:r>
              <a:rPr lang="en-US" altLang="zh-CN" dirty="0" smtClean="0"/>
              <a:t>   p2 </a:t>
            </a:r>
            <a:r>
              <a:rPr lang="zh-CN" altLang="zh-CN" dirty="0" smtClean="0"/>
              <a:t>的水平</a:t>
            </a:r>
            <a:r>
              <a:rPr lang="en-US" altLang="zh-CN" dirty="0" smtClean="0"/>
              <a:t>V2={1, 2, 3},</a:t>
            </a:r>
          </a:p>
          <a:p>
            <a:pPr lvl="0">
              <a:buNone/>
            </a:pPr>
            <a:r>
              <a:rPr lang="en-US" altLang="zh-CN" dirty="0" smtClean="0"/>
              <a:t>   p3 </a:t>
            </a:r>
            <a:r>
              <a:rPr lang="zh-CN" altLang="zh-CN" dirty="0" smtClean="0"/>
              <a:t>的水平</a:t>
            </a:r>
            <a:r>
              <a:rPr lang="en-US" altLang="zh-CN" dirty="0" smtClean="0"/>
              <a:t>V3= {x, y}</a:t>
            </a:r>
            <a:r>
              <a:rPr lang="zh-CN" altLang="zh-CN" dirty="0" smtClean="0"/>
              <a:t>。</a:t>
            </a:r>
            <a:endParaRPr lang="en-US" altLang="zh-CN" dirty="0" smtClean="0"/>
          </a:p>
          <a:p>
            <a:pPr lvl="0">
              <a:buNone/>
            </a:pPr>
            <a:r>
              <a:rPr lang="en-US" altLang="zh-CN" dirty="0" smtClean="0"/>
              <a:t>   </a:t>
            </a:r>
            <a:r>
              <a:rPr lang="zh-CN" altLang="en-US" dirty="0" smtClean="0"/>
              <a:t>成对组合数量 </a:t>
            </a:r>
            <a:r>
              <a:rPr lang="en-US" altLang="zh-CN" dirty="0" smtClean="0"/>
              <a:t>=  2*3+2*2+3*2 = 16</a:t>
            </a:r>
            <a:r>
              <a:rPr lang="zh-CN" altLang="en-US" dirty="0" smtClean="0"/>
              <a:t>种</a:t>
            </a:r>
            <a:endParaRPr lang="en-US" altLang="zh-CN" dirty="0" smtClean="0"/>
          </a:p>
          <a:p>
            <a:pPr lvl="0">
              <a:buNone/>
            </a:pPr>
            <a:endParaRPr lang="zh-CN" altLang="zh-CN" dirty="0" smtClean="0"/>
          </a:p>
          <a:p>
            <a:pPr>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169</TotalTime>
  <Words>1237</Words>
  <Application>Microsoft Office PowerPoint</Application>
  <PresentationFormat>全屏显示(4:3)</PresentationFormat>
  <Paragraphs>270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凸显</vt:lpstr>
      <vt:lpstr>组合测试方法</vt:lpstr>
      <vt:lpstr>目录</vt:lpstr>
      <vt:lpstr>等价类划分</vt:lpstr>
      <vt:lpstr>边界值分析</vt:lpstr>
      <vt:lpstr>组合测试方法</vt:lpstr>
      <vt:lpstr>组合强度设定</vt:lpstr>
      <vt:lpstr>单一选择</vt:lpstr>
      <vt:lpstr>基本选择</vt:lpstr>
      <vt:lpstr>成对组合</vt:lpstr>
      <vt:lpstr>成对组合</vt:lpstr>
      <vt:lpstr>K强度组合</vt:lpstr>
      <vt:lpstr>全组合</vt:lpstr>
      <vt:lpstr>组合测试的约束和种子组合</vt:lpstr>
      <vt:lpstr>不同软件完整性级别的测试覆盖要求</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组合测试方法</dc:title>
  <dc:creator>user</dc:creator>
  <cp:lastModifiedBy>user</cp:lastModifiedBy>
  <cp:revision>180</cp:revision>
  <dcterms:created xsi:type="dcterms:W3CDTF">2019-06-18T04:13:38Z</dcterms:created>
  <dcterms:modified xsi:type="dcterms:W3CDTF">2019-06-18T08:16:25Z</dcterms:modified>
</cp:coreProperties>
</file>