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2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smtClean="0"/>
              <a:t>BS 7925-2: The Software Component Testing Standard</a:t>
            </a:r>
            <a:r>
              <a:rPr lang="en-US" altLang="zh-CN" smtClean="0"/>
              <a:t> </a:t>
            </a:r>
            <a:br>
              <a:rPr lang="en-US" altLang="zh-CN" smtClean="0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064896" cy="17526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b="1" smtClean="0"/>
              <a:t>Stuart </a:t>
            </a:r>
            <a:r>
              <a:rPr lang="en-US" altLang="zh-CN" b="1" i="1" smtClean="0"/>
              <a:t>C . </a:t>
            </a:r>
            <a:r>
              <a:rPr lang="en-US" altLang="zh-CN" b="1" smtClean="0"/>
              <a:t>Reid</a:t>
            </a:r>
            <a:br>
              <a:rPr lang="en-US" altLang="zh-CN" b="1" smtClean="0"/>
            </a:br>
            <a:r>
              <a:rPr lang="en-US" altLang="zh-CN" b="1" i="1" smtClean="0"/>
              <a:t>Cranfield University</a:t>
            </a:r>
            <a:br>
              <a:rPr lang="en-US" altLang="zh-CN" b="1" i="1" smtClean="0"/>
            </a:br>
            <a:r>
              <a:rPr lang="en-US" altLang="zh-CN" b="1" i="1" smtClean="0"/>
              <a:t>Stuart.Reid@rmcs.cranfieldm.uk</a:t>
            </a:r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r>
              <a:rPr lang="en-US" altLang="zh-CN" smtClean="0"/>
              <a:t>Reid, S. C. (2000). BS 7925-2: The Software Component Testing Standard. </a:t>
            </a:r>
            <a:r>
              <a:rPr lang="en-US" altLang="zh-CN" i="1" smtClean="0"/>
              <a:t>Quality Software, 2000. Proceedings. First Asia-Pacific Conference on</a:t>
            </a:r>
            <a:r>
              <a:rPr lang="en-US" altLang="zh-CN" smtClean="0"/>
              <a:t> (Vol.50, pp.139-148). IEEE.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4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80112" y="3140968"/>
            <a:ext cx="32403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Specify test strategy  and test plan, and listing any exceptions 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6" idx="0"/>
          </p:cNvCxnSpPr>
          <p:nvPr/>
        </p:nvCxnSpPr>
        <p:spPr>
          <a:xfrm flipH="1" flipV="1">
            <a:off x="3491880" y="2204864"/>
            <a:ext cx="370841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132856"/>
            <a:ext cx="421196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1. </a:t>
            </a:r>
            <a:r>
              <a:rPr lang="en-US" altLang="zh-CN" smtClean="0"/>
              <a:t>Specify test inputs for each test, selected using a test case design technique from clause 5 (see </a:t>
            </a:r>
            <a:r>
              <a:rPr lang="en-US" altLang="zh-CN" smtClean="0"/>
              <a:t>5).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2. </a:t>
            </a:r>
            <a:r>
              <a:rPr lang="en-US" altLang="zh-CN" smtClean="0"/>
              <a:t>Specify the expected outcomes for each test – in advance.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3. </a:t>
            </a:r>
            <a:r>
              <a:rPr lang="en-US" altLang="zh-CN" smtClean="0"/>
              <a:t>Document the point of each test.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4. </a:t>
            </a:r>
            <a:r>
              <a:rPr lang="en-US" altLang="zh-CN" smtClean="0"/>
              <a:t>All test cases shall be repeatable. </a:t>
            </a:r>
            <a:br>
              <a:rPr lang="en-US" altLang="zh-CN" smtClean="0"/>
            </a:br>
            <a:endParaRPr lang="zh-CN" altLang="en-US"/>
          </a:p>
        </p:txBody>
      </p:sp>
      <p:cxnSp>
        <p:nvCxnSpPr>
          <p:cNvPr id="11" name="直接箭头连接符 10"/>
          <p:cNvCxnSpPr>
            <a:stCxn id="6" idx="1"/>
          </p:cNvCxnSpPr>
          <p:nvPr/>
        </p:nvCxnSpPr>
        <p:spPr>
          <a:xfrm flipH="1" flipV="1">
            <a:off x="3203848" y="2996953"/>
            <a:ext cx="1440160" cy="70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708920"/>
            <a:ext cx="42119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Each test case in the test specification shall be run. 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3203848" y="3032086"/>
            <a:ext cx="1440160" cy="540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44008" y="2708920"/>
            <a:ext cx="432048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1. </a:t>
            </a:r>
            <a:r>
              <a:rPr lang="en-US" altLang="zh-CN" smtClean="0"/>
              <a:t>Check and record the results of each test.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2. </a:t>
            </a:r>
            <a:r>
              <a:rPr lang="en-US" altLang="zh-CN" smtClean="0"/>
              <a:t>Analyse the reasons for failure to subsequently </a:t>
            </a:r>
            <a:r>
              <a:rPr lang="en-US" altLang="zh-CN" smtClean="0"/>
              <a:t>allow </a:t>
            </a:r>
            <a:r>
              <a:rPr lang="en-US" altLang="zh-CN" smtClean="0"/>
              <a:t>the removal of the fault.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3. </a:t>
            </a:r>
            <a:r>
              <a:rPr lang="en-US" altLang="zh-CN" smtClean="0"/>
              <a:t>Record the test coverage achieved (in terms of the test completion criterion).</a:t>
            </a:r>
            <a:br>
              <a:rPr lang="en-US" altLang="zh-CN" smtClean="0"/>
            </a:br>
            <a:endParaRPr lang="en-US" altLang="zh-CN" smtClean="0"/>
          </a:p>
          <a:p>
            <a:r>
              <a:rPr lang="en-US" altLang="zh-CN" b="1" smtClean="0"/>
              <a:t>4. </a:t>
            </a:r>
            <a:r>
              <a:rPr lang="en-US" altLang="zh-CN" smtClean="0"/>
              <a:t>Record the test configuration. 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3203848" y="4001582"/>
            <a:ext cx="1440160" cy="291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052736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0" y="3573016"/>
            <a:ext cx="42119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Check whether the test completion criterion is satisfied 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3131840" y="3896182"/>
            <a:ext cx="1440160" cy="1261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5.</a:t>
            </a:r>
            <a:r>
              <a:rPr lang="en-US" altLang="zh-CN" b="1" smtClean="0"/>
              <a:t> Test case design techniques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mtClean="0"/>
              <a:t>In the project component test strategy, </a:t>
            </a:r>
            <a:r>
              <a:rPr lang="en-US" altLang="zh-CN" b="1" i="1" smtClean="0"/>
              <a:t>the choice of test case design technique(s) </a:t>
            </a:r>
            <a:r>
              <a:rPr lang="en-US" altLang="zh-CN" smtClean="0"/>
              <a:t>to be used to generate the test inputs in the Component Test Specification activity </a:t>
            </a:r>
            <a:r>
              <a:rPr lang="en-US" altLang="zh-CN" b="1" i="1" smtClean="0"/>
              <a:t>must</a:t>
            </a:r>
            <a:r>
              <a:rPr lang="en-US" altLang="zh-CN" smtClean="0"/>
              <a:t> </a:t>
            </a:r>
            <a:r>
              <a:rPr lang="en-US" altLang="zh-CN" b="1" i="1" smtClean="0"/>
              <a:t>be documented </a:t>
            </a:r>
          </a:p>
          <a:p>
            <a:endParaRPr lang="en-US" altLang="zh-CN" b="1" i="1" smtClean="0"/>
          </a:p>
          <a:p>
            <a:r>
              <a:rPr lang="en-US" altLang="zh-CN" smtClean="0"/>
              <a:t>It is mandated that this choice must be made from the test case design techniques defined in clause 5, which are listed below: </a:t>
            </a:r>
          </a:p>
          <a:p>
            <a:pPr lvl="1"/>
            <a:r>
              <a:rPr lang="en-US" altLang="zh-CN" smtClean="0"/>
              <a:t>Equivalence Partitioning </a:t>
            </a:r>
          </a:p>
          <a:p>
            <a:pPr lvl="1"/>
            <a:r>
              <a:rPr lang="en-US" altLang="zh-CN" smtClean="0"/>
              <a:t>Boundary Value Analysis </a:t>
            </a:r>
          </a:p>
          <a:p>
            <a:pPr lvl="1"/>
            <a:r>
              <a:rPr lang="en-US" altLang="zh-CN" smtClean="0"/>
              <a:t>State Transition Testing</a:t>
            </a:r>
          </a:p>
          <a:p>
            <a:pPr lvl="1"/>
            <a:r>
              <a:rPr lang="en-US" altLang="zh-CN" smtClean="0"/>
              <a:t>Cause-Effect Graphing </a:t>
            </a:r>
          </a:p>
          <a:p>
            <a:pPr lvl="1"/>
            <a:r>
              <a:rPr lang="en-US" altLang="zh-CN" smtClean="0"/>
              <a:t>Syntax Testing </a:t>
            </a:r>
          </a:p>
          <a:p>
            <a:pPr lvl="1"/>
            <a:r>
              <a:rPr lang="en-US" altLang="zh-CN" smtClean="0"/>
              <a:t>Statement Testing </a:t>
            </a:r>
          </a:p>
          <a:p>
            <a:pPr lvl="1"/>
            <a:r>
              <a:rPr lang="en-US" altLang="zh-CN" smtClean="0"/>
              <a:t>Branch/Decision Testing </a:t>
            </a:r>
          </a:p>
          <a:p>
            <a:pPr lvl="1"/>
            <a:r>
              <a:rPr lang="en-US" altLang="zh-CN" smtClean="0"/>
              <a:t>Data Flow Testing </a:t>
            </a:r>
          </a:p>
          <a:p>
            <a:pPr lvl="1"/>
            <a:r>
              <a:rPr lang="en-US" altLang="zh-CN" smtClean="0"/>
              <a:t>Branch Condition Testing </a:t>
            </a:r>
          </a:p>
          <a:p>
            <a:pPr lvl="1"/>
            <a:r>
              <a:rPr lang="en-US" altLang="zh-CN" smtClean="0"/>
              <a:t>Branch Condition Combination Testing</a:t>
            </a:r>
          </a:p>
          <a:p>
            <a:pPr lvl="1"/>
            <a:r>
              <a:rPr lang="en-US" altLang="zh-CN" smtClean="0"/>
              <a:t>Modified Condition Decision Testing</a:t>
            </a:r>
          </a:p>
          <a:p>
            <a:pPr lvl="1"/>
            <a:r>
              <a:rPr lang="en-US" altLang="zh-CN" smtClean="0"/>
              <a:t>LCSAJ (Linear Code Sequence And Jump) Testing</a:t>
            </a:r>
          </a:p>
          <a:p>
            <a:pPr lvl="1"/>
            <a:r>
              <a:rPr lang="en-US" altLang="zh-CN" smtClean="0"/>
              <a:t>Random Testing</a:t>
            </a:r>
          </a:p>
          <a:p>
            <a:pPr lvl="1"/>
            <a:r>
              <a:rPr lang="en-US" altLang="zh-CN" smtClean="0"/>
              <a:t>Other Testing Techniques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6.</a:t>
            </a:r>
            <a:r>
              <a:rPr lang="en-US" altLang="zh-CN" b="1" smtClean="0"/>
              <a:t> Test measurement techniques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mtClean="0"/>
              <a:t>Test measurement techniques are handled in a similar manner to the test case design techniques. The project component test strategy </a:t>
            </a:r>
            <a:r>
              <a:rPr lang="en-US" altLang="zh-CN" b="1" i="1" smtClean="0"/>
              <a:t>must include the choice of test measurement technique(s)</a:t>
            </a:r>
            <a:r>
              <a:rPr lang="en-US" altLang="zh-CN" smtClean="0"/>
              <a:t> to be used </a:t>
            </a:r>
            <a:r>
              <a:rPr lang="en-US" altLang="zh-CN" b="1" i="1" smtClean="0"/>
              <a:t>as a test completion criterion </a:t>
            </a:r>
            <a:r>
              <a:rPr lang="en-US" altLang="zh-CN" smtClean="0"/>
              <a:t>in the Component Test Recording activity</a:t>
            </a:r>
          </a:p>
          <a:p>
            <a:endParaRPr lang="en-US" altLang="zh-CN" smtClean="0"/>
          </a:p>
          <a:p>
            <a:r>
              <a:rPr lang="en-US" altLang="zh-CN" smtClean="0"/>
              <a:t>This choice must be made from the test measurement techniques defined in clause 6, which are listed below:</a:t>
            </a:r>
          </a:p>
          <a:p>
            <a:pPr lvl="1"/>
            <a:r>
              <a:rPr lang="en-US" altLang="zh-CN" smtClean="0"/>
              <a:t>Equivalence Partition Coverage</a:t>
            </a:r>
          </a:p>
          <a:p>
            <a:pPr lvl="1"/>
            <a:r>
              <a:rPr lang="en-US" altLang="zh-CN" smtClean="0"/>
              <a:t>Boundary Value Analysis Coverage</a:t>
            </a:r>
          </a:p>
          <a:p>
            <a:pPr lvl="1"/>
            <a:r>
              <a:rPr lang="en-US" altLang="zh-CN" smtClean="0"/>
              <a:t>State Transition Coverage</a:t>
            </a:r>
          </a:p>
          <a:p>
            <a:pPr lvl="1"/>
            <a:r>
              <a:rPr lang="en-US" altLang="zh-CN" smtClean="0"/>
              <a:t>Cause-Effect Coverage </a:t>
            </a:r>
          </a:p>
          <a:p>
            <a:pPr lvl="1"/>
            <a:r>
              <a:rPr lang="en-US" altLang="zh-CN" smtClean="0"/>
              <a:t>Statement Coverage </a:t>
            </a:r>
          </a:p>
          <a:p>
            <a:pPr lvl="1"/>
            <a:r>
              <a:rPr lang="en-US" altLang="zh-CN" smtClean="0"/>
              <a:t>Branch/Decision Coverage </a:t>
            </a:r>
          </a:p>
          <a:p>
            <a:pPr lvl="1"/>
            <a:r>
              <a:rPr lang="en-US" altLang="zh-CN" smtClean="0"/>
              <a:t>Data Flow Coverage </a:t>
            </a:r>
          </a:p>
          <a:p>
            <a:pPr lvl="1"/>
            <a:r>
              <a:rPr lang="en-US" altLang="zh-CN" smtClean="0"/>
              <a:t>Branch Condition Coverage </a:t>
            </a:r>
          </a:p>
          <a:p>
            <a:pPr lvl="1"/>
            <a:r>
              <a:rPr lang="en-US" altLang="zh-CN" smtClean="0"/>
              <a:t>Branch Condition Combination Coverage </a:t>
            </a:r>
          </a:p>
          <a:p>
            <a:pPr lvl="1"/>
            <a:r>
              <a:rPr lang="en-US" altLang="zh-CN" smtClean="0"/>
              <a:t>Modified Condition Decision Coverage </a:t>
            </a:r>
          </a:p>
          <a:p>
            <a:pPr lvl="1"/>
            <a:r>
              <a:rPr lang="en-US" altLang="zh-CN" smtClean="0"/>
              <a:t>LCSAJ (Linear Code Sequence And Jump) Coverage </a:t>
            </a:r>
          </a:p>
          <a:p>
            <a:pPr lvl="1"/>
            <a:r>
              <a:rPr lang="en-US" altLang="zh-CN" smtClean="0"/>
              <a:t>Other Test Measurement Techniques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6.</a:t>
            </a:r>
            <a:r>
              <a:rPr lang="en-US" altLang="zh-CN" b="1" smtClean="0"/>
              <a:t> Test measurement techniques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mtClean="0"/>
              <a:t>There is not a direct correspondence between the test case design techniques and test measurement techniques. Therefore, it is not necessary tochoose the same test measurement technique and test case design technique </a:t>
            </a:r>
          </a:p>
          <a:p>
            <a:endParaRPr lang="en-US" altLang="zh-CN" smtClean="0"/>
          </a:p>
          <a:p>
            <a:r>
              <a:rPr lang="en-US" altLang="zh-CN" smtClean="0"/>
              <a:t>In fact, the practice of using </a:t>
            </a:r>
            <a:r>
              <a:rPr lang="en-US" altLang="zh-CN" b="1" i="1" smtClean="0"/>
              <a:t>functional (black box) test case design techniaues </a:t>
            </a:r>
            <a:r>
              <a:rPr lang="en-US" altLang="zh-CN" smtClean="0"/>
              <a:t>and</a:t>
            </a:r>
            <a:r>
              <a:rPr lang="en-US" altLang="zh-CN" b="1" i="1" smtClean="0"/>
              <a:t> structural (white box) test measurement techniques is recommended. </a:t>
            </a:r>
          </a:p>
          <a:p>
            <a:endParaRPr lang="en-US" altLang="zh-CN" smtClean="0"/>
          </a:p>
          <a:p>
            <a:r>
              <a:rPr lang="en-US" altLang="zh-CN" b="1" i="1" smtClean="0"/>
              <a:t>Functional techniques </a:t>
            </a:r>
            <a:r>
              <a:rPr lang="en-US" altLang="zh-CN" smtClean="0"/>
              <a:t>are effective at detecting </a:t>
            </a:r>
            <a:r>
              <a:rPr lang="en-US" altLang="zh-CN" b="1" i="1" smtClean="0"/>
              <a:t>errors of omission</a:t>
            </a:r>
            <a:r>
              <a:rPr lang="en-US" altLang="zh-CN" smtClean="0"/>
              <a:t>, while </a:t>
            </a:r>
            <a:r>
              <a:rPr lang="en-US" altLang="zh-CN" b="1" i="1" smtClean="0"/>
              <a:t>structural techniques </a:t>
            </a:r>
            <a:r>
              <a:rPr lang="en-US" altLang="zh-CN" smtClean="0"/>
              <a:t>can only detect </a:t>
            </a:r>
            <a:r>
              <a:rPr lang="en-US" altLang="zh-CN" b="1" i="1" smtClean="0"/>
              <a:t>errors of commission</a:t>
            </a:r>
            <a:r>
              <a:rPr lang="en-US" altLang="zh-CN" smtClean="0"/>
              <a:t>. </a:t>
            </a:r>
          </a:p>
          <a:p>
            <a:endParaRPr lang="en-US" altLang="zh-CN" smtClean="0"/>
          </a:p>
          <a:p>
            <a:r>
              <a:rPr lang="en-US" altLang="zh-CN" b="1" smtClean="0"/>
              <a:t>BS 7925-2 recommends </a:t>
            </a:r>
            <a:r>
              <a:rPr lang="en-US" altLang="zh-CN" smtClean="0"/>
              <a:t>that the test coverage levels chosen as</a:t>
            </a:r>
            <a:r>
              <a:rPr lang="en-US" altLang="zh-CN" b="1" i="1" smtClean="0"/>
              <a:t> test completion criteria should,</a:t>
            </a:r>
            <a:r>
              <a:rPr lang="en-US" altLang="zh-CN" smtClean="0"/>
              <a:t> wherever</a:t>
            </a:r>
            <a:r>
              <a:rPr lang="en-US" altLang="zh-CN" b="1" i="1" smtClean="0"/>
              <a:t> possible, be 100%. </a:t>
            </a:r>
            <a:r>
              <a:rPr lang="en-US" altLang="zh-CN" smtClean="0"/>
              <a:t>Strict definitions of test coverage levels have sometimes made this level of coverage </a:t>
            </a:r>
            <a:r>
              <a:rPr lang="en-US" altLang="zh-CN" b="1" i="1" smtClean="0"/>
              <a:t>impracticable</a:t>
            </a:r>
            <a:r>
              <a:rPr lang="en-US" altLang="zh-CN" smtClean="0"/>
              <a:t>, however the definitions in clause </a:t>
            </a:r>
            <a:r>
              <a:rPr lang="en-US" altLang="zh-CN" i="1" smtClean="0"/>
              <a:t>6 </a:t>
            </a:r>
            <a:r>
              <a:rPr lang="en-US" altLang="zh-CN" smtClean="0"/>
              <a:t>of BS 7925-2 have been defined to </a:t>
            </a:r>
            <a:r>
              <a:rPr lang="en-US" altLang="zh-CN" b="1" i="1" smtClean="0"/>
              <a:t>allow infeasible coverage items to be discounted</a:t>
            </a:r>
            <a:r>
              <a:rPr lang="en-US" altLang="zh-CN" smtClean="0"/>
              <a:t> from the calculations thus making 100%coverage an achievable goal.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780928"/>
            <a:ext cx="8229600" cy="1143000"/>
          </a:xfrm>
        </p:spPr>
        <p:txBody>
          <a:bodyPr/>
          <a:lstStyle/>
          <a:p>
            <a:r>
              <a:rPr lang="en-US" altLang="zh-CN" b="1" smtClean="0"/>
              <a:t>The End …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What is </a:t>
            </a:r>
            <a:r>
              <a:rPr lang="en-US" altLang="zh-CN" b="1" i="1" smtClean="0"/>
              <a:t>BS 7925-2 </a:t>
            </a:r>
            <a:r>
              <a:rPr lang="en-US" altLang="zh-CN" smtClean="0"/>
              <a:t>?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BS 7925-2 was conceived in early 1989 with the aim of being the first of a number of software testing standards developed by </a:t>
            </a:r>
            <a:r>
              <a:rPr lang="en-US" altLang="zh-CN" b="1" i="1" smtClean="0"/>
              <a:t>members of the British Computer Society Specialist Interest Group in Software Testing</a:t>
            </a:r>
            <a:br>
              <a:rPr lang="en-US" altLang="zh-CN" b="1" i="1" smtClean="0"/>
            </a:br>
            <a:r>
              <a:rPr lang="en-US" altLang="zh-CN" smtClean="0"/>
              <a:t>(SIGIST) 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The content of BS 7925-2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BS 7925-2 comprises two parts:</a:t>
            </a:r>
          </a:p>
          <a:p>
            <a:pPr lvl="1"/>
            <a:r>
              <a:rPr lang="en-US" altLang="zh-CN" smtClean="0"/>
              <a:t>the normative part </a:t>
            </a:r>
          </a:p>
          <a:p>
            <a:pPr lvl="2"/>
            <a:r>
              <a:rPr lang="fr-FR" altLang="zh-CN" smtClean="0"/>
              <a:t>The normative part comprises six clauses </a:t>
            </a:r>
            <a:br>
              <a:rPr lang="fr-FR" altLang="zh-CN" smtClean="0"/>
            </a:br>
            <a:endParaRPr lang="en-US" altLang="zh-CN" smtClean="0"/>
          </a:p>
          <a:p>
            <a:pPr lvl="1"/>
            <a:r>
              <a:rPr lang="en-US" altLang="zh-CN" smtClean="0"/>
              <a:t>the informative annexes </a:t>
            </a:r>
          </a:p>
          <a:p>
            <a:pPr lvl="2"/>
            <a:r>
              <a:rPr lang="en-US" altLang="zh-CN" smtClean="0"/>
              <a:t>provide support to the normative part by providing examples and advice </a:t>
            </a:r>
            <a:br>
              <a:rPr lang="en-US" altLang="zh-CN" smtClean="0"/>
            </a:br>
            <a:r>
              <a:rPr lang="en-US" altLang="zh-CN" smtClean="0"/>
              <a:t> 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>
              <a:buBlip>
                <a:blip r:embed="rId2"/>
              </a:buBlip>
            </a:pPr>
            <a:r>
              <a:rPr lang="en-US" altLang="zh-CN" sz="4400" smtClean="0"/>
              <a:t> The normative part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 Scope</a:t>
            </a:r>
            <a:br>
              <a:rPr lang="en-US" altLang="zh-CN" smtClean="0"/>
            </a:br>
            <a:r>
              <a:rPr lang="en-US" altLang="zh-CN" smtClean="0"/>
              <a:t>2. Normative References</a:t>
            </a:r>
            <a:br>
              <a:rPr lang="en-US" altLang="zh-CN" smtClean="0"/>
            </a:br>
            <a:r>
              <a:rPr lang="en-US" altLang="zh-CN" smtClean="0"/>
              <a:t>3. Definitions</a:t>
            </a:r>
            <a:br>
              <a:rPr lang="en-US" altLang="zh-CN" smtClean="0"/>
            </a:br>
            <a:r>
              <a:rPr lang="en-US" altLang="zh-CN" b="1" smtClean="0"/>
              <a:t>4. </a:t>
            </a:r>
            <a:r>
              <a:rPr lang="en-US" altLang="zh-CN" smtClean="0"/>
              <a:t>Process</a:t>
            </a:r>
            <a:br>
              <a:rPr lang="en-US" altLang="zh-CN" smtClean="0"/>
            </a:br>
            <a:r>
              <a:rPr lang="en-US" altLang="zh-CN" b="1" smtClean="0"/>
              <a:t>5. </a:t>
            </a:r>
            <a:r>
              <a:rPr lang="en-US" altLang="zh-CN" smtClean="0"/>
              <a:t>Test Case Design Techniques</a:t>
            </a:r>
            <a:br>
              <a:rPr lang="en-US" altLang="zh-CN" smtClean="0"/>
            </a:br>
            <a:r>
              <a:rPr lang="en-US" altLang="zh-CN" b="1" smtClean="0"/>
              <a:t>6. </a:t>
            </a:r>
            <a:r>
              <a:rPr lang="en-US" altLang="zh-CN" smtClean="0"/>
              <a:t>Test Measurement Techniques </a:t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1.Scope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stating that it specifies a process for dynamic component testing and techniques for the </a:t>
            </a:r>
            <a:r>
              <a:rPr lang="en-US" altLang="zh-CN" b="1" smtClean="0"/>
              <a:t>design and measurement </a:t>
            </a:r>
            <a:r>
              <a:rPr lang="en-US" altLang="zh-CN" smtClean="0"/>
              <a:t>of that testing </a:t>
            </a:r>
          </a:p>
          <a:p>
            <a:endParaRPr lang="en-US" altLang="zh-CN" smtClean="0"/>
          </a:p>
          <a:p>
            <a:r>
              <a:rPr lang="en-US" altLang="zh-CN" smtClean="0"/>
              <a:t>For example, it </a:t>
            </a:r>
            <a:r>
              <a:rPr lang="en-US" altLang="zh-CN" b="1" i="1" smtClean="0"/>
              <a:t>excludes</a:t>
            </a:r>
            <a:r>
              <a:rPr lang="en-US" altLang="zh-CN" smtClean="0"/>
              <a:t> static testing and testing in other phases of the life cycle, such as </a:t>
            </a:r>
            <a:r>
              <a:rPr lang="en-US" altLang="zh-CN" b="1" smtClean="0"/>
              <a:t>integration</a:t>
            </a:r>
            <a:r>
              <a:rPr lang="en-US" altLang="zh-CN" smtClean="0"/>
              <a:t>, </a:t>
            </a:r>
            <a:r>
              <a:rPr lang="en-US" altLang="zh-CN" b="1" smtClean="0"/>
              <a:t>system</a:t>
            </a:r>
            <a:r>
              <a:rPr lang="en-US" altLang="zh-CN" smtClean="0"/>
              <a:t> and </a:t>
            </a:r>
            <a:r>
              <a:rPr lang="en-US" altLang="zh-CN" b="1" smtClean="0"/>
              <a:t>acceptance testing</a:t>
            </a:r>
          </a:p>
          <a:p>
            <a:endParaRPr lang="en-US" altLang="zh-CN" smtClean="0"/>
          </a:p>
          <a:p>
            <a:r>
              <a:rPr lang="en-US" altLang="zh-CN" smtClean="0"/>
              <a:t>It also explains that the functional (</a:t>
            </a:r>
            <a:r>
              <a:rPr lang="en-US" altLang="zh-CN" b="1" i="1" smtClean="0"/>
              <a:t>black box</a:t>
            </a:r>
            <a:r>
              <a:rPr lang="en-US" altLang="zh-CN" smtClean="0"/>
              <a:t>) techniques apply to components written in </a:t>
            </a:r>
            <a:r>
              <a:rPr lang="en-US" altLang="zh-CN" b="1" i="1" smtClean="0"/>
              <a:t>any language</a:t>
            </a:r>
            <a:r>
              <a:rPr lang="en-US" altLang="zh-CN" smtClean="0"/>
              <a:t>, whereas the structural (</a:t>
            </a:r>
            <a:r>
              <a:rPr lang="en-US" altLang="zh-CN" b="1" i="1" smtClean="0"/>
              <a:t>white box</a:t>
            </a:r>
            <a:r>
              <a:rPr lang="en-US" altLang="zh-CN" smtClean="0"/>
              <a:t>) techniques are restricted to the testing of components written in </a:t>
            </a:r>
            <a:r>
              <a:rPr lang="en-US" altLang="zh-CN" b="1" i="1" smtClean="0"/>
              <a:t>procedural languages 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Blip>
                <a:blip r:embed="rId2"/>
              </a:buBlip>
            </a:pPr>
            <a:r>
              <a:rPr lang="en-US" altLang="zh-CN" sz="3600" b="1" smtClean="0"/>
              <a:t>2-3.Normative references and definitions</a:t>
            </a:r>
            <a:r>
              <a:rPr lang="en-US" altLang="zh-CN" sz="3600" smtClean="0"/>
              <a:t>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mtClean="0"/>
              <a:t>The ‘normative references’ clause lists other standards referenced by BS 7925-2 and includes only BS 7925- </a:t>
            </a:r>
            <a:r>
              <a:rPr lang="en-US" altLang="zh-CN" b="1" smtClean="0"/>
              <a:t>1 , </a:t>
            </a:r>
            <a:r>
              <a:rPr lang="en-US" altLang="zh-CN" smtClean="0"/>
              <a:t>the Vocabulary of testing terms 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Because BS 7925-2 is intended to be the first of </a:t>
            </a:r>
            <a:r>
              <a:rPr lang="en-US" altLang="zh-CN" b="1" smtClean="0"/>
              <a:t>a </a:t>
            </a:r>
            <a:r>
              <a:rPr lang="en-US" altLang="zh-CN" smtClean="0"/>
              <a:t>number of software testing standards. </a:t>
            </a:r>
            <a:r>
              <a:rPr lang="en-US" altLang="zh-CN" b="1" smtClean="0"/>
              <a:t>All </a:t>
            </a:r>
            <a:r>
              <a:rPr lang="en-US" altLang="zh-CN" smtClean="0"/>
              <a:t>definitions used in BS 7925-2 are presented in BS 7925-1, the Vocabulary of testing terms </a:t>
            </a:r>
            <a:br>
              <a:rPr lang="en-US" altLang="zh-CN" smtClean="0"/>
            </a:br>
            <a:r>
              <a:rPr lang="en-US" altLang="zh-CN" smtClean="0"/>
              <a:t> </a:t>
            </a:r>
            <a:br>
              <a:rPr lang="en-US" altLang="zh-CN" smtClean="0"/>
            </a:br>
            <a:endParaRPr lang="en-US" altLang="zh-CN" smtClean="0"/>
          </a:p>
          <a:p>
            <a:pPr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It mandates that at the project level there must be a project component </a:t>
            </a:r>
            <a:r>
              <a:rPr lang="en-US" altLang="zh-CN" i="1" smtClean="0"/>
              <a:t>test strategy </a:t>
            </a:r>
            <a:r>
              <a:rPr lang="en-US" altLang="zh-CN" smtClean="0"/>
              <a:t>and a project component </a:t>
            </a:r>
            <a:r>
              <a:rPr lang="en-US" altLang="zh-CN" i="1" smtClean="0"/>
              <a:t>test plan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It also mandates that each component to be tested must have a specification from which it is possible to </a:t>
            </a:r>
            <a:r>
              <a:rPr lang="en-US" altLang="zh-CN" i="1" smtClean="0"/>
              <a:t>derive the expected outcome for a given set of inputs</a:t>
            </a:r>
            <a:endParaRPr lang="zh-CN" alt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mtClean="0"/>
              <a:t>The project component test strategy requires the specification of:</a:t>
            </a:r>
          </a:p>
          <a:p>
            <a:pPr lvl="1"/>
            <a:r>
              <a:rPr lang="en-US" altLang="zh-CN" smtClean="0"/>
              <a:t>the test case design techniques, which must be</a:t>
            </a:r>
            <a:br>
              <a:rPr lang="en-US" altLang="zh-CN" smtClean="0"/>
            </a:br>
            <a:r>
              <a:rPr lang="en-US" altLang="zh-CN" smtClean="0"/>
              <a:t>selected from clause 5 (see  part  5)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criterion for test completion (including</a:t>
            </a:r>
            <a:br>
              <a:rPr lang="en-US" altLang="zh-CN" smtClean="0"/>
            </a:br>
            <a:r>
              <a:rPr lang="en-US" altLang="zh-CN" smtClean="0"/>
              <a:t>rationale for its selection), which must be</a:t>
            </a:r>
            <a:br>
              <a:rPr lang="en-US" altLang="zh-CN" smtClean="0"/>
            </a:br>
            <a:r>
              <a:rPr lang="en-US" altLang="zh-CN" smtClean="0"/>
              <a:t>measured using techniques chosen from clause 6 (see  part  6)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degree of independcnce of the testers 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approach to component testing (e.g. isolation,</a:t>
            </a:r>
            <a:br>
              <a:rPr lang="en-US" altLang="zh-CN" smtClean="0"/>
            </a:br>
            <a:r>
              <a:rPr lang="en-US" altLang="zh-CN" smtClean="0"/>
              <a:t>top-down, bottom-up, etc.); 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test environment, including both hardware and</a:t>
            </a:r>
            <a:br>
              <a:rPr lang="en-US" altLang="zh-CN" smtClean="0"/>
            </a:br>
            <a:r>
              <a:rPr lang="en-US" altLang="zh-CN" smtClean="0"/>
              <a:t>software requirements; </a:t>
            </a:r>
          </a:p>
          <a:p>
            <a:pPr lvl="1"/>
            <a:endParaRPr lang="en-US" altLang="zh-CN" smtClean="0"/>
          </a:p>
          <a:p>
            <a:pPr lvl="1"/>
            <a:r>
              <a:rPr lang="en-US" altLang="zh-CN" smtClean="0"/>
              <a:t>the test process to be used for software component</a:t>
            </a:r>
            <a:br>
              <a:rPr lang="en-US" altLang="zh-CN" smtClean="0"/>
            </a:br>
            <a:r>
              <a:rPr lang="en-US" altLang="zh-CN" smtClean="0"/>
              <a:t>testing - the generic component test process from</a:t>
            </a:r>
            <a:br>
              <a:rPr lang="en-US" altLang="zh-CN" smtClean="0"/>
            </a:br>
            <a:r>
              <a:rPr lang="en-US" altLang="zh-CN" smtClean="0"/>
              <a:t>BS 7925-2 is illustrated in Figure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b="1" smtClean="0"/>
              <a:t> 4. Process</a:t>
            </a:r>
            <a:r>
              <a:rPr lang="en-US" altLang="zh-CN" smtClean="0"/>
              <a:t> </a:t>
            </a:r>
            <a:endParaRPr lang="zh-CN" alt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124744"/>
            <a:ext cx="4032448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9992" y="1916832"/>
            <a:ext cx="4464496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mtClean="0"/>
              <a:t>The project component test plan requires the specification of dependencies between component tests, and their sequence.</a:t>
            </a:r>
          </a:p>
          <a:p>
            <a:endParaRPr lang="en-US" altLang="zh-CN" smtClean="0"/>
          </a:p>
          <a:p>
            <a:r>
              <a:rPr lang="en-US" altLang="zh-CN" b="1" smtClean="0"/>
              <a:t>The sequence of activities defined by the generic test process must he followed for each test case</a:t>
            </a:r>
            <a:r>
              <a:rPr lang="en-US" altLang="zh-CN" smtClean="0"/>
              <a:t>. </a:t>
            </a:r>
          </a:p>
          <a:p>
            <a:endParaRPr lang="en-US" altLang="zh-CN" smtClean="0"/>
          </a:p>
          <a:p>
            <a:r>
              <a:rPr lang="en-US" altLang="zh-CN" smtClean="0"/>
              <a:t>More  specific requirements for each of the individual activities of the process are described in the following subsections. </a:t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828</Words>
  <Application>Microsoft Office PowerPoint</Application>
  <PresentationFormat>全屏显示(4:3)</PresentationFormat>
  <Paragraphs>108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BS 7925-2: The Software Component Testing Standard  </vt:lpstr>
      <vt:lpstr> What is BS 7925-2 ?</vt:lpstr>
      <vt:lpstr> The content of BS 7925-2 </vt:lpstr>
      <vt:lpstr> The normative part </vt:lpstr>
      <vt:lpstr> 1.Scope </vt:lpstr>
      <vt:lpstr>2-3.Normative references and definitions </vt:lpstr>
      <vt:lpstr> 4. Process </vt:lpstr>
      <vt:lpstr> 4. Process </vt:lpstr>
      <vt:lpstr> 4. Process </vt:lpstr>
      <vt:lpstr> 4. Process </vt:lpstr>
      <vt:lpstr> 4. Process </vt:lpstr>
      <vt:lpstr> 4. Process </vt:lpstr>
      <vt:lpstr> 4. Process </vt:lpstr>
      <vt:lpstr> 4. Process </vt:lpstr>
      <vt:lpstr> 5. Test case design techniques </vt:lpstr>
      <vt:lpstr> 6. Test measurement techniques </vt:lpstr>
      <vt:lpstr> 6. Test measurement techniques </vt:lpstr>
      <vt:lpstr>The End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user</cp:lastModifiedBy>
  <cp:revision>163</cp:revision>
  <dcterms:created xsi:type="dcterms:W3CDTF">2018-10-18T10:25:33Z</dcterms:created>
  <dcterms:modified xsi:type="dcterms:W3CDTF">2018-10-19T02:56:57Z</dcterms:modified>
</cp:coreProperties>
</file>