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4401800" cy="72009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64" y="-90"/>
      </p:cViewPr>
      <p:guideLst>
        <p:guide orient="horz" pos="2268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6" y="2236949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6" y="288372"/>
            <a:ext cx="324040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88372"/>
            <a:ext cx="9481185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4627248"/>
            <a:ext cx="1224153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052049"/>
            <a:ext cx="1224153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1" y="1680213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7" y="1680213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89" y="1611869"/>
            <a:ext cx="636329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89" y="2283619"/>
            <a:ext cx="636329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7" y="1611869"/>
            <a:ext cx="6365795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7" y="2283619"/>
            <a:ext cx="636579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286702"/>
            <a:ext cx="473809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86705"/>
            <a:ext cx="805100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506858"/>
            <a:ext cx="473809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1680213"/>
            <a:ext cx="1296162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6674170"/>
            <a:ext cx="456057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1" y="6674170"/>
            <a:ext cx="336042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905156" y="3240410"/>
            <a:ext cx="1872000" cy="576064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系统与软件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20980" y="2160330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功能性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49172" y="266434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维护性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49172" y="410450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效率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92788" y="410450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可移植性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形状 12"/>
          <p:cNvCxnSpPr>
            <a:stCxn id="3" idx="1"/>
            <a:endCxn id="95" idx="2"/>
          </p:cNvCxnSpPr>
          <p:nvPr/>
        </p:nvCxnSpPr>
        <p:spPr>
          <a:xfrm rot="10800000">
            <a:off x="5112788" y="3024346"/>
            <a:ext cx="792368" cy="50409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3" idx="3"/>
            <a:endCxn id="6" idx="2"/>
          </p:cNvCxnSpPr>
          <p:nvPr/>
        </p:nvCxnSpPr>
        <p:spPr>
          <a:xfrm flipV="1">
            <a:off x="7777156" y="3024346"/>
            <a:ext cx="792016" cy="50409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3" idx="1"/>
            <a:endCxn id="8" idx="0"/>
          </p:cNvCxnSpPr>
          <p:nvPr/>
        </p:nvCxnSpPr>
        <p:spPr>
          <a:xfrm rot="10800000" flipV="1">
            <a:off x="5112788" y="3528442"/>
            <a:ext cx="792368" cy="57606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3" idx="3"/>
            <a:endCxn id="7" idx="0"/>
          </p:cNvCxnSpPr>
          <p:nvPr/>
        </p:nvCxnSpPr>
        <p:spPr>
          <a:xfrm>
            <a:off x="7777156" y="3528442"/>
            <a:ext cx="792016" cy="57606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392788" y="266434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可靠性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3" idx="0"/>
            <a:endCxn id="4" idx="2"/>
          </p:cNvCxnSpPr>
          <p:nvPr/>
        </p:nvCxnSpPr>
        <p:spPr>
          <a:xfrm flipH="1" flipV="1">
            <a:off x="6840980" y="2520330"/>
            <a:ext cx="17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4032748" y="144021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完备性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328892" y="144021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正确性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625036" y="144021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恰当性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921180" y="144021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互操作性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36604" y="14406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功能的充分性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736604" y="432098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功能实现的完整性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36604" y="720130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功能实现的覆盖率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608812" y="144066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数据项的正确性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08812" y="432098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预期的符合性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481020" y="144066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功能的适用性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81020" y="432098"/>
            <a:ext cx="1944216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功能规格说明的稳定性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69252" y="144066"/>
            <a:ext cx="165618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数据格式的可交换性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736404" y="2232298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成熟性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736404" y="288037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容错性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736404" y="3528442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易恢复性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04456" y="14406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失效密度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04456" y="43209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失效解决率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4456" y="72013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故障密度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4456" y="100816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潜在故障率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04456" y="1296194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故障排除率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4456" y="158422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测试覆盖率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04356" y="1872258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平均失效间隔时间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04356" y="2160290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有效服务时间率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04356" y="2448322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累计有效服务时间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04156" y="3744466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平均宕机时间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04256" y="4032498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平均恢复时间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872308" y="482458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适应性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168452" y="482458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易替换性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536604" y="482458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易安装性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904756" y="4824586"/>
            <a:ext cx="1440160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移植完整性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04356" y="511261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硬件适应性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04356" y="5400650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操作系统适应性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04356" y="568868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数据库适应性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04356" y="5976714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支撑软件适应性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04356" y="6264746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有效软件共存性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04356" y="655277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通信适应性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04356" y="684081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016324" y="6480770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数据的连续使用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016324" y="6768802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功能的内含性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528492" y="5616674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528492" y="590470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安装影响性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528492" y="619273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安装难易性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528492" y="648077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安装灵活性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528492" y="676880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968852" y="648077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移植正确性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968852" y="676880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移植一致性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793188" y="230430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易分析性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9793188" y="2952378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规范性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9793188" y="360045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易改变性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2457584" y="144066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失效诊断的准确性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2457584" y="432098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失效诊断的时间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2457484" y="720130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有效线索比例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2457584" y="1008162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可理解线索比例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2457584" y="1296194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审核追踪能力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2457684" y="1728242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注释的充分性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2457684" y="2016274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注释的规范性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2457684" y="2304306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代码的规范性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2457684" y="2592338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代码规范的符合性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2457684" y="2880370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对维护的指导性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12457584" y="3168402"/>
            <a:ext cx="180010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文档与软件的符合程度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2457484" y="3960490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代码的可修改性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12457484" y="4248522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可配置性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2457484" y="4536554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变更周期的效率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12457584" y="4824586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修改实施的效率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12457584" y="5112618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修改的复杂度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12457484" y="5400650"/>
            <a:ext cx="14402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修改的可还原性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2457484" y="5688682"/>
            <a:ext cx="1584176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软件变更控制的能力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560940" y="482458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时间特性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9145116" y="4824586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容量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10729292" y="4824586"/>
            <a:ext cx="1440160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资源利用性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696844" y="648077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响应时间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696844" y="676880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吞吐量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8065196" y="5904706"/>
            <a:ext cx="14401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最大并发请求数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8065196" y="6192738"/>
            <a:ext cx="14401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事务吞吐容量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065196" y="6480770"/>
            <a:ext cx="14401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数据吞吐容量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065196" y="6768802"/>
            <a:ext cx="14401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数据处理容量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9721380" y="5616674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CPU</a:t>
            </a:r>
            <a:r>
              <a:rPr lang="zh-CN" altLang="en-US" sz="1200" smtClean="0">
                <a:solidFill>
                  <a:schemeClr val="tx1"/>
                </a:solidFill>
              </a:rPr>
              <a:t>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9721380" y="590470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内存利用率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9721380" y="6192738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内存错误发生率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9721380" y="6480770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外存时间利用率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9721380" y="6768802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外存空间利用率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0873508" y="5616674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设备利用率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10873508" y="5904706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出错率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1017524" y="619273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等待时间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1017524" y="6480770"/>
            <a:ext cx="1296144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传输能力利用率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1017524" y="676880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传输出错率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9217324" y="1440210"/>
            <a:ext cx="1152128" cy="2880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安全保密性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513468" y="144066"/>
            <a:ext cx="1296144" cy="28808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访问的可审核性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13468" y="432098"/>
            <a:ext cx="1296144" cy="28808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访问的可控制性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0513468" y="72013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数据的保密性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513468" y="1008162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防止数据讹误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04356" y="2952378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避免宕机率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04356" y="3240410"/>
            <a:ext cx="1152128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抵御误操率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2457684" y="3456434"/>
            <a:ext cx="1440160" cy="2880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数据的规范性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42" name="形状 241"/>
          <p:cNvCxnSpPr>
            <a:stCxn id="121" idx="0"/>
            <a:endCxn id="127" idx="2"/>
          </p:cNvCxnSpPr>
          <p:nvPr/>
        </p:nvCxnSpPr>
        <p:spPr>
          <a:xfrm rot="16200000" flipV="1">
            <a:off x="3870730" y="702128"/>
            <a:ext cx="432048" cy="1044116"/>
          </a:xfrm>
          <a:prstGeom prst="bentConnector3">
            <a:avLst>
              <a:gd name="adj1" fmla="val 6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122" idx="0"/>
            <a:endCxn id="129" idx="2"/>
          </p:cNvCxnSpPr>
          <p:nvPr/>
        </p:nvCxnSpPr>
        <p:spPr>
          <a:xfrm rot="16200000" flipV="1">
            <a:off x="5310890" y="846144"/>
            <a:ext cx="720080" cy="468052"/>
          </a:xfrm>
          <a:prstGeom prst="bentConnector3">
            <a:avLst>
              <a:gd name="adj1" fmla="val 35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123" idx="0"/>
            <a:endCxn id="131" idx="2"/>
          </p:cNvCxnSpPr>
          <p:nvPr/>
        </p:nvCxnSpPr>
        <p:spPr>
          <a:xfrm rot="5400000" flipH="1" flipV="1">
            <a:off x="6967074" y="954156"/>
            <a:ext cx="720080" cy="252028"/>
          </a:xfrm>
          <a:prstGeom prst="bentConnector3">
            <a:avLst>
              <a:gd name="adj1" fmla="val 37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>
            <a:stCxn id="124" idx="0"/>
            <a:endCxn id="132" idx="2"/>
          </p:cNvCxnSpPr>
          <p:nvPr/>
        </p:nvCxnSpPr>
        <p:spPr>
          <a:xfrm rot="5400000" flipH="1" flipV="1">
            <a:off x="8443238" y="486104"/>
            <a:ext cx="1008112" cy="900100"/>
          </a:xfrm>
          <a:prstGeom prst="bentConnector3">
            <a:avLst>
              <a:gd name="adj1" fmla="val 26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形状 260"/>
          <p:cNvCxnSpPr>
            <a:stCxn id="116" idx="3"/>
            <a:endCxn id="120" idx="2"/>
          </p:cNvCxnSpPr>
          <p:nvPr/>
        </p:nvCxnSpPr>
        <p:spPr>
          <a:xfrm flipV="1">
            <a:off x="10369452" y="1296194"/>
            <a:ext cx="720080" cy="2880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185" idx="3"/>
            <a:endCxn id="201" idx="1"/>
          </p:cNvCxnSpPr>
          <p:nvPr/>
        </p:nvCxnSpPr>
        <p:spPr>
          <a:xfrm flipV="1">
            <a:off x="10945316" y="864146"/>
            <a:ext cx="1512168" cy="1584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>
            <a:stCxn id="186" idx="3"/>
            <a:endCxn id="209" idx="1"/>
          </p:cNvCxnSpPr>
          <p:nvPr/>
        </p:nvCxnSpPr>
        <p:spPr>
          <a:xfrm flipV="1">
            <a:off x="10945316" y="3024386"/>
            <a:ext cx="1512368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肘形连接符 268"/>
          <p:cNvCxnSpPr>
            <a:stCxn id="187" idx="3"/>
            <a:endCxn id="213" idx="1"/>
          </p:cNvCxnSpPr>
          <p:nvPr/>
        </p:nvCxnSpPr>
        <p:spPr>
          <a:xfrm>
            <a:off x="10945316" y="3744466"/>
            <a:ext cx="1512168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形状 271"/>
          <p:cNvCxnSpPr>
            <a:stCxn id="158" idx="1"/>
            <a:endCxn id="162" idx="0"/>
          </p:cNvCxnSpPr>
          <p:nvPr/>
        </p:nvCxnSpPr>
        <p:spPr>
          <a:xfrm rot="10800000" flipV="1">
            <a:off x="1080420" y="4968602"/>
            <a:ext cx="791888" cy="14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59" idx="2"/>
            <a:endCxn id="172" idx="0"/>
          </p:cNvCxnSpPr>
          <p:nvPr/>
        </p:nvCxnSpPr>
        <p:spPr>
          <a:xfrm rot="5400000">
            <a:off x="2520380" y="5256634"/>
            <a:ext cx="1368152" cy="1080120"/>
          </a:xfrm>
          <a:prstGeom prst="bentConnector3">
            <a:avLst>
              <a:gd name="adj1" fmla="val 16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肘形连接符 277"/>
          <p:cNvCxnSpPr>
            <a:stCxn id="160" idx="2"/>
            <a:endCxn id="176" idx="0"/>
          </p:cNvCxnSpPr>
          <p:nvPr/>
        </p:nvCxnSpPr>
        <p:spPr>
          <a:xfrm rot="5400000">
            <a:off x="4356584" y="4860590"/>
            <a:ext cx="504056" cy="1008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肘形连接符 280"/>
          <p:cNvCxnSpPr>
            <a:stCxn id="161" idx="2"/>
            <a:endCxn id="181" idx="0"/>
          </p:cNvCxnSpPr>
          <p:nvPr/>
        </p:nvCxnSpPr>
        <p:spPr>
          <a:xfrm rot="5400000">
            <a:off x="5400800" y="5256734"/>
            <a:ext cx="1368152" cy="1079920"/>
          </a:xfrm>
          <a:prstGeom prst="bentConnector3">
            <a:avLst>
              <a:gd name="adj1" fmla="val 192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肘形连接符 285"/>
          <p:cNvCxnSpPr>
            <a:stCxn id="218" idx="2"/>
            <a:endCxn id="223" idx="0"/>
          </p:cNvCxnSpPr>
          <p:nvPr/>
        </p:nvCxnSpPr>
        <p:spPr>
          <a:xfrm rot="5400000">
            <a:off x="7020880" y="5364646"/>
            <a:ext cx="1368152" cy="864096"/>
          </a:xfrm>
          <a:prstGeom prst="bentConnector3">
            <a:avLst>
              <a:gd name="adj1" fmla="val 20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219" idx="2"/>
            <a:endCxn id="225" idx="0"/>
          </p:cNvCxnSpPr>
          <p:nvPr/>
        </p:nvCxnSpPr>
        <p:spPr>
          <a:xfrm rot="5400000">
            <a:off x="8857184" y="5040710"/>
            <a:ext cx="792088" cy="9359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肘形连接符 291"/>
          <p:cNvCxnSpPr>
            <a:stCxn id="220" idx="2"/>
            <a:endCxn id="234" idx="0"/>
          </p:cNvCxnSpPr>
          <p:nvPr/>
        </p:nvCxnSpPr>
        <p:spPr>
          <a:xfrm rot="16200000" flipH="1">
            <a:off x="11197444" y="5364546"/>
            <a:ext cx="504056" cy="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肘形连接符 293"/>
          <p:cNvCxnSpPr>
            <a:stCxn id="133" idx="1"/>
            <a:endCxn id="148" idx="3"/>
          </p:cNvCxnSpPr>
          <p:nvPr/>
        </p:nvCxnSpPr>
        <p:spPr>
          <a:xfrm rot="10800000">
            <a:off x="1656584" y="1152178"/>
            <a:ext cx="1079820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肘形连接符 295"/>
          <p:cNvCxnSpPr>
            <a:stCxn id="134" idx="1"/>
            <a:endCxn id="142" idx="3"/>
          </p:cNvCxnSpPr>
          <p:nvPr/>
        </p:nvCxnSpPr>
        <p:spPr>
          <a:xfrm rot="10800000" flipV="1">
            <a:off x="1656484" y="3024386"/>
            <a:ext cx="1079920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肘形连接符 297"/>
          <p:cNvCxnSpPr>
            <a:stCxn id="135" idx="1"/>
            <a:endCxn id="155" idx="3"/>
          </p:cNvCxnSpPr>
          <p:nvPr/>
        </p:nvCxnSpPr>
        <p:spPr>
          <a:xfrm rot="10800000" flipV="1">
            <a:off x="1944416" y="3672458"/>
            <a:ext cx="791988" cy="216024"/>
          </a:xfrm>
          <a:prstGeom prst="bentConnector3">
            <a:avLst>
              <a:gd name="adj1" fmla="val 64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肘形连接符 300"/>
          <p:cNvCxnSpPr>
            <a:stCxn id="8" idx="2"/>
            <a:endCxn id="158" idx="0"/>
          </p:cNvCxnSpPr>
          <p:nvPr/>
        </p:nvCxnSpPr>
        <p:spPr>
          <a:xfrm rot="5400000">
            <a:off x="3600540" y="3312338"/>
            <a:ext cx="360080" cy="26644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8" idx="2"/>
            <a:endCxn id="159" idx="0"/>
          </p:cNvCxnSpPr>
          <p:nvPr/>
        </p:nvCxnSpPr>
        <p:spPr>
          <a:xfrm rot="5400000">
            <a:off x="4248612" y="3960410"/>
            <a:ext cx="360080" cy="136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肘形连接符 304"/>
          <p:cNvCxnSpPr>
            <a:endCxn id="160" idx="0"/>
          </p:cNvCxnSpPr>
          <p:nvPr/>
        </p:nvCxnSpPr>
        <p:spPr>
          <a:xfrm rot="5400000">
            <a:off x="4932688" y="4644486"/>
            <a:ext cx="360080" cy="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肘形连接符 309"/>
          <p:cNvCxnSpPr>
            <a:stCxn id="8" idx="2"/>
            <a:endCxn id="161" idx="0"/>
          </p:cNvCxnSpPr>
          <p:nvPr/>
        </p:nvCxnSpPr>
        <p:spPr>
          <a:xfrm rot="16200000" flipH="1">
            <a:off x="5688772" y="3888522"/>
            <a:ext cx="360080" cy="151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肘形连接符 320"/>
          <p:cNvCxnSpPr>
            <a:stCxn id="7" idx="2"/>
            <a:endCxn id="218" idx="0"/>
          </p:cNvCxnSpPr>
          <p:nvPr/>
        </p:nvCxnSpPr>
        <p:spPr>
          <a:xfrm rot="5400000">
            <a:off x="8173048" y="4428462"/>
            <a:ext cx="360080" cy="43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肘形连接符 322"/>
          <p:cNvCxnSpPr>
            <a:stCxn id="7" idx="2"/>
            <a:endCxn id="219" idx="0"/>
          </p:cNvCxnSpPr>
          <p:nvPr/>
        </p:nvCxnSpPr>
        <p:spPr>
          <a:xfrm rot="16200000" flipH="1">
            <a:off x="8965136" y="4068542"/>
            <a:ext cx="360080" cy="115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肘形连接符 324"/>
          <p:cNvCxnSpPr>
            <a:stCxn id="7" idx="2"/>
            <a:endCxn id="220" idx="0"/>
          </p:cNvCxnSpPr>
          <p:nvPr/>
        </p:nvCxnSpPr>
        <p:spPr>
          <a:xfrm rot="16200000" flipH="1">
            <a:off x="9829232" y="3204446"/>
            <a:ext cx="360080" cy="2880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肘形连接符 352"/>
          <p:cNvCxnSpPr>
            <a:stCxn id="4" idx="0"/>
            <a:endCxn id="121" idx="2"/>
          </p:cNvCxnSpPr>
          <p:nvPr/>
        </p:nvCxnSpPr>
        <p:spPr>
          <a:xfrm rot="16200000" flipV="1">
            <a:off x="5508852" y="828202"/>
            <a:ext cx="432088" cy="223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肘形连接符 354"/>
          <p:cNvCxnSpPr>
            <a:stCxn id="4" idx="0"/>
            <a:endCxn id="122" idx="2"/>
          </p:cNvCxnSpPr>
          <p:nvPr/>
        </p:nvCxnSpPr>
        <p:spPr>
          <a:xfrm rot="16200000" flipV="1">
            <a:off x="6156924" y="1476274"/>
            <a:ext cx="432088" cy="93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肘形连接符 358"/>
          <p:cNvCxnSpPr>
            <a:stCxn id="4" idx="0"/>
            <a:endCxn id="123" idx="2"/>
          </p:cNvCxnSpPr>
          <p:nvPr/>
        </p:nvCxnSpPr>
        <p:spPr>
          <a:xfrm rot="5400000" flipH="1" flipV="1">
            <a:off x="6804996" y="1764226"/>
            <a:ext cx="432088" cy="3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肘形连接符 360"/>
          <p:cNvCxnSpPr>
            <a:stCxn id="4" idx="0"/>
            <a:endCxn id="124" idx="2"/>
          </p:cNvCxnSpPr>
          <p:nvPr/>
        </p:nvCxnSpPr>
        <p:spPr>
          <a:xfrm rot="5400000" flipH="1" flipV="1">
            <a:off x="7453068" y="1116154"/>
            <a:ext cx="432088" cy="16562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肘形连接符 362"/>
          <p:cNvCxnSpPr>
            <a:stCxn id="4" idx="0"/>
            <a:endCxn id="116" idx="2"/>
          </p:cNvCxnSpPr>
          <p:nvPr/>
        </p:nvCxnSpPr>
        <p:spPr>
          <a:xfrm rot="5400000" flipH="1" flipV="1">
            <a:off x="8101140" y="468082"/>
            <a:ext cx="432088" cy="29524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肘形连接符 368"/>
          <p:cNvCxnSpPr>
            <a:stCxn id="95" idx="1"/>
            <a:endCxn id="133" idx="3"/>
          </p:cNvCxnSpPr>
          <p:nvPr/>
        </p:nvCxnSpPr>
        <p:spPr>
          <a:xfrm rot="10800000">
            <a:off x="3888532" y="2376314"/>
            <a:ext cx="504256" cy="4680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95" idx="1"/>
            <a:endCxn id="134" idx="3"/>
          </p:cNvCxnSpPr>
          <p:nvPr/>
        </p:nvCxnSpPr>
        <p:spPr>
          <a:xfrm rot="10800000" flipV="1">
            <a:off x="3888532" y="2844346"/>
            <a:ext cx="504256" cy="18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肘形连接符 372"/>
          <p:cNvCxnSpPr>
            <a:stCxn id="95" idx="1"/>
            <a:endCxn id="135" idx="3"/>
          </p:cNvCxnSpPr>
          <p:nvPr/>
        </p:nvCxnSpPr>
        <p:spPr>
          <a:xfrm rot="10800000" flipV="1">
            <a:off x="3888532" y="2844346"/>
            <a:ext cx="504256" cy="828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肘形连接符 374"/>
          <p:cNvCxnSpPr>
            <a:stCxn id="6" idx="3"/>
            <a:endCxn id="185" idx="1"/>
          </p:cNvCxnSpPr>
          <p:nvPr/>
        </p:nvCxnSpPr>
        <p:spPr>
          <a:xfrm flipV="1">
            <a:off x="9289172" y="2448322"/>
            <a:ext cx="504016" cy="39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肘形连接符 376"/>
          <p:cNvCxnSpPr>
            <a:stCxn id="6" idx="3"/>
            <a:endCxn id="186" idx="1"/>
          </p:cNvCxnSpPr>
          <p:nvPr/>
        </p:nvCxnSpPr>
        <p:spPr>
          <a:xfrm>
            <a:off x="9289172" y="2844346"/>
            <a:ext cx="504016" cy="25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6" idx="3"/>
            <a:endCxn id="187" idx="1"/>
          </p:cNvCxnSpPr>
          <p:nvPr/>
        </p:nvCxnSpPr>
        <p:spPr>
          <a:xfrm>
            <a:off x="9289172" y="2844346"/>
            <a:ext cx="504016" cy="90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64996" y="3384426"/>
            <a:ext cx="1872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系统与软件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80820" y="2232298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功能性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209012" y="266434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维护性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09012" y="410450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效率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52628" y="410450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可移植性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形状 12"/>
          <p:cNvCxnSpPr>
            <a:stCxn id="3" idx="1"/>
            <a:endCxn id="95" idx="2"/>
          </p:cNvCxnSpPr>
          <p:nvPr/>
        </p:nvCxnSpPr>
        <p:spPr>
          <a:xfrm rot="10800000">
            <a:off x="5472628" y="3024346"/>
            <a:ext cx="792368" cy="5400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3" idx="3"/>
            <a:endCxn id="6" idx="2"/>
          </p:cNvCxnSpPr>
          <p:nvPr/>
        </p:nvCxnSpPr>
        <p:spPr>
          <a:xfrm flipV="1">
            <a:off x="8136996" y="3024346"/>
            <a:ext cx="792016" cy="5400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3" idx="1"/>
            <a:endCxn id="8" idx="0"/>
          </p:cNvCxnSpPr>
          <p:nvPr/>
        </p:nvCxnSpPr>
        <p:spPr>
          <a:xfrm rot="10800000" flipV="1">
            <a:off x="5472628" y="3564426"/>
            <a:ext cx="792368" cy="5400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3" idx="3"/>
            <a:endCxn id="7" idx="0"/>
          </p:cNvCxnSpPr>
          <p:nvPr/>
        </p:nvCxnSpPr>
        <p:spPr>
          <a:xfrm>
            <a:off x="8136996" y="3564426"/>
            <a:ext cx="792016" cy="5400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752628" y="2664346"/>
            <a:ext cx="1440000" cy="360000"/>
          </a:xfrm>
          <a:prstGeom prst="round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可靠性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3" idx="0"/>
            <a:endCxn id="4" idx="2"/>
          </p:cNvCxnSpPr>
          <p:nvPr/>
        </p:nvCxnSpPr>
        <p:spPr>
          <a:xfrm flipH="1" flipV="1">
            <a:off x="7200820" y="2592298"/>
            <a:ext cx="176" cy="79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4824636" y="14402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完备性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336804" y="14402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正确性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848972" y="14402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恰当性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361140" y="14402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互操作性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096444" y="14406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功能的充分性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096444" y="432098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功能实现的完整性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96444" y="720130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功能实现的覆盖率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400700" y="144066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数据项的正确性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400700" y="432098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预期的符合性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416924" y="144066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功能的适用性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16924" y="432098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功能规格说明的稳定性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9937204" y="432098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数据格式的可交换性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24436" y="187225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成熟性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024436" y="252033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容错性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24436" y="316840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易恢复性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512268" y="79213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失效度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512268" y="165623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测试度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512268" y="122418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故障度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512268" y="208828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有效度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512268" y="252033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正常运行度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512268" y="338442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重启成功度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2108" y="43209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失效密度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2108" y="72013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失效解决率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2108" y="115217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故障密度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2108" y="14402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潜在故障率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2108" y="172824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故障排除率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2108" y="216029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测试覆盖率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2108" y="244832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测试通过率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2008" y="2880370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平均失效间隔时间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08" y="3168402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有效服务时间率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2008" y="3456434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累计有效服务时间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2008" y="3960490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平均宕机时间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2108" y="4248522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平均恢复时间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512268" y="295237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抵御误操作率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872308" y="460856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适应性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168452" y="460856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易替换性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464596" y="460856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易安装性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760740" y="4608562"/>
            <a:ext cx="15121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移植完整性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2108" y="482458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硬件适应性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2108" y="511261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操作系统适应性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2108" y="540065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数据库适应性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72108" y="568868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支撑软件适应性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2108" y="597671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有效软件共存性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72108" y="6264746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组织环境的适应性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2108" y="655277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通信适应性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2108" y="68408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数据适应性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800300" y="532864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数据的连续使用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800300" y="561667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功能的内含性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528492" y="532864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528492" y="561667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安装影响性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528492" y="590470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安装难易性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528492" y="619273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安装灵活性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528492" y="648077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安装效率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328692" y="532864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移植正确性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328692" y="561667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移植一致性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865196" y="208828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易分析性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9865196" y="295237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规范性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9865196" y="388848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易改变性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11161340" y="151221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失效诊断的效率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1161340" y="1944266"/>
            <a:ext cx="16561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对失效诊断的支持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11161340" y="244832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代码易读性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1161340" y="2880370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文档维护指导性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1161340" y="331241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数据的规范性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1161340" y="3744466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可修改性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1161340" y="4176514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修改实施的效率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1161340" y="460856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修改的可控制性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2889532" y="432098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失效诊断的准确性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2889532" y="720130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失效诊断的时间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2889432" y="1152178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有效线索比例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2889532" y="1440210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可理解线索比例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2889532" y="1728242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审核追踪能力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2889532" y="2160290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注释的充分性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2889532" y="2448322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注释的规范性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2889532" y="2736354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代码的规范性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2889532" y="3024386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代码规范的符合性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2889532" y="3456434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对维护的指导性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12889532" y="3744466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文档与软件的符合程度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2889532" y="4176514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代码的可修改性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12889532" y="4464546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可配置性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2889532" y="4896594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变更周期的效率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12889632" y="5184626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修改实施的效率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12889632" y="5472658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修改的复杂度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12889532" y="5904706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修改的可还原性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2889532" y="6192738"/>
            <a:ext cx="14402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软件变更控制的能力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488932" y="50406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时间特性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8929092" y="504061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容量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10369252" y="5040610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资源利用性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984876" y="547265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响应时间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984876" y="576069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吞吐量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8497044" y="547265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最大并发请求数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8497044" y="5760690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事务吞吐容量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497044" y="604872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数据吞吐容量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497044" y="6336754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数据处理容量</a:t>
            </a:r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0225236" y="547265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CPU</a:t>
            </a:r>
            <a:r>
              <a:rPr lang="zh-CN" altLang="en-US" sz="1200" smtClean="0">
                <a:solidFill>
                  <a:schemeClr val="tx1"/>
                </a:solidFill>
              </a:rPr>
              <a:t>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0225236" y="576069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内存利用率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0225236" y="60487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内存错误发生率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10225236" y="633675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外存时间利用率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225236" y="662478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外存空间利用率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1377364" y="5472658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设备利用率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11377364" y="576069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出错率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1521380" y="6048722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IO</a:t>
            </a:r>
            <a:r>
              <a:rPr lang="zh-CN" altLang="en-US" sz="1200" smtClean="0">
                <a:solidFill>
                  <a:schemeClr val="tx1"/>
                </a:solidFill>
              </a:rPr>
              <a:t>等待时间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1521380" y="6336754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传输能力利用率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1521380" y="662478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传输出错率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569</Words>
  <Application>Microsoft Office PowerPoint</Application>
  <PresentationFormat>自定义</PresentationFormat>
  <Paragraphs>209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161</cp:revision>
  <dcterms:created xsi:type="dcterms:W3CDTF">2018-11-16T09:36:20Z</dcterms:created>
  <dcterms:modified xsi:type="dcterms:W3CDTF">2019-07-23T09:35:51Z</dcterms:modified>
</cp:coreProperties>
</file>