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4" r:id="rId3"/>
    <p:sldId id="285" r:id="rId4"/>
    <p:sldId id="288" r:id="rId5"/>
    <p:sldId id="290" r:id="rId6"/>
    <p:sldId id="286" r:id="rId7"/>
    <p:sldId id="294" r:id="rId8"/>
    <p:sldId id="289" r:id="rId9"/>
    <p:sldId id="291" r:id="rId10"/>
    <p:sldId id="292" r:id="rId11"/>
    <p:sldId id="295" r:id="rId12"/>
    <p:sldId id="296" r:id="rId13"/>
    <p:sldId id="293" r:id="rId14"/>
    <p:sldId id="28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89223" autoAdjust="0"/>
  </p:normalViewPr>
  <p:slideViewPr>
    <p:cSldViewPr>
      <p:cViewPr>
        <p:scale>
          <a:sx n="50" d="100"/>
          <a:sy n="50" d="100"/>
        </p:scale>
        <p:origin x="-1968" y="-4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F9AAA-2D96-4243-8E59-EB3723E93C31}" type="datetimeFigureOut">
              <a:rPr lang="en-US" smtClean="0"/>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D27F5-8204-4BAD-95CD-EE2D26FB54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2/17/2019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219200"/>
            <a:ext cx="7623175" cy="1676400"/>
          </a:xfrm>
        </p:spPr>
        <p:txBody>
          <a:bodyPr/>
          <a:lstStyle/>
          <a:p>
            <a:pPr algn="ctr"/>
            <a:r>
              <a:rPr lang="en-IN" sz="4400" dirty="0" smtClean="0"/>
              <a:t>The Food Recommendation System</a:t>
            </a:r>
            <a:r>
              <a:rPr lang="en-IN" sz="4000" dirty="0" smtClean="0"/>
              <a:t>                  </a:t>
            </a:r>
            <a:r>
              <a:rPr lang="en-IN" sz="2800" dirty="0"/>
              <a:t/>
            </a:r>
            <a:br>
              <a:rPr lang="en-IN" sz="2800" dirty="0"/>
            </a:br>
            <a:endParaRPr lang="en-IN" sz="2800" dirty="0">
              <a:solidFill>
                <a:schemeClr val="tx1"/>
              </a:solidFill>
            </a:endParaRPr>
          </a:p>
        </p:txBody>
      </p:sp>
      <p:sp>
        <p:nvSpPr>
          <p:cNvPr id="5" name="Subtitle 4"/>
          <p:cNvSpPr>
            <a:spLocks noGrp="1"/>
          </p:cNvSpPr>
          <p:nvPr>
            <p:ph type="subTitle" idx="1"/>
          </p:nvPr>
        </p:nvSpPr>
        <p:spPr>
          <a:xfrm>
            <a:off x="381000" y="3962400"/>
            <a:ext cx="8153400" cy="1752600"/>
          </a:xfrm>
        </p:spPr>
        <p:txBody>
          <a:bodyPr/>
          <a:lstStyle/>
          <a:p>
            <a:r>
              <a:rPr lang="en-IN" sz="1800" b="1" dirty="0" smtClean="0"/>
              <a:t>Team Members</a:t>
            </a:r>
            <a:r>
              <a:rPr lang="en-IN" sz="1800" dirty="0" smtClean="0"/>
              <a:t>:</a:t>
            </a:r>
          </a:p>
          <a:p>
            <a:r>
              <a:rPr lang="en-IN" sz="1800" dirty="0" smtClean="0"/>
              <a:t>S.R Sudha Rachana         154g1a0588                </a:t>
            </a:r>
            <a:r>
              <a:rPr lang="en-IN" sz="1800" dirty="0" smtClean="0">
                <a:latin typeface="Arial" panose="020B0604020202020204" pitchFamily="34" charset="0"/>
                <a:cs typeface="Arial" panose="020B0604020202020204" pitchFamily="34" charset="0"/>
              </a:rPr>
              <a:t>Batch : B8</a:t>
            </a:r>
            <a:r>
              <a:rPr lang="en-IN" sz="1800" dirty="0" smtClean="0"/>
              <a:t> </a:t>
            </a:r>
            <a:endParaRPr lang="en-US" sz="1800" dirty="0" smtClean="0"/>
          </a:p>
          <a:p>
            <a:r>
              <a:rPr lang="en-US" sz="1800" dirty="0" smtClean="0"/>
              <a:t>R.Swetha                          154g1a0596                Guide : L.Suman</a:t>
            </a:r>
            <a:endParaRPr lang="en-IN" sz="1800" dirty="0"/>
          </a:p>
          <a:p>
            <a:r>
              <a:rPr lang="en-US" sz="1800" dirty="0" smtClean="0"/>
              <a:t>S.Surekha                         154g1a0592                </a:t>
            </a:r>
            <a:r>
              <a:rPr lang="en-US" sz="1400" dirty="0" smtClean="0"/>
              <a:t>M.Tech., Assistant Professor</a:t>
            </a:r>
            <a:endParaRPr lang="en-US" sz="1800" dirty="0" smtClean="0"/>
          </a:p>
          <a:p>
            <a:r>
              <a:rPr lang="en-US" sz="1800" dirty="0" smtClean="0"/>
              <a:t>B.Suresh Kumar               154g1a0593</a:t>
            </a:r>
            <a:endParaRPr lang="en-IN" sz="1800" dirty="0"/>
          </a:p>
          <a:p>
            <a:endParaRPr lang="en-US" sz="1800" dirty="0"/>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1219200"/>
            <a:ext cx="8229600" cy="4911725"/>
          </a:xfrm>
        </p:spPr>
        <p:txBody>
          <a:bodyPr/>
          <a:lstStyle/>
          <a:p>
            <a:pPr algn="just"/>
            <a:r>
              <a:rPr lang="en-IN" dirty="0" smtClean="0"/>
              <a:t>To interpret BMI, ranges have been associated with weight status as follows:</a:t>
            </a:r>
          </a:p>
          <a:p>
            <a:pPr algn="just"/>
            <a:r>
              <a:rPr lang="en-IN" dirty="0" smtClean="0"/>
              <a:t>Underweight   : &lt;18.50 kg/m2</a:t>
            </a:r>
          </a:p>
          <a:p>
            <a:pPr algn="just"/>
            <a:r>
              <a:rPr lang="en-IN" dirty="0" smtClean="0"/>
              <a:t>Normal range : 18.50-24.99 kg/m2</a:t>
            </a:r>
          </a:p>
          <a:p>
            <a:pPr algn="just"/>
            <a:r>
              <a:rPr lang="en-IN" dirty="0" smtClean="0"/>
              <a:t>Overweight    : 25.00-29.99 kg/m2</a:t>
            </a:r>
          </a:p>
          <a:p>
            <a:pPr algn="just"/>
            <a:r>
              <a:rPr lang="en-IN" dirty="0" smtClean="0"/>
              <a:t>Obese            : ≥30.00 kg/m2</a:t>
            </a:r>
          </a:p>
          <a:p>
            <a:pPr algn="just">
              <a:buNone/>
            </a:pPr>
            <a:r>
              <a:rPr lang="en-IN" dirty="0" smtClean="0"/>
              <a:t>        Obese class I: 30.00-34.99 kg/m2</a:t>
            </a:r>
          </a:p>
          <a:p>
            <a:pPr algn="just">
              <a:buNone/>
            </a:pPr>
            <a:r>
              <a:rPr lang="en-IN" dirty="0" smtClean="0"/>
              <a:t>        Obese class II: 35.00-39.99 kg/m2</a:t>
            </a:r>
          </a:p>
          <a:p>
            <a:pPr algn="just">
              <a:buNone/>
            </a:pPr>
            <a:r>
              <a:rPr lang="en-IN" dirty="0" smtClean="0"/>
              <a:t>        Obese class III: ≥40.00 kg/m2</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Agile Model</a:t>
            </a:r>
            <a:endParaRPr lang="en-IN" dirty="0"/>
          </a:p>
        </p:txBody>
      </p:sp>
      <p:pic>
        <p:nvPicPr>
          <p:cNvPr id="4" name="Content Placeholder 3" descr="agile.png"/>
          <p:cNvPicPr>
            <a:picLocks noGrp="1" noChangeAspect="1"/>
          </p:cNvPicPr>
          <p:nvPr>
            <p:ph idx="1"/>
          </p:nvPr>
        </p:nvPicPr>
        <p:blipFill>
          <a:blip r:embed="rId2"/>
          <a:stretch>
            <a:fillRect/>
          </a:stretch>
        </p:blipFill>
        <p:spPr>
          <a:xfrm>
            <a:off x="2216337" y="1219200"/>
            <a:ext cx="4711326"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4" name="Content Placeholder 3" descr="Flowchart2.PNG"/>
          <p:cNvPicPr>
            <a:picLocks noGrp="1" noChangeAspect="1"/>
          </p:cNvPicPr>
          <p:nvPr>
            <p:ph idx="1"/>
          </p:nvPr>
        </p:nvPicPr>
        <p:blipFill>
          <a:blip r:embed="rId2"/>
          <a:stretch>
            <a:fillRect/>
          </a:stretch>
        </p:blipFill>
        <p:spPr>
          <a:xfrm>
            <a:off x="1752600" y="1143000"/>
            <a:ext cx="5638800" cy="4953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IN" dirty="0"/>
          </a:p>
        </p:txBody>
      </p:sp>
      <p:sp>
        <p:nvSpPr>
          <p:cNvPr id="3" name="Content Placeholder 2"/>
          <p:cNvSpPr>
            <a:spLocks noGrp="1"/>
          </p:cNvSpPr>
          <p:nvPr>
            <p:ph idx="1"/>
          </p:nvPr>
        </p:nvSpPr>
        <p:spPr/>
        <p:txBody>
          <a:bodyPr/>
          <a:lstStyle/>
          <a:p>
            <a:r>
              <a:rPr lang="en-IN" dirty="0" smtClean="0"/>
              <a:t>Week 1 : Information Gathering </a:t>
            </a:r>
          </a:p>
          <a:p>
            <a:r>
              <a:rPr lang="en-IN" dirty="0" smtClean="0"/>
              <a:t>Week 2 : Analysis and design</a:t>
            </a:r>
          </a:p>
          <a:p>
            <a:r>
              <a:rPr lang="en-IN" dirty="0" smtClean="0"/>
              <a:t>Week 3 : Implementation using Python</a:t>
            </a:r>
          </a:p>
          <a:p>
            <a:r>
              <a:rPr lang="en-IN" dirty="0" smtClean="0"/>
              <a:t>Week 4 : Testing and evaluation</a:t>
            </a:r>
          </a:p>
          <a:p>
            <a:r>
              <a:rPr lang="en-IN" dirty="0" smtClean="0"/>
              <a:t>Week 5 : Documentation and verification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5029200"/>
          </a:xfrm>
        </p:spPr>
        <p:txBody>
          <a:bodyPr/>
          <a:lstStyle/>
          <a:p>
            <a:pPr algn="just"/>
            <a:r>
              <a:rPr lang="en-IN" sz="2700" dirty="0" smtClean="0"/>
              <a:t>Jong-Hun </a:t>
            </a:r>
            <a:r>
              <a:rPr lang="en-IN" sz="2700" dirty="0" smtClean="0"/>
              <a:t>Kim, Jung-Hyun Lee, </a:t>
            </a:r>
            <a:r>
              <a:rPr lang="en-IN" sz="2700" dirty="0" err="1" smtClean="0"/>
              <a:t>Jee</a:t>
            </a:r>
            <a:r>
              <a:rPr lang="en-IN" sz="2700" dirty="0" smtClean="0"/>
              <a:t>-Song Park, </a:t>
            </a:r>
            <a:r>
              <a:rPr lang="en-IN" sz="2700" dirty="0" smtClean="0"/>
              <a:t>Design </a:t>
            </a:r>
            <a:r>
              <a:rPr lang="en-IN" sz="2700" dirty="0" smtClean="0"/>
              <a:t>of Diet Recommendation System for Healthcare Service Based on User Information‖, 2009 Fourth International Conference on Computer Sciences </a:t>
            </a:r>
            <a:r>
              <a:rPr lang="en-IN" sz="2700" dirty="0" smtClean="0"/>
              <a:t>and </a:t>
            </a:r>
            <a:r>
              <a:rPr lang="en-IN" sz="2700" dirty="0" smtClean="0"/>
              <a:t>Information </a:t>
            </a:r>
            <a:r>
              <a:rPr lang="en-IN" sz="2700" dirty="0" smtClean="0"/>
              <a:t>Technology.</a:t>
            </a:r>
          </a:p>
          <a:p>
            <a:pPr algn="just"/>
            <a:r>
              <a:rPr lang="en-IN" sz="2700" dirty="0" smtClean="0"/>
              <a:t>Yu-</a:t>
            </a:r>
            <a:r>
              <a:rPr lang="en-IN" sz="2700" dirty="0" err="1" smtClean="0"/>
              <a:t>Hsien</a:t>
            </a:r>
            <a:r>
              <a:rPr lang="en-IN" sz="2700" dirty="0" smtClean="0"/>
              <a:t> Ting, </a:t>
            </a:r>
            <a:r>
              <a:rPr lang="en-IN" sz="2700" dirty="0" err="1" smtClean="0"/>
              <a:t>Qiangfu</a:t>
            </a:r>
            <a:r>
              <a:rPr lang="en-IN" sz="2700" dirty="0" smtClean="0"/>
              <a:t> Zhao, Rung-</a:t>
            </a:r>
            <a:r>
              <a:rPr lang="en-IN" sz="2700" dirty="0" err="1" smtClean="0"/>
              <a:t>Ching</a:t>
            </a:r>
            <a:r>
              <a:rPr lang="en-IN" sz="2700" dirty="0" smtClean="0"/>
              <a:t> Chen, </a:t>
            </a:r>
            <a:r>
              <a:rPr lang="en-IN" sz="2700" dirty="0" smtClean="0"/>
              <a:t>Dietary </a:t>
            </a:r>
            <a:r>
              <a:rPr lang="en-IN" sz="2700" dirty="0" smtClean="0"/>
              <a:t>Recommendation Based on Recipe Ontology‖, Awareness Science and Technology (</a:t>
            </a:r>
            <a:r>
              <a:rPr lang="en-IN" sz="2700" dirty="0" err="1" smtClean="0"/>
              <a:t>iCAST</a:t>
            </a:r>
            <a:r>
              <a:rPr lang="en-IN" sz="2700" dirty="0" smtClean="0"/>
              <a:t>), 2014 IEEE 6th International Conference on 29-31 Oct. 2014</a:t>
            </a:r>
            <a:endParaRPr lang="en-IN" sz="2700" dirty="0" smtClean="0"/>
          </a:p>
          <a:p>
            <a:pPr algn="just"/>
            <a:endParaRPr lang="en-IN" sz="2800" dirty="0" smtClean="0"/>
          </a:p>
          <a:p>
            <a:pPr algn="just"/>
            <a:endParaRPr lang="en-IN" sz="2800" dirty="0" smtClean="0"/>
          </a:p>
          <a:p>
            <a:pPr algn="just"/>
            <a:endParaRPr lang="en-IN" dirty="0" smtClean="0"/>
          </a:p>
          <a:p>
            <a:pPr>
              <a:buNone/>
            </a:pPr>
            <a:endParaRPr lang="en-IN" dirty="0" smtClean="0"/>
          </a:p>
          <a:p>
            <a:pPr>
              <a:buNone/>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295400"/>
            <a:ext cx="8229600" cy="4800600"/>
          </a:xfrm>
        </p:spPr>
        <p:txBody>
          <a:bodyPr/>
          <a:lstStyle/>
          <a:p>
            <a:pPr algn="just"/>
            <a:r>
              <a:rPr lang="en-IN" dirty="0" smtClean="0"/>
              <a:t>Due to diversity in food components and large number of dietary sources, it is challenging to perform real-time selection of diet patterns that must fulfil one’s nutrition needs. </a:t>
            </a:r>
            <a:endParaRPr lang="en-IN" dirty="0" smtClean="0"/>
          </a:p>
          <a:p>
            <a:pPr algn="just"/>
            <a:r>
              <a:rPr lang="en-IN" dirty="0" smtClean="0"/>
              <a:t>The </a:t>
            </a:r>
            <a:r>
              <a:rPr lang="en-IN" dirty="0" smtClean="0"/>
              <a:t>project entitled “The Food Recommendation System” recommends a list of food items and its  nutritional value  for the people who concern about weight issues </a:t>
            </a:r>
            <a:r>
              <a:rPr lang="en-IN" dirty="0" smtClean="0"/>
              <a:t> based on BMI ranges.</a:t>
            </a:r>
            <a:endParaRPr lang="en-IN" dirty="0" smtClean="0"/>
          </a:p>
          <a:p>
            <a:pPr algn="just">
              <a:buNone/>
            </a:pPr>
            <a:endParaRPr lang="en-IN" sz="2800" dirty="0" smtClean="0"/>
          </a:p>
          <a:p>
            <a:pPr algn="just">
              <a:buNone/>
            </a:pPr>
            <a:endParaRPr lang="en-IN" sz="2800" dirty="0" smtClean="0"/>
          </a:p>
          <a:p>
            <a:pPr algn="just"/>
            <a:endParaRPr lang="en-IN" sz="2800" dirty="0" smtClean="0"/>
          </a:p>
          <a:p>
            <a:endParaRPr lang="en-I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pPr algn="just">
              <a:buSzPct val="130000"/>
              <a:buFont typeface="Wingdings" pitchFamily="2" charset="2"/>
              <a:buChar char="§"/>
            </a:pPr>
            <a:r>
              <a:rPr lang="en-IN" dirty="0" smtClean="0"/>
              <a:t>Problem Definition</a:t>
            </a:r>
          </a:p>
          <a:p>
            <a:pPr algn="just">
              <a:buSzPct val="130000"/>
              <a:buFont typeface="Wingdings" pitchFamily="2" charset="2"/>
              <a:buChar char="§"/>
            </a:pPr>
            <a:r>
              <a:rPr lang="en-IN" dirty="0" smtClean="0"/>
              <a:t>Proposed system</a:t>
            </a:r>
          </a:p>
          <a:p>
            <a:pPr algn="just">
              <a:buSzPct val="130000"/>
              <a:buFont typeface="Wingdings" pitchFamily="2" charset="2"/>
              <a:buChar char="§"/>
            </a:pPr>
            <a:r>
              <a:rPr lang="en-IN" dirty="0" smtClean="0"/>
              <a:t>Limitations</a:t>
            </a:r>
          </a:p>
          <a:p>
            <a:pPr algn="just">
              <a:buSzPct val="130000"/>
              <a:buFont typeface="Wingdings" pitchFamily="2" charset="2"/>
              <a:buChar char="§"/>
            </a:pPr>
            <a:r>
              <a:rPr lang="en-IN" dirty="0" smtClean="0"/>
              <a:t>Literature Survey</a:t>
            </a:r>
          </a:p>
          <a:p>
            <a:pPr algn="just">
              <a:buSzPct val="130000"/>
              <a:buFont typeface="Wingdings" pitchFamily="2" charset="2"/>
              <a:buChar char="§"/>
            </a:pPr>
            <a:r>
              <a:rPr lang="en-IN" dirty="0" smtClean="0"/>
              <a:t>Planning</a:t>
            </a:r>
          </a:p>
          <a:p>
            <a:pPr algn="just"/>
            <a:r>
              <a:rPr lang="en-IN" dirty="0" smtClean="0"/>
              <a:t>References</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algn="just"/>
            <a:r>
              <a:rPr lang="en-IN" dirty="0" smtClean="0"/>
              <a:t>Inadequate and inappropriate intake of food is known to cause various health issues. Due to lack of concise information about healthy diet, people have to rely on medicines instead of taking preventive measures in food intake.</a:t>
            </a:r>
          </a:p>
          <a:p>
            <a:pPr algn="just"/>
            <a:r>
              <a:rPr lang="en-IN" dirty="0" smtClean="0"/>
              <a:t>The purpose of this project is to examine the Body Mass Index (BMI)  and to determine the nutrition-related goals of the people. </a:t>
            </a: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pPr algn="just"/>
            <a:r>
              <a:rPr lang="en-IN" dirty="0" smtClean="0"/>
              <a:t>The existing systems do not provide a comprehensive dietary application experience. </a:t>
            </a:r>
          </a:p>
          <a:p>
            <a:pPr algn="just"/>
            <a:r>
              <a:rPr lang="en-IN" dirty="0" smtClean="0"/>
              <a:t> Does not provide </a:t>
            </a:r>
            <a:r>
              <a:rPr lang="en-IN" dirty="0" smtClean="0"/>
              <a:t>recipe and nutrition </a:t>
            </a:r>
            <a:r>
              <a:rPr lang="en-IN" dirty="0" smtClean="0"/>
              <a:t>information.</a:t>
            </a:r>
          </a:p>
          <a:p>
            <a:pPr algn="just">
              <a:buNone/>
            </a:pPr>
            <a:r>
              <a:rPr lang="en-IN" dirty="0" smtClean="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algn="just">
              <a:buSzPct val="120000"/>
              <a:buFont typeface="Wingdings" pitchFamily="2" charset="2"/>
              <a:buChar char="§"/>
            </a:pPr>
            <a:r>
              <a:rPr lang="en-IN" dirty="0" smtClean="0"/>
              <a:t>With </a:t>
            </a:r>
            <a:r>
              <a:rPr lang="en-IN" dirty="0" smtClean="0"/>
              <a:t>The Food </a:t>
            </a:r>
            <a:r>
              <a:rPr lang="en-IN" dirty="0" smtClean="0"/>
              <a:t>Recommendation </a:t>
            </a:r>
            <a:r>
              <a:rPr lang="en-IN" dirty="0" smtClean="0"/>
              <a:t>System, </a:t>
            </a:r>
            <a:r>
              <a:rPr lang="en-IN" dirty="0" smtClean="0"/>
              <a:t>we aim to recommend appropriate nutritional intake to </a:t>
            </a:r>
            <a:r>
              <a:rPr lang="en-IN" dirty="0" smtClean="0"/>
              <a:t>the </a:t>
            </a:r>
            <a:r>
              <a:rPr lang="en-IN" dirty="0" smtClean="0"/>
              <a:t>users based on </a:t>
            </a:r>
            <a:r>
              <a:rPr lang="en-IN" dirty="0" smtClean="0"/>
              <a:t>their personal preferences.</a:t>
            </a:r>
          </a:p>
          <a:p>
            <a:pPr algn="just">
              <a:buSzPct val="120000"/>
              <a:buFont typeface="Wingdings" pitchFamily="2" charset="2"/>
              <a:buChar char="§"/>
            </a:pPr>
            <a:r>
              <a:rPr lang="en-IN" dirty="0" smtClean="0"/>
              <a:t>The core </a:t>
            </a:r>
            <a:r>
              <a:rPr lang="en-IN" dirty="0" smtClean="0"/>
              <a:t>task </a:t>
            </a:r>
            <a:r>
              <a:rPr lang="en-IN" dirty="0" smtClean="0"/>
              <a:t>of </a:t>
            </a:r>
            <a:r>
              <a:rPr lang="en-IN" dirty="0" smtClean="0"/>
              <a:t>the system is to determine </a:t>
            </a:r>
            <a:r>
              <a:rPr lang="en-IN" dirty="0" smtClean="0"/>
              <a:t>the individual bodily nutritional requirements </a:t>
            </a:r>
            <a:r>
              <a:rPr lang="en-IN" dirty="0" smtClean="0"/>
              <a:t>and the </a:t>
            </a:r>
            <a:r>
              <a:rPr lang="en-IN" dirty="0" smtClean="0"/>
              <a:t>corresponding raw materials that provide </a:t>
            </a:r>
            <a:r>
              <a:rPr lang="en-IN" dirty="0" smtClean="0"/>
              <a:t>those nutrients.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This project only deals with the people of age above 19 years.</a:t>
            </a:r>
          </a:p>
          <a:p>
            <a:r>
              <a:rPr lang="en-IN" dirty="0" smtClean="0"/>
              <a:t>It </a:t>
            </a:r>
            <a:r>
              <a:rPr lang="en-IN" dirty="0" smtClean="0"/>
              <a:t>does not deal with </a:t>
            </a:r>
            <a:r>
              <a:rPr lang="en-IN" dirty="0" smtClean="0"/>
              <a:t>seasonal availability of </a:t>
            </a:r>
            <a:r>
              <a:rPr lang="en-IN" dirty="0" smtClean="0"/>
              <a:t>food.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algn="just"/>
            <a:r>
              <a:rPr lang="en-IN" dirty="0" smtClean="0"/>
              <a:t>Food and nutrition are a key to have good health. They are important for everyone to maintain a healthy diet especially for obese people who have several limitations.</a:t>
            </a:r>
          </a:p>
          <a:p>
            <a:pPr algn="just"/>
            <a:r>
              <a:rPr lang="en-IN" dirty="0" smtClean="0"/>
              <a:t>The World Health Organization is predicting that the number of obese adults worldwide will reach 2.5 billion by 2019 and the issue is attracting increased attention. (WHO, 2010.)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sz="2800" dirty="0" smtClean="0"/>
              <a:t>Body mass index (BMI) is commonly used to determine overweight and obesity. It is calculated as weight in kg/m2  using the formula:</a:t>
            </a:r>
          </a:p>
          <a:p>
            <a:pPr algn="just">
              <a:buNone/>
            </a:pPr>
            <a:r>
              <a:rPr lang="en-IN" sz="2800" dirty="0" smtClean="0"/>
              <a:t>         </a:t>
            </a:r>
            <a:r>
              <a:rPr lang="en-US" altLang="ko-KR" sz="2800" dirty="0" smtClean="0"/>
              <a:t>BMI = weight(kg)/height(m2)</a:t>
            </a:r>
          </a:p>
          <a:p>
            <a:pPr>
              <a:buNone/>
            </a:pPr>
            <a:endParaRPr lang="en-US" altLang="ko-KR" sz="2400" dirty="0" smtClean="0"/>
          </a:p>
          <a:p>
            <a:pPr>
              <a:buNone/>
            </a:pPr>
            <a:endParaRPr lang="en-IN" dirty="0"/>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1568</TotalTime>
  <Words>539</Words>
  <Application>Microsoft Office PowerPoint</Application>
  <PresentationFormat>On-screen Show (4:3)</PresentationFormat>
  <Paragraphs>68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SRIT_PPT_Theme</vt:lpstr>
      <vt:lpstr>The Food Recommendation System                   </vt:lpstr>
      <vt:lpstr>Abstract</vt:lpstr>
      <vt:lpstr>Contents</vt:lpstr>
      <vt:lpstr>Problem Definition</vt:lpstr>
      <vt:lpstr>Existing System</vt:lpstr>
      <vt:lpstr>Proposed System</vt:lpstr>
      <vt:lpstr>Limitations</vt:lpstr>
      <vt:lpstr>Literature Survey</vt:lpstr>
      <vt:lpstr>Cont...</vt:lpstr>
      <vt:lpstr>Cont...</vt:lpstr>
      <vt:lpstr>Planning model: Agile Model</vt:lpstr>
      <vt:lpstr>Flowchart</vt:lpstr>
      <vt:lpstr>Planning</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ACER</cp:lastModifiedBy>
  <cp:revision>245</cp:revision>
  <dcterms:created xsi:type="dcterms:W3CDTF">2006-08-16T00:00:00Z</dcterms:created>
  <dcterms:modified xsi:type="dcterms:W3CDTF">2019-02-17T17:17:35Z</dcterms:modified>
</cp:coreProperties>
</file>