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301" r:id="rId3"/>
    <p:sldId id="274" r:id="rId4"/>
    <p:sldId id="285" r:id="rId5"/>
    <p:sldId id="288" r:id="rId6"/>
    <p:sldId id="298" r:id="rId7"/>
    <p:sldId id="304" r:id="rId8"/>
    <p:sldId id="286" r:id="rId9"/>
    <p:sldId id="302" r:id="rId10"/>
    <p:sldId id="303" r:id="rId11"/>
    <p:sldId id="294" r:id="rId12"/>
    <p:sldId id="295" r:id="rId13"/>
    <p:sldId id="296" r:id="rId14"/>
    <p:sldId id="293" r:id="rId15"/>
    <p:sldId id="28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89223" autoAdjust="0"/>
  </p:normalViewPr>
  <p:slideViewPr>
    <p:cSldViewPr>
      <p:cViewPr>
        <p:scale>
          <a:sx n="50" d="100"/>
          <a:sy n="50" d="100"/>
        </p:scale>
        <p:origin x="-1968" y="-4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F9AAA-2D96-4243-8E59-EB3723E93C31}" type="datetimeFigureOut">
              <a:rPr lang="en-US" smtClean="0"/>
              <a:pPr/>
              <a:t>2/18/2019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D27F5-8204-4BAD-95CD-EE2D26FB54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0D27F5-8204-4BAD-95CD-EE2D26FB54D4}"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0D27F5-8204-4BAD-95CD-EE2D26FB54D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2/18/2019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a:t>Click icon to add chart</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2/18/2019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219200"/>
            <a:ext cx="7623175" cy="1676400"/>
          </a:xfrm>
        </p:spPr>
        <p:txBody>
          <a:bodyPr/>
          <a:lstStyle/>
          <a:p>
            <a:pPr algn="ctr"/>
            <a:r>
              <a:rPr lang="en-IN" sz="4400" dirty="0" smtClean="0"/>
              <a:t>The Food Recommendation System</a:t>
            </a:r>
            <a:r>
              <a:rPr lang="en-IN" sz="4000" dirty="0" smtClean="0"/>
              <a:t>                  </a:t>
            </a:r>
            <a:r>
              <a:rPr lang="en-IN" sz="2800" dirty="0"/>
              <a:t/>
            </a:r>
            <a:br>
              <a:rPr lang="en-IN" sz="2800" dirty="0"/>
            </a:br>
            <a:endParaRPr lang="en-IN" sz="2800" dirty="0">
              <a:solidFill>
                <a:schemeClr val="tx1"/>
              </a:solidFill>
            </a:endParaRPr>
          </a:p>
        </p:txBody>
      </p:sp>
      <p:sp>
        <p:nvSpPr>
          <p:cNvPr id="5" name="Subtitle 4"/>
          <p:cNvSpPr>
            <a:spLocks noGrp="1"/>
          </p:cNvSpPr>
          <p:nvPr>
            <p:ph type="subTitle" idx="1"/>
          </p:nvPr>
        </p:nvSpPr>
        <p:spPr>
          <a:xfrm>
            <a:off x="381000" y="3962400"/>
            <a:ext cx="8153400" cy="1752600"/>
          </a:xfrm>
        </p:spPr>
        <p:txBody>
          <a:bodyPr/>
          <a:lstStyle/>
          <a:p>
            <a:r>
              <a:rPr lang="en-IN" sz="1800" b="1" dirty="0" smtClean="0"/>
              <a:t>Team Members</a:t>
            </a:r>
            <a:r>
              <a:rPr lang="en-IN" sz="1800" dirty="0" smtClean="0"/>
              <a:t>:</a:t>
            </a:r>
          </a:p>
          <a:p>
            <a:r>
              <a:rPr lang="en-IN" sz="1800" dirty="0" smtClean="0"/>
              <a:t>S.R Sudha Rachana         154g1a0588                </a:t>
            </a:r>
            <a:r>
              <a:rPr lang="en-IN" sz="1800" dirty="0" smtClean="0">
                <a:latin typeface="Arial" panose="020B0604020202020204" pitchFamily="34" charset="0"/>
                <a:cs typeface="Arial" panose="020B0604020202020204" pitchFamily="34" charset="0"/>
              </a:rPr>
              <a:t>Batch : B8</a:t>
            </a:r>
            <a:r>
              <a:rPr lang="en-IN" sz="1800" dirty="0" smtClean="0"/>
              <a:t> </a:t>
            </a:r>
            <a:endParaRPr lang="en-US" sz="1800" dirty="0" smtClean="0"/>
          </a:p>
          <a:p>
            <a:r>
              <a:rPr lang="en-US" sz="1800" dirty="0" smtClean="0"/>
              <a:t>R.Swetha                          154g1a0596                Guide : L.Suman</a:t>
            </a:r>
            <a:endParaRPr lang="en-IN" sz="1800" dirty="0"/>
          </a:p>
          <a:p>
            <a:r>
              <a:rPr lang="en-US" sz="1800" dirty="0" smtClean="0"/>
              <a:t>S.Surekha                         154g1a0592                </a:t>
            </a:r>
            <a:r>
              <a:rPr lang="en-US" sz="1400" dirty="0" smtClean="0"/>
              <a:t>M.Tech., Assistant Professor</a:t>
            </a:r>
            <a:endParaRPr lang="en-US" sz="1800" dirty="0" smtClean="0"/>
          </a:p>
          <a:p>
            <a:r>
              <a:rPr lang="en-US" sz="1800" dirty="0" smtClean="0"/>
              <a:t>B.Suresh Kumar               154g1a0593</a:t>
            </a:r>
            <a:endParaRPr lang="en-IN" sz="1800" dirty="0"/>
          </a:p>
          <a:p>
            <a:endParaRPr lang="en-US" sz="1800" dirty="0"/>
          </a:p>
        </p:txBody>
      </p:sp>
      <p:sp>
        <p:nvSpPr>
          <p:cNvPr id="6" name="TextBox 5"/>
          <p:cNvSpPr txBox="1"/>
          <p:nvPr/>
        </p:nvSpPr>
        <p:spPr>
          <a:xfrm>
            <a:off x="1447800" y="5715000"/>
            <a:ext cx="7086600" cy="1015663"/>
          </a:xfrm>
          <a:prstGeom prst="rect">
            <a:avLst/>
          </a:prstGeom>
          <a:noFill/>
        </p:spPr>
        <p:txBody>
          <a:bodyPr wrap="square" rtlCol="0">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56388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a:xfrm>
            <a:off x="457200" y="1219200"/>
            <a:ext cx="8229600" cy="4911725"/>
          </a:xfrm>
        </p:spPr>
        <p:txBody>
          <a:bodyPr/>
          <a:lstStyle/>
          <a:p>
            <a:pPr algn="just"/>
            <a:r>
              <a:rPr lang="en-IN" dirty="0" smtClean="0"/>
              <a:t>To interpret BMI, ranges have been associated with weight status as follows:</a:t>
            </a:r>
          </a:p>
          <a:p>
            <a:pPr algn="just"/>
            <a:r>
              <a:rPr lang="en-IN" dirty="0" smtClean="0"/>
              <a:t>Underweight   : &lt;18.50 kg/m2</a:t>
            </a:r>
          </a:p>
          <a:p>
            <a:pPr algn="just"/>
            <a:r>
              <a:rPr lang="en-IN" dirty="0" smtClean="0"/>
              <a:t>Normal range : 18.50-24.99 kg/m2</a:t>
            </a:r>
          </a:p>
          <a:p>
            <a:pPr algn="just"/>
            <a:r>
              <a:rPr lang="en-IN" dirty="0" smtClean="0"/>
              <a:t>Overweight    : 25.00-29.99 kg/m2</a:t>
            </a:r>
          </a:p>
          <a:p>
            <a:pPr algn="just"/>
            <a:r>
              <a:rPr lang="en-IN" dirty="0" smtClean="0"/>
              <a:t>Obese            : ≥30.00 kg/m2</a:t>
            </a:r>
          </a:p>
          <a:p>
            <a:pPr algn="just">
              <a:buNone/>
            </a:pPr>
            <a:r>
              <a:rPr lang="en-IN" dirty="0" smtClean="0"/>
              <a:t>        Obese class I: 30.00-34.99 kg/m2</a:t>
            </a:r>
          </a:p>
          <a:p>
            <a:pPr algn="just">
              <a:buNone/>
            </a:pPr>
            <a:r>
              <a:rPr lang="en-IN" dirty="0" smtClean="0"/>
              <a:t>        Obese class II: 35.00-39.99 kg/m2</a:t>
            </a:r>
          </a:p>
          <a:p>
            <a:pPr algn="just">
              <a:buNone/>
            </a:pPr>
            <a:r>
              <a:rPr lang="en-IN" dirty="0" smtClean="0"/>
              <a:t>        Obese class III: ≥40.00 kg/m2</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This project only deals with the people of age above 19 years.</a:t>
            </a:r>
          </a:p>
          <a:p>
            <a:r>
              <a:rPr lang="en-IN" dirty="0" smtClean="0"/>
              <a:t>It does not deal with seasonal availability of food.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model: Agile Model</a:t>
            </a:r>
            <a:endParaRPr lang="en-IN" dirty="0"/>
          </a:p>
        </p:txBody>
      </p:sp>
      <p:pic>
        <p:nvPicPr>
          <p:cNvPr id="4" name="Content Placeholder 3" descr="agile.png"/>
          <p:cNvPicPr>
            <a:picLocks noGrp="1" noChangeAspect="1"/>
          </p:cNvPicPr>
          <p:nvPr>
            <p:ph idx="1"/>
          </p:nvPr>
        </p:nvPicPr>
        <p:blipFill>
          <a:blip r:embed="rId2"/>
          <a:stretch>
            <a:fillRect/>
          </a:stretch>
        </p:blipFill>
        <p:spPr>
          <a:xfrm>
            <a:off x="2216337" y="1219200"/>
            <a:ext cx="4711326" cy="4800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IN" dirty="0"/>
          </a:p>
        </p:txBody>
      </p:sp>
      <p:pic>
        <p:nvPicPr>
          <p:cNvPr id="4" name="Content Placeholder 3" descr="Flowchart2.PNG"/>
          <p:cNvPicPr>
            <a:picLocks noGrp="1" noChangeAspect="1"/>
          </p:cNvPicPr>
          <p:nvPr>
            <p:ph idx="1"/>
          </p:nvPr>
        </p:nvPicPr>
        <p:blipFill>
          <a:blip r:embed="rId2"/>
          <a:stretch>
            <a:fillRect/>
          </a:stretch>
        </p:blipFill>
        <p:spPr>
          <a:xfrm>
            <a:off x="1752600" y="1143000"/>
            <a:ext cx="5638800" cy="4953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a:t>
            </a:r>
            <a:endParaRPr lang="en-IN" dirty="0"/>
          </a:p>
        </p:txBody>
      </p:sp>
      <p:sp>
        <p:nvSpPr>
          <p:cNvPr id="3" name="Content Placeholder 2"/>
          <p:cNvSpPr>
            <a:spLocks noGrp="1"/>
          </p:cNvSpPr>
          <p:nvPr>
            <p:ph idx="1"/>
          </p:nvPr>
        </p:nvSpPr>
        <p:spPr/>
        <p:txBody>
          <a:bodyPr/>
          <a:lstStyle/>
          <a:p>
            <a:r>
              <a:rPr lang="en-IN" dirty="0" smtClean="0"/>
              <a:t>Week 1 : Information Gathering </a:t>
            </a:r>
          </a:p>
          <a:p>
            <a:r>
              <a:rPr lang="en-IN" dirty="0" smtClean="0"/>
              <a:t>Week 2 : Analysis and design</a:t>
            </a:r>
          </a:p>
          <a:p>
            <a:r>
              <a:rPr lang="en-IN" dirty="0" smtClean="0"/>
              <a:t>Week 3 : Implementation using Python</a:t>
            </a:r>
          </a:p>
          <a:p>
            <a:r>
              <a:rPr lang="en-IN" dirty="0" smtClean="0"/>
              <a:t>Week 4 : Testing and evaluation</a:t>
            </a:r>
          </a:p>
          <a:p>
            <a:r>
              <a:rPr lang="en-IN" dirty="0" smtClean="0"/>
              <a:t>Week 5 : Documentation and verification</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457200" y="1371600"/>
            <a:ext cx="8229600" cy="5029200"/>
          </a:xfrm>
        </p:spPr>
        <p:txBody>
          <a:bodyPr/>
          <a:lstStyle/>
          <a:p>
            <a:pPr algn="just"/>
            <a:r>
              <a:rPr lang="en-IN" sz="2700" dirty="0" smtClean="0"/>
              <a:t>Jong-Hun Kim, Jung-Hyun Lee, </a:t>
            </a:r>
            <a:r>
              <a:rPr lang="en-IN" sz="2700" dirty="0" err="1" smtClean="0"/>
              <a:t>Jee</a:t>
            </a:r>
            <a:r>
              <a:rPr lang="en-IN" sz="2700" dirty="0" smtClean="0"/>
              <a:t>-Song Park, Design of Diet Recommendation System for Healthcare Service Based on User Information‖, 2009 Fourth International Conference on Computer Sciences and Information Technology.</a:t>
            </a:r>
          </a:p>
          <a:p>
            <a:pPr algn="just"/>
            <a:r>
              <a:rPr lang="en-IN" sz="2700" dirty="0" smtClean="0"/>
              <a:t>Yu-</a:t>
            </a:r>
            <a:r>
              <a:rPr lang="en-IN" sz="2700" dirty="0" err="1" smtClean="0"/>
              <a:t>Hsien</a:t>
            </a:r>
            <a:r>
              <a:rPr lang="en-IN" sz="2700" dirty="0" smtClean="0"/>
              <a:t> Ting, </a:t>
            </a:r>
            <a:r>
              <a:rPr lang="en-IN" sz="2700" dirty="0" err="1" smtClean="0"/>
              <a:t>Qiangfu</a:t>
            </a:r>
            <a:r>
              <a:rPr lang="en-IN" sz="2700" dirty="0" smtClean="0"/>
              <a:t> Zhao, Rung-</a:t>
            </a:r>
            <a:r>
              <a:rPr lang="en-IN" sz="2700" dirty="0" err="1" smtClean="0"/>
              <a:t>Ching</a:t>
            </a:r>
            <a:r>
              <a:rPr lang="en-IN" sz="2700" dirty="0" smtClean="0"/>
              <a:t> Chen, Dietary Recommendation Based on Recipe Ontology‖, Awareness Science and Technology (</a:t>
            </a:r>
            <a:r>
              <a:rPr lang="en-IN" sz="2700" dirty="0" err="1" smtClean="0"/>
              <a:t>iCAST</a:t>
            </a:r>
            <a:r>
              <a:rPr lang="en-IN" sz="2700" dirty="0" smtClean="0"/>
              <a:t>), 2014 IEEE 6th International Conference on </a:t>
            </a:r>
            <a:r>
              <a:rPr lang="en-IN" sz="2700" dirty="0" smtClean="0"/>
              <a:t>29</a:t>
            </a:r>
            <a:r>
              <a:rPr lang="en-IN" sz="2700" baseline="30000" dirty="0" smtClean="0"/>
              <a:t>th</a:t>
            </a:r>
            <a:r>
              <a:rPr lang="en-IN" sz="2700" dirty="0" smtClean="0"/>
              <a:t> to 31</a:t>
            </a:r>
            <a:r>
              <a:rPr lang="en-IN" sz="2700" baseline="30000" dirty="0" smtClean="0"/>
              <a:t>st</a:t>
            </a:r>
            <a:r>
              <a:rPr lang="en-IN" sz="2700" dirty="0" smtClean="0"/>
              <a:t>  </a:t>
            </a:r>
            <a:r>
              <a:rPr lang="en-IN" sz="2700" dirty="0" smtClean="0"/>
              <a:t>Oct. 2014</a:t>
            </a:r>
          </a:p>
          <a:p>
            <a:pPr algn="just"/>
            <a:endParaRPr lang="en-IN" sz="2800" dirty="0" smtClean="0"/>
          </a:p>
          <a:p>
            <a:pPr algn="just"/>
            <a:endParaRPr lang="en-IN" sz="2800" dirty="0" smtClean="0"/>
          </a:p>
          <a:p>
            <a:pPr algn="just"/>
            <a:endParaRPr lang="en-IN" dirty="0" smtClean="0"/>
          </a:p>
          <a:p>
            <a:pPr>
              <a:buNone/>
            </a:pPr>
            <a:endParaRPr lang="en-IN" dirty="0" smtClean="0"/>
          </a:p>
          <a:p>
            <a:pPr>
              <a:buNone/>
            </a:pPr>
            <a:endParaRPr lang="en-IN" dirty="0" smtClean="0"/>
          </a:p>
          <a:p>
            <a:pPr>
              <a:buNone/>
            </a:pPr>
            <a:endParaRPr lang="en-I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a:t>Thank you</a:t>
            </a:r>
          </a:p>
        </p:txBody>
      </p:sp>
      <p:sp>
        <p:nvSpPr>
          <p:cNvPr id="5" name="Text Placeholder 4"/>
          <p:cNvSpPr>
            <a:spLocks noGrp="1"/>
          </p:cNvSpPr>
          <p:nvPr>
            <p:ph type="body" idx="1"/>
          </p:nvPr>
        </p:nvSpPr>
        <p:spPr>
          <a:xfrm>
            <a:off x="685800" y="609600"/>
            <a:ext cx="7772400" cy="1500187"/>
          </a:xfrm>
        </p:spPr>
        <p:txBody>
          <a:bodyPr/>
          <a:lstStyle/>
          <a:p>
            <a:pPr algn="ctr"/>
            <a:r>
              <a:rPr lang="en-US" sz="5400" dirty="0"/>
              <a:t>Queries</a:t>
            </a: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a:t>
            </a:r>
            <a:endParaRPr lang="en-IN" dirty="0"/>
          </a:p>
        </p:txBody>
      </p:sp>
      <p:sp>
        <p:nvSpPr>
          <p:cNvPr id="3" name="Content Placeholder 2"/>
          <p:cNvSpPr>
            <a:spLocks noGrp="1"/>
          </p:cNvSpPr>
          <p:nvPr>
            <p:ph idx="1"/>
          </p:nvPr>
        </p:nvSpPr>
        <p:spPr/>
        <p:txBody>
          <a:bodyPr/>
          <a:lstStyle/>
          <a:p>
            <a:pPr>
              <a:buSzPct val="120000"/>
              <a:buFont typeface="Wingdings" pitchFamily="2" charset="2"/>
              <a:buChar char="§"/>
            </a:pPr>
            <a:r>
              <a:rPr lang="en-IN" dirty="0" smtClean="0"/>
              <a:t>Instead of user providing ingredients, the project has to recommend appropriate food to users.</a:t>
            </a:r>
          </a:p>
          <a:p>
            <a:pPr>
              <a:buSzPct val="120000"/>
              <a:buFont typeface="Wingdings" pitchFamily="2" charset="2"/>
              <a:buChar char="§"/>
            </a:pPr>
            <a:r>
              <a:rPr lang="en-IN" dirty="0" smtClean="0"/>
              <a:t>Modification in usage of algorithms.</a:t>
            </a:r>
          </a:p>
          <a:p>
            <a:pPr>
              <a:buSzPct val="120000"/>
              <a:buFont typeface="Wingdings" pitchFamily="2" charset="2"/>
              <a:buChar char="§"/>
            </a:pPr>
            <a:r>
              <a:rPr lang="en-IN" dirty="0" smtClean="0"/>
              <a:t>Considering various health issues like obese or non obese.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57200" y="1295400"/>
            <a:ext cx="8229600" cy="4800600"/>
          </a:xfrm>
        </p:spPr>
        <p:txBody>
          <a:bodyPr/>
          <a:lstStyle/>
          <a:p>
            <a:pPr algn="just"/>
            <a:r>
              <a:rPr lang="en-IN" dirty="0" smtClean="0"/>
              <a:t>Due to diversity in food components and large number of dietary sources, it is challenging to perform real-time selection of diet patterns that must fulfil one’s nutrition needs. </a:t>
            </a:r>
          </a:p>
          <a:p>
            <a:pPr algn="just"/>
            <a:r>
              <a:rPr lang="en-IN" dirty="0" smtClean="0"/>
              <a:t>The project entitled “The Food Recommendation System” recommends a list of food items and its  nutritional value  for the people who concern about weight issues  based on BMI ranges.</a:t>
            </a:r>
          </a:p>
          <a:p>
            <a:pPr algn="just">
              <a:buNone/>
            </a:pPr>
            <a:endParaRPr lang="en-IN" sz="2800" dirty="0" smtClean="0"/>
          </a:p>
          <a:p>
            <a:pPr algn="just">
              <a:buNone/>
            </a:pPr>
            <a:endParaRPr lang="en-IN" sz="2800" dirty="0" smtClean="0"/>
          </a:p>
          <a:p>
            <a:pPr algn="just"/>
            <a:endParaRPr lang="en-IN" sz="2800" dirty="0" smtClean="0"/>
          </a:p>
          <a:p>
            <a:endParaRPr lang="en-IN"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pPr algn="just">
              <a:buSzPct val="130000"/>
              <a:buFont typeface="Wingdings" pitchFamily="2" charset="2"/>
              <a:buChar char="§"/>
            </a:pPr>
            <a:r>
              <a:rPr lang="en-IN" dirty="0" smtClean="0"/>
              <a:t>Problem </a:t>
            </a:r>
            <a:r>
              <a:rPr lang="en-IN" dirty="0" smtClean="0"/>
              <a:t>Definition</a:t>
            </a:r>
          </a:p>
          <a:p>
            <a:pPr algn="just">
              <a:buSzPct val="130000"/>
              <a:buFont typeface="Wingdings" pitchFamily="2" charset="2"/>
              <a:buChar char="§"/>
            </a:pPr>
            <a:r>
              <a:rPr lang="en-IN" dirty="0" smtClean="0"/>
              <a:t>Literature </a:t>
            </a:r>
            <a:r>
              <a:rPr lang="en-IN" dirty="0" smtClean="0"/>
              <a:t>Survey</a:t>
            </a:r>
          </a:p>
          <a:p>
            <a:pPr algn="just">
              <a:buSzPct val="130000"/>
              <a:buFont typeface="Wingdings" pitchFamily="2" charset="2"/>
              <a:buChar char="§"/>
            </a:pPr>
            <a:r>
              <a:rPr lang="en-IN" dirty="0" smtClean="0"/>
              <a:t>Proposed System</a:t>
            </a:r>
          </a:p>
          <a:p>
            <a:pPr algn="just">
              <a:buSzPct val="130000"/>
              <a:buFont typeface="Wingdings" pitchFamily="2" charset="2"/>
              <a:buChar char="§"/>
            </a:pPr>
            <a:r>
              <a:rPr lang="en-IN" dirty="0" smtClean="0"/>
              <a:t>Limitations</a:t>
            </a:r>
          </a:p>
          <a:p>
            <a:pPr algn="just">
              <a:buSzPct val="130000"/>
              <a:buFont typeface="Wingdings" pitchFamily="2" charset="2"/>
              <a:buChar char="§"/>
            </a:pPr>
            <a:r>
              <a:rPr lang="en-IN" dirty="0" smtClean="0"/>
              <a:t>Planning</a:t>
            </a:r>
          </a:p>
          <a:p>
            <a:pPr algn="just">
              <a:buSzPct val="130000"/>
              <a:buFont typeface="Wingdings" pitchFamily="2" charset="2"/>
              <a:buChar char="§"/>
            </a:pPr>
            <a:r>
              <a:rPr lang="en-IN" dirty="0" smtClean="0"/>
              <a:t>References</a:t>
            </a:r>
          </a:p>
          <a:p>
            <a:pPr algn="just">
              <a:buSzPct val="130000"/>
              <a:buFont typeface="Wingdings" pitchFamily="2" charset="2"/>
              <a:buChar char="§"/>
            </a:pPr>
            <a:endParaRPr lang="en-IN" dirty="0" smtClean="0"/>
          </a:p>
          <a:p>
            <a:pPr algn="just">
              <a:buSzPct val="130000"/>
              <a:buFont typeface="Wingdings" pitchFamily="2" charset="2"/>
              <a:buChar char="§"/>
            </a:pPr>
            <a:endParaRPr lang="en-IN" dirty="0" smtClean="0"/>
          </a:p>
          <a:p>
            <a:pPr algn="just">
              <a:buSzPct val="130000"/>
              <a:buFont typeface="Wingdings" pitchFamily="2" charset="2"/>
              <a:buChar char="§"/>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p:txBody>
          <a:bodyPr/>
          <a:lstStyle/>
          <a:p>
            <a:pPr algn="just"/>
            <a:r>
              <a:rPr lang="en-IN" dirty="0" smtClean="0"/>
              <a:t>Inadequate and inappropriate intake of food is known to cause various health issues. Due to lack of concise information about healthy diet, people have to rely on medicines instead of taking preventive measures in food intake.</a:t>
            </a:r>
          </a:p>
          <a:p>
            <a:pPr algn="just"/>
            <a:r>
              <a:rPr lang="en-IN" dirty="0" smtClean="0"/>
              <a:t>The purpose of this project is to examine the Body Mass Index (BMI)  and to determine the nutrition-related goals of the people. </a:t>
            </a:r>
          </a:p>
          <a:p>
            <a:pPr algn="just"/>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p:txBody>
          <a:bodyPr/>
          <a:lstStyle/>
          <a:p>
            <a:pPr algn="just"/>
            <a:r>
              <a:rPr lang="en-IN" dirty="0" err="1" smtClean="0"/>
              <a:t>Jong</a:t>
            </a:r>
            <a:r>
              <a:rPr lang="en-IN" dirty="0" smtClean="0"/>
              <a:t>-Hun </a:t>
            </a:r>
            <a:r>
              <a:rPr lang="en-IN" dirty="0" smtClean="0"/>
              <a:t>Kim </a:t>
            </a:r>
            <a:r>
              <a:rPr lang="en-IN" dirty="0" smtClean="0"/>
              <a:t>[1</a:t>
            </a:r>
            <a:r>
              <a:rPr lang="en-IN" dirty="0" smtClean="0"/>
              <a:t>] proposed </a:t>
            </a:r>
            <a:r>
              <a:rPr lang="en-IN" dirty="0" smtClean="0"/>
              <a:t>a system which receives the disease management condition and vital sign of the user in real-time and collects user constraints through calculating </a:t>
            </a:r>
            <a:r>
              <a:rPr lang="en-IN" dirty="0" smtClean="0"/>
              <a:t>BMR.</a:t>
            </a:r>
          </a:p>
          <a:p>
            <a:pPr algn="just">
              <a:buNone/>
            </a:pPr>
            <a:r>
              <a:rPr lang="en-IN" dirty="0" smtClean="0"/>
              <a:t>   The </a:t>
            </a:r>
            <a:r>
              <a:rPr lang="en-IN" dirty="0" smtClean="0"/>
              <a:t>equation that draws the required nutrients is:</a:t>
            </a:r>
          </a:p>
          <a:p>
            <a:pPr algn="just">
              <a:buNone/>
            </a:pPr>
            <a:r>
              <a:rPr lang="en-IN" dirty="0" smtClean="0"/>
              <a:t>   Required Nutrients = BMR + Daily Activities.</a:t>
            </a:r>
          </a:p>
          <a:p>
            <a:pPr algn="just">
              <a:buNone/>
            </a:pPr>
            <a:endParaRPr lang="en-IN" dirty="0" smtClean="0"/>
          </a:p>
          <a:p>
            <a:pPr algn="just"/>
            <a:endParaRPr lang="en-IN" dirty="0" smtClean="0"/>
          </a:p>
          <a:p>
            <a:pPr algn="just">
              <a:buNone/>
            </a:pPr>
            <a:r>
              <a:rPr lang="en-IN" dirty="0" smtClean="0"/>
              <a:t>   </a:t>
            </a:r>
          </a:p>
          <a:p>
            <a:pPr algn="just">
              <a:buNone/>
            </a:pPr>
            <a:r>
              <a:rPr lang="en-IN" dirty="0" smtClean="0"/>
              <a:t> </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IN" dirty="0" smtClean="0"/>
              <a:t>Yu-</a:t>
            </a:r>
            <a:r>
              <a:rPr lang="en-IN" dirty="0" err="1" smtClean="0"/>
              <a:t>Hsien</a:t>
            </a:r>
            <a:r>
              <a:rPr lang="en-IN" dirty="0" smtClean="0"/>
              <a:t> </a:t>
            </a:r>
            <a:r>
              <a:rPr lang="en-IN" dirty="0" smtClean="0"/>
              <a:t>[2</a:t>
            </a:r>
            <a:r>
              <a:rPr lang="en-IN" dirty="0" smtClean="0"/>
              <a:t>] proposes </a:t>
            </a:r>
            <a:r>
              <a:rPr lang="en-IN" dirty="0" smtClean="0"/>
              <a:t>a system that uses of </a:t>
            </a:r>
            <a:r>
              <a:rPr lang="en-IN" dirty="0" smtClean="0"/>
              <a:t> </a:t>
            </a:r>
            <a:r>
              <a:rPr lang="en-IN" dirty="0" smtClean="0"/>
              <a:t>SPARQL to provide personalized diet recommendations to every user. This is done using an architecture that shows relationship between different </a:t>
            </a:r>
            <a:r>
              <a:rPr lang="en-IN" dirty="0" err="1" smtClean="0"/>
              <a:t>ontologies</a:t>
            </a:r>
            <a:r>
              <a:rPr lang="en-IN" dirty="0" smtClean="0"/>
              <a: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algn="just">
              <a:buSzPct val="120000"/>
              <a:buFont typeface="Wingdings" pitchFamily="2" charset="2"/>
              <a:buChar char="§"/>
            </a:pPr>
            <a:r>
              <a:rPr lang="en-IN" dirty="0" smtClean="0"/>
              <a:t>With The Food Recommendation System, we aim to recommend appropriate nutritional intake to the users based on their personal preferences.</a:t>
            </a:r>
          </a:p>
          <a:p>
            <a:pPr algn="just">
              <a:buSzPct val="120000"/>
              <a:buFont typeface="Wingdings" pitchFamily="2" charset="2"/>
              <a:buChar char="§"/>
            </a:pPr>
            <a:r>
              <a:rPr lang="en-IN" dirty="0" smtClean="0"/>
              <a:t>The core task of the system is to determine the individual bodily nutritional requirements and the corresponding raw materials that provide those nutrients.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IN" sz="2800" dirty="0" smtClean="0"/>
              <a:t>Body mass index (BMI) is commonly used to determine overweight and obesity. It is calculated as weight in kg/m2  using the formula:</a:t>
            </a:r>
          </a:p>
          <a:p>
            <a:pPr algn="just">
              <a:buNone/>
            </a:pPr>
            <a:r>
              <a:rPr lang="en-IN" sz="2800" dirty="0" smtClean="0"/>
              <a:t>         </a:t>
            </a:r>
            <a:r>
              <a:rPr lang="en-US" altLang="ko-KR" sz="2800" dirty="0" smtClean="0"/>
              <a:t>BMI = weight(kg)/height(m2)</a:t>
            </a:r>
          </a:p>
          <a:p>
            <a:pPr>
              <a:buNone/>
            </a:pPr>
            <a:endParaRPr lang="en-US" altLang="ko-KR" sz="2400" dirty="0" smtClean="0"/>
          </a:p>
          <a:p>
            <a:pPr>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1695</TotalTime>
  <Words>574</Words>
  <Application>Microsoft Office PowerPoint</Application>
  <PresentationFormat>On-screen Show (4:3)</PresentationFormat>
  <Paragraphs>77</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SRIT_PPT_Theme</vt:lpstr>
      <vt:lpstr>The Food Recommendation System                   </vt:lpstr>
      <vt:lpstr>Comments</vt:lpstr>
      <vt:lpstr>Abstract</vt:lpstr>
      <vt:lpstr>Contents</vt:lpstr>
      <vt:lpstr>Problem Definition</vt:lpstr>
      <vt:lpstr>Literature Survey</vt:lpstr>
      <vt:lpstr>Cont...</vt:lpstr>
      <vt:lpstr>Proposed System</vt:lpstr>
      <vt:lpstr>Cont...</vt:lpstr>
      <vt:lpstr>Cont...</vt:lpstr>
      <vt:lpstr>Limitations</vt:lpstr>
      <vt:lpstr>Planning model: Agile Model</vt:lpstr>
      <vt:lpstr>Flowchart</vt:lpstr>
      <vt:lpstr>Planning</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ACER</cp:lastModifiedBy>
  <cp:revision>253</cp:revision>
  <dcterms:created xsi:type="dcterms:W3CDTF">2006-08-16T00:00:00Z</dcterms:created>
  <dcterms:modified xsi:type="dcterms:W3CDTF">2019-02-18T06:14:12Z</dcterms:modified>
</cp:coreProperties>
</file>