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74189" autoAdjust="0"/>
  </p:normalViewPr>
  <p:slideViewPr>
    <p:cSldViewPr snapToGrid="0" snapToObjects="1" showGuides="1">
      <p:cViewPr varScale="1">
        <p:scale>
          <a:sx n="70" d="100"/>
          <a:sy n="70" d="100"/>
        </p:scale>
        <p:origin x="60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532741"/>
            <a:ext cx="5181240" cy="213854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CURRENT TECHNOLOGY USAGE AND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5572" y="4868485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RAMISETTY SAISRINIVAS</a:t>
            </a:r>
          </a:p>
          <a:p>
            <a:pPr marL="0" indent="0">
              <a:buNone/>
            </a:pPr>
            <a:r>
              <a:rPr lang="en-US" dirty="0"/>
              <a:t>AUGUST 18</a:t>
            </a:r>
            <a:r>
              <a:rPr lang="en-US" baseline="30000" dirty="0"/>
              <a:t>th</a:t>
            </a:r>
            <a:r>
              <a:rPr lang="en-US" dirty="0"/>
              <a:t>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08"/>
            <a:ext cx="10515600" cy="1325563"/>
          </a:xfrm>
        </p:spPr>
        <p:txBody>
          <a:bodyPr/>
          <a:lstStyle/>
          <a:p>
            <a:r>
              <a:rPr lang="en-US" b="1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Findings</a:t>
            </a:r>
          </a:p>
          <a:p>
            <a:r>
              <a:rPr lang="en-US" dirty="0"/>
              <a:t>PostgreSQL, MongoDB, Redis have become the most desired Database.</a:t>
            </a:r>
          </a:p>
          <a:p>
            <a:r>
              <a:rPr lang="en-US" dirty="0"/>
              <a:t>MongoDB, Redis, Elasticsearch are becoming increasingly popular for desired Database roughly 10,000 increased in respondents.</a:t>
            </a:r>
          </a:p>
          <a:p>
            <a:r>
              <a:rPr lang="en-US" dirty="0"/>
              <a:t>Oracle Database has become less popular and less desired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0581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Implications</a:t>
            </a:r>
          </a:p>
          <a:p>
            <a:r>
              <a:rPr lang="en-US" dirty="0"/>
              <a:t> PostgreSQL, MongoDB, Redis, MySQL, Elasticsearch are the desired and most used Database.</a:t>
            </a:r>
          </a:p>
          <a:p>
            <a:r>
              <a:rPr lang="en-US" dirty="0"/>
              <a:t>Mongo Db, Redis, Elasticsearch have new and better functionalities or services.</a:t>
            </a:r>
          </a:p>
          <a:p>
            <a:pPr marL="0" indent="0">
              <a:buNone/>
            </a:pPr>
            <a:r>
              <a:rPr lang="en-US" dirty="0"/>
              <a:t>• Oracle Database is to avoid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https://github.com/SR000777/Data-Analytics-and-Visualization-Capstone-Project-IBM.git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B1A5C-7253-F8FC-0F1A-867C5ECC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1364776"/>
            <a:ext cx="9897856" cy="488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08D26-5A4A-8F6D-A8D4-EBFBD2757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98" y="1405719"/>
            <a:ext cx="9878804" cy="48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5A951-0153-9A0D-F022-5CDC0C15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82" y="1337481"/>
            <a:ext cx="10107436" cy="48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082498"/>
            <a:ext cx="5450006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MUST-HAVE SKILLS AND DESIRABLE FUTURE TRENDS:</a:t>
            </a:r>
          </a:p>
          <a:p>
            <a:pPr marL="0" indent="0">
              <a:buNone/>
            </a:pPr>
            <a:r>
              <a:rPr lang="en-US" sz="6400" b="1" dirty="0"/>
              <a:t>1. Languages are gaining significant popularity </a:t>
            </a:r>
          </a:p>
          <a:p>
            <a:pPr marL="0" indent="0">
              <a:buNone/>
            </a:pPr>
            <a:r>
              <a:rPr lang="en-US" sz="6400" dirty="0"/>
              <a:t>• JavaScript</a:t>
            </a:r>
          </a:p>
          <a:p>
            <a:pPr marL="0" indent="0">
              <a:buNone/>
            </a:pPr>
            <a:r>
              <a:rPr lang="en-US" sz="6400" dirty="0"/>
              <a:t>• Python</a:t>
            </a:r>
          </a:p>
          <a:p>
            <a:pPr marL="0" indent="0">
              <a:buNone/>
            </a:pPr>
            <a:r>
              <a:rPr lang="en-US" sz="6400" dirty="0"/>
              <a:t>• HTML/CSS</a:t>
            </a:r>
          </a:p>
          <a:p>
            <a:pPr marL="0" indent="0">
              <a:buNone/>
            </a:pPr>
            <a:r>
              <a:rPr lang="en-US" sz="6400" dirty="0"/>
              <a:t>• SQL</a:t>
            </a:r>
          </a:p>
          <a:p>
            <a:pPr marL="0" indent="0">
              <a:buNone/>
            </a:pPr>
            <a:r>
              <a:rPr lang="en-US" sz="6400" dirty="0"/>
              <a:t>• </a:t>
            </a:r>
            <a:r>
              <a:rPr lang="en-US" sz="6400" dirty="0" err="1"/>
              <a:t>TypeScrip</a:t>
            </a:r>
            <a:endParaRPr lang="en-US" sz="6400" dirty="0"/>
          </a:p>
          <a:p>
            <a:pPr marL="0" indent="0">
              <a:buNone/>
            </a:pPr>
            <a:r>
              <a:rPr lang="en-US" sz="6400" b="1" dirty="0"/>
              <a:t>2. Databases which are becoming more popular options</a:t>
            </a:r>
          </a:p>
          <a:p>
            <a:pPr marL="0" indent="0">
              <a:buNone/>
            </a:pPr>
            <a:r>
              <a:rPr lang="en-US" sz="6400" dirty="0"/>
              <a:t>• PostgreSQL</a:t>
            </a:r>
          </a:p>
          <a:p>
            <a:pPr marL="0" indent="0">
              <a:buNone/>
            </a:pPr>
            <a:r>
              <a:rPr lang="en-US" sz="6400" dirty="0"/>
              <a:t>• MongoDB</a:t>
            </a:r>
          </a:p>
          <a:p>
            <a:pPr marL="0" indent="0">
              <a:buNone/>
            </a:pPr>
            <a:r>
              <a:rPr lang="en-US" sz="6400" dirty="0"/>
              <a:t>• Redis</a:t>
            </a:r>
          </a:p>
          <a:p>
            <a:pPr marL="0" indent="0">
              <a:buNone/>
            </a:pPr>
            <a:r>
              <a:rPr lang="en-US" sz="6400" dirty="0"/>
              <a:t>• MySQL</a:t>
            </a:r>
          </a:p>
          <a:p>
            <a:pPr marL="0" indent="0">
              <a:buNone/>
            </a:pPr>
            <a:r>
              <a:rPr lang="en-US" sz="6400" dirty="0"/>
              <a:t>• Elasticsearch</a:t>
            </a:r>
          </a:p>
          <a:p>
            <a:pPr marL="0" indent="0">
              <a:buNone/>
            </a:pPr>
            <a:r>
              <a:rPr lang="en-US" sz="6400" dirty="0"/>
              <a:t>3. </a:t>
            </a:r>
            <a:r>
              <a:rPr lang="en-US" sz="6400" b="1" dirty="0"/>
              <a:t>Popular IDEs:</a:t>
            </a:r>
          </a:p>
          <a:p>
            <a:pPr marL="0" indent="0">
              <a:buNone/>
            </a:pPr>
            <a:r>
              <a:rPr lang="en-US" sz="6400" dirty="0"/>
              <a:t>• React.js</a:t>
            </a:r>
          </a:p>
          <a:p>
            <a:pPr marL="0" indent="0">
              <a:buNone/>
            </a:pPr>
            <a:r>
              <a:rPr lang="en-US" sz="6400" dirty="0"/>
              <a:t>• Angular/Angular.js</a:t>
            </a:r>
          </a:p>
          <a:p>
            <a:pPr marL="0" indent="0">
              <a:buNone/>
            </a:pPr>
            <a:r>
              <a:rPr lang="en-US" sz="6400" dirty="0"/>
              <a:t>• Vue.js</a:t>
            </a:r>
          </a:p>
          <a:p>
            <a:pPr marL="0" indent="0">
              <a:buNone/>
            </a:pPr>
            <a:r>
              <a:rPr lang="en-US" sz="6400" dirty="0"/>
              <a:t>• jQuery</a:t>
            </a:r>
          </a:p>
          <a:p>
            <a:pPr marL="0" indent="0">
              <a:buNone/>
            </a:pPr>
            <a:r>
              <a:rPr lang="en-US" sz="6400" dirty="0"/>
              <a:t>• ASP.NET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300" b="1" u="sng" dirty="0"/>
              <a:t>Findings</a:t>
            </a:r>
          </a:p>
          <a:p>
            <a:pPr marL="0" indent="0">
              <a:buNone/>
            </a:pPr>
            <a:r>
              <a:rPr lang="en-US" b="1" dirty="0"/>
              <a:t>Top Desired Programming Languages:</a:t>
            </a:r>
          </a:p>
          <a:p>
            <a:pPr marL="0" indent="0">
              <a:buNone/>
            </a:pPr>
            <a:r>
              <a:rPr lang="en-US" dirty="0"/>
              <a:t>• JavaScript, Python, HTML/CSS, SQL, </a:t>
            </a:r>
          </a:p>
          <a:p>
            <a:pPr marL="0" indent="0">
              <a:buNone/>
            </a:pPr>
            <a:r>
              <a:rPr lang="en-US" dirty="0"/>
              <a:t>TypeScript</a:t>
            </a:r>
          </a:p>
          <a:p>
            <a:pPr marL="0" indent="0">
              <a:buNone/>
            </a:pPr>
            <a:r>
              <a:rPr lang="en-US" b="1" dirty="0"/>
              <a:t>Top Desired Databases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• PostgreSQL, MongoDB, Redis, MySQL, Elasticsearch</a:t>
            </a:r>
          </a:p>
          <a:p>
            <a:pPr marL="0" indent="0">
              <a:buNone/>
            </a:pPr>
            <a:r>
              <a:rPr lang="en-US" b="1" dirty="0"/>
              <a:t>Popular IDEs:</a:t>
            </a:r>
          </a:p>
          <a:p>
            <a:pPr marL="0" indent="0">
              <a:buNone/>
            </a:pPr>
            <a:r>
              <a:rPr lang="en-US" dirty="0"/>
              <a:t>• React.js, Angular/Angular.js, Vue.js, jQuery, ASP.NET</a:t>
            </a:r>
          </a:p>
          <a:p>
            <a:r>
              <a:rPr lang="en-US" dirty="0"/>
              <a:t>The trends shows a drastic changes in Desire for next year programming languages, Database and IDEs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400" b="1" dirty="0"/>
              <a:t>Implications</a:t>
            </a:r>
          </a:p>
          <a:p>
            <a:pPr marL="0" indent="0">
              <a:buNone/>
            </a:pPr>
            <a:r>
              <a:rPr lang="en-US" b="1" dirty="0"/>
              <a:t>Future Skills Requirements implements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• Programming Language: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JavaScripts</a:t>
            </a:r>
            <a:r>
              <a:rPr lang="en-US" dirty="0"/>
              <a:t>, Python, HTML/CSS,SQL, TypeScript</a:t>
            </a:r>
          </a:p>
          <a:p>
            <a:pPr marL="0" indent="0">
              <a:buNone/>
            </a:pPr>
            <a:r>
              <a:rPr lang="en-US" b="1" dirty="0"/>
              <a:t>Database:</a:t>
            </a:r>
          </a:p>
          <a:p>
            <a:pPr marL="0" indent="0">
              <a:buNone/>
            </a:pPr>
            <a:r>
              <a:rPr lang="en-US" dirty="0"/>
              <a:t>• PostgreSQL, </a:t>
            </a:r>
            <a:r>
              <a:rPr lang="en-US" dirty="0" err="1"/>
              <a:t>MongoDB,Redis</a:t>
            </a:r>
            <a:r>
              <a:rPr lang="en-US" dirty="0"/>
              <a:t>, MySQL, Elasticsearch</a:t>
            </a:r>
          </a:p>
          <a:p>
            <a:pPr marL="0" indent="0">
              <a:buNone/>
            </a:pPr>
            <a:r>
              <a:rPr lang="en-US" b="1" dirty="0"/>
              <a:t> IDEs:</a:t>
            </a:r>
          </a:p>
          <a:p>
            <a:pPr marL="0" indent="0">
              <a:buNone/>
            </a:pPr>
            <a:r>
              <a:rPr lang="en-US" dirty="0"/>
              <a:t>• React.js, Angular/Angular.js,Vue.js , </a:t>
            </a:r>
            <a:r>
              <a:rPr lang="en-US" dirty="0" err="1"/>
              <a:t>jquery</a:t>
            </a:r>
            <a:r>
              <a:rPr lang="en-US" dirty="0"/>
              <a:t> &amp; ASP.net</a:t>
            </a:r>
          </a:p>
          <a:p>
            <a:r>
              <a:rPr lang="en-US" dirty="0"/>
              <a:t>There are a few Databases that are also increasingly desire such like </a:t>
            </a:r>
            <a:r>
              <a:rPr lang="en-US" dirty="0" err="1"/>
              <a:t>DynamoBd</a:t>
            </a:r>
            <a:endParaRPr lang="en-US" dirty="0"/>
          </a:p>
          <a:p>
            <a:r>
              <a:rPr lang="en-US" dirty="0"/>
              <a:t>The numbers of Skills requirements to be able to be competitive in the IT industry has been changing in the vast development and redefine of current technology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501254"/>
            <a:ext cx="7301966" cy="48586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• Unbiased Data Analysis:</a:t>
            </a:r>
          </a:p>
          <a:p>
            <a:pPr marL="457200" lvl="1" indent="0">
              <a:buNone/>
            </a:pPr>
            <a:r>
              <a:rPr lang="en-US" dirty="0"/>
              <a:t>• Open source data from Stack Overflow helps avoid data bias.</a:t>
            </a:r>
          </a:p>
          <a:p>
            <a:pPr marL="0" indent="0">
              <a:buNone/>
            </a:pPr>
            <a:r>
              <a:rPr lang="en-US" dirty="0"/>
              <a:t>• Shift in Technology Trends:</a:t>
            </a:r>
          </a:p>
          <a:p>
            <a:pPr marL="457200" lvl="1" indent="0">
              <a:buNone/>
            </a:pPr>
            <a:r>
              <a:rPr lang="en-US" dirty="0"/>
              <a:t>• Changes in current technology usage highlight the need for updated skills.</a:t>
            </a:r>
          </a:p>
          <a:p>
            <a:pPr marL="0" indent="0">
              <a:buNone/>
            </a:pPr>
            <a:r>
              <a:rPr lang="en-US" dirty="0"/>
              <a:t>• Updated Skill Requirements:</a:t>
            </a:r>
          </a:p>
          <a:p>
            <a:pPr marL="457200" lvl="1" indent="0">
              <a:buNone/>
            </a:pPr>
            <a:r>
              <a:rPr lang="en-US" dirty="0"/>
              <a:t>• Programming Languages:</a:t>
            </a:r>
          </a:p>
          <a:p>
            <a:pPr marL="914400" lvl="2" indent="0">
              <a:buNone/>
            </a:pPr>
            <a:r>
              <a:rPr lang="en-US" dirty="0"/>
              <a:t>• JavaScript, Python, HTML/CSS, SQL, TypeScript</a:t>
            </a:r>
          </a:p>
          <a:p>
            <a:pPr marL="457200" lvl="1" indent="0">
              <a:buNone/>
            </a:pPr>
            <a:r>
              <a:rPr lang="en-US" dirty="0"/>
              <a:t>• Databases:</a:t>
            </a:r>
          </a:p>
          <a:p>
            <a:pPr marL="914400" lvl="2" indent="0">
              <a:buNone/>
            </a:pPr>
            <a:r>
              <a:rPr lang="en-US" dirty="0"/>
              <a:t>• PostgreSQL, MongoDB, Redis, MySQL, Elasticsearch</a:t>
            </a:r>
          </a:p>
          <a:p>
            <a:pPr marL="457200" lvl="1" indent="0">
              <a:buNone/>
            </a:pPr>
            <a:r>
              <a:rPr lang="en-US" dirty="0"/>
              <a:t>• IDEs:</a:t>
            </a:r>
          </a:p>
          <a:p>
            <a:pPr marL="914400" lvl="2" indent="0">
              <a:buNone/>
            </a:pPr>
            <a:r>
              <a:rPr lang="en-US" dirty="0"/>
              <a:t>• React.js, Angular/Angular.js, Vue.js, jQuery, ASP.NET</a:t>
            </a:r>
          </a:p>
          <a:p>
            <a:pPr marL="0" indent="0">
              <a:buNone/>
            </a:pPr>
            <a:r>
              <a:rPr lang="en-US" dirty="0"/>
              <a:t>• Key Takeaway:</a:t>
            </a:r>
          </a:p>
          <a:p>
            <a:pPr marL="457200" lvl="1" indent="0">
              <a:buNone/>
            </a:pPr>
            <a:r>
              <a:rPr lang="en-US" dirty="0"/>
              <a:t>• To remain competitive, IT professionals must adapt to evolving trends in programming languages, databases, and IDEs.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604855"/>
            <a:ext cx="7396852" cy="493041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u="sng" dirty="0"/>
              <a:t>Competitive Nature of IT Industry</a:t>
            </a:r>
            <a:r>
              <a:rPr lang="en-US" sz="2000" dirty="0"/>
              <a:t>: The IT industry is dynamic and competitive, necessitating continuous updates to programming skills and database knowledge. </a:t>
            </a:r>
          </a:p>
          <a:p>
            <a:pPr algn="just"/>
            <a:r>
              <a:rPr lang="en-US" sz="2000" b="1" u="sng" dirty="0"/>
              <a:t>Project Objective</a:t>
            </a:r>
            <a:r>
              <a:rPr lang="en-US" sz="2000" dirty="0"/>
              <a:t>: This project aims to analyze and identify key trends within the IT industry.</a:t>
            </a:r>
          </a:p>
          <a:p>
            <a:r>
              <a:rPr lang="en-US" sz="2000" b="1" u="sng" dirty="0"/>
              <a:t>Key Areas of Analysis</a:t>
            </a:r>
            <a:r>
              <a:rPr lang="en-US" sz="1400" dirty="0"/>
              <a:t>: </a:t>
            </a:r>
          </a:p>
          <a:p>
            <a:pPr marL="457200" lvl="1" indent="0" algn="just">
              <a:buNone/>
            </a:pPr>
            <a:r>
              <a:rPr lang="en-US" sz="2000" dirty="0"/>
              <a:t>• Current Technology Usage: Assessing the current state of programming languages, databases, and platforms used. </a:t>
            </a:r>
          </a:p>
          <a:p>
            <a:pPr marL="457200" lvl="1" indent="0" algn="just">
              <a:buNone/>
            </a:pPr>
            <a:r>
              <a:rPr lang="en-US" sz="2000" dirty="0"/>
              <a:t>• Future Technology Trends: Predicting upcoming trends in programming languages, databases, and platforms.</a:t>
            </a:r>
          </a:p>
          <a:p>
            <a:pPr marL="457200" lvl="1" indent="0" algn="just">
              <a:buNone/>
            </a:pPr>
            <a:r>
              <a:rPr lang="en-US" sz="2000" dirty="0"/>
              <a:t> • Demographics in IT Industry: Understanding the distribution of gender, age, and education levels in IT. </a:t>
            </a:r>
          </a:p>
          <a:p>
            <a:pPr marL="457200" lvl="1" indent="0" algn="just">
              <a:buNone/>
            </a:pPr>
            <a:endParaRPr lang="en-US" sz="1000" dirty="0"/>
          </a:p>
          <a:p>
            <a:pPr algn="just"/>
            <a:r>
              <a:rPr lang="en-US" sz="2000" dirty="0"/>
              <a:t>The goals of the this presentation is (1) Identifying top Programming Languages in the industry. (2) Top Database Skills in high demand. (3) Popular IDEs among professionals.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2500B-5BAE-9503-5E22-21EB1D20F2AE}"/>
              </a:ext>
            </a:extLst>
          </p:cNvPr>
          <p:cNvSpPr txBox="1"/>
          <p:nvPr/>
        </p:nvSpPr>
        <p:spPr>
          <a:xfrm>
            <a:off x="5109891" y="1665557"/>
            <a:ext cx="631208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</a:rPr>
              <a:t>Emerging Trends and Future Skills: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• Top Programming Languages in Demand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• Top Database Skills in Demand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• Popular IDEs</a:t>
            </a:r>
          </a:p>
          <a:p>
            <a:r>
              <a:rPr lang="en-US" sz="2000" b="1" u="sng" dirty="0">
                <a:solidFill>
                  <a:srgbClr val="0070C0"/>
                </a:solidFill>
              </a:rPr>
              <a:t>Data Collecting Sources: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• Job Postings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• Training Portals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• Surveys</a:t>
            </a:r>
          </a:p>
          <a:p>
            <a:r>
              <a:rPr lang="en-US" sz="2000" b="1" u="sng" dirty="0">
                <a:solidFill>
                  <a:srgbClr val="0070C0"/>
                </a:solidFill>
              </a:rPr>
              <a:t>Role of Data Analyst:</a:t>
            </a: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• Context: Working in a global IT and business </a:t>
            </a: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consulting firm known for expertise in IT </a:t>
            </a: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solutions.</a:t>
            </a: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• Objective: Regularly analyze data to identify </a:t>
            </a: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future skill requirements and keep pace with </a:t>
            </a: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changing technologies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429840"/>
            <a:ext cx="706872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Data Sources:</a:t>
            </a:r>
          </a:p>
          <a:p>
            <a:pPr marL="0" indent="0">
              <a:buNone/>
            </a:pPr>
            <a:r>
              <a:rPr lang="en-US" sz="1700" dirty="0"/>
              <a:t>• Stack Overflow</a:t>
            </a:r>
          </a:p>
          <a:p>
            <a:pPr marL="0" indent="0">
              <a:buNone/>
            </a:pPr>
            <a:r>
              <a:rPr lang="en-US" sz="1700" dirty="0"/>
              <a:t>• Survey Data Technologies:</a:t>
            </a:r>
          </a:p>
          <a:p>
            <a:pPr marL="457200" lvl="1" indent="0">
              <a:buNone/>
            </a:pPr>
            <a:r>
              <a:rPr lang="en-US" sz="1700" dirty="0"/>
              <a:t>• Current Trends: Based on Language, Database, Platform &amp; Web Frame used or worked. </a:t>
            </a:r>
          </a:p>
          <a:p>
            <a:pPr marL="457200" lvl="1" indent="0">
              <a:buNone/>
            </a:pPr>
            <a:r>
              <a:rPr lang="en-US" sz="1700" dirty="0"/>
              <a:t>• Future Trends: Interest in learning new Language, Database, Platform &amp; Web Frame.</a:t>
            </a:r>
          </a:p>
          <a:p>
            <a:pPr marL="0" indent="0">
              <a:buNone/>
            </a:pPr>
            <a:r>
              <a:rPr lang="en-US" sz="1700" dirty="0"/>
              <a:t>• </a:t>
            </a:r>
            <a:r>
              <a:rPr lang="en-US" sz="1700" b="1" dirty="0"/>
              <a:t>Demographics Data</a:t>
            </a:r>
            <a:r>
              <a:rPr lang="en-US" sz="1700" dirty="0"/>
              <a:t>: </a:t>
            </a:r>
          </a:p>
          <a:p>
            <a:pPr marL="457200" lvl="1" indent="0">
              <a:buNone/>
            </a:pPr>
            <a:r>
              <a:rPr lang="en-US" sz="1700" dirty="0"/>
              <a:t>• Gender (Man and Woman), Age, Formal Education Level &amp; Countries</a:t>
            </a:r>
          </a:p>
          <a:p>
            <a:pPr marL="0" indent="0">
              <a:buNone/>
            </a:pPr>
            <a:r>
              <a:rPr lang="en-US" sz="1700" dirty="0"/>
              <a:t>• </a:t>
            </a:r>
            <a:r>
              <a:rPr lang="en-US" sz="1700" b="1" dirty="0"/>
              <a:t>Data Filtering</a:t>
            </a:r>
            <a:r>
              <a:rPr lang="en-US" sz="1700" dirty="0"/>
              <a:t>:</a:t>
            </a:r>
          </a:p>
          <a:p>
            <a:pPr marL="457200" lvl="1" indent="0">
              <a:buNone/>
            </a:pPr>
            <a:r>
              <a:rPr lang="en-US" sz="1700" dirty="0"/>
              <a:t>• Cleaned empty or Null entries</a:t>
            </a:r>
          </a:p>
          <a:p>
            <a:pPr marL="457200" lvl="1" indent="0">
              <a:buNone/>
            </a:pPr>
            <a:r>
              <a:rPr lang="en-US" sz="1700" dirty="0"/>
              <a:t>• Filtered to include only Man and Woman</a:t>
            </a:r>
          </a:p>
          <a:p>
            <a:pPr marL="0" indent="0">
              <a:buNone/>
            </a:pPr>
            <a:r>
              <a:rPr lang="en-US" sz="1700" dirty="0"/>
              <a:t>• </a:t>
            </a:r>
            <a:r>
              <a:rPr lang="en-US" sz="1700" b="1" dirty="0"/>
              <a:t>Illustration and Analysis Tools</a:t>
            </a:r>
            <a:r>
              <a:rPr lang="en-US" sz="1700" dirty="0"/>
              <a:t>:</a:t>
            </a:r>
          </a:p>
          <a:p>
            <a:pPr marL="457200" lvl="1" indent="0">
              <a:buNone/>
            </a:pPr>
            <a:r>
              <a:rPr lang="en-US" sz="1700" dirty="0"/>
              <a:t>• Python Libraries: </a:t>
            </a:r>
            <a:r>
              <a:rPr lang="en-US" sz="1700" dirty="0" err="1"/>
              <a:t>Numpy</a:t>
            </a:r>
            <a:r>
              <a:rPr lang="en-US" sz="1700" dirty="0"/>
              <a:t>, Matplotlib, Pandas &amp; Seaborn</a:t>
            </a:r>
          </a:p>
          <a:p>
            <a:pPr marL="457200" lvl="1" indent="0">
              <a:buNone/>
            </a:pPr>
            <a:r>
              <a:rPr lang="en-US" sz="1700" dirty="0"/>
              <a:t>• IBM Cognos Analytics Dashboard</a:t>
            </a:r>
          </a:p>
          <a:p>
            <a:pPr marL="457200" lvl="1" indent="0">
              <a:buNone/>
            </a:pPr>
            <a:r>
              <a:rPr lang="en-US" sz="1700" dirty="0"/>
              <a:t>• </a:t>
            </a:r>
            <a:r>
              <a:rPr lang="en-US" sz="1700" dirty="0" err="1"/>
              <a:t>Jupyter</a:t>
            </a:r>
            <a:r>
              <a:rPr lang="en-US" sz="1700" dirty="0"/>
              <a:t> Notebook: Data Cleaning, Data Science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F0C15-6FFC-0ACA-729D-155DFA4640F1}"/>
              </a:ext>
            </a:extLst>
          </p:cNvPr>
          <p:cNvSpPr txBox="1"/>
          <p:nvPr/>
        </p:nvSpPr>
        <p:spPr>
          <a:xfrm>
            <a:off x="735372" y="2004586"/>
            <a:ext cx="107212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Comparison Results:</a:t>
            </a:r>
          </a:p>
          <a:p>
            <a:r>
              <a:rPr lang="en-IN" sz="3000" dirty="0"/>
              <a:t>• Programming Language Trends</a:t>
            </a:r>
          </a:p>
          <a:p>
            <a:pPr lvl="1"/>
            <a:r>
              <a:rPr lang="en-IN" sz="3000" dirty="0"/>
              <a:t>• Compare current and future trends in programming languages.</a:t>
            </a:r>
          </a:p>
          <a:p>
            <a:r>
              <a:rPr lang="en-IN" sz="3000" dirty="0"/>
              <a:t>• Database Trends </a:t>
            </a:r>
          </a:p>
          <a:p>
            <a:pPr lvl="1"/>
            <a:r>
              <a:rPr lang="en-IN" sz="3000" dirty="0"/>
              <a:t>• </a:t>
            </a:r>
            <a:r>
              <a:rPr lang="en-IN" sz="3000" dirty="0" err="1"/>
              <a:t>Analyze</a:t>
            </a:r>
            <a:r>
              <a:rPr lang="en-IN" sz="3000" dirty="0"/>
              <a:t> current versus future database usage trends.</a:t>
            </a:r>
          </a:p>
          <a:p>
            <a:r>
              <a:rPr lang="en-IN" sz="3000" dirty="0"/>
              <a:t>• IDE Trends</a:t>
            </a:r>
          </a:p>
          <a:p>
            <a:pPr lvl="1"/>
            <a:r>
              <a:rPr lang="en-IN" sz="3000" dirty="0"/>
              <a:t>• Evaluate the changes in popularity of IDEs over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D797AA-B879-EA49-40D4-B1059B91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86" y="2506661"/>
            <a:ext cx="4810796" cy="3525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81CAE5-BF8E-E4F2-4872-FA44CA9E1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6661"/>
            <a:ext cx="4810796" cy="35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u="sng" dirty="0"/>
              <a:t>Findings</a:t>
            </a:r>
          </a:p>
          <a:p>
            <a:pPr algn="just"/>
            <a:r>
              <a:rPr lang="en-US" dirty="0"/>
              <a:t>JavaScript is the top most demanded for current and future programming language. </a:t>
            </a:r>
          </a:p>
          <a:p>
            <a:pPr algn="just"/>
            <a:r>
              <a:rPr lang="en-US" dirty="0"/>
              <a:t>Significantly Increasing desire for Python</a:t>
            </a:r>
          </a:p>
          <a:p>
            <a:pPr algn="just"/>
            <a:r>
              <a:rPr lang="en-US" dirty="0"/>
              <a:t>The trends of programming language has shifted</a:t>
            </a:r>
          </a:p>
          <a:p>
            <a:pPr algn="just"/>
            <a:r>
              <a:rPr lang="en-US" dirty="0"/>
              <a:t>Top 5 language:</a:t>
            </a:r>
          </a:p>
          <a:p>
            <a:pPr lvl="1" algn="just"/>
            <a:r>
              <a:rPr lang="en-US" dirty="0"/>
              <a:t> JavaScript, Python, HTML, SQL, TypeScript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u="sng" dirty="0"/>
              <a:t>Implications</a:t>
            </a:r>
          </a:p>
          <a:p>
            <a:r>
              <a:rPr lang="en-US" dirty="0"/>
              <a:t>JavaScript is still most popular and widely used in programming language in IT industry.</a:t>
            </a:r>
          </a:p>
          <a:p>
            <a:r>
              <a:rPr lang="en-US" dirty="0"/>
              <a:t>The Desire Skill for programming language has certainly Shifted</a:t>
            </a:r>
          </a:p>
          <a:p>
            <a:r>
              <a:rPr lang="en-US" dirty="0"/>
              <a:t>Python has become a new desired and required skills in IT industry.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66E1D-7EAD-303C-82D0-8D770ABC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398858"/>
            <a:ext cx="4810796" cy="3670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3B2F1E-A15C-5A05-610F-E7F3DC888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41" y="2407989"/>
            <a:ext cx="4887007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983</Words>
  <Application>Microsoft Office PowerPoint</Application>
  <PresentationFormat>Widescreen</PresentationFormat>
  <Paragraphs>151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CURRENT TECHNOLOGY USAGE AND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MY PC</cp:lastModifiedBy>
  <cp:revision>21</cp:revision>
  <dcterms:created xsi:type="dcterms:W3CDTF">2020-10-28T18:29:43Z</dcterms:created>
  <dcterms:modified xsi:type="dcterms:W3CDTF">2024-08-18T12:20:26Z</dcterms:modified>
</cp:coreProperties>
</file>