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4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62"/>
    <p:restoredTop sz="94694"/>
  </p:normalViewPr>
  <p:slideViewPr>
    <p:cSldViewPr snapToGrid="0" snapToObjects="1">
      <p:cViewPr varScale="1">
        <p:scale>
          <a:sx n="126" d="100"/>
          <a:sy n="126" d="100"/>
        </p:scale>
        <p:origin x="224" y="2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D5DE8-54AC-AD4D-83F8-BF79F176F7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IMDB Text Data Exploration &amp;</a:t>
            </a:r>
            <a:br>
              <a:rPr lang="en-US" dirty="0"/>
            </a:br>
            <a:r>
              <a:rPr lang="en-US" dirty="0"/>
              <a:t>Visualizations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B40BFA-FBD6-6640-983D-45FF3E4E85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Sergio Robledo</a:t>
            </a:r>
          </a:p>
          <a:p>
            <a:r>
              <a:rPr lang="en-US" dirty="0"/>
              <a:t>05/09/2019</a:t>
            </a:r>
          </a:p>
        </p:txBody>
      </p:sp>
    </p:spTree>
    <p:extLst>
      <p:ext uri="{BB962C8B-B14F-4D97-AF65-F5344CB8AC3E}">
        <p14:creationId xmlns:p14="http://schemas.microsoft.com/office/powerpoint/2010/main" val="1025903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ctangle 101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64" name="Picture 103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5" name="Straight Connector 105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07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7" name="Rectangle 109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8" name="Straight Connector 111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CEF2990-2844-F24B-822B-F14632F8C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Review Lengths</a:t>
            </a:r>
          </a:p>
        </p:txBody>
      </p:sp>
      <p:sp>
        <p:nvSpPr>
          <p:cNvPr id="169" name="Rectangle 113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90911-12A0-D24A-BC24-1535719C4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1581" y="2015732"/>
            <a:ext cx="4172212" cy="39552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/>
              <a:t>Out of 25,000 reviews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dirty="0"/>
              <a:t>Average review length is about 94 words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dirty="0"/>
              <a:t>More than half of  reviews are 71 or less words in length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dirty="0"/>
              <a:t>Only 14 reviews longer than 500 words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/>
              <a:t>Before Preprocessing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dirty="0"/>
              <a:t>Average Review Length of 233 Words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dirty="0"/>
              <a:t>Vocabulary Size of 280,617 Unique Words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/>
              <a:t>Before preprocessing 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dirty="0"/>
              <a:t>Average Review Length of About 94 Words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dirty="0"/>
              <a:t>Vocabulary Size of 6,690 Unique Words</a:t>
            </a:r>
          </a:p>
        </p:txBody>
      </p:sp>
      <p:pic>
        <p:nvPicPr>
          <p:cNvPr id="14" name="Content Placeholder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96381B9-B518-A948-8EA2-D12EF7ABD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4411" y="1381208"/>
            <a:ext cx="4960442" cy="3509512"/>
          </a:xfrm>
          <a:prstGeom prst="rect">
            <a:avLst/>
          </a:prstGeom>
        </p:spPr>
      </p:pic>
      <p:pic>
        <p:nvPicPr>
          <p:cNvPr id="170" name="Picture 115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966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602912-0E97-8247-AB41-83D38BF25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ALL REVIEWS:  </a:t>
            </a:r>
            <a:br>
              <a:rPr lang="en-US" sz="3200" dirty="0"/>
            </a:br>
            <a:r>
              <a:rPr lang="en-US" sz="3200" dirty="0"/>
              <a:t>Word Counts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8AEA83-1F9D-FB4F-AF73-3B9B44B7A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1581" y="2015732"/>
            <a:ext cx="4172212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Top words provide some sentiment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dirty="0"/>
              <a:t>“good” has positive connotation, or sentiment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More context is still needed for top words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dirty="0"/>
              <a:t>”really” could mean “really good” or “really bad”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How to account for context when training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dirty="0"/>
              <a:t>Kera’s embedding layer</a:t>
            </a:r>
          </a:p>
          <a:p>
            <a:pPr lvl="2" indent="-228600">
              <a:buFont typeface="Arial" panose="020B0604020202020204" pitchFamily="34" charset="0"/>
              <a:buChar char="•"/>
            </a:pPr>
            <a:r>
              <a:rPr lang="en-US" dirty="0"/>
              <a:t>Takes in words replaced by integers</a:t>
            </a:r>
          </a:p>
          <a:p>
            <a:pPr lvl="2" indent="-228600">
              <a:buFont typeface="Arial" panose="020B0604020202020204" pitchFamily="34" charset="0"/>
              <a:buChar char="•"/>
            </a:pPr>
            <a:r>
              <a:rPr lang="en-US" dirty="0"/>
              <a:t>Each integer represents a word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8E42BB8-8898-4842-9EF4-EC25F1B327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4411" y="1486617"/>
            <a:ext cx="4960442" cy="329869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910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ADF1045-FC61-45F9-B214-2286C9675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42C14A9-3617-46DD-9FC4-ED828A7D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9AB0109-1C89-41F0-9EDF-3DE017BE3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43BD4CE-8EC0-A049-B966-D02831CB3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5550357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Positive and Negative Word counts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9E5CB6C-D5A1-44AB-BAD0-E76C67ED2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BCA5D0-8928-9443-B3B4-9A5FCC703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1579" y="2015732"/>
            <a:ext cx="5550357" cy="40993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Positive Reviews: 12,500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Average review length about 95 words in length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Half of reviews 71 or less words in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Negative Reviews: 12,500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Average review length about 94 words in length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Half of reviews 72 or less words in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common words shared by positive and negative reviews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Words in positive top 10 but not in negative top 10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“also”, “great”, ”well”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Words in negative top 10 but not in positive top 10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“even”, “bad”, “would”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FEB46A2-399D-CD43-91E3-41B2AA393D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05283" y="481109"/>
            <a:ext cx="3611457" cy="2491906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216CEFE-E62C-C040-9B9E-269560BAA3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1966" y="3138486"/>
            <a:ext cx="3678091" cy="249190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5A16967-5C32-4A48-9F02-4F0228AC8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42D078B-EF20-4DB1-AA1B-87F212C56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446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ADF1045-FC61-45F9-B214-2286C9675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742C14A9-3617-46DD-9FC4-ED828A7D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9AB0109-1C89-41F0-9EDF-3DE017BE3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532C283-8C8E-E040-9120-E4CABAAD7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5550357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Exclusive Review Counts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9E5CB6C-D5A1-44AB-BAD0-E76C67ED2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31D83F-5729-994A-B827-D4DDCDDDD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1579" y="2015732"/>
            <a:ext cx="5550357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/>
              <a:t>Words exclusive to either positive or negative reviews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dirty="0"/>
              <a:t>Not found in both datasets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/>
              <a:t>Only one word count per review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dirty="0"/>
              <a:t>Repeated words in a review ignored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/>
              <a:t>Little sentiment information contained 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dirty="0"/>
              <a:t>Supports previous belief: context matters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/>
              <a:t>Word “</a:t>
            </a:r>
            <a:r>
              <a:rPr lang="en-US" dirty="0" err="1"/>
              <a:t>edie</a:t>
            </a:r>
            <a:r>
              <a:rPr lang="en-US" dirty="0"/>
              <a:t>” used frequently in only positive reviews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/>
              <a:t>Next Question?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dirty="0"/>
              <a:t>Why “</a:t>
            </a:r>
            <a:r>
              <a:rPr lang="en-US" dirty="0" err="1"/>
              <a:t>edie</a:t>
            </a:r>
            <a:r>
              <a:rPr lang="en-US" dirty="0"/>
              <a:t>”?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9BBAD9B-03CC-F14B-8BE1-E38224688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7399" y="481109"/>
            <a:ext cx="3747226" cy="2491906"/>
          </a:xfrm>
          <a:prstGeom prst="rect">
            <a:avLst/>
          </a:prstGeom>
        </p:spPr>
      </p:pic>
      <p:pic>
        <p:nvPicPr>
          <p:cNvPr id="8" name="Content Placeholder 7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DD260FE-4CD1-D049-A70A-A4BA3E9AE2F0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 rotWithShape="1">
          <a:blip r:embed="rId4"/>
          <a:srcRect l="1692" r="1692"/>
          <a:stretch/>
        </p:blipFill>
        <p:spPr>
          <a:xfrm>
            <a:off x="7637399" y="3138486"/>
            <a:ext cx="3747226" cy="2491907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D5A16967-5C32-4A48-9F02-4F0228AC8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42D078B-EF20-4DB1-AA1B-87F212C56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77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1DC53B1-8AF0-6149-8D0C-023A16328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Why “edie”?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759DC3-BC84-3942-B7C5-9693677409BF}"/>
              </a:ext>
            </a:extLst>
          </p:cNvPr>
          <p:cNvSpPr txBox="1"/>
          <p:nvPr/>
        </p:nvSpPr>
        <p:spPr>
          <a:xfrm>
            <a:off x="1451578" y="3487670"/>
            <a:ext cx="944934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Of the reviews containing “edie”, many contained  “big edie little edie”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Researched instances of “big edie little edie” on the web</a:t>
            </a:r>
          </a:p>
          <a:p>
            <a:pPr marL="742950" lvl="1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Reviews correspond to movie </a:t>
            </a:r>
            <a:r>
              <a:rPr lang="en-US" sz="1400" i="1" dirty="0"/>
              <a:t>Grey Gardens </a:t>
            </a:r>
            <a:r>
              <a:rPr lang="en-US" sz="1400" dirty="0"/>
              <a:t>released in 1975</a:t>
            </a:r>
          </a:p>
          <a:p>
            <a:pPr marL="1200150" lvl="2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200" dirty="0"/>
              <a:t>Highly rated movie, which explains why only positive reviews include “edie”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Leave it in training data in case future test review containing “edie”</a:t>
            </a:r>
          </a:p>
          <a:p>
            <a:endParaRPr lang="en-US" dirty="0"/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2F57B86E-33F7-E24D-A795-C277E29FB5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51578" y="2026141"/>
            <a:ext cx="9071055" cy="863517"/>
          </a:xfrm>
        </p:spPr>
      </p:pic>
    </p:spTree>
    <p:extLst>
      <p:ext uri="{BB962C8B-B14F-4D97-AF65-F5344CB8AC3E}">
        <p14:creationId xmlns:p14="http://schemas.microsoft.com/office/powerpoint/2010/main" val="2992349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1FD0A94-4BD7-9F41-BF1A-4BF17EAAA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Polarizing Word Counts</a:t>
            </a:r>
            <a:endParaRPr lang="en-US" sz="32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229E49-0BCB-7048-8034-FCE112704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1581" y="2008046"/>
            <a:ext cx="4172212" cy="3951652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28575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Comparison of polarizing, or words rich in sentiment</a:t>
            </a:r>
          </a:p>
          <a:p>
            <a:pPr marL="28575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Each word counted only once per review</a:t>
            </a:r>
          </a:p>
          <a:p>
            <a:pPr marL="742950" lvl="1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Avoids highly repetitive reviews</a:t>
            </a:r>
          </a:p>
          <a:p>
            <a:pPr marL="28575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Positive reviews have more positive words</a:t>
            </a:r>
          </a:p>
          <a:p>
            <a:pPr marL="742950" lvl="1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For example, “love” appears almost 2x more often in positive than in negative reviews</a:t>
            </a:r>
          </a:p>
          <a:p>
            <a:pPr marL="28575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Negative reviews have more negative words</a:t>
            </a:r>
          </a:p>
          <a:p>
            <a:pPr marL="742950" lvl="1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For example, ”boring” is about 4x more likely to appear in a negative review than a positive one </a:t>
            </a:r>
          </a:p>
          <a:p>
            <a:pPr marL="28575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Statistically Significant?</a:t>
            </a:r>
          </a:p>
          <a:p>
            <a:pPr marL="742950" lvl="1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Next we are going to conduct inferential statistic tests to check validity of observations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15BAE83-9CB1-1044-AA0E-96483F59D4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88" r="4043" b="7371"/>
          <a:stretch/>
        </p:blipFill>
        <p:spPr>
          <a:xfrm>
            <a:off x="6289040" y="650088"/>
            <a:ext cx="4572000" cy="3170416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FADDAA-C9F7-F34D-8B62-C7FD96A183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9040" y="3943882"/>
            <a:ext cx="2085925" cy="1943100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F0AEEB0A-5BCD-B04F-9500-227854FCA0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5115" y="3943882"/>
            <a:ext cx="2085925" cy="194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55732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438</Words>
  <Application>Microsoft Macintosh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IMDB Text Data Exploration &amp; Visualizations</vt:lpstr>
      <vt:lpstr>Review Lengths</vt:lpstr>
      <vt:lpstr>ALL REVIEWS:   Word Counts </vt:lpstr>
      <vt:lpstr>Positive and Negative Word counts</vt:lpstr>
      <vt:lpstr>Exclusive Review Counts</vt:lpstr>
      <vt:lpstr>Why “edie”?</vt:lpstr>
      <vt:lpstr>Polarizing Word Counts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IMDB Text Data Exploration &amp; Visualizations</dc:title>
  <dc:creator>sergio robledo</dc:creator>
  <cp:lastModifiedBy>sergio robledo</cp:lastModifiedBy>
  <cp:revision>4</cp:revision>
  <dcterms:created xsi:type="dcterms:W3CDTF">2019-05-22T22:07:52Z</dcterms:created>
  <dcterms:modified xsi:type="dcterms:W3CDTF">2019-05-22T22:18:07Z</dcterms:modified>
</cp:coreProperties>
</file>