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6"/>
    <p:restoredTop sz="94701"/>
  </p:normalViewPr>
  <p:slideViewPr>
    <p:cSldViewPr snapToGrid="0" snapToObjects="1">
      <p:cViewPr varScale="1">
        <p:scale>
          <a:sx n="142" d="100"/>
          <a:sy n="142" d="100"/>
        </p:scale>
        <p:origin x="184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0A3F-33DA-D849-8F1B-29BD7D38B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Blackwell electronics' data mining efforts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CC2AE-A8FB-8947-8EB5-04EC63953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</p:txBody>
      </p:sp>
    </p:spTree>
    <p:extLst>
      <p:ext uri="{BB962C8B-B14F-4D97-AF65-F5344CB8AC3E}">
        <p14:creationId xmlns:p14="http://schemas.microsoft.com/office/powerpoint/2010/main" val="27680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AB629-5C44-0640-A8E0-51A481C7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56" y="2413323"/>
            <a:ext cx="2926098" cy="2655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FD4C6-F655-CF43-A025-B280A96B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Learned: 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88DF-25AE-BE4A-B8E9-340FE34F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304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Task 3: Multiple Regression in 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500" dirty="0"/>
              <a:t>Dummy Variables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Changing Character/Factor variables to Binary Variables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500" dirty="0"/>
              <a:t>Correlation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Correlation doesn’t imply Causation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Correlation Plot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500" dirty="0"/>
              <a:t>Parametric vs Non-Parametric Models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Parametric: Assume Normal Distribution</a:t>
            </a:r>
          </a:p>
          <a:p>
            <a:pPr lvl="3">
              <a:lnSpc>
                <a:spcPct val="110000"/>
              </a:lnSpc>
            </a:pPr>
            <a:r>
              <a:rPr lang="en-US" sz="1500" dirty="0"/>
              <a:t>Usually High Data Values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Non-Parametric: Skewed Distributions</a:t>
            </a:r>
          </a:p>
          <a:p>
            <a:pPr lvl="3">
              <a:lnSpc>
                <a:spcPct val="110000"/>
              </a:lnSpc>
            </a:pPr>
            <a:r>
              <a:rPr lang="en-US" sz="1500" dirty="0"/>
              <a:t>Tend towards Lower Data Values given</a:t>
            </a:r>
          </a:p>
        </p:txBody>
      </p:sp>
    </p:spTree>
    <p:extLst>
      <p:ext uri="{BB962C8B-B14F-4D97-AF65-F5344CB8AC3E}">
        <p14:creationId xmlns:p14="http://schemas.microsoft.com/office/powerpoint/2010/main" val="211267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56F2C-95BD-9C48-9DCE-B51C7AE1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29" y="2151959"/>
            <a:ext cx="4187889" cy="2606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AEB1B-D698-554C-91D7-9DA1B12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Learned: 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995A-5038-C247-AB67-9CB4C1FD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6102560" cy="42691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Task 4: Discover Associations Between Products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200" dirty="0"/>
              <a:t>How to read transactional data in R</a:t>
            </a:r>
          </a:p>
          <a:p>
            <a:pPr lvl="2">
              <a:lnSpc>
                <a:spcPct val="110000"/>
              </a:lnSpc>
            </a:pPr>
            <a:r>
              <a:rPr lang="en-US" sz="1200" dirty="0" err="1"/>
              <a:t>arules</a:t>
            </a:r>
            <a:r>
              <a:rPr lang="en-US" sz="1200" dirty="0"/>
              <a:t> Package 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Analyze Transactions</a:t>
            </a:r>
          </a:p>
          <a:p>
            <a:pPr lvl="2">
              <a:lnSpc>
                <a:spcPct val="110000"/>
              </a:lnSpc>
            </a:pPr>
            <a:r>
              <a:rPr lang="en-US" sz="1200" dirty="0" err="1"/>
              <a:t>arulesViz</a:t>
            </a:r>
            <a:r>
              <a:rPr lang="en-US" sz="1200" dirty="0"/>
              <a:t> Package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Visualize Transaction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200" dirty="0"/>
              <a:t>How to Perform a Market Basket Analysis</a:t>
            </a:r>
          </a:p>
          <a:p>
            <a:pPr lvl="2">
              <a:lnSpc>
                <a:spcPct val="110000"/>
              </a:lnSpc>
            </a:pPr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Unsupervised Learning Model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Creates Item Set Rules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200" dirty="0"/>
              <a:t>How to Evaluate Rules created by the </a:t>
            </a:r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Support: How many times Rule appears in Transactions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Confidence: Out of the times the Rule appears in the Transaction…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how many follow the rule?</a:t>
            </a:r>
          </a:p>
          <a:p>
            <a:pPr lvl="2">
              <a:lnSpc>
                <a:spcPct val="110000"/>
              </a:lnSpc>
            </a:pPr>
            <a:r>
              <a:rPr lang="en-US" sz="1200" dirty="0"/>
              <a:t>Lift: Importance of Rule</a:t>
            </a:r>
          </a:p>
          <a:p>
            <a:pPr lvl="3">
              <a:lnSpc>
                <a:spcPct val="110000"/>
              </a:lnSpc>
            </a:pPr>
            <a:r>
              <a:rPr lang="en-US" sz="1200" dirty="0"/>
              <a:t>Not due to chance</a:t>
            </a:r>
          </a:p>
        </p:txBody>
      </p:sp>
    </p:spTree>
    <p:extLst>
      <p:ext uri="{BB962C8B-B14F-4D97-AF65-F5344CB8AC3E}">
        <p14:creationId xmlns:p14="http://schemas.microsoft.com/office/powerpoint/2010/main" val="35497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819E-2B31-5940-AEB2-20D63AE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insights gained &amp; Questions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D6AC-D7AB-0B45-9B5D-5D434735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761"/>
          </a:xfrm>
        </p:spPr>
        <p:txBody>
          <a:bodyPr>
            <a:normAutofit/>
          </a:bodyPr>
          <a:lstStyle/>
          <a:p>
            <a:r>
              <a:rPr lang="en-US" dirty="0"/>
              <a:t>Gain insight into whether customers had a preference between Sony &amp; Acer computers.</a:t>
            </a:r>
          </a:p>
          <a:p>
            <a:r>
              <a:rPr lang="en-US" dirty="0"/>
              <a:t>Check if correlation exists between customer reviews and product sales volume.</a:t>
            </a:r>
          </a:p>
          <a:p>
            <a:pPr lvl="1"/>
            <a:r>
              <a:rPr lang="en-US" dirty="0"/>
              <a:t>Used…</a:t>
            </a:r>
          </a:p>
          <a:p>
            <a:pPr lvl="2"/>
            <a:r>
              <a:rPr lang="en-US" dirty="0"/>
              <a:t>Product Star Review Ratings</a:t>
            </a:r>
          </a:p>
          <a:p>
            <a:pPr lvl="2"/>
            <a:r>
              <a:rPr lang="en-US" dirty="0"/>
              <a:t>Positive / Negative Customer Service Reviews</a:t>
            </a:r>
          </a:p>
          <a:p>
            <a:r>
              <a:rPr lang="en-US" dirty="0"/>
              <a:t>Predict new product sales volume based on four product types.</a:t>
            </a:r>
          </a:p>
          <a:p>
            <a:pPr lvl="1"/>
            <a:r>
              <a:rPr lang="en-US" dirty="0"/>
              <a:t>PC, Netbook, Laptop and Smartphone</a:t>
            </a:r>
          </a:p>
          <a:p>
            <a:r>
              <a:rPr lang="en-US" dirty="0"/>
              <a:t>Electronidex Market Basket Analysis &amp; Advice</a:t>
            </a:r>
          </a:p>
          <a:p>
            <a:pPr lvl="1"/>
            <a:r>
              <a:rPr lang="en-US" dirty="0"/>
              <a:t>Recommendation model using transactional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9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4D44DA2-D4F8-0149-A378-42AD3EDB04C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r="15788" b="-2"/>
          <a:stretch/>
        </p:blipFill>
        <p:spPr>
          <a:xfrm>
            <a:off x="6429683" y="1116345"/>
            <a:ext cx="4338722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D1C9C9-6E85-D142-9CCC-BCCF5C34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482172"/>
            <a:ext cx="3530157" cy="13715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Sony &amp; Acer computer sales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36E6-D0E7-AA4B-8F1E-120FDF9C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1847088"/>
            <a:ext cx="3526523" cy="4278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Preference Exists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Sony </a:t>
            </a:r>
            <a:r>
              <a:rPr lang="en-US" dirty="0">
                <a:sym typeface="Symbol" pitchFamily="2" charset="2"/>
              </a:rPr>
              <a:t></a:t>
            </a:r>
            <a:r>
              <a:rPr lang="en-US" dirty="0"/>
              <a:t> 63%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3,139 / 5,000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Predicting Factors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Strongest Predictor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dirty="0"/>
              <a:t>Minimum: $20,000.00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dirty="0"/>
              <a:t>Maximum: $150,000.00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dirty="0"/>
              <a:t>Average: $85,118.02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Prediction Model &amp; Accuracy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About 90.54% accuracy</a:t>
            </a:r>
          </a:p>
        </p:txBody>
      </p:sp>
    </p:spTree>
    <p:extLst>
      <p:ext uri="{BB962C8B-B14F-4D97-AF65-F5344CB8AC3E}">
        <p14:creationId xmlns:p14="http://schemas.microsoft.com/office/powerpoint/2010/main" val="348934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138F-FE80-6642-89D1-FCFDC266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72460"/>
          </a:xfrm>
        </p:spPr>
        <p:txBody>
          <a:bodyPr/>
          <a:lstStyle/>
          <a:p>
            <a:r>
              <a:rPr lang="en-US" dirty="0"/>
              <a:t>Customer Reviews &amp; Sales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25D0-A1FA-8349-AB6B-394A6CF5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0315"/>
            <a:ext cx="5720850" cy="42492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Strongest Influence on Sales Volume </a:t>
            </a:r>
          </a:p>
          <a:p>
            <a:pPr lvl="1"/>
            <a:r>
              <a:rPr lang="en-US" dirty="0"/>
              <a:t>5 Star Product Reviews</a:t>
            </a:r>
          </a:p>
          <a:p>
            <a:r>
              <a:rPr lang="en-US" dirty="0"/>
              <a:t>Plot Illustrates Correlations</a:t>
            </a:r>
          </a:p>
          <a:p>
            <a:pPr lvl="1"/>
            <a:r>
              <a:rPr lang="en-US" dirty="0"/>
              <a:t>Dark Blue Indicates Strong Positive Correlation (Desirable)</a:t>
            </a:r>
          </a:p>
          <a:p>
            <a:pPr lvl="1"/>
            <a:r>
              <a:rPr lang="en-US" dirty="0"/>
              <a:t>Dark Red Indicates Correlation BUT…</a:t>
            </a:r>
          </a:p>
          <a:p>
            <a:pPr lvl="2"/>
            <a:r>
              <a:rPr lang="en-US" dirty="0"/>
              <a:t>Red indicates customer avoids product</a:t>
            </a:r>
          </a:p>
          <a:p>
            <a:pPr lvl="1"/>
            <a:r>
              <a:rPr lang="en-US" dirty="0"/>
              <a:t>Columns: Product Features</a:t>
            </a:r>
          </a:p>
          <a:p>
            <a:r>
              <a:rPr lang="en-US" dirty="0"/>
              <a:t>Secondary Influences (decreasing impact)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4 Star Product 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3 Star Product 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Positive Customer Service Review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2 Star Product 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Negative Customer Service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 Star Reviews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636D0DF-6FC6-E749-8927-1D63FF107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4" t="23526" r="-103" b="7515"/>
          <a:stretch/>
        </p:blipFill>
        <p:spPr>
          <a:xfrm>
            <a:off x="7172430" y="2166340"/>
            <a:ext cx="3882424" cy="3550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E56E42-8501-C94D-A73A-CF439FF6FC6E}"/>
              </a:ext>
            </a:extLst>
          </p:cNvPr>
          <p:cNvSpPr txBox="1"/>
          <p:nvPr/>
        </p:nvSpPr>
        <p:spPr>
          <a:xfrm>
            <a:off x="6521592" y="5234945"/>
            <a:ext cx="9574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Sales Volume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7A2E8-5EE2-6B49-8EFE-B0DDBC8835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79023" y="5558111"/>
            <a:ext cx="50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5EC9-BCA3-C24D-9CC8-BF76AF92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type, Sales volume &amp;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92B8-11D0-9B4C-B02C-536D08F0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11047" cy="4116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Product Types: PC, Laptop, Netbook and Smartphones</a:t>
            </a:r>
          </a:p>
          <a:p>
            <a:r>
              <a:rPr lang="en-US" dirty="0"/>
              <a:t>Important Features</a:t>
            </a:r>
          </a:p>
          <a:p>
            <a:pPr lvl="1"/>
            <a:r>
              <a:rPr lang="en-US" dirty="0"/>
              <a:t>Product Type</a:t>
            </a:r>
          </a:p>
          <a:p>
            <a:pPr lvl="1"/>
            <a:r>
              <a:rPr lang="en-US" dirty="0"/>
              <a:t>Customer Reviews</a:t>
            </a:r>
          </a:p>
          <a:p>
            <a:pPr lvl="2"/>
            <a:r>
              <a:rPr lang="en-US" dirty="0"/>
              <a:t>Product Star Reviews</a:t>
            </a:r>
          </a:p>
          <a:p>
            <a:pPr lvl="2"/>
            <a:r>
              <a:rPr lang="en-US" dirty="0"/>
              <a:t>Customer Service Reviews</a:t>
            </a:r>
          </a:p>
          <a:p>
            <a:r>
              <a:rPr lang="en-US" dirty="0"/>
              <a:t>Profitability = Sales Volume * Price * Profit Margin</a:t>
            </a:r>
          </a:p>
          <a:p>
            <a:pPr lvl="1"/>
            <a:r>
              <a:rPr lang="en-US" dirty="0"/>
              <a:t>Most Profitable: Product # 171 (PC)</a:t>
            </a:r>
          </a:p>
          <a:p>
            <a:r>
              <a:rPr lang="en-US" dirty="0"/>
              <a:t>Product Type Profitability Average</a:t>
            </a:r>
          </a:p>
          <a:p>
            <a:pPr lvl="1"/>
            <a:r>
              <a:rPr lang="en-US" dirty="0"/>
              <a:t>PC Highest Profit Average by $45k+</a:t>
            </a:r>
          </a:p>
          <a:p>
            <a:r>
              <a:rPr lang="en-US" dirty="0"/>
              <a:t>Confidence Level of Accurate Predictions</a:t>
            </a:r>
          </a:p>
          <a:p>
            <a:pPr lvl="1"/>
            <a:r>
              <a:rPr lang="en-US" dirty="0"/>
              <a:t>About 95% Accurate</a:t>
            </a:r>
          </a:p>
          <a:p>
            <a:pPr lvl="1"/>
            <a:r>
              <a:rPr lang="en-US" dirty="0"/>
              <a:t>Random Forest Prediction Model Used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04A3733-6243-4E47-8EDD-DB092CF7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565" y="2456947"/>
            <a:ext cx="4583382" cy="291186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C558F75-5A8E-734A-A17F-4F01D53F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99" y="2553766"/>
            <a:ext cx="2263834" cy="9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8F01-BBC0-1247-A9BD-E9D807E6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Electronidex’s</a:t>
            </a:r>
            <a:r>
              <a:rPr lang="en-US" dirty="0"/>
              <a:t> Transactions,  Market Basket Analysis &amp;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7D57-539C-6F47-AFBE-0A2FBB98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8649"/>
            <a:ext cx="6186350" cy="41309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Market Basket Analysis ⇢ Recommendation System</a:t>
            </a:r>
          </a:p>
          <a:p>
            <a:pPr lvl="1"/>
            <a:r>
              <a:rPr lang="en-US" dirty="0"/>
              <a:t>Based on Transaction History (Items Bought Together)</a:t>
            </a:r>
          </a:p>
          <a:p>
            <a:r>
              <a:rPr lang="en-US" dirty="0"/>
              <a:t>Data: 9,835 Transactions (1 Month)</a:t>
            </a:r>
          </a:p>
          <a:p>
            <a:pPr lvl="1"/>
            <a:r>
              <a:rPr lang="en-US" dirty="0"/>
              <a:t>50% Transactions </a:t>
            </a:r>
            <a:r>
              <a:rPr lang="en-US" dirty="0">
                <a:sym typeface="Symbol" pitchFamily="2" charset="2"/>
              </a:rPr>
              <a:t></a:t>
            </a:r>
            <a:r>
              <a:rPr lang="en-US" dirty="0"/>
              <a:t> 3 Items per Transaction </a:t>
            </a:r>
          </a:p>
          <a:p>
            <a:pPr lvl="1"/>
            <a:r>
              <a:rPr lang="en-US" dirty="0"/>
              <a:t>iMac sold in 2,519 Transactions (25.6%)	</a:t>
            </a:r>
          </a:p>
          <a:p>
            <a:r>
              <a:rPr lang="en-US" dirty="0"/>
              <a:t>Created 19 Recommendation Rules </a:t>
            </a:r>
          </a:p>
          <a:p>
            <a:pPr lvl="1"/>
            <a:r>
              <a:rPr lang="en-US" dirty="0"/>
              <a:t>Min. of 50% Customers Bought Recommended Product</a:t>
            </a:r>
          </a:p>
          <a:p>
            <a:r>
              <a:rPr lang="en-US" dirty="0"/>
              <a:t>Recommendations Regarding Electronidex</a:t>
            </a:r>
          </a:p>
          <a:p>
            <a:pPr lvl="1"/>
            <a:r>
              <a:rPr lang="en-US" dirty="0"/>
              <a:t>Acquire Electronidex due to High Sales Volume</a:t>
            </a:r>
          </a:p>
          <a:p>
            <a:pPr lvl="1"/>
            <a:r>
              <a:rPr lang="en-US" dirty="0"/>
              <a:t>Always Recommend iMac ( ¼ of Customers Will Buy)</a:t>
            </a:r>
          </a:p>
          <a:p>
            <a:pPr lvl="1"/>
            <a:r>
              <a:rPr lang="en-US" dirty="0"/>
              <a:t>Use Recommendation System</a:t>
            </a:r>
          </a:p>
          <a:p>
            <a:pPr lvl="2"/>
            <a:r>
              <a:rPr lang="en-US" dirty="0"/>
              <a:t>Keep Adding Data</a:t>
            </a:r>
          </a:p>
          <a:p>
            <a:pPr lvl="3"/>
            <a:r>
              <a:rPr lang="en-US" dirty="0"/>
              <a:t>Stronger Recommendation System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E72D2-EF67-A04E-A14A-D165CC303B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-269" r="34324" b="1055"/>
          <a:stretch/>
        </p:blipFill>
        <p:spPr>
          <a:xfrm>
            <a:off x="6994051" y="2162287"/>
            <a:ext cx="4731784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F782-93FE-3C44-ADB4-1D70FB08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Future Data MINING APPLICATIONS FOR Blackwell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20BA-B461-114C-A062-22B74859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22438"/>
            <a:ext cx="9603275" cy="3991087"/>
          </a:xfrm>
        </p:spPr>
        <p:txBody>
          <a:bodyPr/>
          <a:lstStyle/>
          <a:p>
            <a:r>
              <a:rPr lang="en-US" dirty="0"/>
              <a:t>Predict what Companies Might Flourish if Acquired by Blackwell</a:t>
            </a:r>
          </a:p>
          <a:p>
            <a:pPr lvl="1"/>
            <a:r>
              <a:rPr lang="en-US" dirty="0"/>
              <a:t>Collect a lot of data</a:t>
            </a:r>
          </a:p>
          <a:p>
            <a:pPr lvl="1"/>
            <a:r>
              <a:rPr lang="en-US" dirty="0"/>
              <a:t>Collect detailed data </a:t>
            </a:r>
          </a:p>
          <a:p>
            <a:pPr lvl="2"/>
            <a:r>
              <a:rPr lang="en-US" dirty="0"/>
              <a:t>Example: Years of Experience of Company’s CEO</a:t>
            </a:r>
          </a:p>
          <a:p>
            <a:r>
              <a:rPr lang="en-US" dirty="0"/>
              <a:t>Gain Insight into what Factors Motivates Employees to Stay / Leave the Company</a:t>
            </a:r>
          </a:p>
          <a:p>
            <a:pPr lvl="1"/>
            <a:r>
              <a:rPr lang="en-US" dirty="0"/>
              <a:t>Possible factors could include salary, age, department…</a:t>
            </a:r>
          </a:p>
          <a:p>
            <a:r>
              <a:rPr lang="en-US" dirty="0"/>
              <a:t>Determining Most Effective Way of Attracting New Customers</a:t>
            </a:r>
          </a:p>
          <a:p>
            <a:pPr lvl="1"/>
            <a:r>
              <a:rPr lang="en-US" dirty="0"/>
              <a:t>Examples: Newspaper Ads, Online Ads,  Social Media…</a:t>
            </a:r>
          </a:p>
          <a:p>
            <a:r>
              <a:rPr lang="en-US" dirty="0"/>
              <a:t>What Website Design Leads to More Sales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A2CF-FC99-C949-8B91-8A465B17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C54B7-853E-0B4B-876B-F5700BD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Learned: 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5195-66DC-2544-8A5C-E1299C2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Task 1: Get Started with 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First time downloading and using R </a:t>
            </a:r>
          </a:p>
          <a:p>
            <a:pPr lvl="2"/>
            <a:r>
              <a:rPr lang="en-US" dirty="0"/>
              <a:t>As well as </a:t>
            </a:r>
            <a:r>
              <a:rPr lang="en-US" dirty="0" err="1"/>
              <a:t>Rstudio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 syntax </a:t>
            </a:r>
          </a:p>
          <a:p>
            <a:pPr lvl="2"/>
            <a:r>
              <a:rPr lang="en-US" dirty="0"/>
              <a:t>R syntax is very similar to Python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Learned Basic Commands in R</a:t>
            </a:r>
          </a:p>
          <a:p>
            <a:pPr lvl="2"/>
            <a:r>
              <a:rPr lang="en-US" dirty="0"/>
              <a:t>Learned how to set the R directory to my desktop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D05-9599-D14E-B2DE-04B0488A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3C54-3AD0-704E-B2C5-AA99883E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4107162"/>
          </a:xfrm>
        </p:spPr>
        <p:txBody>
          <a:bodyPr>
            <a:normAutofit/>
          </a:bodyPr>
          <a:lstStyle/>
          <a:p>
            <a:r>
              <a:rPr lang="en-US" dirty="0"/>
              <a:t>Task 2: Classification: Predict which Brand of Products Customers Prefer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Caret Pipeline</a:t>
            </a:r>
          </a:p>
          <a:p>
            <a:pPr lvl="2"/>
            <a:r>
              <a:rPr lang="en-US" dirty="0"/>
              <a:t>Used caret Pipeline provided to build my first prediction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Prediction Models</a:t>
            </a:r>
          </a:p>
          <a:p>
            <a:pPr lvl="2"/>
            <a:r>
              <a:rPr lang="en-US" dirty="0"/>
              <a:t>Random Forest &amp; Linear</a:t>
            </a:r>
          </a:p>
          <a:p>
            <a:pPr lvl="2"/>
            <a:r>
              <a:rPr lang="en-US" dirty="0"/>
              <a:t>Performance Metrics: How to evaluate &amp; choose models</a:t>
            </a:r>
          </a:p>
          <a:p>
            <a:pPr lvl="3"/>
            <a:r>
              <a:rPr lang="en-US" dirty="0"/>
              <a:t>R-Squared, RMSE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lvl="2"/>
            <a:r>
              <a:rPr lang="en-US" dirty="0"/>
              <a:t>How to present results in a non-technical way</a:t>
            </a:r>
          </a:p>
          <a:p>
            <a:pPr lvl="3"/>
            <a:r>
              <a:rPr lang="en-US" dirty="0"/>
              <a:t>Simple Graphs</a:t>
            </a:r>
          </a:p>
          <a:p>
            <a:pPr lvl="2"/>
            <a:r>
              <a:rPr lang="en-US" dirty="0"/>
              <a:t>Able to give confidence level in my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1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221</TotalTime>
  <Words>654</Words>
  <Application>Microsoft Macintosh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Symbol</vt:lpstr>
      <vt:lpstr>Gallery</vt:lpstr>
      <vt:lpstr>Blackwell electronics' data mining efforts</vt:lpstr>
      <vt:lpstr>Overview: insights gained &amp; Questions answered</vt:lpstr>
      <vt:lpstr>Sony &amp; Acer computer sales comparison</vt:lpstr>
      <vt:lpstr>Customer Reviews &amp; Sales volume</vt:lpstr>
      <vt:lpstr>Product type, Sales volume &amp; Profitability</vt:lpstr>
      <vt:lpstr>Electronidex’s Transactions,  Market Basket Analysis &amp; Acquisition</vt:lpstr>
      <vt:lpstr>Useful Future Data MINING APPLICATIONS FOR Blackwell Electronics</vt:lpstr>
      <vt:lpstr>Lessons Learned:  task 1</vt:lpstr>
      <vt:lpstr>Lessons learned:  Task 2</vt:lpstr>
      <vt:lpstr>Lessons Learned: Task 3</vt:lpstr>
      <vt:lpstr>Lessons Learned: Task 4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electronic’s data mining efforts</dc:title>
  <dc:creator>sergio robledo</dc:creator>
  <cp:lastModifiedBy>sergio robledo</cp:lastModifiedBy>
  <cp:revision>17</cp:revision>
  <dcterms:created xsi:type="dcterms:W3CDTF">2018-06-14T09:12:57Z</dcterms:created>
  <dcterms:modified xsi:type="dcterms:W3CDTF">2018-06-22T08:34:21Z</dcterms:modified>
</cp:coreProperties>
</file>