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A09EDA-A23F-F248-8164-5BB5A89680C9}">
          <p14:sldIdLst>
            <p14:sldId id="256"/>
            <p14:sldId id="257"/>
            <p14:sldId id="259"/>
            <p14:sldId id="258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/>
    <p:restoredTop sz="94701"/>
  </p:normalViewPr>
  <p:slideViewPr>
    <p:cSldViewPr snapToGrid="0" snapToObjects="1">
      <p:cViewPr>
        <p:scale>
          <a:sx n="119" d="100"/>
          <a:sy n="119" d="100"/>
        </p:scale>
        <p:origin x="5352" y="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0136-A9A7-D741-BB76-5AA33A200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C2T3: New Product Profitability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21717-A1B8-0F46-92FA-1FEA755E0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Sergio Robledo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5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9732-C775-494A-B71C-F662568F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Questions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EC8D-23EF-A547-9458-3DC708BC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715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Value acquired from this Analysis</a:t>
            </a:r>
          </a:p>
          <a:p>
            <a:pPr lvl="1"/>
            <a:r>
              <a:rPr lang="en-US" dirty="0"/>
              <a:t>PC Computers will bring the most profit to the company.</a:t>
            </a:r>
          </a:p>
          <a:p>
            <a:r>
              <a:rPr lang="en-US" dirty="0"/>
              <a:t>Rerunning Sales Projections with Different Models</a:t>
            </a:r>
          </a:p>
          <a:p>
            <a:pPr lvl="1"/>
            <a:r>
              <a:rPr lang="en-US" dirty="0"/>
              <a:t>Since the data had been pre processed in an earlier step, the application of the different predictive models was pretty straightforward.</a:t>
            </a:r>
          </a:p>
          <a:p>
            <a:r>
              <a:rPr lang="en-US" dirty="0"/>
              <a:t>Main Lessons Learned </a:t>
            </a:r>
          </a:p>
          <a:p>
            <a:pPr lvl="1"/>
            <a:r>
              <a:rPr lang="en-US" dirty="0"/>
              <a:t>Learning what type of model will work with what type of data.</a:t>
            </a:r>
          </a:p>
          <a:p>
            <a:pPr lvl="2"/>
            <a:r>
              <a:rPr lang="en-US" dirty="0"/>
              <a:t>Parametric vs. Non-Parametric</a:t>
            </a:r>
          </a:p>
          <a:p>
            <a:pPr lvl="1"/>
            <a:r>
              <a:rPr lang="en-US" dirty="0"/>
              <a:t>Pre – processing your data saves you a lot of time in the long run.</a:t>
            </a:r>
          </a:p>
          <a:p>
            <a:r>
              <a:rPr lang="en-US" dirty="0"/>
              <a:t>Final Recommendations…</a:t>
            </a:r>
          </a:p>
          <a:p>
            <a:pPr lvl="1"/>
            <a:r>
              <a:rPr lang="en-US" dirty="0"/>
              <a:t>Put both PCs on the market</a:t>
            </a:r>
          </a:p>
          <a:p>
            <a:pPr lvl="1"/>
            <a:r>
              <a:rPr lang="en-US" dirty="0"/>
              <a:t>Whatever budget you have left focus it on laptops</a:t>
            </a:r>
          </a:p>
          <a:p>
            <a:pPr lvl="2"/>
            <a:r>
              <a:rPr lang="en-US" dirty="0"/>
              <a:t>Laptops were on average the second most profitable product type</a:t>
            </a:r>
          </a:p>
        </p:txBody>
      </p:sp>
    </p:spTree>
    <p:extLst>
      <p:ext uri="{BB962C8B-B14F-4D97-AF65-F5344CB8AC3E}">
        <p14:creationId xmlns:p14="http://schemas.microsoft.com/office/powerpoint/2010/main" val="35775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36EB-5862-2C40-9A2D-0FAA2030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Sampling, Dummy Variables and Training/Testing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01C2-61A3-3E46-9213-51DFAA1DE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</a:t>
            </a:r>
          </a:p>
          <a:p>
            <a:pPr lvl="1"/>
            <a:r>
              <a:rPr lang="en-US" dirty="0"/>
              <a:t>80 Observations in Total </a:t>
            </a:r>
          </a:p>
          <a:p>
            <a:pPr lvl="2"/>
            <a:r>
              <a:rPr lang="en-US" dirty="0"/>
              <a:t>Low Amount of Data</a:t>
            </a:r>
          </a:p>
          <a:p>
            <a:pPr lvl="2"/>
            <a:r>
              <a:rPr lang="en-US" dirty="0"/>
              <a:t>40 Observations (50%) Chosen for Sampling</a:t>
            </a:r>
          </a:p>
          <a:p>
            <a:r>
              <a:rPr lang="en-US" dirty="0"/>
              <a:t>Dummy Variables</a:t>
            </a:r>
          </a:p>
          <a:p>
            <a:pPr lvl="1"/>
            <a:r>
              <a:rPr lang="en-US" dirty="0"/>
              <a:t>Data Type of the Product Type</a:t>
            </a:r>
          </a:p>
          <a:p>
            <a:pPr lvl="2"/>
            <a:r>
              <a:rPr lang="en-US" dirty="0"/>
              <a:t>Characters to Binary Variables</a:t>
            </a:r>
          </a:p>
          <a:p>
            <a:r>
              <a:rPr lang="en-US" dirty="0"/>
              <a:t>Training / Testing Percentage of Sample Observations</a:t>
            </a:r>
          </a:p>
          <a:p>
            <a:pPr lvl="1"/>
            <a:r>
              <a:rPr lang="en-US" dirty="0"/>
              <a:t>Training Set: 75%</a:t>
            </a:r>
          </a:p>
          <a:p>
            <a:pPr lvl="1"/>
            <a:r>
              <a:rPr lang="en-US" dirty="0"/>
              <a:t>Testing Set: 25%</a:t>
            </a:r>
          </a:p>
        </p:txBody>
      </p:sp>
    </p:spTree>
    <p:extLst>
      <p:ext uri="{BB962C8B-B14F-4D97-AF65-F5344CB8AC3E}">
        <p14:creationId xmlns:p14="http://schemas.microsoft.com/office/powerpoint/2010/main" val="8354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658819-91AD-144D-9671-D71A60B75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44" t="23526" r="-103" b="7515"/>
          <a:stretch/>
        </p:blipFill>
        <p:spPr>
          <a:xfrm>
            <a:off x="5760926" y="446088"/>
            <a:ext cx="6092914" cy="572850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90EFE9-EE85-354D-92A5-B9BFB09E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771" y="446087"/>
            <a:ext cx="5992008" cy="976312"/>
          </a:xfrm>
        </p:spPr>
        <p:txBody>
          <a:bodyPr>
            <a:noAutofit/>
          </a:bodyPr>
          <a:lstStyle/>
          <a:p>
            <a:r>
              <a:rPr lang="en-US" sz="3200" dirty="0"/>
              <a:t>Correlation Between Sales Volume and Reviews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8A82B-FC3C-8245-9238-64B0488820FD}"/>
              </a:ext>
            </a:extLst>
          </p:cNvPr>
          <p:cNvSpPr txBox="1"/>
          <p:nvPr/>
        </p:nvSpPr>
        <p:spPr>
          <a:xfrm>
            <a:off x="2269864" y="1674836"/>
            <a:ext cx="34910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Zapf Dingbats"/>
              <a:buChar char="➤"/>
            </a:pPr>
            <a:r>
              <a:rPr lang="en-US" dirty="0"/>
              <a:t>Strongest Correlation</a:t>
            </a:r>
          </a:p>
          <a:p>
            <a:pPr marL="742950" lvl="1" indent="-285750">
              <a:buClr>
                <a:schemeClr val="accent1"/>
              </a:buClr>
              <a:buFont typeface="Zapf Dingbats"/>
              <a:buChar char="➤"/>
            </a:pPr>
            <a:r>
              <a:rPr lang="en-US" dirty="0"/>
              <a:t>5 Star Reviews</a:t>
            </a:r>
          </a:p>
          <a:p>
            <a:pPr marL="1200150" lvl="2" indent="-285750">
              <a:buClr>
                <a:schemeClr val="accent1"/>
              </a:buClr>
              <a:buFont typeface="Zapf Dingbats"/>
              <a:buChar char="➤"/>
            </a:pPr>
            <a:r>
              <a:rPr lang="en-US" dirty="0"/>
              <a:t>1.0 Factor of Correlation</a:t>
            </a:r>
          </a:p>
          <a:p>
            <a:pPr marL="285750" indent="-285750">
              <a:buClr>
                <a:schemeClr val="accent1"/>
              </a:buClr>
              <a:buFont typeface="Zapf Dingbats"/>
              <a:buChar char="➤"/>
            </a:pPr>
            <a:r>
              <a:rPr lang="en-US" dirty="0"/>
              <a:t>Other Correlations</a:t>
            </a:r>
          </a:p>
          <a:p>
            <a:pPr marL="742950" lvl="1" indent="-285750">
              <a:buClr>
                <a:schemeClr val="accent1"/>
              </a:buClr>
              <a:buFont typeface="Zapf Dingbats"/>
              <a:buChar char="➤"/>
            </a:pPr>
            <a:r>
              <a:rPr lang="en-US" dirty="0"/>
              <a:t>4 Star Review: 0.88</a:t>
            </a:r>
          </a:p>
          <a:p>
            <a:pPr marL="742950" lvl="1" indent="-285750">
              <a:buClr>
                <a:schemeClr val="accent1"/>
              </a:buClr>
              <a:buFont typeface="Zapf Dingbats"/>
              <a:buChar char="➤"/>
            </a:pPr>
            <a:r>
              <a:rPr lang="en-US" dirty="0"/>
              <a:t>3 Star Review: 0.76</a:t>
            </a:r>
          </a:p>
          <a:p>
            <a:pPr marL="742950" lvl="1" indent="-285750">
              <a:buClr>
                <a:schemeClr val="accent1"/>
              </a:buClr>
              <a:buFont typeface="Zapf Dingbats"/>
              <a:buChar char="➤"/>
            </a:pPr>
            <a:r>
              <a:rPr lang="en-US" dirty="0"/>
              <a:t>Positive Service Review: 0.62</a:t>
            </a:r>
          </a:p>
          <a:p>
            <a:pPr marL="742950" lvl="1" indent="-285750">
              <a:buClr>
                <a:schemeClr val="accent1"/>
              </a:buClr>
              <a:buFont typeface="Zapf Dingbats"/>
              <a:buChar char="➤"/>
            </a:pPr>
            <a:r>
              <a:rPr lang="en-US" dirty="0"/>
              <a:t>2 Star Review: 0.49</a:t>
            </a:r>
          </a:p>
          <a:p>
            <a:pPr marL="742950" lvl="1" indent="-285750">
              <a:buClr>
                <a:schemeClr val="accent1"/>
              </a:buClr>
              <a:buFont typeface="Zapf Dingbats"/>
              <a:buChar char="➤"/>
            </a:pPr>
            <a:r>
              <a:rPr lang="en-US" dirty="0"/>
              <a:t>Negative Service Review: 0.31</a:t>
            </a:r>
          </a:p>
          <a:p>
            <a:pPr marL="742950" lvl="1" indent="-285750">
              <a:buClr>
                <a:schemeClr val="accent1"/>
              </a:buClr>
              <a:buFont typeface="Zapf Dingbats"/>
              <a:buChar char="➤"/>
            </a:pPr>
            <a:r>
              <a:rPr lang="en-US" dirty="0"/>
              <a:t>1 Star Review: 0.26</a:t>
            </a:r>
          </a:p>
          <a:p>
            <a:pPr marL="285750" indent="-285750">
              <a:buClr>
                <a:schemeClr val="accent1"/>
              </a:buClr>
              <a:buFont typeface="Zapf Dingbats"/>
              <a:buChar char="➤"/>
            </a:pPr>
            <a:r>
              <a:rPr lang="en-US" dirty="0"/>
              <a:t>Everything Else</a:t>
            </a:r>
          </a:p>
          <a:p>
            <a:pPr marL="742950" lvl="1" indent="-285750">
              <a:buClr>
                <a:schemeClr val="accent1"/>
              </a:buClr>
              <a:buFont typeface="Zapf Dingbats"/>
              <a:buChar char="➤"/>
            </a:pPr>
            <a:r>
              <a:rPr lang="en-US" dirty="0"/>
              <a:t>Negligible Influence</a:t>
            </a:r>
          </a:p>
        </p:txBody>
      </p:sp>
    </p:spTree>
    <p:extLst>
      <p:ext uri="{BB962C8B-B14F-4D97-AF65-F5344CB8AC3E}">
        <p14:creationId xmlns:p14="http://schemas.microsoft.com/office/powerpoint/2010/main" val="152081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B0C54D-5AA8-B444-8BDC-EE86E06410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1422" y="640080"/>
            <a:ext cx="6769819" cy="5252773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5FEB5-8132-A141-81B0-72FDF5B1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Removal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D454A-2DD0-E342-959E-2DAD3FEE2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5" y="2133600"/>
            <a:ext cx="3650278" cy="42138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Reasons for Removal</a:t>
            </a:r>
          </a:p>
          <a:p>
            <a:pPr lvl="1"/>
            <a:r>
              <a:rPr lang="en-US" dirty="0"/>
              <a:t>No Influence</a:t>
            </a:r>
          </a:p>
          <a:p>
            <a:pPr lvl="1"/>
            <a:r>
              <a:rPr lang="en-US" dirty="0"/>
              <a:t>Extra Noise during Prediction</a:t>
            </a:r>
          </a:p>
          <a:p>
            <a:r>
              <a:rPr lang="en-US" dirty="0"/>
              <a:t>Final Table</a:t>
            </a:r>
          </a:p>
          <a:p>
            <a:pPr lvl="1"/>
            <a:r>
              <a:rPr lang="en-US" dirty="0"/>
              <a:t>14 Variables</a:t>
            </a:r>
          </a:p>
          <a:p>
            <a:pPr lvl="1"/>
            <a:r>
              <a:rPr lang="en-US" dirty="0"/>
              <a:t>Contains</a:t>
            </a:r>
          </a:p>
          <a:p>
            <a:pPr lvl="2"/>
            <a:r>
              <a:rPr lang="en-US" dirty="0"/>
              <a:t>All Star Reviews</a:t>
            </a:r>
          </a:p>
          <a:p>
            <a:pPr lvl="2"/>
            <a:r>
              <a:rPr lang="en-US" dirty="0"/>
              <a:t>All Service Reviews</a:t>
            </a:r>
          </a:p>
          <a:p>
            <a:pPr lvl="2"/>
            <a:r>
              <a:rPr lang="en-US" dirty="0"/>
              <a:t>Sales Volume</a:t>
            </a:r>
          </a:p>
          <a:p>
            <a:pPr lvl="2"/>
            <a:r>
              <a:rPr lang="en-US" dirty="0"/>
              <a:t>4 Desired Product Types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07C7247-5174-E24B-94B7-1D93A60A9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286" y="1221672"/>
            <a:ext cx="6603898" cy="4778963"/>
          </a:xfrm>
          <a:prstGeom prst="rect">
            <a:avLst/>
          </a:prstGeom>
        </p:spPr>
      </p:pic>
      <p:sp>
        <p:nvSpPr>
          <p:cNvPr id="5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20984-6C50-E942-8610-1AD5022F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DDF76-4AB9-364B-BC65-13AB7AB5E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8949" y="1753613"/>
            <a:ext cx="4032000" cy="43562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/>
              <a:t>Parameters Used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Stepwise Regression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4 Variables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Overfit to the Existing Data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R-Squared Value = 1</a:t>
            </a:r>
          </a:p>
          <a:p>
            <a:pPr lvl="2">
              <a:buFont typeface="Wingdings 3" charset="2"/>
              <a:buChar char=""/>
            </a:pPr>
            <a:r>
              <a:rPr lang="en-US" dirty="0"/>
              <a:t>Perfect Fit for Known Data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RMSE  Approximately  ⇢  0</a:t>
            </a:r>
          </a:p>
          <a:p>
            <a:pPr lvl="2">
              <a:buFont typeface="Wingdings 3" charset="2"/>
              <a:buChar char=""/>
            </a:pPr>
            <a:r>
              <a:rPr lang="en-US" dirty="0"/>
              <a:t>Again Perfect Fit to Known Data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Perfect Performance on Known Data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Doesn’t Translate Well to Unknown Data</a:t>
            </a:r>
          </a:p>
          <a:p>
            <a:pPr lvl="2">
              <a:buFont typeface="Wingdings 3" charset="2"/>
              <a:buChar char=""/>
            </a:pPr>
            <a:r>
              <a:rPr lang="en-US" dirty="0"/>
              <a:t>Not Good for Prediction of Variables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Conclusion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Not a Good Model for this Data</a:t>
            </a:r>
          </a:p>
          <a:p>
            <a:pPr lvl="2">
              <a:buFont typeface="Wingdings 3" charset="2"/>
              <a:buChar char="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7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0B1F-7992-FC40-AB60-7F7028D6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449" y="535684"/>
            <a:ext cx="5863311" cy="584775"/>
          </a:xfrm>
        </p:spPr>
        <p:txBody>
          <a:bodyPr wrap="square">
            <a:spAutoFit/>
          </a:bodyPr>
          <a:lstStyle/>
          <a:p>
            <a:r>
              <a:rPr lang="en-US" sz="3200" dirty="0"/>
              <a:t>Gradient Boosted Model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1BE3221-465D-AA4B-AEFF-192A57B6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613" y="2810669"/>
            <a:ext cx="3708400" cy="6858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FCDC69C-1ABE-7B4B-9DEF-788F36BC9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866" y="2810669"/>
            <a:ext cx="3977773" cy="96777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A51D7A-7FD7-4047-83A8-11F0477A9956}"/>
              </a:ext>
            </a:extLst>
          </p:cNvPr>
          <p:cNvSpPr txBox="1"/>
          <p:nvPr/>
        </p:nvSpPr>
        <p:spPr>
          <a:xfrm>
            <a:off x="2344774" y="1169966"/>
            <a:ext cx="4852092" cy="525234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 Unicode MS" panose="020B0604020202020204" pitchFamily="34" charset="-128"/>
              <a:buChar char="➤"/>
            </a:pPr>
            <a:r>
              <a:rPr lang="en-US" dirty="0"/>
              <a:t>100 Trees Used 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 Unicode MS" panose="020B0604020202020204" pitchFamily="34" charset="-128"/>
              <a:buChar char="➤"/>
            </a:pPr>
            <a:r>
              <a:rPr lang="en-US" dirty="0"/>
              <a:t>Inaccurate</a:t>
            </a:r>
          </a:p>
          <a:p>
            <a:pPr marL="742950" lvl="1" indent="-285750">
              <a:lnSpc>
                <a:spcPct val="200000"/>
              </a:lnSpc>
              <a:buClr>
                <a:schemeClr val="accent1"/>
              </a:buClr>
              <a:buFont typeface="Arial Unicode MS" panose="020B0604020202020204" pitchFamily="34" charset="-128"/>
              <a:buChar char="➤"/>
            </a:pPr>
            <a:r>
              <a:rPr lang="en-US" dirty="0"/>
              <a:t>But Not Overfitted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 Unicode MS" panose="020B0604020202020204" pitchFamily="34" charset="-128"/>
              <a:buChar char="➤"/>
            </a:pPr>
            <a:r>
              <a:rPr lang="en-US" dirty="0"/>
              <a:t>R – Squared Value: 0.832</a:t>
            </a:r>
          </a:p>
          <a:p>
            <a:pPr marL="742950" lvl="1" indent="-285750">
              <a:lnSpc>
                <a:spcPct val="200000"/>
              </a:lnSpc>
              <a:buClr>
                <a:schemeClr val="accent1"/>
              </a:buClr>
              <a:buFont typeface="Arial Unicode MS" panose="020B0604020202020204" pitchFamily="34" charset="-128"/>
              <a:buChar char="➤"/>
            </a:pPr>
            <a:r>
              <a:rPr lang="en-US" dirty="0"/>
              <a:t>High Value but Not the Best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 Unicode MS" panose="020B0604020202020204" pitchFamily="34" charset="-128"/>
              <a:buChar char="➤"/>
            </a:pPr>
            <a:r>
              <a:rPr lang="en-US" dirty="0"/>
              <a:t>RMSE Value: 533.679</a:t>
            </a:r>
          </a:p>
          <a:p>
            <a:pPr marL="742950" lvl="1" indent="-285750">
              <a:lnSpc>
                <a:spcPct val="200000"/>
              </a:lnSpc>
              <a:buClr>
                <a:schemeClr val="accent1"/>
              </a:buClr>
              <a:buFont typeface="Arial Unicode MS" panose="020B0604020202020204" pitchFamily="34" charset="-128"/>
              <a:buChar char="➤"/>
            </a:pPr>
            <a:r>
              <a:rPr lang="en-US" dirty="0"/>
              <a:t>Very Inaccurate</a:t>
            </a:r>
          </a:p>
          <a:p>
            <a:pPr marL="1200150" lvl="2" indent="-285750">
              <a:lnSpc>
                <a:spcPct val="200000"/>
              </a:lnSpc>
              <a:buClr>
                <a:schemeClr val="accent1"/>
              </a:buClr>
              <a:buFont typeface="Arial Unicode MS" panose="020B0604020202020204" pitchFamily="34" charset="-128"/>
              <a:buChar char="➤"/>
            </a:pPr>
            <a:r>
              <a:rPr lang="en-US" dirty="0"/>
              <a:t> 2/3 of Existing Products Sales Volume &lt; 450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 Unicode MS" panose="020B0604020202020204" pitchFamily="34" charset="-128"/>
              <a:buChar char="➤"/>
            </a:pPr>
            <a:r>
              <a:rPr lang="en-US" dirty="0"/>
              <a:t>Not a Good Option for our Data</a:t>
            </a:r>
          </a:p>
          <a:p>
            <a:pPr marL="1200150" lvl="2" indent="-285750">
              <a:lnSpc>
                <a:spcPct val="200000"/>
              </a:lnSpc>
              <a:buClr>
                <a:schemeClr val="accent1"/>
              </a:buClr>
              <a:buFont typeface="Arial Unicode MS" panose="020B0604020202020204" pitchFamily="34" charset="-128"/>
              <a:buChar char="➤"/>
            </a:pPr>
            <a:endParaRPr lang="en-US" dirty="0"/>
          </a:p>
          <a:p>
            <a:pPr marL="1200150" lvl="2" indent="-285750">
              <a:buClr>
                <a:schemeClr val="accent1"/>
              </a:buClr>
              <a:buFont typeface="Arial Unicode MS" panose="020B0604020202020204" pitchFamily="34" charset="-128"/>
              <a:buChar char="➤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0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A67899-A2E6-384F-B405-EDFBE2469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7466" y="1399026"/>
            <a:ext cx="5854828" cy="2994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989AC7-7F02-C24E-84AB-1DE466E1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532" y="309894"/>
            <a:ext cx="7994186" cy="63901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dirty="0"/>
              <a:t>Random Forest: Best Performance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C9C89-4EEA-1748-B099-DD2E8594D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3551" y="1413056"/>
            <a:ext cx="3181406" cy="43595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/>
              <a:t>Chosen Model for Final Prediction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Very Accurate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Not Overfitted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R – Squared Value: 0.949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Perfect Fit = 1.0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RMSE Value: 134.426 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Very Good Value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50% of all Existing Product Sales Volume &gt; 150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Highest Performance 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R - Squared Value Closest to 1</a:t>
            </a:r>
          </a:p>
          <a:p>
            <a:pPr lvl="2">
              <a:buFont typeface="Wingdings 3" charset="2"/>
              <a:buChar char=""/>
            </a:pPr>
            <a:r>
              <a:rPr lang="en-US" dirty="0"/>
              <a:t>Not Overfitted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Lowest Non-Parametric RMSE</a:t>
            </a:r>
          </a:p>
          <a:p>
            <a:pPr lvl="1">
              <a:buFont typeface="Wingdings 3" charset="2"/>
              <a:buChar char="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E816-B6BA-8040-BC87-715AB72A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426" y="665012"/>
            <a:ext cx="7566007" cy="594060"/>
          </a:xfrm>
        </p:spPr>
        <p:txBody>
          <a:bodyPr>
            <a:noAutofit/>
          </a:bodyPr>
          <a:lstStyle/>
          <a:p>
            <a:r>
              <a:rPr lang="en-US" sz="3200" dirty="0"/>
              <a:t>Predicted Sales Volume &amp; Profitability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61F581-1C81-264E-B79A-305CBA661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1" y="1845104"/>
            <a:ext cx="5933263" cy="37694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6D711-00D7-E544-8C44-54348C460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5162" y="1598613"/>
            <a:ext cx="4459249" cy="489900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Zapf Dingbats"/>
              <a:buChar char="➤"/>
            </a:pPr>
            <a:r>
              <a:rPr lang="en-US" dirty="0"/>
              <a:t>Predicted Sales Volume Doesn’t Equal Profitability</a:t>
            </a:r>
          </a:p>
          <a:p>
            <a:pPr marL="285750" indent="-285750">
              <a:buFont typeface="Zapf Dingbats"/>
              <a:buChar char="➤"/>
            </a:pPr>
            <a:r>
              <a:rPr lang="en-US" dirty="0"/>
              <a:t>Profitability </a:t>
            </a:r>
          </a:p>
          <a:p>
            <a:pPr marL="742950" lvl="1" indent="-285750">
              <a:buFont typeface="Zapf Dingbats"/>
              <a:buChar char="➤"/>
            </a:pPr>
            <a:r>
              <a:rPr lang="en-US" dirty="0"/>
              <a:t>Sales Volume * Price * Profit Margin</a:t>
            </a:r>
          </a:p>
          <a:p>
            <a:pPr marL="285750" indent="-285750">
              <a:buFont typeface="Zapf Dingbats"/>
              <a:buChar char="➤"/>
            </a:pPr>
            <a:r>
              <a:rPr lang="en-US" dirty="0"/>
              <a:t>Product Number 171</a:t>
            </a:r>
          </a:p>
          <a:p>
            <a:pPr marL="742950" lvl="1" indent="-285750">
              <a:buFont typeface="Zapf Dingbats"/>
              <a:buChar char="➤"/>
            </a:pPr>
            <a:r>
              <a:rPr lang="en-US" dirty="0"/>
              <a:t>Most Profitable Product Predicted</a:t>
            </a:r>
          </a:p>
          <a:p>
            <a:pPr marL="1200150" lvl="2" indent="-285750">
              <a:buFont typeface="Zapf Dingbats"/>
              <a:buChar char="➤"/>
            </a:pPr>
            <a:r>
              <a:rPr lang="en-US" dirty="0"/>
              <a:t>Profit = $81,882.65</a:t>
            </a:r>
          </a:p>
          <a:p>
            <a:pPr marL="285750" indent="-285750">
              <a:buFont typeface="Zapf Dingbats"/>
              <a:buChar char="➤"/>
            </a:pPr>
            <a:r>
              <a:rPr lang="en-US" dirty="0"/>
              <a:t>Top Three Most Profitable Products</a:t>
            </a:r>
          </a:p>
          <a:p>
            <a:pPr marL="742950" lvl="1" indent="-285750">
              <a:buFont typeface="Zapf Dingbats"/>
              <a:buChar char="➤"/>
            </a:pPr>
            <a:r>
              <a:rPr lang="en-US" dirty="0"/>
              <a:t>Product # 171</a:t>
            </a:r>
          </a:p>
          <a:p>
            <a:pPr marL="1200150" lvl="2" indent="-285750">
              <a:buFont typeface="Zapf Dingbats"/>
              <a:buChar char="➤"/>
            </a:pPr>
            <a:r>
              <a:rPr lang="en-US" dirty="0"/>
              <a:t>PC</a:t>
            </a:r>
          </a:p>
          <a:p>
            <a:pPr marL="1200150" lvl="2" indent="-285750">
              <a:buFont typeface="Zapf Dingbats"/>
              <a:buChar char="➤"/>
            </a:pPr>
            <a:r>
              <a:rPr lang="en-US" dirty="0"/>
              <a:t>$81,882.65</a:t>
            </a:r>
          </a:p>
          <a:p>
            <a:pPr marL="742950" lvl="1" indent="-285750">
              <a:buFont typeface="Zapf Dingbats"/>
              <a:buChar char="➤"/>
            </a:pPr>
            <a:r>
              <a:rPr lang="en-US" dirty="0"/>
              <a:t>Product # 172</a:t>
            </a:r>
          </a:p>
          <a:p>
            <a:pPr marL="1200150" lvl="2" indent="-285750">
              <a:buFont typeface="Zapf Dingbats"/>
              <a:buChar char="➤"/>
            </a:pPr>
            <a:r>
              <a:rPr lang="en-US" dirty="0"/>
              <a:t>PC</a:t>
            </a:r>
          </a:p>
          <a:p>
            <a:pPr marL="1200150" lvl="2" indent="-285750">
              <a:buFont typeface="Zapf Dingbats"/>
              <a:buChar char="➤"/>
            </a:pPr>
            <a:r>
              <a:rPr lang="en-US" dirty="0"/>
              <a:t>$37,201.83</a:t>
            </a:r>
          </a:p>
          <a:p>
            <a:pPr marL="742950" lvl="1" indent="-285750">
              <a:buFont typeface="Zapf Dingbats"/>
              <a:buChar char="➤"/>
            </a:pPr>
            <a:r>
              <a:rPr lang="en-US" dirty="0"/>
              <a:t>Product # 180</a:t>
            </a:r>
          </a:p>
          <a:p>
            <a:pPr marL="1200150" lvl="2" indent="-285750">
              <a:buFont typeface="Zapf Dingbats"/>
              <a:buChar char="➤"/>
            </a:pPr>
            <a:r>
              <a:rPr lang="en-US" dirty="0" err="1"/>
              <a:t>NetBook</a:t>
            </a:r>
            <a:endParaRPr lang="en-US" dirty="0"/>
          </a:p>
          <a:p>
            <a:pPr marL="1200150" lvl="2" indent="-285750">
              <a:buFont typeface="Zapf Dingbats"/>
              <a:buChar char="➤"/>
            </a:pPr>
            <a:r>
              <a:rPr lang="en-US" dirty="0"/>
              <a:t>$30,666.50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8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AE4C-A6CA-7849-9E6C-620723F3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8738590" cy="976312"/>
          </a:xfrm>
        </p:spPr>
        <p:txBody>
          <a:bodyPr>
            <a:normAutofit/>
          </a:bodyPr>
          <a:lstStyle/>
          <a:p>
            <a:r>
              <a:rPr lang="en-US" sz="3200" dirty="0"/>
              <a:t>Product Type Most Profitable on Average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913A52-1673-DA4E-999D-7ECCEE9AE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602" y="2251869"/>
            <a:ext cx="4394200" cy="1803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1BFD1-5E99-B84E-9604-57BF6E327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74260" y="2251869"/>
            <a:ext cx="3899852" cy="3411742"/>
          </a:xfrm>
        </p:spPr>
        <p:txBody>
          <a:bodyPr/>
          <a:lstStyle/>
          <a:p>
            <a:pPr marL="285750" indent="-285750">
              <a:buFont typeface="Zapf Dingbats"/>
              <a:buChar char="➤"/>
            </a:pPr>
            <a:r>
              <a:rPr lang="en-US" dirty="0"/>
              <a:t>Portable Computers (PCs)</a:t>
            </a:r>
          </a:p>
          <a:p>
            <a:pPr marL="742950" lvl="1" indent="-285750">
              <a:buFont typeface="Zapf Dingbats"/>
              <a:buChar char="➤"/>
            </a:pPr>
            <a:r>
              <a:rPr lang="en-US" dirty="0"/>
              <a:t>Most Profitable on Average</a:t>
            </a:r>
          </a:p>
          <a:p>
            <a:pPr marL="742950" lvl="1" indent="-285750">
              <a:buFont typeface="Zapf Dingbats"/>
              <a:buChar char="➤"/>
            </a:pPr>
            <a:r>
              <a:rPr lang="en-US" dirty="0"/>
              <a:t>Average Profit = $59,542.24</a:t>
            </a:r>
          </a:p>
          <a:p>
            <a:pPr marL="742950" lvl="1" indent="-285750">
              <a:buFont typeface="Zapf Dingbats"/>
              <a:buChar char="➤"/>
            </a:pPr>
            <a:r>
              <a:rPr lang="en-US" dirty="0"/>
              <a:t>Two PCs being Considered</a:t>
            </a:r>
          </a:p>
          <a:p>
            <a:pPr marL="742950" lvl="1" indent="-285750">
              <a:buFont typeface="Zapf Dingbats"/>
              <a:buChar char="➤"/>
            </a:pPr>
            <a:r>
              <a:rPr lang="en-US" dirty="0"/>
              <a:t>Top 2 Spots for Most Profitable Products</a:t>
            </a:r>
          </a:p>
          <a:p>
            <a:pPr marL="285750" indent="-285750">
              <a:buFont typeface="Zapf Dingbats"/>
              <a:buChar char="➤"/>
            </a:pPr>
            <a:r>
              <a:rPr lang="en-US" dirty="0"/>
              <a:t>Laptops</a:t>
            </a:r>
          </a:p>
          <a:p>
            <a:pPr marL="742950" lvl="1" indent="-285750">
              <a:buFont typeface="Zapf Dingbats"/>
              <a:buChar char="➤"/>
            </a:pPr>
            <a:r>
              <a:rPr lang="en-US" dirty="0"/>
              <a:t>Second Most Profitable on Average</a:t>
            </a:r>
          </a:p>
          <a:p>
            <a:pPr marL="742950" lvl="1" indent="-285750">
              <a:buFont typeface="Zapf Dingbats"/>
              <a:buChar char="➤"/>
            </a:pPr>
            <a:r>
              <a:rPr lang="en-US" dirty="0"/>
              <a:t>Average Profit = $12,820.19</a:t>
            </a:r>
          </a:p>
          <a:p>
            <a:pPr marL="742950" lvl="1" indent="-285750">
              <a:buFont typeface="Zapf Dingbats"/>
              <a:buChar char="➤"/>
            </a:pPr>
            <a:r>
              <a:rPr lang="en-US" dirty="0"/>
              <a:t>Three Laptops Being Considered</a:t>
            </a:r>
          </a:p>
          <a:p>
            <a:endParaRPr lang="en-US" dirty="0"/>
          </a:p>
          <a:p>
            <a:pPr marL="742950" lvl="1" indent="-285750">
              <a:buFont typeface="Zapf Dingbats"/>
              <a:buChar char="➤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733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511</Words>
  <Application>Microsoft Macintosh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Century Gothic</vt:lpstr>
      <vt:lpstr>Wingdings 3</vt:lpstr>
      <vt:lpstr>Zapf Dingbats</vt:lpstr>
      <vt:lpstr>Wisp</vt:lpstr>
      <vt:lpstr>C2T3: New Product Profitability Predictions</vt:lpstr>
      <vt:lpstr>Sampling, Dummy Variables and Training/Testing Sets</vt:lpstr>
      <vt:lpstr>Correlation Between Sales Volume and Reviews</vt:lpstr>
      <vt:lpstr>Feature Removal</vt:lpstr>
      <vt:lpstr>Linear Regression</vt:lpstr>
      <vt:lpstr>Gradient Boosted Model</vt:lpstr>
      <vt:lpstr>Random Forest: Best Performance Metrics</vt:lpstr>
      <vt:lpstr>Predicted Sales Volume &amp; Profitability</vt:lpstr>
      <vt:lpstr>Product Type Most Profitable on Average</vt:lpstr>
      <vt:lpstr>Extra Questions Answered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C2T3: New Product Profitability Predictions</dc:title>
  <dc:creator>sergio robledo</dc:creator>
  <cp:lastModifiedBy>sergio robledo</cp:lastModifiedBy>
  <cp:revision>13</cp:revision>
  <dcterms:created xsi:type="dcterms:W3CDTF">2018-06-10T09:44:19Z</dcterms:created>
  <dcterms:modified xsi:type="dcterms:W3CDTF">2018-06-10T12:03:04Z</dcterms:modified>
</cp:coreProperties>
</file>