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4"/>
    <p:restoredTop sz="94701"/>
  </p:normalViewPr>
  <p:slideViewPr>
    <p:cSldViewPr snapToGrid="0" snapToObjects="1">
      <p:cViewPr varScale="1">
        <p:scale>
          <a:sx n="135" d="100"/>
          <a:sy n="135" d="100"/>
        </p:scale>
        <p:origin x="184" y="1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8/16/18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8/16/18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8/16/18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0A68-033C-874D-80E7-FEEDD33AE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Visualize and analyze energy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5E252-B7B0-2C4A-8F9F-1F8CE76E1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Sergio Robledo</a:t>
            </a:r>
          </a:p>
          <a:p>
            <a:r>
              <a:rPr lang="en-US" dirty="0"/>
              <a:t>8/9/2018</a:t>
            </a:r>
          </a:p>
        </p:txBody>
      </p:sp>
    </p:spTree>
    <p:extLst>
      <p:ext uri="{BB962C8B-B14F-4D97-AF65-F5344CB8AC3E}">
        <p14:creationId xmlns:p14="http://schemas.microsoft.com/office/powerpoint/2010/main" val="3380757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27DF8-5148-D549-9662-085ED729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Holt Winters Filtering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D6031-ACF6-BC49-A2CC-FC56C6D96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Ctr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Observed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Sub Meter 3 (kWh)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2010 Fall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September – November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Black Line: Observed Values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Red Line: Holt Winters Forecast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Error = Difference Between Both Lines</a:t>
            </a:r>
          </a:p>
        </p:txBody>
      </p:sp>
      <p:pic>
        <p:nvPicPr>
          <p:cNvPr id="42" name="Picture Placeholder 41">
            <a:extLst>
              <a:ext uri="{FF2B5EF4-FFF2-40B4-BE49-F238E27FC236}">
                <a16:creationId xmlns:a16="http://schemas.microsoft.com/office/drawing/2014/main" id="{91E81721-C204-6C4A-8A8A-6A95AAA50F2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00" r="321"/>
          <a:stretch/>
        </p:blipFill>
        <p:spPr>
          <a:xfrm>
            <a:off x="5408023" y="643467"/>
            <a:ext cx="6035040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21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3BD3C-F925-684D-B3E0-B2BD28528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Holt Winters Forecast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1DCD7-B401-244A-B12E-2830D5DED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Forecasted December 2010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Sub Meter 3 (kWh)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Using 2010 Fall Data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Downward trend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Blue Shaded Area: 80% Predictions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Grey Shaded Area: 95% Predictions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Is it an accurate forecast?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Plot errors from Filtering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A167970-57CE-2F4F-B4C6-3CF4D91F611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85" r="106"/>
          <a:stretch/>
        </p:blipFill>
        <p:spPr>
          <a:xfrm>
            <a:off x="5394960" y="643467"/>
            <a:ext cx="6061165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77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ACF7D-27CF-A940-AAA9-CF49DB3F4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Histogram Plot of Forecast Errors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0D8BC-3850-3243-AC35-E45456523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3014978"/>
            <a:ext cx="3761384" cy="2658235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Histogram of Holt Winter Forecast Errors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Sub Meter 3 (kWh)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December 2010 Forecast Errors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Blue Line shows errors’ behavior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Error Average = About 0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Accurate Forecast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Previous Slide Predictions are Valid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0D18CD2-E2D7-C34D-A773-B5BDC2B4C9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85" r="107"/>
          <a:stretch/>
        </p:blipFill>
        <p:spPr>
          <a:xfrm>
            <a:off x="5394960" y="643467"/>
            <a:ext cx="6061165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4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AD5B-62E9-BE49-BA85-D478DC9F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 &amp;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B2B17-09F3-4546-991D-CBB57FB7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Highest Energy Consumed on Saturdays</a:t>
            </a:r>
          </a:p>
          <a:p>
            <a:r>
              <a:rPr lang="en-US" dirty="0"/>
              <a:t>Sub Meter 3 Consumes Most Energy (kWh)</a:t>
            </a:r>
          </a:p>
          <a:p>
            <a:pPr lvl="1"/>
            <a:r>
              <a:rPr lang="en-US" dirty="0"/>
              <a:t>Water-Heater &amp; Air Conditioner</a:t>
            </a:r>
          </a:p>
          <a:p>
            <a:pPr lvl="1"/>
            <a:r>
              <a:rPr lang="en-US" dirty="0"/>
              <a:t>Increasing yearly</a:t>
            </a:r>
          </a:p>
          <a:p>
            <a:r>
              <a:rPr lang="en-US" dirty="0"/>
              <a:t>Summer has Lowest Consumption of Energy</a:t>
            </a:r>
          </a:p>
          <a:p>
            <a:r>
              <a:rPr lang="en-US" dirty="0"/>
              <a:t>Winter has Highest Consumption of Energy </a:t>
            </a:r>
          </a:p>
          <a:p>
            <a:r>
              <a:rPr lang="en-US" dirty="0"/>
              <a:t>Maximum and Minimum Daily Energy Consumption</a:t>
            </a:r>
          </a:p>
          <a:p>
            <a:pPr lvl="1"/>
            <a:r>
              <a:rPr lang="en-US" dirty="0"/>
              <a:t>Maximum Energy used Midday</a:t>
            </a:r>
          </a:p>
          <a:p>
            <a:pPr lvl="1"/>
            <a:r>
              <a:rPr lang="en-US" dirty="0"/>
              <a:t>Minimum Energy usage Midnight-Dawn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CE5C9-21D6-B14B-97CE-35AD0AE0B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261" y="2440337"/>
            <a:ext cx="4174342" cy="215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39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C478-BAB0-044A-AE38-7F91120F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Statement &amp; End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8A26F-9E25-A846-BCF6-139FB25A5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35459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Project Goal</a:t>
            </a:r>
          </a:p>
          <a:p>
            <a:pPr lvl="1"/>
            <a:r>
              <a:rPr lang="en-US" dirty="0"/>
              <a:t>Discover energy consumption insights based on historical data</a:t>
            </a:r>
          </a:p>
          <a:p>
            <a:pPr lvl="1"/>
            <a:r>
              <a:rPr lang="en-US" dirty="0"/>
              <a:t>Predict future energy consumption</a:t>
            </a:r>
          </a:p>
          <a:p>
            <a:r>
              <a:rPr lang="en-US" dirty="0"/>
              <a:t>Project End Goal Reached</a:t>
            </a:r>
          </a:p>
          <a:p>
            <a:pPr lvl="1"/>
            <a:r>
              <a:rPr lang="en-US" dirty="0"/>
              <a:t>Correlations and relationships were found through visualizations of time data</a:t>
            </a:r>
          </a:p>
          <a:p>
            <a:pPr lvl="1"/>
            <a:r>
              <a:rPr lang="en-US" dirty="0"/>
              <a:t>We were able to predict future energy consumption data based on given data</a:t>
            </a:r>
          </a:p>
          <a:p>
            <a:r>
              <a:rPr lang="en-US" dirty="0"/>
              <a:t>Summary Statement</a:t>
            </a:r>
          </a:p>
          <a:p>
            <a:pPr lvl="1"/>
            <a:r>
              <a:rPr lang="en-US" dirty="0"/>
              <a:t>Energy Consumption is strongly correlated with time of day, month of the year, and ultimately annual trends were discovered. </a:t>
            </a:r>
          </a:p>
          <a:p>
            <a:pPr lvl="2"/>
            <a:r>
              <a:rPr lang="en-US" dirty="0"/>
              <a:t>Energy usage for laundry room decreased year to year</a:t>
            </a:r>
          </a:p>
          <a:p>
            <a:pPr lvl="2"/>
            <a:r>
              <a:rPr lang="en-US" dirty="0"/>
              <a:t>Energy usage for the water-heater and air conditioner increased with each year</a:t>
            </a:r>
          </a:p>
        </p:txBody>
      </p:sp>
    </p:spTree>
    <p:extLst>
      <p:ext uri="{BB962C8B-B14F-4D97-AF65-F5344CB8AC3E}">
        <p14:creationId xmlns:p14="http://schemas.microsoft.com/office/powerpoint/2010/main" val="232171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7417-B9A1-8A45-92AC-786533B0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3067-F187-5A46-9247-B30334B07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455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Charge a lower rate for electricity on Mondays, Tuesdays and Thursdays</a:t>
            </a:r>
          </a:p>
          <a:p>
            <a:pPr lvl="1"/>
            <a:r>
              <a:rPr lang="en-US" dirty="0"/>
              <a:t>Lowest energy consumed on these days</a:t>
            </a:r>
          </a:p>
          <a:p>
            <a:r>
              <a:rPr lang="en-US" dirty="0"/>
              <a:t>Increase electricity consumption charge rate on weekends</a:t>
            </a:r>
          </a:p>
          <a:p>
            <a:pPr lvl="1"/>
            <a:r>
              <a:rPr lang="en-US" dirty="0"/>
              <a:t>Most electricity used during Saturdays</a:t>
            </a:r>
          </a:p>
          <a:p>
            <a:r>
              <a:rPr lang="en-US" dirty="0"/>
              <a:t>Invest in wall thermal insulation for the building</a:t>
            </a:r>
          </a:p>
          <a:p>
            <a:pPr lvl="1"/>
            <a:r>
              <a:rPr lang="en-US" dirty="0"/>
              <a:t>Less energy usage during the cold months</a:t>
            </a:r>
          </a:p>
          <a:p>
            <a:pPr lvl="1"/>
            <a:r>
              <a:rPr lang="en-US" dirty="0"/>
              <a:t>Winter had highest energy consumption of all seasons</a:t>
            </a:r>
          </a:p>
          <a:p>
            <a:r>
              <a:rPr lang="en-US" dirty="0"/>
              <a:t>Offer tenants an estimate of next month’s energy bill using predictive models</a:t>
            </a:r>
          </a:p>
          <a:p>
            <a:pPr lvl="1"/>
            <a:r>
              <a:rPr lang="en-US" dirty="0"/>
              <a:t>Gives them perspective to see how much they could save if they consciously put in effort to conserve energy and follow home developer’s tips</a:t>
            </a:r>
          </a:p>
          <a:p>
            <a:r>
              <a:rPr lang="en-US" dirty="0"/>
              <a:t>Consider alternative and renewable sources of electricity</a:t>
            </a:r>
          </a:p>
          <a:p>
            <a:pPr lvl="1"/>
            <a:r>
              <a:rPr lang="en-US" dirty="0"/>
              <a:t>Long-term money savings &amp; possible earnings for providing the building’s generated source of energy to tenants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DEA96-397E-D84F-A506-9F740D957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714" y="2638044"/>
            <a:ext cx="3023286" cy="19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00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C5C4-7CAB-3B4A-84FB-2B6EE269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</a:t>
            </a:r>
            <a:r>
              <a:rPr lang="en-US" dirty="0" err="1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1EEB9-9171-984D-AFCF-94DECF934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033" y="2638044"/>
            <a:ext cx="8612831" cy="39795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Learned how to evaluate forecasting model’s accuracy</a:t>
            </a:r>
          </a:p>
          <a:p>
            <a:pPr lvl="1"/>
            <a:r>
              <a:rPr lang="en-US" dirty="0"/>
              <a:t>ACF Analysis</a:t>
            </a:r>
          </a:p>
          <a:p>
            <a:pPr lvl="1"/>
            <a:r>
              <a:rPr lang="en-US" dirty="0"/>
              <a:t>Box Test</a:t>
            </a:r>
          </a:p>
          <a:p>
            <a:pPr lvl="1"/>
            <a:r>
              <a:rPr lang="en-US" dirty="0"/>
              <a:t>Plotting Residual Errors</a:t>
            </a:r>
          </a:p>
          <a:p>
            <a:r>
              <a:rPr lang="en-US" dirty="0"/>
              <a:t>Decomposition</a:t>
            </a:r>
          </a:p>
          <a:p>
            <a:pPr lvl="1"/>
            <a:r>
              <a:rPr lang="en-US" dirty="0"/>
              <a:t>Ability to find all kinds of trends in the data</a:t>
            </a:r>
          </a:p>
          <a:p>
            <a:pPr lvl="2"/>
            <a:r>
              <a:rPr lang="en-US" dirty="0"/>
              <a:t>Seasonal</a:t>
            </a:r>
          </a:p>
          <a:p>
            <a:pPr lvl="2"/>
            <a:r>
              <a:rPr lang="en-US" dirty="0"/>
              <a:t>Overall Trend</a:t>
            </a:r>
          </a:p>
          <a:p>
            <a:r>
              <a:rPr lang="en-US" dirty="0"/>
              <a:t>Time Series Filtering</a:t>
            </a:r>
          </a:p>
          <a:p>
            <a:pPr lvl="1"/>
            <a:r>
              <a:rPr lang="en-US" dirty="0"/>
              <a:t>dp1yr functions</a:t>
            </a:r>
          </a:p>
          <a:p>
            <a:pPr lvl="2"/>
            <a:r>
              <a:rPr lang="en-US" dirty="0"/>
              <a:t>Mutate</a:t>
            </a:r>
          </a:p>
          <a:p>
            <a:pPr lvl="2"/>
            <a:r>
              <a:rPr lang="en-US" dirty="0"/>
              <a:t>Filter</a:t>
            </a:r>
          </a:p>
          <a:p>
            <a:pPr lvl="2"/>
            <a:r>
              <a:rPr lang="en-US" dirty="0"/>
              <a:t>Group_by</a:t>
            </a:r>
          </a:p>
          <a:p>
            <a:pPr lvl="2"/>
            <a:r>
              <a:rPr lang="en-US" dirty="0"/>
              <a:t>Summarize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216AA-FB61-CC4C-BFE6-DE4E55C4F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54" y="2153412"/>
            <a:ext cx="6042454" cy="453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4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E662-4FA7-7B47-AA7C-BC91D6FE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293" y="531555"/>
            <a:ext cx="7729728" cy="1188720"/>
          </a:xfrm>
        </p:spPr>
        <p:txBody>
          <a:bodyPr/>
          <a:lstStyle/>
          <a:p>
            <a:r>
              <a:rPr lang="en-US" dirty="0"/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46A05-C79F-F541-B5A1-B5105459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147" y="2153412"/>
            <a:ext cx="9914021" cy="43797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Acquired from December 2006 – November 2010</a:t>
            </a:r>
          </a:p>
          <a:p>
            <a:r>
              <a:rPr lang="en-US" dirty="0"/>
              <a:t>Energy Consumption (Watt-hour)</a:t>
            </a:r>
          </a:p>
          <a:p>
            <a:pPr lvl="1"/>
            <a:r>
              <a:rPr lang="en-US" dirty="0"/>
              <a:t>Sub Meter 1: Kitchen</a:t>
            </a:r>
          </a:p>
          <a:p>
            <a:pPr lvl="2"/>
            <a:r>
              <a:rPr lang="en-US" dirty="0"/>
              <a:t>Dishwasher</a:t>
            </a:r>
          </a:p>
          <a:p>
            <a:pPr lvl="2"/>
            <a:r>
              <a:rPr lang="en-US" dirty="0"/>
              <a:t>Oven</a:t>
            </a:r>
          </a:p>
          <a:p>
            <a:pPr lvl="2"/>
            <a:r>
              <a:rPr lang="en-US" dirty="0"/>
              <a:t>Microwave</a:t>
            </a:r>
          </a:p>
          <a:p>
            <a:pPr lvl="1"/>
            <a:r>
              <a:rPr lang="en-US" dirty="0"/>
              <a:t>Sub Meter 2: Laundry Room</a:t>
            </a:r>
          </a:p>
          <a:p>
            <a:pPr lvl="2"/>
            <a:r>
              <a:rPr lang="en-US" dirty="0"/>
              <a:t>Washing Machine</a:t>
            </a:r>
          </a:p>
          <a:p>
            <a:pPr lvl="2"/>
            <a:r>
              <a:rPr lang="en-US" dirty="0"/>
              <a:t>Tumble Drier</a:t>
            </a:r>
          </a:p>
          <a:p>
            <a:pPr lvl="2"/>
            <a:r>
              <a:rPr lang="en-US" dirty="0"/>
              <a:t>Refrigerator</a:t>
            </a:r>
          </a:p>
          <a:p>
            <a:pPr lvl="2"/>
            <a:r>
              <a:rPr lang="en-US" dirty="0"/>
              <a:t>Light</a:t>
            </a:r>
          </a:p>
          <a:p>
            <a:pPr lvl="1"/>
            <a:r>
              <a:rPr lang="en-US" dirty="0"/>
              <a:t>Sub Meter 3:  Water-Heater &amp; Air-Conditioner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654A7-E51F-4648-9517-DAA3B4B3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8" y="3555879"/>
            <a:ext cx="48768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7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BBF6-9D2C-9B48-A38E-616C84C40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dirty="0"/>
              <a:t>Annual energy consumption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8C4C3-35BD-4549-804D-30F73FC97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0" y="2992299"/>
            <a:ext cx="3044954" cy="2698638"/>
          </a:xfrm>
        </p:spPr>
        <p:txBody>
          <a:bodyPr vert="horz" wrap="none" lIns="0" tIns="45720" rIns="91440" bIns="45720" rtlCol="0" anchor="t" anchorCtr="0">
            <a:normAutofit/>
          </a:bodyPr>
          <a:lstStyle/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 Meter 3 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Highest Energy Consumption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Increasing trend per year</a:t>
            </a:r>
            <a:endParaRPr lang="en-US" sz="1800" dirty="0"/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Sub Meter 2 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Decreasing Yearly Trend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Sub Meter 1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No annual trending behavior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E612BDC-7ED5-7041-9414-1223DFBFCC2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56" r="2" b="2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5A49-1E36-8D4F-BA48-8A4B0FA0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000" dirty="0"/>
              <a:t>Winter Daily Average Energy Consumption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26B08-E277-4543-A3F8-63E75EAC4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3452" y="2514599"/>
            <a:ext cx="3970421" cy="4030579"/>
          </a:xfrm>
        </p:spPr>
        <p:txBody>
          <a:bodyPr vert="horz" lIns="91440" tIns="45720" rIns="91440" bIns="45720" rtlCol="0" anchor="t" anchorCtr="0">
            <a:normAutofit lnSpcReduction="10000"/>
          </a:bodyPr>
          <a:lstStyle/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 Meter 1 (Kitchen)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Peaked Weekends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Saturday &amp; Sunday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 Meter 2 (Laundry Room)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Similar Behavior as SM1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Peake</a:t>
            </a:r>
            <a:r>
              <a:rPr lang="en-US" sz="1500" dirty="0"/>
              <a:t>d on Weekends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Saturday &amp; Sunday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Peaked on Wednesday</a:t>
            </a:r>
            <a:r>
              <a:rPr lang="en-US" sz="1500" dirty="0"/>
              <a:t> too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 Meter 3 (Heater &amp; A/C)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Increasing trend from Sun </a:t>
            </a:r>
            <a:r>
              <a:rPr lang="en-US" sz="1500" dirty="0"/>
              <a:t>- Sat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Peaked Saturday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Minimum Consumption on Sundays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8497445-4E6E-DB47-BB85-5C09C379C1D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56" r="2" b="2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9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48AC-231D-9B44-9DF4-31FB48B6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000" dirty="0"/>
              <a:t>Hourly Energy consumption average for January 2010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13750-77E4-054F-B19E-92E3BDBCB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358" y="2370221"/>
            <a:ext cx="3982452" cy="4487779"/>
          </a:xfrm>
        </p:spPr>
        <p:txBody>
          <a:bodyPr vert="horz" lIns="91440" tIns="45720" rIns="91440" bIns="45720" rtlCol="0" anchor="t" anchorCtr="0">
            <a:normAutofit lnSpcReduction="10000"/>
          </a:bodyPr>
          <a:lstStyle/>
          <a:p>
            <a:pPr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 Meter 1 (Kitchen)</a:t>
            </a:r>
          </a:p>
          <a:p>
            <a:pPr lvl="1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Peaked at 9 PM</a:t>
            </a:r>
          </a:p>
          <a:p>
            <a:pPr lvl="1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Averaged Zero Consumption</a:t>
            </a:r>
          </a:p>
          <a:p>
            <a:pPr lvl="2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dirty="0"/>
              <a:t>1am to 6 am</a:t>
            </a:r>
          </a:p>
          <a:p>
            <a:pPr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 Meter 2 (Laundry Room)</a:t>
            </a:r>
          </a:p>
          <a:p>
            <a:pPr lvl="1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Peaks at 2 pm &amp; 6 pm</a:t>
            </a:r>
          </a:p>
          <a:p>
            <a:pPr lvl="1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Never Averaged Zero Consumption</a:t>
            </a:r>
          </a:p>
          <a:p>
            <a:pPr lvl="2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dirty="0"/>
              <a:t>Probable Reason: Refrigerator</a:t>
            </a:r>
          </a:p>
          <a:p>
            <a:pPr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Sub Meter 3 (Heater &amp; A/C)</a:t>
            </a:r>
          </a:p>
          <a:p>
            <a:pPr lvl="1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Rapid Energy Increase from 5 am – 10 am</a:t>
            </a:r>
          </a:p>
          <a:p>
            <a:pPr lvl="1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Rapid Energy Decrease</a:t>
            </a:r>
            <a:r>
              <a:rPr lang="en-US" sz="1500" dirty="0"/>
              <a:t>s from…</a:t>
            </a:r>
          </a:p>
          <a:p>
            <a:pPr lvl="2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 </a:t>
            </a:r>
            <a:r>
              <a:rPr lang="en-US" sz="1300" dirty="0"/>
              <a:t>am – 2 pm</a:t>
            </a:r>
          </a:p>
          <a:p>
            <a:pPr lvl="2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 pm – 3 am</a:t>
            </a:r>
          </a:p>
          <a:p>
            <a:pPr lvl="1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C84D9FA-0360-2B4E-A889-26B473EF71A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56" r="2" b="2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5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B6551-6047-BA4B-BE94-4E28B7164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Annual Energy Consumption Forecasts for Sub Meter 3: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years 2010 &amp; 2011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32853-DD4C-6A45-956A-9B7338BAE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Ctr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Increasing Trend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Confidence Level: 85%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Predicted Energy Consumption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2010 = 3,786.881 kWh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2011 = 4,053.869 kWh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Shaded Blue-Grey Area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80% Prediction Interval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Shaded Grey Area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95% Prediction Interval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BF0F4BF-CD4D-4D45-BD40-FDC16FAEF1D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56" r="2" b="2"/>
          <a:stretch/>
        </p:blipFill>
        <p:spPr>
          <a:xfrm>
            <a:off x="5449952" y="643467"/>
            <a:ext cx="5946390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8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DDFFA-420D-3743-9CF9-52A30D90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Monthly Total Energy Consumption Forecast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58EBC-144A-3B48-AF18-35219BAC6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Ctr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Sub Meter 3 (kWh)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Heater &amp; Air Conditioner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Data Available:  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Jan 2007 – Oct 2010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Dates Forecasted: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Nov 2010 - Dec 2011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Energy Consumption Trends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Low Consumption in Summer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High Consumption in Winter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EF234FE-ACF9-AE42-8C48-1F410769803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56" r="2" b="2"/>
          <a:stretch/>
        </p:blipFill>
        <p:spPr>
          <a:xfrm>
            <a:off x="5449952" y="643467"/>
            <a:ext cx="5946390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6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9F6A-9179-CC49-ABF5-C9B33191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900" dirty="0"/>
              <a:t>Monthly ENERGY CONSUMPTION decomposition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E7442-3193-B742-9F37-9837A64D2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0" y="2640691"/>
            <a:ext cx="3044952" cy="4000741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Observed Values (kWh)</a:t>
            </a:r>
          </a:p>
          <a:p>
            <a:pPr lvl="1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Sub Meter 3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Jan 2007 – Oct 2010</a:t>
            </a:r>
          </a:p>
          <a:p>
            <a:pPr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Observed Trends</a:t>
            </a:r>
          </a:p>
          <a:p>
            <a:pPr lvl="1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Overall trend: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dirty="0"/>
              <a:t>Increasing over time</a:t>
            </a:r>
          </a:p>
          <a:p>
            <a:pPr lvl="1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Seasonal trend:</a:t>
            </a:r>
          </a:p>
          <a:p>
            <a:pPr lvl="2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dirty="0"/>
              <a:t>Peaks on December</a:t>
            </a:r>
          </a:p>
          <a:p>
            <a:pPr lvl="3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/>
              <a:t>0.06 kWh</a:t>
            </a:r>
          </a:p>
          <a:p>
            <a:pPr lvl="2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dirty="0"/>
              <a:t>Lowest on August</a:t>
            </a:r>
            <a:endParaRPr lang="en-US" sz="1100" dirty="0"/>
          </a:p>
          <a:p>
            <a:pPr lvl="3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1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6AB239A-760D-784C-9559-272005E8DD7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56" r="2" b="2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9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27C5-A33E-1F45-A94C-C41952E0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000" dirty="0"/>
              <a:t>Average HOURLY ENERGY CONSUMPTION DECOMPOSITION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4E160-E509-0849-815D-26FA40F1C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0" y="2640692"/>
            <a:ext cx="3298098" cy="3808234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Observed Values (kWh)</a:t>
            </a:r>
          </a:p>
          <a:p>
            <a:pPr lvl="1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Sub Meter 3: Heater &amp; AC</a:t>
            </a:r>
          </a:p>
          <a:p>
            <a:pPr lvl="1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February 2010</a:t>
            </a:r>
          </a:p>
          <a:p>
            <a:pPr indent="-2286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Observed Trends</a:t>
            </a:r>
          </a:p>
          <a:p>
            <a:pPr lvl="1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Overall Trend:</a:t>
            </a:r>
          </a:p>
          <a:p>
            <a:pPr lvl="2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None</a:t>
            </a:r>
          </a:p>
          <a:p>
            <a:pPr lvl="1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Daily</a:t>
            </a:r>
            <a:r>
              <a:rPr lang="en-US" sz="1500" dirty="0"/>
              <a:t> Trend:</a:t>
            </a:r>
          </a:p>
          <a:p>
            <a:pPr lvl="2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Peak </a:t>
            </a:r>
            <a:r>
              <a:rPr lang="en-US" sz="1300" dirty="0"/>
              <a:t>Consumption @ Noon</a:t>
            </a:r>
          </a:p>
          <a:p>
            <a:pPr lvl="2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 dirty="0"/>
              <a:t>Lowest Consumption @ 5am</a:t>
            </a:r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1219616-A5CF-9746-BE9C-E94B39DDC85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56" r="2" b="2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5717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10397</TotalTime>
  <Words>779</Words>
  <Application>Microsoft Macintosh PowerPoint</Application>
  <PresentationFormat>Widescreen</PresentationFormat>
  <Paragraphs>165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Parcel</vt:lpstr>
      <vt:lpstr>Visualize and analyze energy data</vt:lpstr>
      <vt:lpstr>Data summary</vt:lpstr>
      <vt:lpstr>Annual energy consumption</vt:lpstr>
      <vt:lpstr>Winter Daily Average Energy Consumption</vt:lpstr>
      <vt:lpstr>Hourly Energy consumption average for January 2010</vt:lpstr>
      <vt:lpstr>Annual Energy Consumption Forecasts for Sub Meter 3:  years 2010 &amp; 2011</vt:lpstr>
      <vt:lpstr>Monthly Total Energy Consumption Forecast</vt:lpstr>
      <vt:lpstr>Monthly ENERGY CONSUMPTION decomposition</vt:lpstr>
      <vt:lpstr>Average HOURLY ENERGY CONSUMPTION DECOMPOSITION </vt:lpstr>
      <vt:lpstr>Holt Winters Filtering</vt:lpstr>
      <vt:lpstr>Holt Winters Forecast</vt:lpstr>
      <vt:lpstr>Histogram Plot of Forecast Errors</vt:lpstr>
      <vt:lpstr>Correlations &amp; Relationships</vt:lpstr>
      <vt:lpstr>Summary Statement &amp; End Goal</vt:lpstr>
      <vt:lpstr>Business Recommendations</vt:lpstr>
      <vt:lpstr>Lessons LEarned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robledo</dc:creator>
  <cp:lastModifiedBy>sergio robledo</cp:lastModifiedBy>
  <cp:revision>31</cp:revision>
  <dcterms:created xsi:type="dcterms:W3CDTF">2018-08-09T18:18:58Z</dcterms:created>
  <dcterms:modified xsi:type="dcterms:W3CDTF">2018-08-17T00:13:36Z</dcterms:modified>
</cp:coreProperties>
</file>