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55A1D3-ADB5-514E-8921-8A0BC9C50826}" v="173" dt="2018-12-11T23:09:38.3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9"/>
    <p:restoredTop sz="94610"/>
  </p:normalViewPr>
  <p:slideViewPr>
    <p:cSldViewPr snapToGrid="0" snapToObjects="1">
      <p:cViewPr varScale="1">
        <p:scale>
          <a:sx n="149" d="100"/>
          <a:sy n="149" d="100"/>
        </p:scale>
        <p:origin x="208" y="19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Performance Metrics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Accuracy</c:v>
                </c:pt>
              </c:strCache>
            </c:strRef>
          </c:tx>
          <c:spPr>
            <a:ln w="28575" cap="rnd">
              <a:solidFill>
                <a:schemeClr val="accent1"/>
              </a:solidFill>
              <a:round/>
            </a:ln>
            <a:effectLst/>
          </c:spPr>
          <c:marker>
            <c:symbol val="circle"/>
            <c:size val="5"/>
            <c:spPr>
              <a:solidFill>
                <a:schemeClr val="tx1"/>
              </a:solidFill>
              <a:ln w="9525">
                <a:solidFill>
                  <a:schemeClr val="accent1"/>
                </a:solidFill>
              </a:ln>
              <a:effectLst/>
            </c:spPr>
          </c:marker>
          <c:dLbls>
            <c:spPr>
              <a:gradFill flip="none" rotWithShape="1">
                <a:gsLst>
                  <a:gs pos="0">
                    <a:srgbClr val="B01513">
                      <a:lumMod val="0"/>
                      <a:lumOff val="100000"/>
                    </a:srgbClr>
                  </a:gs>
                  <a:gs pos="35000">
                    <a:srgbClr val="B01513">
                      <a:lumMod val="0"/>
                      <a:lumOff val="100000"/>
                    </a:srgbClr>
                  </a:gs>
                  <a:gs pos="100000">
                    <a:srgbClr val="B01513">
                      <a:lumMod val="100000"/>
                    </a:srgbClr>
                  </a:gs>
                </a:gsLst>
                <a:path path="circle">
                  <a:fillToRect l="100000" t="100000"/>
                </a:path>
                <a:tileRect r="-100000" b="-100000"/>
              </a:gra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Sheet1!$A$2:$A$4</c:f>
              <c:strCache>
                <c:ptCount val="3"/>
                <c:pt idx="0">
                  <c:v>Random Forest</c:v>
                </c:pt>
                <c:pt idx="1">
                  <c:v>K-Nearest Neighbors</c:v>
                </c:pt>
                <c:pt idx="2">
                  <c:v>Support Vector Classifier</c:v>
                </c:pt>
              </c:strCache>
            </c:strRef>
          </c:cat>
          <c:val>
            <c:numRef>
              <c:f>Sheet1!$B$2:$B$4</c:f>
              <c:numCache>
                <c:formatCode>General</c:formatCode>
                <c:ptCount val="3"/>
                <c:pt idx="0">
                  <c:v>0.91090000000000004</c:v>
                </c:pt>
                <c:pt idx="1">
                  <c:v>0.90820000000000001</c:v>
                </c:pt>
                <c:pt idx="2">
                  <c:v>0.92259999999999998</c:v>
                </c:pt>
              </c:numCache>
            </c:numRef>
          </c:val>
          <c:smooth val="0"/>
          <c:extLst>
            <c:ext xmlns:c16="http://schemas.microsoft.com/office/drawing/2014/chart" uri="{C3380CC4-5D6E-409C-BE32-E72D297353CC}">
              <c16:uniqueId val="{00000000-2724-A749-9891-9018887A8999}"/>
            </c:ext>
          </c:extLst>
        </c:ser>
        <c:ser>
          <c:idx val="1"/>
          <c:order val="1"/>
          <c:tx>
            <c:strRef>
              <c:f>Sheet1!$C$1</c:f>
              <c:strCache>
                <c:ptCount val="1"/>
                <c:pt idx="0">
                  <c:v>Kappa</c:v>
                </c:pt>
              </c:strCache>
            </c:strRef>
          </c:tx>
          <c:spPr>
            <a:ln w="28575" cap="rnd">
              <a:solidFill>
                <a:schemeClr val="accent2"/>
              </a:solidFill>
              <a:round/>
            </a:ln>
            <a:effectLst/>
          </c:spPr>
          <c:marker>
            <c:symbol val="square"/>
            <c:size val="5"/>
            <c:spPr>
              <a:solidFill>
                <a:schemeClr val="tx1"/>
              </a:solidFill>
              <a:ln w="9525">
                <a:solidFill>
                  <a:schemeClr val="accent2"/>
                </a:solidFill>
              </a:ln>
              <a:effectLst/>
            </c:spPr>
          </c:marker>
          <c:dLbls>
            <c:dLbl>
              <c:idx val="0"/>
              <c:layout>
                <c:manualLayout>
                  <c:x val="-8.1440667440043288E-2"/>
                  <c:y val="3.29339126548257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F5C9-DE4F-87B7-287E21381306}"/>
                </c:ext>
              </c:extLst>
            </c:dLbl>
            <c:dLbl>
              <c:idx val="1"/>
              <c:layout>
                <c:manualLayout>
                  <c:x val="-9.0760815821208818E-2"/>
                  <c:y val="3.750050115611997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5C9-DE4F-87B7-287E21381306}"/>
                </c:ext>
              </c:extLst>
            </c:dLbl>
            <c:dLbl>
              <c:idx val="2"/>
              <c:layout>
                <c:manualLayout>
                  <c:x val="-1.3869591676593787E-2"/>
                  <c:y val="3.293391265482573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5C9-DE4F-87B7-287E21381306}"/>
                </c:ext>
              </c:extLst>
            </c:dLbl>
            <c:spPr>
              <a:gradFill flip="none" rotWithShape="1">
                <a:gsLst>
                  <a:gs pos="0">
                    <a:srgbClr val="EA6312">
                      <a:lumMod val="0"/>
                      <a:lumOff val="100000"/>
                    </a:srgbClr>
                  </a:gs>
                  <a:gs pos="35000">
                    <a:srgbClr val="EA6312">
                      <a:lumMod val="0"/>
                      <a:lumOff val="100000"/>
                    </a:srgbClr>
                  </a:gs>
                  <a:gs pos="100000">
                    <a:srgbClr val="EA6312">
                      <a:lumMod val="100000"/>
                    </a:srgbClr>
                  </a:gs>
                </a:gsLst>
                <a:path path="circle">
                  <a:fillToRect l="50000" t="-80000" r="50000" b="180000"/>
                </a:path>
                <a:tileRect/>
              </a:gra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Sheet1!$A$2:$A$4</c:f>
              <c:strCache>
                <c:ptCount val="3"/>
                <c:pt idx="0">
                  <c:v>Random Forest</c:v>
                </c:pt>
                <c:pt idx="1">
                  <c:v>K-Nearest Neighbors</c:v>
                </c:pt>
                <c:pt idx="2">
                  <c:v>Support Vector Classifier</c:v>
                </c:pt>
              </c:strCache>
            </c:strRef>
          </c:cat>
          <c:val>
            <c:numRef>
              <c:f>Sheet1!$C$2:$C$4</c:f>
              <c:numCache>
                <c:formatCode>General</c:formatCode>
                <c:ptCount val="3"/>
                <c:pt idx="0">
                  <c:v>0.90010000000000001</c:v>
                </c:pt>
                <c:pt idx="1">
                  <c:v>0.89729999999999999</c:v>
                </c:pt>
                <c:pt idx="2">
                  <c:v>0.91339999999999999</c:v>
                </c:pt>
              </c:numCache>
            </c:numRef>
          </c:val>
          <c:smooth val="0"/>
          <c:extLst>
            <c:ext xmlns:c16="http://schemas.microsoft.com/office/drawing/2014/chart" uri="{C3380CC4-5D6E-409C-BE32-E72D297353CC}">
              <c16:uniqueId val="{00000001-2724-A749-9891-9018887A8999}"/>
            </c:ext>
          </c:extLst>
        </c:ser>
        <c:dLbls>
          <c:showLegendKey val="0"/>
          <c:showVal val="0"/>
          <c:showCatName val="0"/>
          <c:showSerName val="0"/>
          <c:showPercent val="0"/>
          <c:showBubbleSize val="0"/>
        </c:dLbls>
        <c:marker val="1"/>
        <c:smooth val="0"/>
        <c:axId val="1338641743"/>
        <c:axId val="1338863039"/>
      </c:lineChart>
      <c:lineChart>
        <c:grouping val="standard"/>
        <c:varyColors val="0"/>
        <c:ser>
          <c:idx val="2"/>
          <c:order val="2"/>
          <c:tx>
            <c:strRef>
              <c:f>Sheet1!$D$1</c:f>
              <c:strCache>
                <c:ptCount val="1"/>
                <c:pt idx="0">
                  <c:v>Fit Time</c:v>
                </c:pt>
              </c:strCache>
            </c:strRef>
          </c:tx>
          <c:spPr>
            <a:ln w="28575" cap="rnd">
              <a:solidFill>
                <a:schemeClr val="accent3"/>
              </a:solidFill>
              <a:round/>
            </a:ln>
            <a:effectLst/>
          </c:spPr>
          <c:marker>
            <c:symbol val="square"/>
            <c:size val="5"/>
            <c:spPr>
              <a:solidFill>
                <a:schemeClr val="tx1"/>
              </a:solidFill>
              <a:ln w="9525">
                <a:solidFill>
                  <a:schemeClr val="accent3"/>
                </a:solidFill>
              </a:ln>
              <a:effectLst/>
            </c:spPr>
          </c:marker>
          <c:dLbls>
            <c:dLbl>
              <c:idx val="0"/>
              <c:layout>
                <c:manualLayout>
                  <c:x val="-9.5531520906945847E-2"/>
                  <c:y val="-2.739953100776517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5C9-DE4F-87B7-287E21381306}"/>
                </c:ext>
              </c:extLst>
            </c:dLbl>
            <c:dLbl>
              <c:idx val="1"/>
              <c:layout>
                <c:manualLayout>
                  <c:x val="-2.796044514349643E-2"/>
                  <c:y val="-7.534871027135424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5C9-DE4F-87B7-287E21381306}"/>
                </c:ext>
              </c:extLst>
            </c:dLbl>
            <c:spPr>
              <a:gradFill flip="none" rotWithShape="1">
                <a:gsLst>
                  <a:gs pos="0">
                    <a:srgbClr val="E6B729">
                      <a:lumMod val="0"/>
                      <a:lumOff val="100000"/>
                    </a:srgbClr>
                  </a:gs>
                  <a:gs pos="35000">
                    <a:srgbClr val="E6B729">
                      <a:lumMod val="0"/>
                      <a:lumOff val="100000"/>
                    </a:srgbClr>
                  </a:gs>
                  <a:gs pos="100000">
                    <a:srgbClr val="E6B729">
                      <a:lumMod val="100000"/>
                    </a:srgbClr>
                  </a:gs>
                </a:gsLst>
                <a:lin ang="2700000" scaled="1"/>
                <a:tileRect/>
              </a:gradFill>
              <a:ln>
                <a:solidFill>
                  <a:prstClr val="black">
                    <a:lumMod val="25000"/>
                    <a:lumOff val="75000"/>
                  </a:prstClr>
                </a:solidFill>
              </a:ln>
              <a:effectLst>
                <a:outerShdw blurRad="50800" dist="50800" dir="5400000" algn="ctr" rotWithShape="0">
                  <a:srgbClr val="000000">
                    <a:alpha val="0"/>
                  </a:srgbClr>
                </a:outerShdw>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Sheet1!$A$2:$A$4</c:f>
              <c:strCache>
                <c:ptCount val="3"/>
                <c:pt idx="0">
                  <c:v>Random Forest</c:v>
                </c:pt>
                <c:pt idx="1">
                  <c:v>K-Nearest Neighbors</c:v>
                </c:pt>
                <c:pt idx="2">
                  <c:v>Support Vector Classifier</c:v>
                </c:pt>
              </c:strCache>
            </c:strRef>
          </c:cat>
          <c:val>
            <c:numRef>
              <c:f>Sheet1!$D$2:$D$4</c:f>
              <c:numCache>
                <c:formatCode>General</c:formatCode>
                <c:ptCount val="3"/>
                <c:pt idx="0">
                  <c:v>8.3800000000000008</c:v>
                </c:pt>
                <c:pt idx="1">
                  <c:v>3.71</c:v>
                </c:pt>
                <c:pt idx="2">
                  <c:v>0.95</c:v>
                </c:pt>
              </c:numCache>
            </c:numRef>
          </c:val>
          <c:smooth val="0"/>
          <c:extLst>
            <c:ext xmlns:c16="http://schemas.microsoft.com/office/drawing/2014/chart" uri="{C3380CC4-5D6E-409C-BE32-E72D297353CC}">
              <c16:uniqueId val="{00000003-2724-A749-9891-9018887A8999}"/>
            </c:ext>
          </c:extLst>
        </c:ser>
        <c:dLbls>
          <c:showLegendKey val="0"/>
          <c:showVal val="0"/>
          <c:showCatName val="0"/>
          <c:showSerName val="0"/>
          <c:showPercent val="0"/>
          <c:showBubbleSize val="0"/>
        </c:dLbls>
        <c:marker val="1"/>
        <c:smooth val="0"/>
        <c:axId val="1396667039"/>
        <c:axId val="1396297711"/>
      </c:lineChart>
      <c:catAx>
        <c:axId val="13386417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38863039"/>
        <c:crosses val="autoZero"/>
        <c:auto val="1"/>
        <c:lblAlgn val="ctr"/>
        <c:lblOffset val="100"/>
        <c:noMultiLvlLbl val="0"/>
      </c:catAx>
      <c:valAx>
        <c:axId val="13388630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Accuracy &amp;</a:t>
                </a:r>
                <a:r>
                  <a:rPr lang="en-US" baseline="0" dirty="0"/>
                  <a:t> Kappa</a:t>
                </a:r>
                <a:endParaRPr 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38641743"/>
        <c:crosses val="autoZero"/>
        <c:crossBetween val="between"/>
      </c:valAx>
      <c:valAx>
        <c:axId val="1396297711"/>
        <c:scaling>
          <c:orientation val="minMax"/>
        </c:scaling>
        <c:delete val="0"/>
        <c:axPos val="r"/>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Fit Time (minutes)</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96667039"/>
        <c:crosses val="max"/>
        <c:crossBetween val="between"/>
      </c:valAx>
      <c:catAx>
        <c:axId val="1396667039"/>
        <c:scaling>
          <c:orientation val="minMax"/>
        </c:scaling>
        <c:delete val="1"/>
        <c:axPos val="b"/>
        <c:numFmt formatCode="General" sourceLinked="1"/>
        <c:majorTickMark val="out"/>
        <c:minorTickMark val="none"/>
        <c:tickLblPos val="nextTo"/>
        <c:crossAx val="1396297711"/>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12/11/18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12/11/18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12/11/18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12/11/18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12/11/18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12/11/18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12/11/18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7AF0E-2FF2-7845-8225-D86C53DFE77C}"/>
              </a:ext>
            </a:extLst>
          </p:cNvPr>
          <p:cNvSpPr>
            <a:spLocks noGrp="1"/>
          </p:cNvSpPr>
          <p:nvPr>
            <p:ph type="ctrTitle"/>
          </p:nvPr>
        </p:nvSpPr>
        <p:spPr/>
        <p:txBody>
          <a:bodyPr/>
          <a:lstStyle/>
          <a:p>
            <a:r>
              <a:rPr lang="en-US" dirty="0"/>
              <a:t>Classifier Performance Comparison</a:t>
            </a:r>
          </a:p>
        </p:txBody>
      </p:sp>
      <p:sp>
        <p:nvSpPr>
          <p:cNvPr id="3" name="Subtitle 2">
            <a:extLst>
              <a:ext uri="{FF2B5EF4-FFF2-40B4-BE49-F238E27FC236}">
                <a16:creationId xmlns:a16="http://schemas.microsoft.com/office/drawing/2014/main" id="{65C492BF-42D2-4B48-8350-9A82BCD5B2A1}"/>
              </a:ext>
            </a:extLst>
          </p:cNvPr>
          <p:cNvSpPr>
            <a:spLocks noGrp="1"/>
          </p:cNvSpPr>
          <p:nvPr>
            <p:ph type="subTitle" idx="1"/>
          </p:nvPr>
        </p:nvSpPr>
        <p:spPr/>
        <p:txBody>
          <a:bodyPr/>
          <a:lstStyle/>
          <a:p>
            <a:r>
              <a:rPr lang="en-US" dirty="0"/>
              <a:t>Sergio Robledo</a:t>
            </a:r>
          </a:p>
        </p:txBody>
      </p:sp>
    </p:spTree>
    <p:extLst>
      <p:ext uri="{BB962C8B-B14F-4D97-AF65-F5344CB8AC3E}">
        <p14:creationId xmlns:p14="http://schemas.microsoft.com/office/powerpoint/2010/main" val="2915734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98EE51-D0E5-044E-89EF-990A857AAC92}"/>
              </a:ext>
            </a:extLst>
          </p:cNvPr>
          <p:cNvSpPr>
            <a:spLocks noGrp="1"/>
          </p:cNvSpPr>
          <p:nvPr>
            <p:ph type="title"/>
          </p:nvPr>
        </p:nvSpPr>
        <p:spPr>
          <a:xfrm>
            <a:off x="648931" y="629266"/>
            <a:ext cx="4166510" cy="1622321"/>
          </a:xfrm>
        </p:spPr>
        <p:txBody>
          <a:bodyPr>
            <a:normAutofit/>
          </a:bodyPr>
          <a:lstStyle/>
          <a:p>
            <a:r>
              <a:rPr lang="en-US">
                <a:solidFill>
                  <a:srgbClr val="EBEBEB"/>
                </a:solidFill>
              </a:rPr>
              <a:t>Random Forest Classifier</a:t>
            </a:r>
          </a:p>
        </p:txBody>
      </p:sp>
      <p:sp>
        <p:nvSpPr>
          <p:cNvPr id="3" name="Content Placeholder 2">
            <a:extLst>
              <a:ext uri="{FF2B5EF4-FFF2-40B4-BE49-F238E27FC236}">
                <a16:creationId xmlns:a16="http://schemas.microsoft.com/office/drawing/2014/main" id="{625359D6-8CA5-5C49-A6F3-F31346D4F9E4}"/>
              </a:ext>
            </a:extLst>
          </p:cNvPr>
          <p:cNvSpPr>
            <a:spLocks noGrp="1"/>
          </p:cNvSpPr>
          <p:nvPr>
            <p:ph idx="1"/>
          </p:nvPr>
        </p:nvSpPr>
        <p:spPr>
          <a:xfrm>
            <a:off x="648931" y="2880853"/>
            <a:ext cx="4166509" cy="3342966"/>
          </a:xfrm>
        </p:spPr>
        <p:txBody>
          <a:bodyPr>
            <a:normAutofit/>
          </a:bodyPr>
          <a:lstStyle/>
          <a:p>
            <a:r>
              <a:rPr lang="en-US" dirty="0">
                <a:solidFill>
                  <a:srgbClr val="EBEBEB"/>
                </a:solidFill>
              </a:rPr>
              <a:t>Accuracy</a:t>
            </a:r>
          </a:p>
          <a:p>
            <a:pPr lvl="1"/>
            <a:r>
              <a:rPr lang="en-US" dirty="0">
                <a:solidFill>
                  <a:srgbClr val="EBEBEB"/>
                </a:solidFill>
              </a:rPr>
              <a:t>0.9109</a:t>
            </a:r>
          </a:p>
          <a:p>
            <a:r>
              <a:rPr lang="en-US" dirty="0">
                <a:solidFill>
                  <a:srgbClr val="EBEBEB"/>
                </a:solidFill>
              </a:rPr>
              <a:t>Kappa</a:t>
            </a:r>
          </a:p>
          <a:p>
            <a:pPr lvl="1"/>
            <a:r>
              <a:rPr lang="en-US" dirty="0">
                <a:solidFill>
                  <a:srgbClr val="EBEBEB"/>
                </a:solidFill>
              </a:rPr>
              <a:t>0.9001</a:t>
            </a:r>
          </a:p>
        </p:txBody>
      </p:sp>
      <p:sp>
        <p:nvSpPr>
          <p:cNvPr id="15"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7" name="Rectangle 16">
            <a:extLst>
              <a:ext uri="{FF2B5EF4-FFF2-40B4-BE49-F238E27FC236}">
                <a16:creationId xmlns:a16="http://schemas.microsoft.com/office/drawing/2014/main" id="{126C04EF-6428-472D-B316-74A19385B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5">
            <a:extLst>
              <a:ext uri="{FF2B5EF4-FFF2-40B4-BE49-F238E27FC236}">
                <a16:creationId xmlns:a16="http://schemas.microsoft.com/office/drawing/2014/main" id="{AE50896D-AACB-4C0A-855D-ECEFB4A0D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pic>
        <p:nvPicPr>
          <p:cNvPr id="8" name="Picture 7" descr="A screenshot of a cell phone&#10;&#10;Description automatically generated">
            <a:extLst>
              <a:ext uri="{FF2B5EF4-FFF2-40B4-BE49-F238E27FC236}">
                <a16:creationId xmlns:a16="http://schemas.microsoft.com/office/drawing/2014/main" id="{48827610-976B-7444-9E55-9125E1C51058}"/>
              </a:ext>
              <a:ext uri="{C183D7F6-B498-43B3-948B-1728B52AA6E4}">
                <adec:decorative xmlns:adec="http://schemas.microsoft.com/office/drawing/2017/decorative" val="0"/>
              </a:ext>
            </a:extLst>
          </p:cNvPr>
          <p:cNvPicPr>
            <a:picLocks noChangeAspect="1"/>
          </p:cNvPicPr>
          <p:nvPr/>
        </p:nvPicPr>
        <p:blipFill rotWithShape="1">
          <a:blip r:embed="rId2"/>
          <a:srcRect l="-1" r="109"/>
          <a:stretch/>
        </p:blipFill>
        <p:spPr>
          <a:xfrm>
            <a:off x="6093992" y="1741116"/>
            <a:ext cx="5449889" cy="3375765"/>
          </a:xfrm>
          <a:prstGeom prst="rect">
            <a:avLst/>
          </a:prstGeom>
          <a:effectLst/>
        </p:spPr>
      </p:pic>
      <p:sp>
        <p:nvSpPr>
          <p:cNvPr id="21" name="Rectangle 20">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8498995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522B9D-F0E0-7840-A4EA-AA116DF68AA2}"/>
              </a:ext>
            </a:extLst>
          </p:cNvPr>
          <p:cNvSpPr>
            <a:spLocks noGrp="1"/>
          </p:cNvSpPr>
          <p:nvPr>
            <p:ph type="title"/>
          </p:nvPr>
        </p:nvSpPr>
        <p:spPr>
          <a:xfrm>
            <a:off x="648931" y="629266"/>
            <a:ext cx="4166510" cy="1622321"/>
          </a:xfrm>
        </p:spPr>
        <p:txBody>
          <a:bodyPr>
            <a:normAutofit/>
          </a:bodyPr>
          <a:lstStyle/>
          <a:p>
            <a:pPr>
              <a:lnSpc>
                <a:spcPct val="90000"/>
              </a:lnSpc>
            </a:pPr>
            <a:r>
              <a:rPr lang="en-US" sz="3600">
                <a:solidFill>
                  <a:srgbClr val="EBEBEB"/>
                </a:solidFill>
              </a:rPr>
              <a:t>K-Nearest Neighbors Classifier</a:t>
            </a:r>
          </a:p>
        </p:txBody>
      </p:sp>
      <p:sp>
        <p:nvSpPr>
          <p:cNvPr id="3" name="Content Placeholder 2">
            <a:extLst>
              <a:ext uri="{FF2B5EF4-FFF2-40B4-BE49-F238E27FC236}">
                <a16:creationId xmlns:a16="http://schemas.microsoft.com/office/drawing/2014/main" id="{45B5FD9E-44DB-6F47-94AF-296009C55487}"/>
              </a:ext>
            </a:extLst>
          </p:cNvPr>
          <p:cNvSpPr>
            <a:spLocks noGrp="1"/>
          </p:cNvSpPr>
          <p:nvPr>
            <p:ph idx="1"/>
          </p:nvPr>
        </p:nvSpPr>
        <p:spPr>
          <a:xfrm>
            <a:off x="648931" y="2880853"/>
            <a:ext cx="4166509" cy="3342966"/>
          </a:xfrm>
        </p:spPr>
        <p:txBody>
          <a:bodyPr>
            <a:normAutofit/>
          </a:bodyPr>
          <a:lstStyle/>
          <a:p>
            <a:r>
              <a:rPr lang="en-US" dirty="0">
                <a:solidFill>
                  <a:srgbClr val="EBEBEB"/>
                </a:solidFill>
              </a:rPr>
              <a:t>Accuracy</a:t>
            </a:r>
          </a:p>
          <a:p>
            <a:pPr lvl="1"/>
            <a:r>
              <a:rPr lang="en-US" dirty="0">
                <a:solidFill>
                  <a:srgbClr val="EBEBEB"/>
                </a:solidFill>
              </a:rPr>
              <a:t>0.9082</a:t>
            </a:r>
          </a:p>
          <a:p>
            <a:r>
              <a:rPr lang="en-US" dirty="0">
                <a:solidFill>
                  <a:srgbClr val="EBEBEB"/>
                </a:solidFill>
              </a:rPr>
              <a:t>Kappa </a:t>
            </a:r>
          </a:p>
          <a:p>
            <a:pPr lvl="1"/>
            <a:r>
              <a:rPr lang="en-US" dirty="0">
                <a:solidFill>
                  <a:srgbClr val="EBEBEB"/>
                </a:solidFill>
              </a:rPr>
              <a:t>0.8973</a:t>
            </a: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Rectangle 13">
            <a:extLst>
              <a:ext uri="{FF2B5EF4-FFF2-40B4-BE49-F238E27FC236}">
                <a16:creationId xmlns:a16="http://schemas.microsoft.com/office/drawing/2014/main" id="{126C04EF-6428-472D-B316-74A19385B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5">
            <a:extLst>
              <a:ext uri="{FF2B5EF4-FFF2-40B4-BE49-F238E27FC236}">
                <a16:creationId xmlns:a16="http://schemas.microsoft.com/office/drawing/2014/main" id="{AE50896D-AACB-4C0A-855D-ECEFB4A0D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pic>
        <p:nvPicPr>
          <p:cNvPr id="5" name="Picture 4">
            <a:extLst>
              <a:ext uri="{FF2B5EF4-FFF2-40B4-BE49-F238E27FC236}">
                <a16:creationId xmlns:a16="http://schemas.microsoft.com/office/drawing/2014/main" id="{44117E0F-D7C0-C44A-B833-6C3794DBCE7F}"/>
              </a:ext>
            </a:extLst>
          </p:cNvPr>
          <p:cNvPicPr>
            <a:picLocks noChangeAspect="1"/>
          </p:cNvPicPr>
          <p:nvPr/>
        </p:nvPicPr>
        <p:blipFill rotWithShape="1">
          <a:blip r:embed="rId2"/>
          <a:srcRect t="570"/>
          <a:stretch/>
        </p:blipFill>
        <p:spPr>
          <a:xfrm>
            <a:off x="6093992" y="1698171"/>
            <a:ext cx="5449889" cy="3481604"/>
          </a:xfrm>
          <a:prstGeom prst="rect">
            <a:avLst/>
          </a:prstGeom>
          <a:effectLst/>
        </p:spPr>
      </p:pic>
      <p:sp>
        <p:nvSpPr>
          <p:cNvPr id="18" name="Rectangle 1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9465711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9EF250-E4CC-D24A-8EE4-4BFBC071ACAC}"/>
              </a:ext>
            </a:extLst>
          </p:cNvPr>
          <p:cNvSpPr>
            <a:spLocks noGrp="1"/>
          </p:cNvSpPr>
          <p:nvPr>
            <p:ph type="title"/>
          </p:nvPr>
        </p:nvSpPr>
        <p:spPr>
          <a:xfrm>
            <a:off x="648931" y="629266"/>
            <a:ext cx="4166510" cy="1622321"/>
          </a:xfrm>
        </p:spPr>
        <p:txBody>
          <a:bodyPr>
            <a:normAutofit/>
          </a:bodyPr>
          <a:lstStyle/>
          <a:p>
            <a:r>
              <a:rPr lang="en-US" dirty="0">
                <a:solidFill>
                  <a:srgbClr val="EBEBEB"/>
                </a:solidFill>
              </a:rPr>
              <a:t>Support Vector Classifier</a:t>
            </a:r>
          </a:p>
        </p:txBody>
      </p:sp>
      <p:sp>
        <p:nvSpPr>
          <p:cNvPr id="3" name="Content Placeholder 2">
            <a:extLst>
              <a:ext uri="{FF2B5EF4-FFF2-40B4-BE49-F238E27FC236}">
                <a16:creationId xmlns:a16="http://schemas.microsoft.com/office/drawing/2014/main" id="{555AF4BC-9BCC-5346-9536-47810C3A2577}"/>
              </a:ext>
            </a:extLst>
          </p:cNvPr>
          <p:cNvSpPr>
            <a:spLocks noGrp="1"/>
          </p:cNvSpPr>
          <p:nvPr>
            <p:ph idx="1"/>
          </p:nvPr>
        </p:nvSpPr>
        <p:spPr>
          <a:xfrm>
            <a:off x="648931" y="2880853"/>
            <a:ext cx="4166509" cy="3342966"/>
          </a:xfrm>
        </p:spPr>
        <p:txBody>
          <a:bodyPr>
            <a:normAutofit/>
          </a:bodyPr>
          <a:lstStyle/>
          <a:p>
            <a:r>
              <a:rPr lang="en-US" dirty="0">
                <a:solidFill>
                  <a:srgbClr val="EBEBEB"/>
                </a:solidFill>
              </a:rPr>
              <a:t>Accuracy</a:t>
            </a:r>
          </a:p>
          <a:p>
            <a:pPr lvl="1"/>
            <a:r>
              <a:rPr lang="en-US" dirty="0">
                <a:solidFill>
                  <a:srgbClr val="EBEBEB"/>
                </a:solidFill>
              </a:rPr>
              <a:t>0.9226</a:t>
            </a:r>
          </a:p>
          <a:p>
            <a:r>
              <a:rPr lang="en-US" dirty="0">
                <a:solidFill>
                  <a:srgbClr val="EBEBEB"/>
                </a:solidFill>
              </a:rPr>
              <a:t>Kappa</a:t>
            </a:r>
          </a:p>
          <a:p>
            <a:pPr lvl="1"/>
            <a:r>
              <a:rPr lang="en-US" dirty="0">
                <a:solidFill>
                  <a:srgbClr val="EBEBEB"/>
                </a:solidFill>
              </a:rPr>
              <a:t>0.9134</a:t>
            </a:r>
          </a:p>
        </p:txBody>
      </p:sp>
      <p:sp>
        <p:nvSpPr>
          <p:cNvPr id="1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Rectangle 12">
            <a:extLst>
              <a:ext uri="{FF2B5EF4-FFF2-40B4-BE49-F238E27FC236}">
                <a16:creationId xmlns:a16="http://schemas.microsoft.com/office/drawing/2014/main" id="{126C04EF-6428-472D-B316-74A19385B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5">
            <a:extLst>
              <a:ext uri="{FF2B5EF4-FFF2-40B4-BE49-F238E27FC236}">
                <a16:creationId xmlns:a16="http://schemas.microsoft.com/office/drawing/2014/main" id="{AE50896D-AACB-4C0A-855D-ECEFB4A0D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pic>
        <p:nvPicPr>
          <p:cNvPr id="4" name="Picture 3">
            <a:extLst>
              <a:ext uri="{FF2B5EF4-FFF2-40B4-BE49-F238E27FC236}">
                <a16:creationId xmlns:a16="http://schemas.microsoft.com/office/drawing/2014/main" id="{7E1332D5-0893-AE4B-B8B3-DAE2FE4F9359}"/>
              </a:ext>
            </a:extLst>
          </p:cNvPr>
          <p:cNvPicPr>
            <a:picLocks noChangeAspect="1"/>
          </p:cNvPicPr>
          <p:nvPr/>
        </p:nvPicPr>
        <p:blipFill>
          <a:blip r:embed="rId2"/>
          <a:stretch>
            <a:fillRect/>
          </a:stretch>
        </p:blipFill>
        <p:spPr>
          <a:xfrm>
            <a:off x="6093992" y="1685034"/>
            <a:ext cx="5449889" cy="3487929"/>
          </a:xfrm>
          <a:prstGeom prst="rect">
            <a:avLst/>
          </a:prstGeom>
          <a:effectLst/>
        </p:spPr>
      </p:pic>
      <p:sp>
        <p:nvSpPr>
          <p:cNvPr id="17" name="Rectangle 1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71430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C946FBC-A9BD-564C-BB33-929D6C1B29D3}"/>
              </a:ext>
            </a:extLst>
          </p:cNvPr>
          <p:cNvSpPr>
            <a:spLocks noGrp="1"/>
          </p:cNvSpPr>
          <p:nvPr>
            <p:ph type="title"/>
          </p:nvPr>
        </p:nvSpPr>
        <p:spPr>
          <a:xfrm>
            <a:off x="6683829" y="1447800"/>
            <a:ext cx="4397828" cy="2819401"/>
          </a:xfrm>
        </p:spPr>
        <p:txBody>
          <a:bodyPr vert="horz" lIns="91440" tIns="45720" rIns="91440" bIns="45720" rtlCol="0" anchor="b">
            <a:normAutofit/>
          </a:bodyPr>
          <a:lstStyle/>
          <a:p>
            <a:r>
              <a:rPr lang="en-US" sz="5100" b="0" i="0" kern="1200" dirty="0">
                <a:solidFill>
                  <a:schemeClr val="tx2"/>
                </a:solidFill>
                <a:latin typeface="+mj-lt"/>
                <a:ea typeface="+mj-ea"/>
                <a:cs typeface="+mj-cs"/>
              </a:rPr>
              <a:t>Performance Metrics Graphed</a:t>
            </a:r>
          </a:p>
        </p:txBody>
      </p:sp>
      <p:sp>
        <p:nvSpPr>
          <p:cNvPr id="4" name="Text Placeholder 3">
            <a:extLst>
              <a:ext uri="{FF2B5EF4-FFF2-40B4-BE49-F238E27FC236}">
                <a16:creationId xmlns:a16="http://schemas.microsoft.com/office/drawing/2014/main" id="{FC9193C7-5F7C-2348-8E64-BF5F2C3877C0}"/>
              </a:ext>
            </a:extLst>
          </p:cNvPr>
          <p:cNvSpPr>
            <a:spLocks noGrp="1"/>
          </p:cNvSpPr>
          <p:nvPr>
            <p:ph type="body" sz="half" idx="2"/>
          </p:nvPr>
        </p:nvSpPr>
        <p:spPr>
          <a:xfrm>
            <a:off x="6683829" y="4777380"/>
            <a:ext cx="4397828" cy="861420"/>
          </a:xfrm>
        </p:spPr>
        <p:txBody>
          <a:bodyPr vert="horz" lIns="91440" tIns="45720" rIns="91440" bIns="45720" rtlCol="0" anchor="t">
            <a:normAutofit fontScale="55000" lnSpcReduction="20000"/>
          </a:bodyPr>
          <a:lstStyle/>
          <a:p>
            <a:r>
              <a:rPr lang="en-US" sz="2000" cap="all" dirty="0">
                <a:solidFill>
                  <a:schemeClr val="bg2">
                    <a:lumMod val="40000"/>
                    <a:lumOff val="60000"/>
                  </a:schemeClr>
                </a:solidFill>
              </a:rPr>
              <a:t>The support Vector Classifier outperformed both Other Classifiers in all performance metrics. Therefore, it is the model chosen to predict building and floor location of an object given the RSSI from various Wireless access points.</a:t>
            </a:r>
          </a:p>
        </p:txBody>
      </p:sp>
      <p:graphicFrame>
        <p:nvGraphicFramePr>
          <p:cNvPr id="5" name="Chart 4">
            <a:extLst>
              <a:ext uri="{FF2B5EF4-FFF2-40B4-BE49-F238E27FC236}">
                <a16:creationId xmlns:a16="http://schemas.microsoft.com/office/drawing/2014/main" id="{FF154FD4-7FF1-2D47-A98A-54567162613D}"/>
              </a:ext>
            </a:extLst>
          </p:cNvPr>
          <p:cNvGraphicFramePr/>
          <p:nvPr>
            <p:extLst>
              <p:ext uri="{D42A27DB-BD31-4B8C-83A1-F6EECF244321}">
                <p14:modId xmlns:p14="http://schemas.microsoft.com/office/powerpoint/2010/main" val="1140342956"/>
              </p:ext>
            </p:extLst>
          </p:nvPr>
        </p:nvGraphicFramePr>
        <p:xfrm>
          <a:off x="643854" y="647698"/>
          <a:ext cx="5450557" cy="5562139"/>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6496367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25</TotalTime>
  <Words>82</Words>
  <Application>Microsoft Macintosh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vt:lpstr>
      <vt:lpstr>Classifier Performance Comparison</vt:lpstr>
      <vt:lpstr>Random Forest Classifier</vt:lpstr>
      <vt:lpstr>K-Nearest Neighbors Classifier</vt:lpstr>
      <vt:lpstr>Support Vector Classifier</vt:lpstr>
      <vt:lpstr>Performance Metrics Graphed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Classifier Performance Comparison</dc:title>
  <dc:creator>sergio robledo</dc:creator>
  <cp:lastModifiedBy>sergio robledo</cp:lastModifiedBy>
  <cp:revision>2</cp:revision>
  <dcterms:created xsi:type="dcterms:W3CDTF">2018-12-11T22:44:28Z</dcterms:created>
  <dcterms:modified xsi:type="dcterms:W3CDTF">2018-12-11T23:09:49Z</dcterms:modified>
</cp:coreProperties>
</file>