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8" r:id="rId2"/>
    <p:sldId id="265" r:id="rId3"/>
    <p:sldId id="394" r:id="rId4"/>
    <p:sldId id="395" r:id="rId5"/>
    <p:sldId id="389" r:id="rId6"/>
    <p:sldId id="399" r:id="rId7"/>
    <p:sldId id="390" r:id="rId8"/>
    <p:sldId id="398" r:id="rId9"/>
    <p:sldId id="396" r:id="rId10"/>
    <p:sldId id="397" r:id="rId11"/>
    <p:sldId id="401" r:id="rId12"/>
    <p:sldId id="393" r:id="rId13"/>
    <p:sldId id="40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54"/>
    <p:restoredTop sz="96327"/>
  </p:normalViewPr>
  <p:slideViewPr>
    <p:cSldViewPr snapToGrid="0" snapToObjects="1">
      <p:cViewPr varScale="1">
        <p:scale>
          <a:sx n="151" d="100"/>
          <a:sy n="151" d="100"/>
        </p:scale>
        <p:origin x="7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2DC8D-0A1C-2D49-9CAA-1E82BA18A427}" type="datetimeFigureOut">
              <a:rPr lang="en-US" smtClean="0"/>
              <a:t>1/21/21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9C37C-4941-6B42-87CC-9807916ED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84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Merits</a:t>
            </a:r>
            <a:r>
              <a:rPr lang="en-IN" baseline="0" dirty="0"/>
              <a:t> : Simplest technique to implement</a:t>
            </a:r>
          </a:p>
          <a:p>
            <a:endParaRPr lang="en-IN" baseline="0" dirty="0"/>
          </a:p>
          <a:p>
            <a:r>
              <a:rPr lang="en-IN" baseline="0" dirty="0"/>
              <a:t>Demerits : Discard sequence of Words.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CC22C-DBB6-4A74-9D33-EDD68575773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055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Demerits : Do</a:t>
            </a:r>
            <a:r>
              <a:rPr lang="en-IN" baseline="0" dirty="0"/>
              <a:t> not account for</a:t>
            </a:r>
            <a:r>
              <a:rPr lang="en-IN" dirty="0"/>
              <a:t> Semantics : Women &amp; Ladies</a:t>
            </a:r>
          </a:p>
          <a:p>
            <a:r>
              <a:rPr lang="en-IN" dirty="0"/>
              <a:t>Tiger stripes / zebra stripes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CC22C-DBB6-4A74-9D33-EDD685757733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108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Demerits : Do</a:t>
            </a:r>
            <a:r>
              <a:rPr lang="en-IN" baseline="0" dirty="0"/>
              <a:t> not account for</a:t>
            </a:r>
            <a:r>
              <a:rPr lang="en-IN" dirty="0"/>
              <a:t> Semantics : Women &amp; Ladies</a:t>
            </a:r>
          </a:p>
          <a:p>
            <a:r>
              <a:rPr lang="en-IN" dirty="0"/>
              <a:t>Tiger stripes / zebra stripes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CC22C-DBB6-4A74-9D33-EDD685757733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789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BC0EF-70E2-2A40-BF80-47B799D5A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E46AFD-C7C2-0D47-A4AD-47E63AD362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680D4-786D-C648-AE7E-5C03E6007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43E5E-30B5-CE41-A656-5816715A9311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E629E-A92F-5A4B-ACB0-FDB6F7E43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98645-39D4-0246-AD45-056317016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75F4B-8609-DF49-AE19-844CBD290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1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5288-F15F-FE41-B4AB-BA4697147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A9AF0A-BB8E-FB4A-A99E-9926A6629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007CE-EEDD-4448-8741-A2E4102B3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43E5E-30B5-CE41-A656-5816715A9311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43FBF-467A-CE41-8EE7-3D325E021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FF2C3-DA15-2947-AD9D-FC1E17C02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75F4B-8609-DF49-AE19-844CBD290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62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228888-F43E-C540-B775-145DB8961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1FAC35-A68F-5344-B31F-1E09445C6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62E99-7108-E249-9D79-F06358755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43E5E-30B5-CE41-A656-5816715A9311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B6599-A0D1-B442-B61F-405195AA0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48AF7-0E1F-2041-8BEC-AD8BA1698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75F4B-8609-DF49-AE19-844CBD290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44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FBFB7-FF68-9840-ADE0-FC41A90B9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9E9CB-26A6-294F-AC35-381660A0C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2DF01-DF6D-254E-BBCD-55B90C179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43E5E-30B5-CE41-A656-5816715A9311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B8FC0-FC78-4C40-B743-E58900337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17FBE-9189-1A4F-BDDC-F8D1269CC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75F4B-8609-DF49-AE19-844CBD290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22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15B7-77FB-0742-97B0-C9895F34C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094C7-713C-804A-825E-B67363017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5A20D-3567-A041-A3A2-4B0B7694B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43E5E-30B5-CE41-A656-5816715A9311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D5C58-DA3A-5846-828E-132E9A46E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8F4DE-6790-9845-ADDE-8A1764DB5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75F4B-8609-DF49-AE19-844CBD290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03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94489-2225-F440-AB03-F304D7685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3F0A1-C68D-0545-81B8-DA643BEBA4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148B8D-03A6-7040-BCFA-F063B3B69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F7E548-3412-A346-882C-56A592815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43E5E-30B5-CE41-A656-5816715A9311}" type="datetimeFigureOut">
              <a:rPr lang="en-US" smtClean="0"/>
              <a:t>1/21/21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26ECE-30E4-884E-AAB2-43F4D7895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E1B6F0-958F-1F47-93ED-F7A10109C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75F4B-8609-DF49-AE19-844CBD290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63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510F8-95FC-F74C-B180-1322889C7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A469C-514B-8A44-B53B-26C8BA284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588B29-C63C-1B44-A1BF-39A16E56F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D57708-D0E8-3C4E-8B67-161DFAD0D6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9D5AD0-DA8C-D643-BC16-71842A4803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5431BD-64CE-C242-AEC3-AC4184E46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43E5E-30B5-CE41-A656-5816715A9311}" type="datetimeFigureOut">
              <a:rPr lang="en-US" smtClean="0"/>
              <a:t>1/21/21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41C90C-30AA-E34B-86FC-78173AF22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334F81-2388-AC46-8471-4CD10A811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75F4B-8609-DF49-AE19-844CBD290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536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14B65-A199-094D-B048-FCF5A5E13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7F84B5-FC3A-564E-B776-BE962604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43E5E-30B5-CE41-A656-5816715A9311}" type="datetimeFigureOut">
              <a:rPr lang="en-US" smtClean="0"/>
              <a:t>1/21/21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DAAEB4-FE3C-6147-AAC8-88D7FA91A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5231C0-111C-5F49-A5D9-FAD1746D6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75F4B-8609-DF49-AE19-844CBD290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7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98D38B-F5B1-7C48-B36C-EFC6CCDFF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43E5E-30B5-CE41-A656-5816715A9311}" type="datetimeFigureOut">
              <a:rPr lang="en-US" smtClean="0"/>
              <a:t>1/21/21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98200B-D410-1441-909C-AFCCA8E6B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F780EE-8A8F-2749-845A-161D317F7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75F4B-8609-DF49-AE19-844CBD290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22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83C59-0F4B-6B47-8E81-71AAB5574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C4FA7-9AF6-D442-AAC2-563A1D35D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C80F95-D684-5F4F-9ADC-E8472CAE5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FC5547-AA37-B947-BBF4-CCCFAE5CD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43E5E-30B5-CE41-A656-5816715A9311}" type="datetimeFigureOut">
              <a:rPr lang="en-US" smtClean="0"/>
              <a:t>1/21/21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AC3E8-9581-1040-85AB-0FAAD868A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C1BE1-FFE5-0B4D-BED6-B3A4E00ED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75F4B-8609-DF49-AE19-844CBD290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73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8C4BF-1BE9-F34A-B82C-C33B525BF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2D1E7E-17EB-8A48-9D6D-C93D47A3CC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9A051E-BE2B-F442-9D23-0C6563F0C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B6FA3B-8FEC-9C4F-B0BE-6460EE02C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43E5E-30B5-CE41-A656-5816715A9311}" type="datetimeFigureOut">
              <a:rPr lang="en-US" smtClean="0"/>
              <a:t>1/21/21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420E0-BD73-C149-8D8A-E84411B3C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2FAF52-A2A4-9C44-829B-232946EA4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75F4B-8609-DF49-AE19-844CBD290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9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23DFEB-FE19-FE4B-8817-4B43207B9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0BDB6-71C6-8347-8270-6B8065537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C69EA-B7A8-9A48-9EE6-6CE6247D06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43E5E-30B5-CE41-A656-5816715A9311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75DA5-2188-774D-A623-31F65E8D42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FB7DC-113E-514D-A3BD-5655BD34A0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75F4B-8609-DF49-AE19-844CBD290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19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ssessments.edyoda.com/instructor/DS150520/view-unit-assignments/1786/38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nalyticsvidhya.com/blog/2017/06/word-embeddings-count-word2veec/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tiff"/><Relationship Id="rId4" Type="http://schemas.openxmlformats.org/officeDocument/2006/relationships/image" Target="../media/image3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CCB97-5514-2245-A207-6681ECCCE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 Modelling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60557E-C00A-1A44-B0C8-8D885629F8B5}"/>
              </a:ext>
            </a:extLst>
          </p:cNvPr>
          <p:cNvSpPr/>
          <p:nvPr/>
        </p:nvSpPr>
        <p:spPr>
          <a:xfrm>
            <a:off x="838200" y="1543888"/>
            <a:ext cx="100610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292929"/>
                </a:solidFill>
                <a:effectLst/>
                <a:latin typeface="charter" panose="02040503050506020203" pitchFamily="18" charset="0"/>
              </a:rPr>
              <a:t>Sentiment analysis is a technique that detects the underlying sentiment in a piece of text.</a:t>
            </a:r>
            <a:endParaRPr lang="en-US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99896F9-3964-5742-BF67-BC9A5E4FF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38443"/>
            <a:ext cx="11135497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• Movie: is this review positive or negative? </a:t>
            </a:r>
          </a:p>
          <a:p>
            <a:pPr marL="0" indent="0">
              <a:buNone/>
            </a:pPr>
            <a:r>
              <a:rPr lang="en-IN" dirty="0"/>
              <a:t>• Products: what do people think about the new iPhone? </a:t>
            </a:r>
          </a:p>
          <a:p>
            <a:pPr marL="0" indent="0">
              <a:buNone/>
            </a:pPr>
            <a:r>
              <a:rPr lang="en-IN" dirty="0"/>
              <a:t>• Public sentiment: how is consumer confidence? Is despair increasing? </a:t>
            </a:r>
          </a:p>
          <a:p>
            <a:pPr marL="0" indent="0">
              <a:buNone/>
            </a:pPr>
            <a:r>
              <a:rPr lang="en-IN" dirty="0"/>
              <a:t>• Politics: what do people think about this candidate or issue? </a:t>
            </a:r>
          </a:p>
          <a:p>
            <a:pPr marL="0" indent="0">
              <a:buNone/>
            </a:pPr>
            <a:r>
              <a:rPr lang="en-IN" dirty="0"/>
              <a:t>• Prediction: predict election outcomes or market trends from sentiment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F514119-DF75-E043-83DE-A5A360F17427}"/>
              </a:ext>
            </a:extLst>
          </p:cNvPr>
          <p:cNvSpPr/>
          <p:nvPr/>
        </p:nvSpPr>
        <p:spPr>
          <a:xfrm>
            <a:off x="1076347" y="2392691"/>
            <a:ext cx="38865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/>
              <a:t>Why sentiment analysis?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13230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5807B-C7F9-3145-9F15-052D0F45D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IDF (Inverse Document Frequency)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F12A3-B777-FD4E-93E5-88D23198C88D}"/>
              </a:ext>
            </a:extLst>
          </p:cNvPr>
          <p:cNvSpPr txBox="1"/>
          <p:nvPr/>
        </p:nvSpPr>
        <p:spPr>
          <a:xfrm>
            <a:off x="1071154" y="1998617"/>
            <a:ext cx="890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IDF (word) = log ( Total number of Sentences in Dataset / No of sentences that contain word 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18B4BC-3699-9A43-808D-39C061406CA0}"/>
              </a:ext>
            </a:extLst>
          </p:cNvPr>
          <p:cNvSpPr/>
          <p:nvPr/>
        </p:nvSpPr>
        <p:spPr>
          <a:xfrm>
            <a:off x="1071154" y="2782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IN" dirty="0">
                <a:solidFill>
                  <a:srgbClr val="0A0A23"/>
                </a:solidFill>
                <a:latin typeface="Lato"/>
              </a:rPr>
              <a:t>Sentence 1 : The car is driven on the road.</a:t>
            </a:r>
          </a:p>
          <a:p>
            <a:pPr fontAlgn="base"/>
            <a:r>
              <a:rPr lang="en-IN" dirty="0">
                <a:solidFill>
                  <a:srgbClr val="0A0A23"/>
                </a:solidFill>
                <a:latin typeface="Lato"/>
              </a:rPr>
              <a:t>Sentence 2: The truck is driven on the highway.</a:t>
            </a:r>
            <a:endParaRPr lang="en-IN" b="0" i="0" dirty="0">
              <a:solidFill>
                <a:srgbClr val="0A0A23"/>
              </a:solidFill>
              <a:effectLst/>
              <a:latin typeface="Lato"/>
            </a:endParaRP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3EE2A67C-C27A-004C-B75B-D698A7914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201805"/>
              </p:ext>
            </p:extLst>
          </p:nvPr>
        </p:nvGraphicFramePr>
        <p:xfrm>
          <a:off x="838200" y="4036736"/>
          <a:ext cx="9489141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0906">
                  <a:extLst>
                    <a:ext uri="{9D8B030D-6E8A-4147-A177-3AD203B41FA5}">
                      <a16:colId xmlns:a16="http://schemas.microsoft.com/office/drawing/2014/main" val="2877803135"/>
                    </a:ext>
                  </a:extLst>
                </a:gridCol>
                <a:gridCol w="1085227">
                  <a:extLst>
                    <a:ext uri="{9D8B030D-6E8A-4147-A177-3AD203B41FA5}">
                      <a16:colId xmlns:a16="http://schemas.microsoft.com/office/drawing/2014/main" val="923800261"/>
                    </a:ext>
                  </a:extLst>
                </a:gridCol>
                <a:gridCol w="1329267">
                  <a:extLst>
                    <a:ext uri="{9D8B030D-6E8A-4147-A177-3AD203B41FA5}">
                      <a16:colId xmlns:a16="http://schemas.microsoft.com/office/drawing/2014/main" val="2052605308"/>
                    </a:ext>
                  </a:extLst>
                </a:gridCol>
                <a:gridCol w="804333">
                  <a:extLst>
                    <a:ext uri="{9D8B030D-6E8A-4147-A177-3AD203B41FA5}">
                      <a16:colId xmlns:a16="http://schemas.microsoft.com/office/drawing/2014/main" val="215393748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2551777"/>
                    </a:ext>
                  </a:extLst>
                </a:gridCol>
                <a:gridCol w="838738">
                  <a:extLst>
                    <a:ext uri="{9D8B030D-6E8A-4147-A177-3AD203B41FA5}">
                      <a16:colId xmlns:a16="http://schemas.microsoft.com/office/drawing/2014/main" val="2462025844"/>
                    </a:ext>
                  </a:extLst>
                </a:gridCol>
                <a:gridCol w="995012">
                  <a:extLst>
                    <a:ext uri="{9D8B030D-6E8A-4147-A177-3AD203B41FA5}">
                      <a16:colId xmlns:a16="http://schemas.microsoft.com/office/drawing/2014/main" val="1731936874"/>
                    </a:ext>
                  </a:extLst>
                </a:gridCol>
                <a:gridCol w="995012">
                  <a:extLst>
                    <a:ext uri="{9D8B030D-6E8A-4147-A177-3AD203B41FA5}">
                      <a16:colId xmlns:a16="http://schemas.microsoft.com/office/drawing/2014/main" val="4210045335"/>
                    </a:ext>
                  </a:extLst>
                </a:gridCol>
                <a:gridCol w="1106246">
                  <a:extLst>
                    <a:ext uri="{9D8B030D-6E8A-4147-A177-3AD203B41FA5}">
                      <a16:colId xmlns:a16="http://schemas.microsoft.com/office/drawing/2014/main" val="3031791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driven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Highway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709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=log(2/2)</a:t>
                      </a:r>
                    </a:p>
                    <a:p>
                      <a:r>
                        <a:rPr lang="en-US" dirty="0"/>
                        <a:t>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=log(2/1)</a:t>
                      </a:r>
                    </a:p>
                    <a:p>
                      <a:r>
                        <a:rPr lang="en-US" dirty="0"/>
                        <a:t>=0.3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26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567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4909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D5D75E-4AA1-6245-90AF-82E47A509906}"/>
              </a:ext>
            </a:extLst>
          </p:cNvPr>
          <p:cNvSpPr txBox="1"/>
          <p:nvPr/>
        </p:nvSpPr>
        <p:spPr>
          <a:xfrm>
            <a:off x="736600" y="2455333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46D3BA-EC7F-2F47-B5C2-A748FF2D4FE2}"/>
              </a:ext>
            </a:extLst>
          </p:cNvPr>
          <p:cNvSpPr txBox="1"/>
          <p:nvPr/>
        </p:nvSpPr>
        <p:spPr>
          <a:xfrm>
            <a:off x="707474" y="384867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FB8DC3-FA2C-2149-B820-B80509B2F1C1}"/>
              </a:ext>
            </a:extLst>
          </p:cNvPr>
          <p:cNvSpPr txBox="1"/>
          <p:nvPr/>
        </p:nvSpPr>
        <p:spPr>
          <a:xfrm>
            <a:off x="237180" y="5243147"/>
            <a:ext cx="1637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Weight of word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EF13F0B-5120-1445-BEE2-5413A458A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713129"/>
              </p:ext>
            </p:extLst>
          </p:nvPr>
        </p:nvGraphicFramePr>
        <p:xfrm>
          <a:off x="1966259" y="2086279"/>
          <a:ext cx="9489141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0906">
                  <a:extLst>
                    <a:ext uri="{9D8B030D-6E8A-4147-A177-3AD203B41FA5}">
                      <a16:colId xmlns:a16="http://schemas.microsoft.com/office/drawing/2014/main" val="2877803135"/>
                    </a:ext>
                  </a:extLst>
                </a:gridCol>
                <a:gridCol w="991917">
                  <a:extLst>
                    <a:ext uri="{9D8B030D-6E8A-4147-A177-3AD203B41FA5}">
                      <a16:colId xmlns:a16="http://schemas.microsoft.com/office/drawing/2014/main" val="923800261"/>
                    </a:ext>
                  </a:extLst>
                </a:gridCol>
                <a:gridCol w="995012">
                  <a:extLst>
                    <a:ext uri="{9D8B030D-6E8A-4147-A177-3AD203B41FA5}">
                      <a16:colId xmlns:a16="http://schemas.microsoft.com/office/drawing/2014/main" val="2052605308"/>
                    </a:ext>
                  </a:extLst>
                </a:gridCol>
                <a:gridCol w="995012">
                  <a:extLst>
                    <a:ext uri="{9D8B030D-6E8A-4147-A177-3AD203B41FA5}">
                      <a16:colId xmlns:a16="http://schemas.microsoft.com/office/drawing/2014/main" val="2153937485"/>
                    </a:ext>
                  </a:extLst>
                </a:gridCol>
                <a:gridCol w="995012">
                  <a:extLst>
                    <a:ext uri="{9D8B030D-6E8A-4147-A177-3AD203B41FA5}">
                      <a16:colId xmlns:a16="http://schemas.microsoft.com/office/drawing/2014/main" val="2002551777"/>
                    </a:ext>
                  </a:extLst>
                </a:gridCol>
                <a:gridCol w="995012">
                  <a:extLst>
                    <a:ext uri="{9D8B030D-6E8A-4147-A177-3AD203B41FA5}">
                      <a16:colId xmlns:a16="http://schemas.microsoft.com/office/drawing/2014/main" val="2462025844"/>
                    </a:ext>
                  </a:extLst>
                </a:gridCol>
                <a:gridCol w="995012">
                  <a:extLst>
                    <a:ext uri="{9D8B030D-6E8A-4147-A177-3AD203B41FA5}">
                      <a16:colId xmlns:a16="http://schemas.microsoft.com/office/drawing/2014/main" val="1731936874"/>
                    </a:ext>
                  </a:extLst>
                </a:gridCol>
                <a:gridCol w="995012">
                  <a:extLst>
                    <a:ext uri="{9D8B030D-6E8A-4147-A177-3AD203B41FA5}">
                      <a16:colId xmlns:a16="http://schemas.microsoft.com/office/drawing/2014/main" val="4210045335"/>
                    </a:ext>
                  </a:extLst>
                </a:gridCol>
                <a:gridCol w="1106246">
                  <a:extLst>
                    <a:ext uri="{9D8B030D-6E8A-4147-A177-3AD203B41FA5}">
                      <a16:colId xmlns:a16="http://schemas.microsoft.com/office/drawing/2014/main" val="3031791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driven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Highway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709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Sentence #1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0.167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0.167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26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Sentence #2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0.167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0.167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0.167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0.167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0.167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56735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8CF0985-2D63-EE47-B787-9D114699D8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530893"/>
              </p:ext>
            </p:extLst>
          </p:nvPr>
        </p:nvGraphicFramePr>
        <p:xfrm>
          <a:off x="1874359" y="5179450"/>
          <a:ext cx="9489141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0906">
                  <a:extLst>
                    <a:ext uri="{9D8B030D-6E8A-4147-A177-3AD203B41FA5}">
                      <a16:colId xmlns:a16="http://schemas.microsoft.com/office/drawing/2014/main" val="2877803135"/>
                    </a:ext>
                  </a:extLst>
                </a:gridCol>
                <a:gridCol w="991917">
                  <a:extLst>
                    <a:ext uri="{9D8B030D-6E8A-4147-A177-3AD203B41FA5}">
                      <a16:colId xmlns:a16="http://schemas.microsoft.com/office/drawing/2014/main" val="923800261"/>
                    </a:ext>
                  </a:extLst>
                </a:gridCol>
                <a:gridCol w="1377018">
                  <a:extLst>
                    <a:ext uri="{9D8B030D-6E8A-4147-A177-3AD203B41FA5}">
                      <a16:colId xmlns:a16="http://schemas.microsoft.com/office/drawing/2014/main" val="2052605308"/>
                    </a:ext>
                  </a:extLst>
                </a:gridCol>
                <a:gridCol w="613006">
                  <a:extLst>
                    <a:ext uri="{9D8B030D-6E8A-4147-A177-3AD203B41FA5}">
                      <a16:colId xmlns:a16="http://schemas.microsoft.com/office/drawing/2014/main" val="2153937485"/>
                    </a:ext>
                  </a:extLst>
                </a:gridCol>
                <a:gridCol w="995012">
                  <a:extLst>
                    <a:ext uri="{9D8B030D-6E8A-4147-A177-3AD203B41FA5}">
                      <a16:colId xmlns:a16="http://schemas.microsoft.com/office/drawing/2014/main" val="2002551777"/>
                    </a:ext>
                  </a:extLst>
                </a:gridCol>
                <a:gridCol w="995012">
                  <a:extLst>
                    <a:ext uri="{9D8B030D-6E8A-4147-A177-3AD203B41FA5}">
                      <a16:colId xmlns:a16="http://schemas.microsoft.com/office/drawing/2014/main" val="2462025844"/>
                    </a:ext>
                  </a:extLst>
                </a:gridCol>
                <a:gridCol w="995012">
                  <a:extLst>
                    <a:ext uri="{9D8B030D-6E8A-4147-A177-3AD203B41FA5}">
                      <a16:colId xmlns:a16="http://schemas.microsoft.com/office/drawing/2014/main" val="1731936874"/>
                    </a:ext>
                  </a:extLst>
                </a:gridCol>
                <a:gridCol w="995012">
                  <a:extLst>
                    <a:ext uri="{9D8B030D-6E8A-4147-A177-3AD203B41FA5}">
                      <a16:colId xmlns:a16="http://schemas.microsoft.com/office/drawing/2014/main" val="4210045335"/>
                    </a:ext>
                  </a:extLst>
                </a:gridCol>
                <a:gridCol w="1106246">
                  <a:extLst>
                    <a:ext uri="{9D8B030D-6E8A-4147-A177-3AD203B41FA5}">
                      <a16:colId xmlns:a16="http://schemas.microsoft.com/office/drawing/2014/main" val="3031791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driven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Highway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709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Sentence #1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=0.33*0</a:t>
                      </a:r>
                    </a:p>
                    <a:p>
                      <a:r>
                        <a:rPr lang="en-US" dirty="0"/>
                        <a:t>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=0.167*0.3</a:t>
                      </a:r>
                    </a:p>
                    <a:p>
                      <a:r>
                        <a:rPr lang="en-US" dirty="0"/>
                        <a:t>=</a:t>
                      </a: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26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Sentence #2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56735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67ED538-6D01-3C4E-B4DA-BAE8B4B873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979283"/>
              </p:ext>
            </p:extLst>
          </p:nvPr>
        </p:nvGraphicFramePr>
        <p:xfrm>
          <a:off x="1886051" y="3676419"/>
          <a:ext cx="9489141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0906">
                  <a:extLst>
                    <a:ext uri="{9D8B030D-6E8A-4147-A177-3AD203B41FA5}">
                      <a16:colId xmlns:a16="http://schemas.microsoft.com/office/drawing/2014/main" val="3500721289"/>
                    </a:ext>
                  </a:extLst>
                </a:gridCol>
                <a:gridCol w="1085227">
                  <a:extLst>
                    <a:ext uri="{9D8B030D-6E8A-4147-A177-3AD203B41FA5}">
                      <a16:colId xmlns:a16="http://schemas.microsoft.com/office/drawing/2014/main" val="3194318170"/>
                    </a:ext>
                  </a:extLst>
                </a:gridCol>
                <a:gridCol w="1329267">
                  <a:extLst>
                    <a:ext uri="{9D8B030D-6E8A-4147-A177-3AD203B41FA5}">
                      <a16:colId xmlns:a16="http://schemas.microsoft.com/office/drawing/2014/main" val="251707236"/>
                    </a:ext>
                  </a:extLst>
                </a:gridCol>
                <a:gridCol w="804333">
                  <a:extLst>
                    <a:ext uri="{9D8B030D-6E8A-4147-A177-3AD203B41FA5}">
                      <a16:colId xmlns:a16="http://schemas.microsoft.com/office/drawing/2014/main" val="147705057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886084538"/>
                    </a:ext>
                  </a:extLst>
                </a:gridCol>
                <a:gridCol w="838738">
                  <a:extLst>
                    <a:ext uri="{9D8B030D-6E8A-4147-A177-3AD203B41FA5}">
                      <a16:colId xmlns:a16="http://schemas.microsoft.com/office/drawing/2014/main" val="2761761430"/>
                    </a:ext>
                  </a:extLst>
                </a:gridCol>
                <a:gridCol w="995012">
                  <a:extLst>
                    <a:ext uri="{9D8B030D-6E8A-4147-A177-3AD203B41FA5}">
                      <a16:colId xmlns:a16="http://schemas.microsoft.com/office/drawing/2014/main" val="1088938782"/>
                    </a:ext>
                  </a:extLst>
                </a:gridCol>
                <a:gridCol w="995012">
                  <a:extLst>
                    <a:ext uri="{9D8B030D-6E8A-4147-A177-3AD203B41FA5}">
                      <a16:colId xmlns:a16="http://schemas.microsoft.com/office/drawing/2014/main" val="2049363955"/>
                    </a:ext>
                  </a:extLst>
                </a:gridCol>
                <a:gridCol w="1106246">
                  <a:extLst>
                    <a:ext uri="{9D8B030D-6E8A-4147-A177-3AD203B41FA5}">
                      <a16:colId xmlns:a16="http://schemas.microsoft.com/office/drawing/2014/main" val="3111667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driven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Highway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277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=log(2/2)</a:t>
                      </a:r>
                    </a:p>
                    <a:p>
                      <a:r>
                        <a:rPr lang="en-US" dirty="0"/>
                        <a:t>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=log(2/1)</a:t>
                      </a:r>
                    </a:p>
                    <a:p>
                      <a:r>
                        <a:rPr lang="en-US" dirty="0"/>
                        <a:t>=0.3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150390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7FC7CBE2-A1FF-B647-993C-2BDC7880CC5A}"/>
              </a:ext>
            </a:extLst>
          </p:cNvPr>
          <p:cNvSpPr/>
          <p:nvPr/>
        </p:nvSpPr>
        <p:spPr>
          <a:xfrm>
            <a:off x="1918695" y="597186"/>
            <a:ext cx="95842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dirty="0">
                <a:solidFill>
                  <a:srgbClr val="0A0A23"/>
                </a:solidFill>
                <a:latin typeface="Lato"/>
              </a:rPr>
              <a:t>Sentence 1 : The car is driven on the road. </a:t>
            </a:r>
          </a:p>
          <a:p>
            <a:pPr fontAlgn="base"/>
            <a:r>
              <a:rPr lang="en-IN" dirty="0">
                <a:solidFill>
                  <a:srgbClr val="0A0A23"/>
                </a:solidFill>
                <a:latin typeface="Lato"/>
              </a:rPr>
              <a:t>Sentence 2: The truck is driven on the highway.</a:t>
            </a:r>
            <a:endParaRPr lang="en-IN" b="0" i="0" dirty="0">
              <a:solidFill>
                <a:srgbClr val="0A0A23"/>
              </a:solidFill>
              <a:effectLst/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381751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726" y="428370"/>
            <a:ext cx="11663365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333333"/>
                </a:solidFill>
                <a:latin typeface="poppins"/>
              </a:rPr>
              <a:t>Term Frequency-Inverse Document Frequency (TF-IDF)</a:t>
            </a:r>
            <a:br>
              <a:rPr lang="en-US" b="1" dirty="0">
                <a:solidFill>
                  <a:srgbClr val="333333"/>
                </a:solidFill>
                <a:latin typeface="poppins"/>
              </a:rPr>
            </a:b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838198" y="1177869"/>
            <a:ext cx="105156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>
              <a:solidFill>
                <a:srgbClr val="333333"/>
              </a:solidFill>
              <a:latin typeface="poppins"/>
            </a:endParaRPr>
          </a:p>
          <a:p>
            <a:r>
              <a:rPr lang="en-US" i="1" dirty="0"/>
              <a:t>“Term frequency–inverse document frequency, is a numerical statistic that is intended to reflect how important a word is to a document in a collection or corpus.”</a:t>
            </a:r>
            <a:endParaRPr lang="en-US" b="1" dirty="0">
              <a:solidFill>
                <a:srgbClr val="333333"/>
              </a:solidFill>
              <a:latin typeface="poppins"/>
            </a:endParaRPr>
          </a:p>
          <a:p>
            <a:br>
              <a:rPr lang="en-US" dirty="0"/>
            </a:br>
            <a:endParaRPr lang="en-IN" dirty="0"/>
          </a:p>
        </p:txBody>
      </p:sp>
      <p:grpSp>
        <p:nvGrpSpPr>
          <p:cNvPr id="5" name="Group 4"/>
          <p:cNvGrpSpPr/>
          <p:nvPr/>
        </p:nvGrpSpPr>
        <p:grpSpPr>
          <a:xfrm>
            <a:off x="881062" y="2533194"/>
            <a:ext cx="5408422" cy="1423512"/>
            <a:chOff x="3521677" y="3264247"/>
            <a:chExt cx="5408422" cy="1423512"/>
          </a:xfrm>
        </p:grpSpPr>
        <p:sp>
          <p:nvSpPr>
            <p:cNvPr id="6" name="TextBox 5"/>
            <p:cNvSpPr txBox="1"/>
            <p:nvPr/>
          </p:nvSpPr>
          <p:spPr>
            <a:xfrm>
              <a:off x="3521677" y="3264247"/>
              <a:ext cx="36627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/>
                <a:t>Weight of a word  = TF x IDF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057895" y="3264247"/>
              <a:ext cx="357187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621153" y="3264247"/>
              <a:ext cx="451155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20575" y="3764429"/>
              <a:ext cx="22232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TF</a:t>
              </a:r>
              <a:r>
                <a:rPr lang="en-IN" dirty="0"/>
                <a:t> : Local weight</a:t>
              </a:r>
            </a:p>
            <a:p>
              <a:r>
                <a:rPr lang="en-IN" dirty="0"/>
                <a:t>Frequency of a word in </a:t>
              </a:r>
              <a:r>
                <a:rPr lang="en-IN" dirty="0">
                  <a:highlight>
                    <a:srgbClr val="FFFF00"/>
                  </a:highlight>
                </a:rPr>
                <a:t>single document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621153" y="3764429"/>
              <a:ext cx="230894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IDF</a:t>
              </a:r>
              <a:r>
                <a:rPr lang="en-IN" dirty="0"/>
                <a:t> : Global weight</a:t>
              </a:r>
            </a:p>
            <a:p>
              <a:r>
                <a:rPr lang="en-IN" dirty="0"/>
                <a:t>Significance of a word in </a:t>
              </a:r>
              <a:r>
                <a:rPr lang="en-IN" dirty="0">
                  <a:highlight>
                    <a:srgbClr val="FFFF00"/>
                  </a:highlight>
                </a:rPr>
                <a:t>all documents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E41AA4A-A9C0-B246-933C-E4F68B110829}"/>
              </a:ext>
            </a:extLst>
          </p:cNvPr>
          <p:cNvSpPr txBox="1"/>
          <p:nvPr/>
        </p:nvSpPr>
        <p:spPr>
          <a:xfrm>
            <a:off x="838198" y="4305323"/>
            <a:ext cx="5595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Higher the TF * IDF score , more important the word 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C460D7D5-76ED-D941-A8AC-619CCDF225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204266"/>
              </p:ext>
            </p:extLst>
          </p:nvPr>
        </p:nvGraphicFramePr>
        <p:xfrm>
          <a:off x="1145103" y="5040051"/>
          <a:ext cx="9901789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4155">
                  <a:extLst>
                    <a:ext uri="{9D8B030D-6E8A-4147-A177-3AD203B41FA5}">
                      <a16:colId xmlns:a16="http://schemas.microsoft.com/office/drawing/2014/main" val="4103591684"/>
                    </a:ext>
                  </a:extLst>
                </a:gridCol>
                <a:gridCol w="7197634">
                  <a:extLst>
                    <a:ext uri="{9D8B030D-6E8A-4147-A177-3AD203B41FA5}">
                      <a16:colId xmlns:a16="http://schemas.microsoft.com/office/drawing/2014/main" val="2395207005"/>
                    </a:ext>
                  </a:extLst>
                </a:gridCol>
              </a:tblGrid>
              <a:tr h="299598">
                <a:tc>
                  <a:txBody>
                    <a:bodyPr/>
                    <a:lstStyle/>
                    <a:p>
                      <a:r>
                        <a:rPr lang="en-US" b="1" dirty="0"/>
                        <a:t>Higher 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Most Unique word.</a:t>
                      </a:r>
                    </a:p>
                    <a:p>
                      <a:r>
                        <a:rPr lang="en-US" dirty="0"/>
                        <a:t>(It is not generic word, it appears only in specific document)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073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Lower 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Most Common word.</a:t>
                      </a:r>
                    </a:p>
                    <a:p>
                      <a:r>
                        <a:rPr lang="en-US" dirty="0"/>
                        <a:t>It's a general word, which appears in most of the document.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015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8286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726" y="428370"/>
            <a:ext cx="11663365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333333"/>
                </a:solidFill>
                <a:latin typeface="poppins"/>
              </a:rPr>
              <a:t>Term Frequency-Inverse Document Frequency (TF-IDF)</a:t>
            </a:r>
            <a:br>
              <a:rPr lang="en-US" b="1" dirty="0">
                <a:solidFill>
                  <a:srgbClr val="333333"/>
                </a:solidFill>
                <a:latin typeface="poppins"/>
              </a:rPr>
            </a:b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838198" y="1177869"/>
            <a:ext cx="105156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>
              <a:solidFill>
                <a:srgbClr val="333333"/>
              </a:solidFill>
              <a:latin typeface="poppins"/>
            </a:endParaRPr>
          </a:p>
          <a:p>
            <a:r>
              <a:rPr lang="en-US" i="1" dirty="0"/>
              <a:t>“Term frequency–inverse document frequency, is a numerical statistic that is intended to reflect how important a word is to a document in a collection or corpus.”</a:t>
            </a:r>
            <a:endParaRPr lang="en-US" b="1" dirty="0">
              <a:solidFill>
                <a:srgbClr val="333333"/>
              </a:solidFill>
              <a:latin typeface="poppins"/>
            </a:endParaRPr>
          </a:p>
          <a:p>
            <a:br>
              <a:rPr lang="en-US" dirty="0"/>
            </a:b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838198" y="4202178"/>
            <a:ext cx="109299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b="1" dirty="0"/>
              <a:t>Drawbacks of using a TF-IDF Model 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Model Assumption : </a:t>
            </a:r>
            <a:r>
              <a:rPr lang="en-IN" dirty="0"/>
              <a:t>Words in corpus are independent.(Order doesn’t matter)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IN" dirty="0" err="1"/>
              <a:t>Synonymity</a:t>
            </a:r>
            <a:r>
              <a:rPr lang="en-IN" dirty="0"/>
              <a:t>; i.e., different terms can be used in the same contexts</a:t>
            </a:r>
            <a:br>
              <a:rPr lang="en-IN" dirty="0"/>
            </a:br>
            <a:r>
              <a:rPr lang="en-IN" dirty="0"/>
              <a:t>	            Example: [car insurance] vs. [auto insurance]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No Order /Semantic : We are retaining no information on the grammar of the sentences nor on the ordering of the words in the text</a:t>
            </a:r>
            <a:endParaRPr lang="en-IN" dirty="0"/>
          </a:p>
        </p:txBody>
      </p:sp>
      <p:grpSp>
        <p:nvGrpSpPr>
          <p:cNvPr id="5" name="Group 4"/>
          <p:cNvGrpSpPr/>
          <p:nvPr/>
        </p:nvGrpSpPr>
        <p:grpSpPr>
          <a:xfrm>
            <a:off x="881062" y="2533194"/>
            <a:ext cx="5408422" cy="1423512"/>
            <a:chOff x="3521677" y="3264247"/>
            <a:chExt cx="5408422" cy="1423512"/>
          </a:xfrm>
        </p:grpSpPr>
        <p:sp>
          <p:nvSpPr>
            <p:cNvPr id="6" name="TextBox 5"/>
            <p:cNvSpPr txBox="1"/>
            <p:nvPr/>
          </p:nvSpPr>
          <p:spPr>
            <a:xfrm>
              <a:off x="3521677" y="3264247"/>
              <a:ext cx="36627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/>
                <a:t>Weight of a word  = TF x IDF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057895" y="3264247"/>
              <a:ext cx="357187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621153" y="3264247"/>
              <a:ext cx="451155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20575" y="3764429"/>
              <a:ext cx="22232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TF</a:t>
              </a:r>
              <a:r>
                <a:rPr lang="en-IN" dirty="0"/>
                <a:t> : Local weight</a:t>
              </a:r>
            </a:p>
            <a:p>
              <a:r>
                <a:rPr lang="en-IN" dirty="0"/>
                <a:t>Frequency of a word in single document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621153" y="3764429"/>
              <a:ext cx="230894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IDF</a:t>
              </a:r>
              <a:r>
                <a:rPr lang="en-IN" dirty="0"/>
                <a:t> : Global weight</a:t>
              </a:r>
            </a:p>
            <a:p>
              <a:r>
                <a:rPr lang="en-IN" dirty="0"/>
                <a:t>Significance of a word in all documents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0756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CCB97-5514-2245-A207-6681ECCCE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 Modelling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B2E8151-F26E-A844-B53E-4D9C4097E785}"/>
              </a:ext>
            </a:extLst>
          </p:cNvPr>
          <p:cNvSpPr/>
          <p:nvPr/>
        </p:nvSpPr>
        <p:spPr>
          <a:xfrm>
            <a:off x="364108" y="1701574"/>
            <a:ext cx="4585138" cy="4204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Sentence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A6CB281-AA64-B149-8FA6-AD7FF385AD2C}"/>
              </a:ext>
            </a:extLst>
          </p:cNvPr>
          <p:cNvSpPr/>
          <p:nvPr/>
        </p:nvSpPr>
        <p:spPr>
          <a:xfrm>
            <a:off x="7434599" y="2121989"/>
            <a:ext cx="2551386" cy="8198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153CED-23C5-DD44-AC1F-3BBF587A19AD}"/>
              </a:ext>
            </a:extLst>
          </p:cNvPr>
          <p:cNvSpPr txBox="1"/>
          <p:nvPr/>
        </p:nvSpPr>
        <p:spPr>
          <a:xfrm>
            <a:off x="660276" y="2233107"/>
            <a:ext cx="4288970" cy="61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 last movie was Great and Interesting.</a:t>
            </a:r>
          </a:p>
          <a:p>
            <a:r>
              <a:rPr lang="en-US" dirty="0"/>
              <a:t>But this one’s is dud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BE7D2-98E5-3048-9F67-688F02F57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241" y="3730397"/>
            <a:ext cx="4356100" cy="19050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519495C-1B9D-2746-A927-385003E9355D}"/>
              </a:ext>
            </a:extLst>
          </p:cNvPr>
          <p:cNvCxnSpPr>
            <a:stCxn id="3" idx="3"/>
            <a:endCxn id="8" idx="1"/>
          </p:cNvCxnSpPr>
          <p:nvPr/>
        </p:nvCxnSpPr>
        <p:spPr>
          <a:xfrm flipV="1">
            <a:off x="4949246" y="2531893"/>
            <a:ext cx="2485353" cy="72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6D5CA3F-146B-104B-AFC7-8887D0A389C7}"/>
              </a:ext>
            </a:extLst>
          </p:cNvPr>
          <p:cNvCxnSpPr>
            <a:cxnSpLocks/>
            <a:stCxn id="8" idx="2"/>
            <a:endCxn id="21" idx="0"/>
          </p:cNvCxnSpPr>
          <p:nvPr/>
        </p:nvCxnSpPr>
        <p:spPr>
          <a:xfrm flipH="1">
            <a:off x="8710291" y="2941796"/>
            <a:ext cx="1" cy="5605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3C2CE18-08CD-B645-8CD8-3F9CF0252AE0}"/>
              </a:ext>
            </a:extLst>
          </p:cNvPr>
          <p:cNvSpPr txBox="1"/>
          <p:nvPr/>
        </p:nvSpPr>
        <p:spPr>
          <a:xfrm>
            <a:off x="8282128" y="3502311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24" name="Cross 23">
            <a:extLst>
              <a:ext uri="{FF2B5EF4-FFF2-40B4-BE49-F238E27FC236}">
                <a16:creationId xmlns:a16="http://schemas.microsoft.com/office/drawing/2014/main" id="{454446AC-CACC-044A-A92E-397615DE5001}"/>
              </a:ext>
            </a:extLst>
          </p:cNvPr>
          <p:cNvSpPr/>
          <p:nvPr/>
        </p:nvSpPr>
        <p:spPr>
          <a:xfrm rot="2752771">
            <a:off x="5995980" y="2312582"/>
            <a:ext cx="391885" cy="402771"/>
          </a:xfrm>
          <a:prstGeom prst="plus">
            <a:avLst>
              <a:gd name="adj" fmla="val 3611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5523888-C52A-FA4C-8101-9B2A84919B2E}"/>
              </a:ext>
            </a:extLst>
          </p:cNvPr>
          <p:cNvSpPr/>
          <p:nvPr/>
        </p:nvSpPr>
        <p:spPr>
          <a:xfrm>
            <a:off x="364108" y="3017699"/>
            <a:ext cx="4585138" cy="4204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Preprocessing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05F057-9EB4-DD40-B71E-884279725A1F}"/>
              </a:ext>
            </a:extLst>
          </p:cNvPr>
          <p:cNvSpPr txBox="1"/>
          <p:nvPr/>
        </p:nvSpPr>
        <p:spPr>
          <a:xfrm>
            <a:off x="1481802" y="3740817"/>
            <a:ext cx="302730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 Cleaning/Noise Removal :</a:t>
            </a:r>
          </a:p>
          <a:p>
            <a:pPr lvl="1"/>
            <a:r>
              <a:rPr lang="en-US" dirty="0"/>
              <a:t>Punctuation Removal</a:t>
            </a:r>
          </a:p>
          <a:p>
            <a:pPr lvl="1"/>
            <a:r>
              <a:rPr lang="en-US" dirty="0"/>
              <a:t>Special character</a:t>
            </a:r>
          </a:p>
          <a:p>
            <a:pPr lvl="1"/>
            <a:r>
              <a:rPr lang="en-US" dirty="0"/>
              <a:t>Numbers</a:t>
            </a:r>
          </a:p>
          <a:p>
            <a:pPr lvl="1"/>
            <a:r>
              <a:rPr lang="en-US" dirty="0" err="1"/>
              <a:t>Stopwords</a:t>
            </a:r>
            <a:r>
              <a:rPr lang="en-US" dirty="0"/>
              <a:t> removal</a:t>
            </a:r>
          </a:p>
          <a:p>
            <a:r>
              <a:rPr lang="en-US" dirty="0" err="1"/>
              <a:t>Tokenisation</a:t>
            </a:r>
            <a:endParaRPr lang="en-US" dirty="0"/>
          </a:p>
          <a:p>
            <a:r>
              <a:rPr lang="en-US" dirty="0"/>
              <a:t>Text Normalization</a:t>
            </a:r>
          </a:p>
          <a:p>
            <a:r>
              <a:rPr lang="en-US" dirty="0">
                <a:highlight>
                  <a:srgbClr val="FFFF00"/>
                </a:highlight>
              </a:rPr>
              <a:t>Vector Generation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61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A2D1C-CADA-2940-BD2A-B8CD080CE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Assignment : Sentiment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72635-1D7A-044E-9C69-D5EB936EA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Assignment is uploaded on portal under Week 2 Day 3  with the name </a:t>
            </a:r>
            <a:r>
              <a:rPr lang="en-IN" dirty="0">
                <a:hlinkClick r:id="rId2"/>
              </a:rPr>
              <a:t>Sentiment Analysis (Inclass Assignment)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I have provided all instructions and reference links ,if anyone has any doubts send me a chat.</a:t>
            </a:r>
            <a:br>
              <a:rPr lang="en-IN" dirty="0"/>
            </a:br>
            <a:br>
              <a:rPr lang="en-IN" dirty="0"/>
            </a:br>
            <a:r>
              <a:rPr lang="en-IN" dirty="0"/>
              <a:t>We will start today’s session at 8:30 pm.</a:t>
            </a: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990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F877D-A14B-364B-AA25-01A1E6EBA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 Modelling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7A15693-E9FC-2D4D-87B2-F4661C4371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718651"/>
              </p:ext>
            </p:extLst>
          </p:nvPr>
        </p:nvGraphicFramePr>
        <p:xfrm>
          <a:off x="450902" y="2973364"/>
          <a:ext cx="197346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9313">
                  <a:extLst>
                    <a:ext uri="{9D8B030D-6E8A-4147-A177-3AD203B41FA5}">
                      <a16:colId xmlns:a16="http://schemas.microsoft.com/office/drawing/2014/main" val="1301918176"/>
                    </a:ext>
                  </a:extLst>
                </a:gridCol>
                <a:gridCol w="954156">
                  <a:extLst>
                    <a:ext uri="{9D8B030D-6E8A-4147-A177-3AD203B41FA5}">
                      <a16:colId xmlns:a16="http://schemas.microsoft.com/office/drawing/2014/main" val="12002987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159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73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218944"/>
                  </a:ext>
                </a:extLst>
              </a:tr>
            </a:tbl>
          </a:graphicData>
        </a:graphic>
      </p:graphicFrame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99FE7B4-0070-5B49-A23E-9646EDB8DEB6}"/>
              </a:ext>
            </a:extLst>
          </p:cNvPr>
          <p:cNvSpPr/>
          <p:nvPr/>
        </p:nvSpPr>
        <p:spPr>
          <a:xfrm>
            <a:off x="519364" y="2207928"/>
            <a:ext cx="1836543" cy="496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 Data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A3E2329-12C0-2F4C-97E7-667DBDB75C50}"/>
              </a:ext>
            </a:extLst>
          </p:cNvPr>
          <p:cNvSpPr/>
          <p:nvPr/>
        </p:nvSpPr>
        <p:spPr>
          <a:xfrm>
            <a:off x="4114799" y="2792048"/>
            <a:ext cx="1619795" cy="9846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Text Preprocessing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0B6920B-2EC5-7D41-B021-373DB014549B}"/>
              </a:ext>
            </a:extLst>
          </p:cNvPr>
          <p:cNvSpPr/>
          <p:nvPr/>
        </p:nvSpPr>
        <p:spPr>
          <a:xfrm>
            <a:off x="6197113" y="2808852"/>
            <a:ext cx="1619795" cy="9846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Text Vector Generation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F7FFFFF-4693-C949-BDF0-03EF9BA8AD18}"/>
              </a:ext>
            </a:extLst>
          </p:cNvPr>
          <p:cNvSpPr/>
          <p:nvPr/>
        </p:nvSpPr>
        <p:spPr>
          <a:xfrm>
            <a:off x="3931919" y="2456122"/>
            <a:ext cx="4127863" cy="16848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C594A48-EFF7-5441-8784-DC6EFCDFF22D}"/>
              </a:ext>
            </a:extLst>
          </p:cNvPr>
          <p:cNvSpPr/>
          <p:nvPr/>
        </p:nvSpPr>
        <p:spPr>
          <a:xfrm>
            <a:off x="9229882" y="2456122"/>
            <a:ext cx="2442754" cy="15125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Learning Model</a:t>
            </a:r>
          </a:p>
        </p:txBody>
      </p:sp>
      <p:sp>
        <p:nvSpPr>
          <p:cNvPr id="11" name="Snip Same-side Corner of Rectangle 10">
            <a:extLst>
              <a:ext uri="{FF2B5EF4-FFF2-40B4-BE49-F238E27FC236}">
                <a16:creationId xmlns:a16="http://schemas.microsoft.com/office/drawing/2014/main" id="{1C48B5E0-35FD-7E43-AE01-3BF34150E61C}"/>
              </a:ext>
            </a:extLst>
          </p:cNvPr>
          <p:cNvSpPr/>
          <p:nvPr/>
        </p:nvSpPr>
        <p:spPr>
          <a:xfrm>
            <a:off x="4667192" y="2043418"/>
            <a:ext cx="2651760" cy="414575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Preprocessing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9F02028-120A-8746-97D9-83F4A1D3615E}"/>
              </a:ext>
            </a:extLst>
          </p:cNvPr>
          <p:cNvCxnSpPr>
            <a:endCxn id="9" idx="1"/>
          </p:cNvCxnSpPr>
          <p:nvPr/>
        </p:nvCxnSpPr>
        <p:spPr>
          <a:xfrm flipV="1">
            <a:off x="2424371" y="3298524"/>
            <a:ext cx="150754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7D4693-D0FF-DA49-9327-988A92B48398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8059782" y="3212373"/>
            <a:ext cx="11701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182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-67459"/>
            <a:ext cx="10515600" cy="1325563"/>
          </a:xfrm>
        </p:spPr>
        <p:txBody>
          <a:bodyPr/>
          <a:lstStyle/>
          <a:p>
            <a:r>
              <a:rPr lang="en-IN" dirty="0"/>
              <a:t>Text Vector Generation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00087" y="1147764"/>
            <a:ext cx="11049001" cy="4213651"/>
            <a:chOff x="700086" y="904874"/>
            <a:chExt cx="11049001" cy="4213651"/>
          </a:xfrm>
        </p:grpSpPr>
        <p:sp>
          <p:nvSpPr>
            <p:cNvPr id="4" name="Rounded Rectangle 3"/>
            <p:cNvSpPr/>
            <p:nvPr/>
          </p:nvSpPr>
          <p:spPr>
            <a:xfrm>
              <a:off x="700086" y="904874"/>
              <a:ext cx="10515601" cy="279201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 4"/>
            <p:cNvSpPr/>
            <p:nvPr/>
          </p:nvSpPr>
          <p:spPr>
            <a:xfrm>
              <a:off x="957262" y="1086652"/>
              <a:ext cx="10791825" cy="40318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u="sng" dirty="0">
                  <a:hlinkClick r:id="rId2"/>
                </a:rPr>
                <a:t>Word Embedding</a:t>
              </a:r>
              <a:r>
                <a:rPr lang="en-US" sz="1600" dirty="0"/>
                <a:t> is one such technique where we can represent the text using vectors. The more popular forms of word </a:t>
              </a:r>
              <a:r>
                <a:rPr lang="en-US" sz="1600" dirty="0" err="1"/>
                <a:t>embeddings</a:t>
              </a:r>
              <a:r>
                <a:rPr lang="en-US" sz="1600" dirty="0"/>
                <a:t> are:</a:t>
              </a:r>
            </a:p>
            <a:p>
              <a:endParaRPr lang="en-US" sz="1600" dirty="0"/>
            </a:p>
            <a:p>
              <a:r>
                <a:rPr lang="en-IN" sz="1600" dirty="0"/>
                <a:t>The different types of word embedding's can be broadly classified into two categories-</a:t>
              </a:r>
            </a:p>
            <a:p>
              <a:pPr marL="800100" lvl="1" indent="-342900" fontAlgn="ctr">
                <a:buFont typeface="+mj-lt"/>
                <a:buAutoNum type="arabicPeriod"/>
              </a:pPr>
              <a:r>
                <a:rPr lang="en-IN" sz="1600" dirty="0"/>
                <a:t>Frequency based Embedding</a:t>
              </a:r>
            </a:p>
            <a:p>
              <a:pPr marL="1714500" lvl="3" indent="-342900">
                <a:buFont typeface="Arial" panose="020B0604020202020204" pitchFamily="34" charset="0"/>
                <a:buChar char="•"/>
              </a:pPr>
              <a:r>
                <a:rPr lang="en-IN" sz="1600" b="1" dirty="0"/>
                <a:t>Model 1  -  </a:t>
              </a:r>
              <a:r>
                <a:rPr lang="en-US" sz="1600" dirty="0" err="1"/>
                <a:t>BoW</a:t>
              </a:r>
              <a:r>
                <a:rPr lang="en-US" sz="1600" dirty="0"/>
                <a:t>, which stands for Bag of Words</a:t>
              </a:r>
            </a:p>
            <a:p>
              <a:pPr marL="1714500" lvl="3" indent="-342900">
                <a:buFont typeface="Arial" panose="020B0604020202020204" pitchFamily="34" charset="0"/>
                <a:buChar char="•"/>
              </a:pPr>
              <a:r>
                <a:rPr lang="en-IN" sz="1600" b="1" dirty="0"/>
                <a:t>Model 2  -  </a:t>
              </a:r>
              <a:r>
                <a:rPr lang="en-US" sz="1600" dirty="0"/>
                <a:t>TF-IDF, which stands for Term Frequency-Inverse Document Frequency</a:t>
              </a:r>
            </a:p>
            <a:p>
              <a:pPr lvl="1" fontAlgn="ctr"/>
              <a:endParaRPr lang="en-IN" sz="1600" dirty="0"/>
            </a:p>
            <a:p>
              <a:pPr marL="800100" lvl="1" indent="-342900" fontAlgn="ctr">
                <a:buFont typeface="+mj-lt"/>
                <a:buAutoNum type="arabicPeriod"/>
              </a:pPr>
              <a:r>
                <a:rPr lang="en-IN" sz="1600" dirty="0"/>
                <a:t>Prediction based Embedding </a:t>
              </a:r>
            </a:p>
            <a:p>
              <a:pPr marL="1714500" lvl="3" indent="-342900" fontAlgn="ctr">
                <a:buFont typeface="Arial" panose="020B0604020202020204" pitchFamily="34" charset="0"/>
                <a:buChar char="•"/>
              </a:pPr>
              <a:r>
                <a:rPr lang="en-IN" sz="1600" b="1" dirty="0"/>
                <a:t>Deep Learning Techniques   -  </a:t>
              </a:r>
              <a:r>
                <a:rPr lang="en-IN" sz="1600" dirty="0"/>
                <a:t>Word2Vec,BERT Transformer</a:t>
              </a:r>
              <a:endParaRPr lang="en-US" sz="1600" dirty="0"/>
            </a:p>
            <a:p>
              <a:pPr marL="1714500" lvl="3" indent="-342900" fontAlgn="ctr">
                <a:buFont typeface="+mj-lt"/>
                <a:buAutoNum type="arabicPeriod"/>
              </a:pPr>
              <a:endParaRPr lang="en-IN" sz="1600" dirty="0"/>
            </a:p>
            <a:p>
              <a:endParaRPr lang="en-US" sz="1600" dirty="0"/>
            </a:p>
            <a:p>
              <a:endParaRPr lang="en-IN" sz="1600" b="1" dirty="0"/>
            </a:p>
            <a:p>
              <a:endParaRPr lang="en-IN" sz="1600" dirty="0">
                <a:solidFill>
                  <a:srgbClr val="FF0000"/>
                </a:solidFill>
              </a:endParaRPr>
            </a:p>
            <a:p>
              <a:endParaRPr lang="en-IN" sz="1600" b="1" dirty="0"/>
            </a:p>
            <a:p>
              <a:endParaRPr lang="en-IN" sz="1600" dirty="0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1049"/>
          <a:stretch/>
        </p:blipFill>
        <p:spPr>
          <a:xfrm>
            <a:off x="4373488" y="4667267"/>
            <a:ext cx="2291713" cy="1531171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6972300" y="5361414"/>
            <a:ext cx="167163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74359" y="4049112"/>
            <a:ext cx="3463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Converting text into n-D vector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432331" y="5360094"/>
            <a:ext cx="1495195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92026" y="5857079"/>
            <a:ext cx="3635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Review</a:t>
            </a:r>
            <a:r>
              <a:rPr lang="en-US" dirty="0"/>
              <a:t> </a:t>
            </a:r>
            <a:r>
              <a:rPr lang="en-US" sz="1600" dirty="0"/>
              <a:t>:</a:t>
            </a:r>
            <a:r>
              <a:rPr lang="en-IN" dirty="0"/>
              <a:t> </a:t>
            </a:r>
          </a:p>
          <a:p>
            <a:r>
              <a:rPr lang="en-IN" dirty="0"/>
              <a:t>Great! Just as good as the expensive brands!</a:t>
            </a:r>
            <a:endParaRPr lang="en-IN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1202606" y="4065161"/>
            <a:ext cx="1018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Product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089900" y="4017783"/>
            <a:ext cx="22702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Sentiment Analysis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A78DD0-5E3E-454E-8E0B-FC758B177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538" y="4562240"/>
            <a:ext cx="920750" cy="127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0965B1E-E35E-164C-95AB-CBFB3E2AC4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9900" y="4852445"/>
            <a:ext cx="1961482" cy="85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598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A2C2D-4959-3F49-936F-217CAAC09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of Words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AAD786-565B-CA4F-B16F-37FD4795C7B8}"/>
              </a:ext>
            </a:extLst>
          </p:cNvPr>
          <p:cNvSpPr/>
          <p:nvPr/>
        </p:nvSpPr>
        <p:spPr>
          <a:xfrm>
            <a:off x="838200" y="169068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IN" dirty="0">
                <a:solidFill>
                  <a:srgbClr val="0A0A23"/>
                </a:solidFill>
                <a:latin typeface="Lato"/>
              </a:rPr>
              <a:t>Sentence 1 : </a:t>
            </a:r>
            <a:r>
              <a:rPr lang="en-IN" dirty="0">
                <a:solidFill>
                  <a:srgbClr val="0A0A23"/>
                </a:solidFill>
                <a:highlight>
                  <a:srgbClr val="FFFF00"/>
                </a:highlight>
                <a:latin typeface="Lato"/>
              </a:rPr>
              <a:t>The car is driven on the road.</a:t>
            </a:r>
          </a:p>
          <a:p>
            <a:pPr fontAlgn="base"/>
            <a:r>
              <a:rPr lang="en-IN" dirty="0">
                <a:solidFill>
                  <a:srgbClr val="0A0A23"/>
                </a:solidFill>
                <a:latin typeface="Lato"/>
              </a:rPr>
              <a:t>Sentence 2: The truck is driven on the highway.</a:t>
            </a:r>
            <a:endParaRPr lang="en-IN" b="0" i="0" dirty="0">
              <a:solidFill>
                <a:srgbClr val="0A0A23"/>
              </a:solidFill>
              <a:effectLst/>
              <a:latin typeface="Lato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4CBC946-9581-6F4A-8E38-C34D5E3CB6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382026"/>
              </p:ext>
            </p:extLst>
          </p:nvPr>
        </p:nvGraphicFramePr>
        <p:xfrm>
          <a:off x="838200" y="3016251"/>
          <a:ext cx="9489141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0906">
                  <a:extLst>
                    <a:ext uri="{9D8B030D-6E8A-4147-A177-3AD203B41FA5}">
                      <a16:colId xmlns:a16="http://schemas.microsoft.com/office/drawing/2014/main" val="2877803135"/>
                    </a:ext>
                  </a:extLst>
                </a:gridCol>
                <a:gridCol w="991917">
                  <a:extLst>
                    <a:ext uri="{9D8B030D-6E8A-4147-A177-3AD203B41FA5}">
                      <a16:colId xmlns:a16="http://schemas.microsoft.com/office/drawing/2014/main" val="923800261"/>
                    </a:ext>
                  </a:extLst>
                </a:gridCol>
                <a:gridCol w="995012">
                  <a:extLst>
                    <a:ext uri="{9D8B030D-6E8A-4147-A177-3AD203B41FA5}">
                      <a16:colId xmlns:a16="http://schemas.microsoft.com/office/drawing/2014/main" val="2052605308"/>
                    </a:ext>
                  </a:extLst>
                </a:gridCol>
                <a:gridCol w="995012">
                  <a:extLst>
                    <a:ext uri="{9D8B030D-6E8A-4147-A177-3AD203B41FA5}">
                      <a16:colId xmlns:a16="http://schemas.microsoft.com/office/drawing/2014/main" val="2153937485"/>
                    </a:ext>
                  </a:extLst>
                </a:gridCol>
                <a:gridCol w="995012">
                  <a:extLst>
                    <a:ext uri="{9D8B030D-6E8A-4147-A177-3AD203B41FA5}">
                      <a16:colId xmlns:a16="http://schemas.microsoft.com/office/drawing/2014/main" val="2002551777"/>
                    </a:ext>
                  </a:extLst>
                </a:gridCol>
                <a:gridCol w="995012">
                  <a:extLst>
                    <a:ext uri="{9D8B030D-6E8A-4147-A177-3AD203B41FA5}">
                      <a16:colId xmlns:a16="http://schemas.microsoft.com/office/drawing/2014/main" val="2462025844"/>
                    </a:ext>
                  </a:extLst>
                </a:gridCol>
                <a:gridCol w="995012">
                  <a:extLst>
                    <a:ext uri="{9D8B030D-6E8A-4147-A177-3AD203B41FA5}">
                      <a16:colId xmlns:a16="http://schemas.microsoft.com/office/drawing/2014/main" val="1731936874"/>
                    </a:ext>
                  </a:extLst>
                </a:gridCol>
                <a:gridCol w="995012">
                  <a:extLst>
                    <a:ext uri="{9D8B030D-6E8A-4147-A177-3AD203B41FA5}">
                      <a16:colId xmlns:a16="http://schemas.microsoft.com/office/drawing/2014/main" val="4210045335"/>
                    </a:ext>
                  </a:extLst>
                </a:gridCol>
                <a:gridCol w="1106246">
                  <a:extLst>
                    <a:ext uri="{9D8B030D-6E8A-4147-A177-3AD203B41FA5}">
                      <a16:colId xmlns:a16="http://schemas.microsoft.com/office/drawing/2014/main" val="3031791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driven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Highway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709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Sentence #1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26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Sentence #2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567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7937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7" y="18919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333333"/>
                </a:solidFill>
                <a:latin typeface="poppins"/>
              </a:rPr>
              <a:t>Bag of Words</a:t>
            </a:r>
            <a:br>
              <a:rPr lang="en-US" b="1" dirty="0">
                <a:solidFill>
                  <a:srgbClr val="333333"/>
                </a:solidFill>
                <a:latin typeface="poppins"/>
              </a:rPr>
            </a:b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838197" y="616749"/>
            <a:ext cx="105156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>
              <a:solidFill>
                <a:srgbClr val="333333"/>
              </a:solidFill>
              <a:latin typeface="poppins"/>
            </a:endParaRPr>
          </a:p>
          <a:p>
            <a:r>
              <a:rPr lang="en-US" i="1" dirty="0"/>
              <a:t>“</a:t>
            </a:r>
            <a:r>
              <a:rPr lang="en-IN" i="1" dirty="0"/>
              <a:t>Bag of words-  a text is represented as the bag of its words, disregarding grammar and word order but keeping frequency.</a:t>
            </a:r>
            <a:r>
              <a:rPr lang="en-US" i="1" dirty="0"/>
              <a:t>”</a:t>
            </a:r>
          </a:p>
          <a:p>
            <a:br>
              <a:rPr lang="en-US" dirty="0"/>
            </a:b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838198" y="4431710"/>
            <a:ext cx="109299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b="1" dirty="0"/>
              <a:t>Drawbacks of using a Bag-of-Words (</a:t>
            </a:r>
            <a:r>
              <a:rPr lang="en-US" b="1" dirty="0" err="1"/>
              <a:t>BoW</a:t>
            </a:r>
            <a:r>
              <a:rPr lang="en-US" b="1" dirty="0"/>
              <a:t>) Model 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High Dimensionality : Size of the vector increases as new words are added to the vocabulary size 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Sparse Matrix :  the vectors would also contain many 0s, thereby resulting in a sparse matrix.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Work Importance : Importance of words depends only on the frequency of word 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High importance will be given to frequent repetitive words i.e. review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Low importance will be given to rare occurring words </a:t>
            </a:r>
            <a:r>
              <a:rPr lang="en-US" dirty="0" err="1"/>
              <a:t>i.e</a:t>
            </a:r>
            <a:r>
              <a:rPr lang="en-US" dirty="0"/>
              <a:t> fantastic ,impressive </a:t>
            </a:r>
            <a:r>
              <a:rPr lang="en-US" dirty="0" err="1"/>
              <a:t>etc</a:t>
            </a:r>
            <a:endParaRPr lang="en-IN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636382"/>
              </p:ext>
            </p:extLst>
          </p:nvPr>
        </p:nvGraphicFramePr>
        <p:xfrm>
          <a:off x="960438" y="1696244"/>
          <a:ext cx="6002136" cy="1861344"/>
        </p:xfrm>
        <a:graphic>
          <a:graphicData uri="http://schemas.openxmlformats.org/drawingml/2006/table">
            <a:tbl>
              <a:tblPr/>
              <a:tblGrid>
                <a:gridCol w="649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91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91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91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91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91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91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91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20922"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Bag of words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73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Word #1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Word #2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Word #3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Word #4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Word #5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Word #6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Word #7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Word #8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73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 #1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73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 #2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73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</a:t>
                      </a:r>
                      <a:r>
                        <a:rPr lang="en-IN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673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</a:t>
                      </a:r>
                      <a:r>
                        <a:rPr lang="en-IN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73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 #5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3832918" y="2604141"/>
            <a:ext cx="257175" cy="2286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090093" y="2578808"/>
            <a:ext cx="3714749" cy="1143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949104" y="2280975"/>
            <a:ext cx="2143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# of times a word j appears in Review </a:t>
            </a:r>
            <a:r>
              <a:rPr lang="en-IN" dirty="0" err="1"/>
              <a:t>i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900111" y="3696511"/>
            <a:ext cx="3571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 our database, # of Reviews : 16 K</a:t>
            </a:r>
          </a:p>
          <a:p>
            <a:r>
              <a:rPr lang="en-IN" dirty="0"/>
              <a:t>	            # of words      : 12 K</a:t>
            </a:r>
          </a:p>
        </p:txBody>
      </p:sp>
    </p:spTree>
    <p:extLst>
      <p:ext uri="{BB962C8B-B14F-4D97-AF65-F5344CB8AC3E}">
        <p14:creationId xmlns:p14="http://schemas.microsoft.com/office/powerpoint/2010/main" val="3937106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36B8D-CE5C-2341-98BA-120A14C41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6565"/>
            <a:ext cx="10515600" cy="1325563"/>
          </a:xfrm>
        </p:spPr>
        <p:txBody>
          <a:bodyPr/>
          <a:lstStyle/>
          <a:p>
            <a:r>
              <a:rPr lang="en-US" dirty="0"/>
              <a:t>Which set of words should have higher weightage ?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D4449A1-97B0-D045-9A3A-1ECA04F7E490}"/>
              </a:ext>
            </a:extLst>
          </p:cNvPr>
          <p:cNvSpPr/>
          <p:nvPr/>
        </p:nvSpPr>
        <p:spPr>
          <a:xfrm>
            <a:off x="2364377" y="2377440"/>
            <a:ext cx="3187337" cy="114953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Common Words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6F3AD0C-DF84-D244-992A-D83595160486}"/>
              </a:ext>
            </a:extLst>
          </p:cNvPr>
          <p:cNvSpPr/>
          <p:nvPr/>
        </p:nvSpPr>
        <p:spPr>
          <a:xfrm>
            <a:off x="7328263" y="2377439"/>
            <a:ext cx="3187337" cy="114953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Rare Words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F1CE3D-F35A-9E48-B20F-C79F7979E8EA}"/>
              </a:ext>
            </a:extLst>
          </p:cNvPr>
          <p:cNvSpPr txBox="1"/>
          <p:nvPr/>
        </p:nvSpPr>
        <p:spPr>
          <a:xfrm>
            <a:off x="3304903" y="3775166"/>
            <a:ext cx="10018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Foods</a:t>
            </a:r>
          </a:p>
          <a:p>
            <a:r>
              <a:rPr lang="en-US" dirty="0"/>
              <a:t>Reviews,</a:t>
            </a:r>
          </a:p>
          <a:p>
            <a:r>
              <a:rPr lang="en-US" dirty="0"/>
              <a:t>Product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416420-886D-A146-BBAC-854DCD6DC606}"/>
              </a:ext>
            </a:extLst>
          </p:cNvPr>
          <p:cNvSpPr txBox="1"/>
          <p:nvPr/>
        </p:nvSpPr>
        <p:spPr>
          <a:xfrm>
            <a:off x="8421024" y="3775165"/>
            <a:ext cx="10141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Great</a:t>
            </a:r>
          </a:p>
          <a:p>
            <a:r>
              <a:rPr lang="en-US" dirty="0"/>
              <a:t>Loved </a:t>
            </a:r>
          </a:p>
          <a:p>
            <a:r>
              <a:rPr lang="en-US" dirty="0"/>
              <a:t>Fantastic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879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57326-2D75-0945-83E5-C833E3B1E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 (Term Frequency 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C195C5-AACA-6E4E-B5EE-3DFD9394385A}"/>
              </a:ext>
            </a:extLst>
          </p:cNvPr>
          <p:cNvSpPr txBox="1"/>
          <p:nvPr/>
        </p:nvSpPr>
        <p:spPr>
          <a:xfrm>
            <a:off x="838200" y="1690688"/>
            <a:ext cx="3535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TF = Freq of a word in a review /</a:t>
            </a:r>
          </a:p>
          <a:p>
            <a:r>
              <a:rPr lang="en-US" dirty="0"/>
              <a:t>       Total no of words in that review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0DEB7E-7F53-6345-BBEF-5C1B2CF05854}"/>
              </a:ext>
            </a:extLst>
          </p:cNvPr>
          <p:cNvSpPr/>
          <p:nvPr/>
        </p:nvSpPr>
        <p:spPr>
          <a:xfrm>
            <a:off x="838199" y="2739252"/>
            <a:ext cx="95842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dirty="0">
                <a:solidFill>
                  <a:srgbClr val="0A0A23"/>
                </a:solidFill>
                <a:latin typeface="Lato"/>
              </a:rPr>
              <a:t>Sentence 1 : The car is driven on the road.         </a:t>
            </a:r>
            <a:r>
              <a:rPr lang="en-IN" dirty="0" err="1">
                <a:solidFill>
                  <a:srgbClr val="0A0A23"/>
                </a:solidFill>
                <a:latin typeface="Lato"/>
              </a:rPr>
              <a:t>The,car,is,driven,on,road</a:t>
            </a:r>
            <a:endParaRPr lang="en-IN" dirty="0">
              <a:solidFill>
                <a:srgbClr val="0A0A23"/>
              </a:solidFill>
              <a:latin typeface="Lato"/>
            </a:endParaRPr>
          </a:p>
          <a:p>
            <a:pPr fontAlgn="base"/>
            <a:r>
              <a:rPr lang="en-IN" dirty="0">
                <a:solidFill>
                  <a:srgbClr val="0A0A23"/>
                </a:solidFill>
                <a:latin typeface="Lato"/>
              </a:rPr>
              <a:t>Sentence 2: The truck is driven on the highway.</a:t>
            </a:r>
            <a:endParaRPr lang="en-IN" b="0" i="0" dirty="0">
              <a:solidFill>
                <a:srgbClr val="0A0A23"/>
              </a:solidFill>
              <a:effectLst/>
              <a:latin typeface="Lato"/>
            </a:endParaRP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D193ECE9-0C15-504F-A304-0A2FC3559E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798798"/>
              </p:ext>
            </p:extLst>
          </p:nvPr>
        </p:nvGraphicFramePr>
        <p:xfrm>
          <a:off x="838200" y="3787816"/>
          <a:ext cx="9489141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0906">
                  <a:extLst>
                    <a:ext uri="{9D8B030D-6E8A-4147-A177-3AD203B41FA5}">
                      <a16:colId xmlns:a16="http://schemas.microsoft.com/office/drawing/2014/main" val="2877803135"/>
                    </a:ext>
                  </a:extLst>
                </a:gridCol>
                <a:gridCol w="991917">
                  <a:extLst>
                    <a:ext uri="{9D8B030D-6E8A-4147-A177-3AD203B41FA5}">
                      <a16:colId xmlns:a16="http://schemas.microsoft.com/office/drawing/2014/main" val="923800261"/>
                    </a:ext>
                  </a:extLst>
                </a:gridCol>
                <a:gridCol w="995012">
                  <a:extLst>
                    <a:ext uri="{9D8B030D-6E8A-4147-A177-3AD203B41FA5}">
                      <a16:colId xmlns:a16="http://schemas.microsoft.com/office/drawing/2014/main" val="2052605308"/>
                    </a:ext>
                  </a:extLst>
                </a:gridCol>
                <a:gridCol w="995012">
                  <a:extLst>
                    <a:ext uri="{9D8B030D-6E8A-4147-A177-3AD203B41FA5}">
                      <a16:colId xmlns:a16="http://schemas.microsoft.com/office/drawing/2014/main" val="2153937485"/>
                    </a:ext>
                  </a:extLst>
                </a:gridCol>
                <a:gridCol w="995012">
                  <a:extLst>
                    <a:ext uri="{9D8B030D-6E8A-4147-A177-3AD203B41FA5}">
                      <a16:colId xmlns:a16="http://schemas.microsoft.com/office/drawing/2014/main" val="2002551777"/>
                    </a:ext>
                  </a:extLst>
                </a:gridCol>
                <a:gridCol w="995012">
                  <a:extLst>
                    <a:ext uri="{9D8B030D-6E8A-4147-A177-3AD203B41FA5}">
                      <a16:colId xmlns:a16="http://schemas.microsoft.com/office/drawing/2014/main" val="2462025844"/>
                    </a:ext>
                  </a:extLst>
                </a:gridCol>
                <a:gridCol w="995012">
                  <a:extLst>
                    <a:ext uri="{9D8B030D-6E8A-4147-A177-3AD203B41FA5}">
                      <a16:colId xmlns:a16="http://schemas.microsoft.com/office/drawing/2014/main" val="1731936874"/>
                    </a:ext>
                  </a:extLst>
                </a:gridCol>
                <a:gridCol w="995012">
                  <a:extLst>
                    <a:ext uri="{9D8B030D-6E8A-4147-A177-3AD203B41FA5}">
                      <a16:colId xmlns:a16="http://schemas.microsoft.com/office/drawing/2014/main" val="4210045335"/>
                    </a:ext>
                  </a:extLst>
                </a:gridCol>
                <a:gridCol w="1106246">
                  <a:extLst>
                    <a:ext uri="{9D8B030D-6E8A-4147-A177-3AD203B41FA5}">
                      <a16:colId xmlns:a16="http://schemas.microsoft.com/office/drawing/2014/main" val="3031791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driven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Highway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709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Sentence #1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0.167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0.167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26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Sentence #2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0.167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0.167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0.167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0.167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0.167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567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1503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3820</TotalTime>
  <Words>1203</Words>
  <Application>Microsoft Macintosh PowerPoint</Application>
  <PresentationFormat>Widescreen</PresentationFormat>
  <Paragraphs>339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charter</vt:lpstr>
      <vt:lpstr>Lato</vt:lpstr>
      <vt:lpstr>poppins</vt:lpstr>
      <vt:lpstr>Office Theme</vt:lpstr>
      <vt:lpstr>Sentiment Analysis Modelling</vt:lpstr>
      <vt:lpstr>Sentiment Analysis Modelling</vt:lpstr>
      <vt:lpstr>In class Assignment : Sentiment Analysis </vt:lpstr>
      <vt:lpstr>Sentiment Analysis Modelling</vt:lpstr>
      <vt:lpstr>Text Vector Generation</vt:lpstr>
      <vt:lpstr>Bag of Words</vt:lpstr>
      <vt:lpstr>Bag of Words </vt:lpstr>
      <vt:lpstr>Which set of words should have higher weightage ?</vt:lpstr>
      <vt:lpstr>TF (Term Frequency )</vt:lpstr>
      <vt:lpstr>IDF (Inverse Document Frequency)</vt:lpstr>
      <vt:lpstr>PowerPoint Presentation</vt:lpstr>
      <vt:lpstr>Term Frequency-Inverse Document Frequency (TF-IDF) </vt:lpstr>
      <vt:lpstr>Term Frequency-Inverse Document Frequency (TF-IDF)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Reddy, Shivshankar</dc:creator>
  <cp:lastModifiedBy>Reddy, Shivshankar</cp:lastModifiedBy>
  <cp:revision>22</cp:revision>
  <dcterms:created xsi:type="dcterms:W3CDTF">2021-01-16T04:41:37Z</dcterms:created>
  <dcterms:modified xsi:type="dcterms:W3CDTF">2021-01-21T18:00:04Z</dcterms:modified>
</cp:coreProperties>
</file>