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5" r:id="rId1"/>
  </p:sldMasterIdLst>
  <p:sldIdLst>
    <p:sldId id="256" r:id="rId2"/>
    <p:sldId id="257" r:id="rId3"/>
    <p:sldId id="258" r:id="rId4"/>
    <p:sldId id="259" r:id="rId5"/>
    <p:sldId id="260" r:id="rId6"/>
    <p:sldId id="262" r:id="rId7"/>
    <p:sldId id="264" r:id="rId8"/>
    <p:sldId id="265" r:id="rId9"/>
    <p:sldId id="266" r:id="rId10"/>
    <p:sldId id="267"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8" d="100"/>
          <a:sy n="88" d="100"/>
        </p:scale>
        <p:origin x="485" y="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t>5/2/2020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724845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pPr/>
              <a:t>5/2/2020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1624060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pPr/>
              <a:t>5/2/2020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88059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pPr/>
              <a:t>5/2/2020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30557928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pPr/>
              <a:t>5/2/2020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559855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pPr/>
              <a:t>5/2/2020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12164389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t>5/2/2020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7811828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t>5/2/2020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1636254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t>5/2/2020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973390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t>5/2/2020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4164614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4B53A7-3209-46A6-9454-F38EAC8F11E7}" type="datetimeFigureOut">
              <a:rPr lang="en-US" smtClean="0"/>
              <a:t>5/2/2020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823817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4B53A7-3209-46A6-9454-F38EAC8F11E7}" type="datetimeFigureOut">
              <a:rPr lang="en-US" smtClean="0"/>
              <a:t>5/2/2020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611779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4B53A7-3209-46A6-9454-F38EAC8F11E7}" type="datetimeFigureOut">
              <a:rPr lang="en-US" smtClean="0"/>
              <a:t>5/2/2020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1849357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4B53A7-3209-46A6-9454-F38EAC8F11E7}" type="datetimeFigureOut">
              <a:rPr lang="en-US" smtClean="0"/>
              <a:t>5/2/2020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959740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4B53A7-3209-46A6-9454-F38EAC8F11E7}" type="datetimeFigureOut">
              <a:rPr lang="en-US" smtClean="0"/>
              <a:t>5/2/2020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341717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4B53A7-3209-46A6-9454-F38EAC8F11E7}" type="datetimeFigureOut">
              <a:rPr lang="en-US" smtClean="0"/>
              <a:t>5/2/2020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874751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A4B53A7-3209-46A6-9454-F38EAC8F11E7}" type="datetimeFigureOut">
              <a:rPr lang="en-US" smtClean="0"/>
              <a:pPr/>
              <a:t>5/2/2020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3654602986"/>
      </p:ext>
    </p:extLst>
  </p:cSld>
  <p:clrMap bg1="lt1" tx1="dk1" bg2="lt2" tx2="dk2" accent1="accent1" accent2="accent2" accent3="accent3" accent4="accent4" accent5="accent5" accent6="accent6" hlink="hlink" folHlink="folHlink"/>
  <p:sldLayoutIdLst>
    <p:sldLayoutId id="2147483996" r:id="rId1"/>
    <p:sldLayoutId id="2147483997" r:id="rId2"/>
    <p:sldLayoutId id="2147483998" r:id="rId3"/>
    <p:sldLayoutId id="2147483999" r:id="rId4"/>
    <p:sldLayoutId id="2147484000" r:id="rId5"/>
    <p:sldLayoutId id="2147484001" r:id="rId6"/>
    <p:sldLayoutId id="2147484002" r:id="rId7"/>
    <p:sldLayoutId id="2147484003" r:id="rId8"/>
    <p:sldLayoutId id="2147484004" r:id="rId9"/>
    <p:sldLayoutId id="2147484005" r:id="rId10"/>
    <p:sldLayoutId id="2147484006" r:id="rId11"/>
    <p:sldLayoutId id="2147484007" r:id="rId12"/>
    <p:sldLayoutId id="2147484008" r:id="rId13"/>
    <p:sldLayoutId id="2147484009" r:id="rId14"/>
    <p:sldLayoutId id="2147484010" r:id="rId15"/>
    <p:sldLayoutId id="214748401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Demographics_of_Toronto_neighbourhood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8E92E-38B3-4748-97AA-DA196DE16B81}"/>
              </a:ext>
            </a:extLst>
          </p:cNvPr>
          <p:cNvSpPr>
            <a:spLocks noGrp="1"/>
          </p:cNvSpPr>
          <p:nvPr>
            <p:ph type="ctrTitle"/>
          </p:nvPr>
        </p:nvSpPr>
        <p:spPr>
          <a:xfrm>
            <a:off x="1256275" y="3655371"/>
            <a:ext cx="9679449" cy="1463136"/>
          </a:xfrm>
        </p:spPr>
        <p:txBody>
          <a:bodyPr anchor="b">
            <a:normAutofit/>
          </a:bodyPr>
          <a:lstStyle/>
          <a:p>
            <a:pPr algn="ctr"/>
            <a:r>
              <a:rPr lang="en-US" sz="3300" b="1" dirty="0">
                <a:solidFill>
                  <a:srgbClr val="0070C0"/>
                </a:solidFill>
              </a:rPr>
              <a:t>Selecting A Location in Toronto For Starting An Indian Restaurant</a:t>
            </a:r>
            <a:endParaRPr lang="en-US" sz="3300" dirty="0">
              <a:solidFill>
                <a:srgbClr val="0070C0"/>
              </a:solidFill>
            </a:endParaRPr>
          </a:p>
        </p:txBody>
      </p:sp>
      <p:sp>
        <p:nvSpPr>
          <p:cNvPr id="3" name="Subtitle 2">
            <a:extLst>
              <a:ext uri="{FF2B5EF4-FFF2-40B4-BE49-F238E27FC236}">
                <a16:creationId xmlns:a16="http://schemas.microsoft.com/office/drawing/2014/main" id="{88102900-4613-4878-B6DC-E7C4C6B33F70}"/>
              </a:ext>
            </a:extLst>
          </p:cNvPr>
          <p:cNvSpPr>
            <a:spLocks noGrp="1"/>
          </p:cNvSpPr>
          <p:nvPr>
            <p:ph type="subTitle" idx="1"/>
          </p:nvPr>
        </p:nvSpPr>
        <p:spPr>
          <a:xfrm>
            <a:off x="1256275" y="5252936"/>
            <a:ext cx="9679449" cy="654610"/>
          </a:xfrm>
        </p:spPr>
        <p:txBody>
          <a:bodyPr anchor="ctr">
            <a:normAutofit fontScale="85000" lnSpcReduction="20000"/>
          </a:bodyPr>
          <a:lstStyle/>
          <a:p>
            <a:pPr algn="ctr"/>
            <a:r>
              <a:rPr lang="en-US" sz="2000" dirty="0">
                <a:solidFill>
                  <a:srgbClr val="0070C0"/>
                </a:solidFill>
              </a:rPr>
              <a:t>Sanjay Ramachandran</a:t>
            </a:r>
          </a:p>
          <a:p>
            <a:pPr algn="ctr"/>
            <a:r>
              <a:rPr lang="en-US" sz="2000" dirty="0">
                <a:solidFill>
                  <a:srgbClr val="0070C0"/>
                </a:solidFill>
              </a:rPr>
              <a:t>May 1, 2020</a:t>
            </a:r>
          </a:p>
        </p:txBody>
      </p:sp>
      <p:pic>
        <p:nvPicPr>
          <p:cNvPr id="4" name="Picture 3">
            <a:extLst>
              <a:ext uri="{FF2B5EF4-FFF2-40B4-BE49-F238E27FC236}">
                <a16:creationId xmlns:a16="http://schemas.microsoft.com/office/drawing/2014/main" id="{2EBE9667-1E84-4304-8871-C5ACC2253638}"/>
              </a:ext>
            </a:extLst>
          </p:cNvPr>
          <p:cNvPicPr>
            <a:picLocks noChangeAspect="1"/>
          </p:cNvPicPr>
          <p:nvPr/>
        </p:nvPicPr>
        <p:blipFill rotWithShape="1">
          <a:blip r:embed="rId2"/>
          <a:srcRect t="39018" b="28935"/>
          <a:stretch/>
        </p:blipFill>
        <p:spPr>
          <a:xfrm>
            <a:off x="20" y="820991"/>
            <a:ext cx="12191980" cy="2608009"/>
          </a:xfrm>
          <a:prstGeom prst="rect">
            <a:avLst/>
          </a:prstGeom>
        </p:spPr>
      </p:pic>
    </p:spTree>
    <p:extLst>
      <p:ext uri="{BB962C8B-B14F-4D97-AF65-F5344CB8AC3E}">
        <p14:creationId xmlns:p14="http://schemas.microsoft.com/office/powerpoint/2010/main" val="162908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81E8D-022E-43B9-B5C3-FA41C1B761F0}"/>
              </a:ext>
            </a:extLst>
          </p:cNvPr>
          <p:cNvSpPr>
            <a:spLocks noGrp="1"/>
          </p:cNvSpPr>
          <p:nvPr>
            <p:ph type="title"/>
          </p:nvPr>
        </p:nvSpPr>
        <p:spPr/>
        <p:txBody>
          <a:bodyPr/>
          <a:lstStyle/>
          <a:p>
            <a:pPr algn="ctr"/>
            <a:r>
              <a:rPr lang="en-US" dirty="0"/>
              <a:t>Results</a:t>
            </a:r>
          </a:p>
        </p:txBody>
      </p:sp>
      <p:sp>
        <p:nvSpPr>
          <p:cNvPr id="3" name="Content Placeholder 2">
            <a:extLst>
              <a:ext uri="{FF2B5EF4-FFF2-40B4-BE49-F238E27FC236}">
                <a16:creationId xmlns:a16="http://schemas.microsoft.com/office/drawing/2014/main" id="{85E90193-4083-4069-8D24-AA4EC91BF059}"/>
              </a:ext>
            </a:extLst>
          </p:cNvPr>
          <p:cNvSpPr>
            <a:spLocks noGrp="1"/>
          </p:cNvSpPr>
          <p:nvPr>
            <p:ph idx="1"/>
          </p:nvPr>
        </p:nvSpPr>
        <p:spPr/>
        <p:txBody>
          <a:bodyPr/>
          <a:lstStyle/>
          <a:p>
            <a:r>
              <a:rPr lang="en-US" dirty="0">
                <a:latin typeface="+mj-lt"/>
                <a:cs typeface="Arial" panose="020B0604020202020204" pitchFamily="34" charset="0"/>
              </a:rPr>
              <a:t>K-means clustering grouped the restaurants into clusters that were comparable to the actual borough centers</a:t>
            </a:r>
          </a:p>
          <a:p>
            <a:r>
              <a:rPr lang="en-US" dirty="0">
                <a:latin typeface="+mj-lt"/>
                <a:cs typeface="Arial" panose="020B0604020202020204" pitchFamily="34" charset="0"/>
              </a:rPr>
              <a:t>The clustering showed that </a:t>
            </a:r>
            <a:r>
              <a:rPr lang="en-US" dirty="0"/>
              <a:t>the restaurants were not along the boundaries of the boroughs but around the centers</a:t>
            </a:r>
            <a:endParaRPr lang="en-US" dirty="0">
              <a:latin typeface="+mj-lt"/>
              <a:cs typeface="Arial" panose="020B0604020202020204" pitchFamily="34" charset="0"/>
            </a:endParaRPr>
          </a:p>
          <a:p>
            <a:r>
              <a:rPr lang="en-US" b="1" u="sng" dirty="0">
                <a:latin typeface="+mj-lt"/>
                <a:cs typeface="Arial" panose="020B0604020202020204" pitchFamily="34" charset="0"/>
              </a:rPr>
              <a:t>North York</a:t>
            </a:r>
            <a:r>
              <a:rPr lang="en-US" dirty="0">
                <a:latin typeface="+mj-lt"/>
                <a:cs typeface="Arial" panose="020B0604020202020204" pitchFamily="34" charset="0"/>
              </a:rPr>
              <a:t> was the best borough to host the restaurant. The best neighborhoods within North York, to host the new Indian restaurant were found to be </a:t>
            </a:r>
            <a:r>
              <a:rPr lang="en-US" b="1" u="sng" dirty="0">
                <a:latin typeface="+mj-lt"/>
                <a:cs typeface="Arial" panose="020B0604020202020204" pitchFamily="34" charset="0"/>
              </a:rPr>
              <a:t>Bridle Path</a:t>
            </a:r>
            <a:r>
              <a:rPr lang="en-US" dirty="0">
                <a:latin typeface="+mj-lt"/>
                <a:cs typeface="Arial" panose="020B0604020202020204" pitchFamily="34" charset="0"/>
              </a:rPr>
              <a:t> and </a:t>
            </a:r>
            <a:r>
              <a:rPr lang="en-US" b="1" u="sng" dirty="0">
                <a:latin typeface="+mj-lt"/>
                <a:cs typeface="Arial" panose="020B0604020202020204" pitchFamily="34" charset="0"/>
              </a:rPr>
              <a:t>Elia (Jane and Finch)</a:t>
            </a:r>
            <a:endParaRPr lang="en-US" dirty="0">
              <a:latin typeface="+mj-lt"/>
              <a:cs typeface="Arial" panose="020B0604020202020204" pitchFamily="34" charset="0"/>
            </a:endParaRPr>
          </a:p>
          <a:p>
            <a:endParaRPr lang="en-US" dirty="0"/>
          </a:p>
        </p:txBody>
      </p:sp>
    </p:spTree>
    <p:extLst>
      <p:ext uri="{BB962C8B-B14F-4D97-AF65-F5344CB8AC3E}">
        <p14:creationId xmlns:p14="http://schemas.microsoft.com/office/powerpoint/2010/main" val="3582198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4321F-BE65-4B08-9E6B-B289389B6A9F}"/>
              </a:ext>
            </a:extLst>
          </p:cNvPr>
          <p:cNvSpPr>
            <a:spLocks noGrp="1"/>
          </p:cNvSpPr>
          <p:nvPr>
            <p:ph type="title"/>
          </p:nvPr>
        </p:nvSpPr>
        <p:spPr/>
        <p:txBody>
          <a:bodyPr/>
          <a:lstStyle/>
          <a:p>
            <a:pPr algn="ctr"/>
            <a:r>
              <a:rPr lang="en-US" dirty="0"/>
              <a:t>Discussion</a:t>
            </a:r>
          </a:p>
        </p:txBody>
      </p:sp>
      <p:sp>
        <p:nvSpPr>
          <p:cNvPr id="3" name="Content Placeholder 2">
            <a:extLst>
              <a:ext uri="{FF2B5EF4-FFF2-40B4-BE49-F238E27FC236}">
                <a16:creationId xmlns:a16="http://schemas.microsoft.com/office/drawing/2014/main" id="{22805899-80DE-4B6D-9DDC-7DB4339B4809}"/>
              </a:ext>
            </a:extLst>
          </p:cNvPr>
          <p:cNvSpPr>
            <a:spLocks noGrp="1"/>
          </p:cNvSpPr>
          <p:nvPr>
            <p:ph idx="1"/>
          </p:nvPr>
        </p:nvSpPr>
        <p:spPr/>
        <p:txBody>
          <a:bodyPr/>
          <a:lstStyle/>
          <a:p>
            <a:r>
              <a:rPr lang="en-US" dirty="0"/>
              <a:t>The results can be influenced by factors not considered in the model</a:t>
            </a:r>
          </a:p>
          <a:p>
            <a:r>
              <a:rPr lang="en-US" dirty="0"/>
              <a:t>Factors like restaurant popularity, diversity index and land value could change the results</a:t>
            </a:r>
          </a:p>
          <a:p>
            <a:r>
              <a:rPr lang="en-US" dirty="0"/>
              <a:t>If there are many unpopular restaurants in the borough, it's possible that a new restaurant in that borough may still be a good idea since it may be able to beat out the competition and consume a majority of the demand</a:t>
            </a:r>
          </a:p>
          <a:p>
            <a:r>
              <a:rPr lang="en-US" dirty="0"/>
              <a:t>Diversity index, if available, could positively influence the location selection since an international population could be more inclined to going to international restaurants</a:t>
            </a:r>
          </a:p>
          <a:p>
            <a:r>
              <a:rPr lang="en-US" dirty="0"/>
              <a:t>A higher land value would increase the investment cost but that could be offset by an increase in demand for the new restaurant</a:t>
            </a:r>
            <a:endParaRPr lang="en-US" b="1" dirty="0"/>
          </a:p>
          <a:p>
            <a:endParaRPr lang="en-US" dirty="0"/>
          </a:p>
        </p:txBody>
      </p:sp>
    </p:spTree>
    <p:extLst>
      <p:ext uri="{BB962C8B-B14F-4D97-AF65-F5344CB8AC3E}">
        <p14:creationId xmlns:p14="http://schemas.microsoft.com/office/powerpoint/2010/main" val="851992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6DA84-3377-46F8-ADCF-33ED8CE45946}"/>
              </a:ext>
            </a:extLst>
          </p:cNvPr>
          <p:cNvSpPr>
            <a:spLocks noGrp="1"/>
          </p:cNvSpPr>
          <p:nvPr>
            <p:ph type="title"/>
          </p:nvPr>
        </p:nvSpPr>
        <p:spPr/>
        <p:txBody>
          <a:bodyPr/>
          <a:lstStyle/>
          <a:p>
            <a:pPr algn="ctr"/>
            <a:r>
              <a:rPr lang="en-US" dirty="0"/>
              <a:t>Discussion</a:t>
            </a:r>
          </a:p>
        </p:txBody>
      </p:sp>
      <p:sp>
        <p:nvSpPr>
          <p:cNvPr id="3" name="Content Placeholder 2">
            <a:extLst>
              <a:ext uri="{FF2B5EF4-FFF2-40B4-BE49-F238E27FC236}">
                <a16:creationId xmlns:a16="http://schemas.microsoft.com/office/drawing/2014/main" id="{1FD90A19-B874-4852-9ED3-1AB9186D1BEB}"/>
              </a:ext>
            </a:extLst>
          </p:cNvPr>
          <p:cNvSpPr>
            <a:spLocks noGrp="1"/>
          </p:cNvSpPr>
          <p:nvPr>
            <p:ph idx="1"/>
          </p:nvPr>
        </p:nvSpPr>
        <p:spPr/>
        <p:txBody>
          <a:bodyPr/>
          <a:lstStyle/>
          <a:p>
            <a:r>
              <a:rPr lang="en-US" dirty="0"/>
              <a:t>If inclusion of additional factors moved the best borough to one that has several Indian restaurants, K-means clustering would need to be done within the borough</a:t>
            </a:r>
          </a:p>
          <a:p>
            <a:r>
              <a:rPr lang="en-US" dirty="0"/>
              <a:t>In this case, the restaurant would need to stay outside any of these clusters to not compete with existing restaurants close by</a:t>
            </a:r>
          </a:p>
        </p:txBody>
      </p:sp>
    </p:spTree>
    <p:extLst>
      <p:ext uri="{BB962C8B-B14F-4D97-AF65-F5344CB8AC3E}">
        <p14:creationId xmlns:p14="http://schemas.microsoft.com/office/powerpoint/2010/main" val="1440456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E4FD1-7542-43DE-B608-BC8784EDFFD2}"/>
              </a:ext>
            </a:extLst>
          </p:cNvPr>
          <p:cNvSpPr>
            <a:spLocks noGrp="1"/>
          </p:cNvSpPr>
          <p:nvPr>
            <p:ph type="title"/>
          </p:nvPr>
        </p:nvSpPr>
        <p:spPr/>
        <p:txBody>
          <a:bodyPr/>
          <a:lstStyle/>
          <a:p>
            <a:pPr algn="ctr"/>
            <a:r>
              <a:rPr lang="en-US" dirty="0"/>
              <a:t>Background, Problem and Audience</a:t>
            </a:r>
          </a:p>
        </p:txBody>
      </p:sp>
      <p:sp>
        <p:nvSpPr>
          <p:cNvPr id="3" name="Content Placeholder 2">
            <a:extLst>
              <a:ext uri="{FF2B5EF4-FFF2-40B4-BE49-F238E27FC236}">
                <a16:creationId xmlns:a16="http://schemas.microsoft.com/office/drawing/2014/main" id="{EA9E4EDF-AF2E-4F97-A66C-F50DFCDE31FF}"/>
              </a:ext>
            </a:extLst>
          </p:cNvPr>
          <p:cNvSpPr>
            <a:spLocks noGrp="1"/>
          </p:cNvSpPr>
          <p:nvPr>
            <p:ph idx="1"/>
          </p:nvPr>
        </p:nvSpPr>
        <p:spPr/>
        <p:txBody>
          <a:bodyPr>
            <a:normAutofit fontScale="92500" lnSpcReduction="20000"/>
          </a:bodyPr>
          <a:lstStyle/>
          <a:p>
            <a:r>
              <a:rPr lang="en-US" dirty="0"/>
              <a:t>Background</a:t>
            </a:r>
          </a:p>
          <a:p>
            <a:pPr lvl="1"/>
            <a:r>
              <a:rPr lang="en-US" dirty="0"/>
              <a:t>The Indian subcontinent has many different cuisines that it is not too difficult to identify one that is not prevalent in that area and capitalize on it</a:t>
            </a:r>
          </a:p>
          <a:p>
            <a:pPr lvl="1"/>
            <a:r>
              <a:rPr lang="en-US" dirty="0"/>
              <a:t>Toronto is the most populous city in Canada and in 2016, 47% of its population was international</a:t>
            </a:r>
          </a:p>
          <a:p>
            <a:r>
              <a:rPr lang="en-US" dirty="0"/>
              <a:t>Problem</a:t>
            </a:r>
          </a:p>
          <a:p>
            <a:pPr lvl="1"/>
            <a:r>
              <a:rPr lang="en-US" dirty="0"/>
              <a:t>An Indian restaurant needs to be started in Toronto. There were six boroughs in Toronto out of which one needed to be identified for the location of the restaurant. The six boroughs were East York, Etobicoke, North York, Old City of Toronto, Scarborough and York. The analysis could then be drilled down to locate a neighborhood within the borough </a:t>
            </a:r>
          </a:p>
          <a:p>
            <a:pPr lvl="1"/>
            <a:endParaRPr lang="en-US" dirty="0"/>
          </a:p>
          <a:p>
            <a:r>
              <a:rPr lang="en-US" dirty="0"/>
              <a:t>Target Audience</a:t>
            </a:r>
          </a:p>
          <a:p>
            <a:pPr lvl="1"/>
            <a:r>
              <a:rPr lang="en-US" dirty="0"/>
              <a:t>The target audience for this analysis is a restaurateur or an organization that is planning on starting am Indian restaurant in Toronto</a:t>
            </a:r>
          </a:p>
          <a:p>
            <a:endParaRPr lang="en-US" dirty="0"/>
          </a:p>
          <a:p>
            <a:pPr lvl="1"/>
            <a:endParaRPr lang="en-US" dirty="0"/>
          </a:p>
          <a:p>
            <a:pPr lvl="1"/>
            <a:endParaRPr lang="en-US" dirty="0"/>
          </a:p>
        </p:txBody>
      </p:sp>
    </p:spTree>
    <p:extLst>
      <p:ext uri="{BB962C8B-B14F-4D97-AF65-F5344CB8AC3E}">
        <p14:creationId xmlns:p14="http://schemas.microsoft.com/office/powerpoint/2010/main" val="1338105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81113-EAE2-49E0-A877-58DB3332EDC0}"/>
              </a:ext>
            </a:extLst>
          </p:cNvPr>
          <p:cNvSpPr>
            <a:spLocks noGrp="1"/>
          </p:cNvSpPr>
          <p:nvPr>
            <p:ph type="title"/>
          </p:nvPr>
        </p:nvSpPr>
        <p:spPr/>
        <p:txBody>
          <a:bodyPr/>
          <a:lstStyle/>
          <a:p>
            <a:pPr algn="ctr"/>
            <a:r>
              <a:rPr lang="en-US" dirty="0"/>
              <a:t>The Data</a:t>
            </a:r>
          </a:p>
        </p:txBody>
      </p:sp>
      <p:sp>
        <p:nvSpPr>
          <p:cNvPr id="3" name="Content Placeholder 2">
            <a:extLst>
              <a:ext uri="{FF2B5EF4-FFF2-40B4-BE49-F238E27FC236}">
                <a16:creationId xmlns:a16="http://schemas.microsoft.com/office/drawing/2014/main" id="{B8309BE3-69D9-4767-A425-F2598455FA2E}"/>
              </a:ext>
            </a:extLst>
          </p:cNvPr>
          <p:cNvSpPr>
            <a:spLocks noGrp="1"/>
          </p:cNvSpPr>
          <p:nvPr>
            <p:ph idx="1"/>
          </p:nvPr>
        </p:nvSpPr>
        <p:spPr/>
        <p:txBody>
          <a:bodyPr/>
          <a:lstStyle/>
          <a:p>
            <a:r>
              <a:rPr lang="en-US" dirty="0"/>
              <a:t>The demographics of Toronto neighborhoods was scraped from </a:t>
            </a:r>
            <a:r>
              <a:rPr lang="en-US" dirty="0">
                <a:hlinkClick r:id="rId2"/>
              </a:rPr>
              <a:t>https://en.wikipedia.org/wiki/Demographics_of_Toronto_neighbourhoods</a:t>
            </a:r>
            <a:endParaRPr lang="en-US" dirty="0"/>
          </a:p>
          <a:p>
            <a:pPr lvl="1"/>
            <a:r>
              <a:rPr lang="en-US" dirty="0"/>
              <a:t>There were 174 neighborhoods in Toronto </a:t>
            </a:r>
          </a:p>
          <a:p>
            <a:pPr lvl="1"/>
            <a:r>
              <a:rPr lang="en-US" dirty="0"/>
              <a:t>Borough code, neighborhood, population and income for every neighborhood in Toronto were extracted and loaded into a </a:t>
            </a:r>
            <a:r>
              <a:rPr lang="en-US" dirty="0" err="1"/>
              <a:t>dataframe</a:t>
            </a:r>
            <a:endParaRPr lang="en-US" dirty="0"/>
          </a:p>
          <a:p>
            <a:r>
              <a:rPr lang="en-US" dirty="0"/>
              <a:t>Coordinates for all the boroughs in Toronto were compiled and stored in a </a:t>
            </a:r>
            <a:r>
              <a:rPr lang="en-US" dirty="0" err="1"/>
              <a:t>dataframe</a:t>
            </a:r>
            <a:endParaRPr lang="en-US" dirty="0"/>
          </a:p>
          <a:p>
            <a:r>
              <a:rPr lang="en-US" dirty="0"/>
              <a:t>Foursquare API was used to extract the Indian restaurants in all the Toronto boroughs</a:t>
            </a:r>
          </a:p>
        </p:txBody>
      </p:sp>
    </p:spTree>
    <p:extLst>
      <p:ext uri="{BB962C8B-B14F-4D97-AF65-F5344CB8AC3E}">
        <p14:creationId xmlns:p14="http://schemas.microsoft.com/office/powerpoint/2010/main" val="2502188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E7920-93E5-4C29-A394-9D741BEB23B4}"/>
              </a:ext>
            </a:extLst>
          </p:cNvPr>
          <p:cNvSpPr>
            <a:spLocks noGrp="1"/>
          </p:cNvSpPr>
          <p:nvPr>
            <p:ph type="title"/>
          </p:nvPr>
        </p:nvSpPr>
        <p:spPr/>
        <p:txBody>
          <a:bodyPr/>
          <a:lstStyle/>
          <a:p>
            <a:pPr algn="ctr"/>
            <a:r>
              <a:rPr lang="en-US" b="1" dirty="0"/>
              <a:t>Methodology</a:t>
            </a:r>
            <a:br>
              <a:rPr lang="en-US" dirty="0"/>
            </a:br>
            <a:endParaRPr lang="en-US" dirty="0"/>
          </a:p>
        </p:txBody>
      </p:sp>
      <p:sp>
        <p:nvSpPr>
          <p:cNvPr id="3" name="Content Placeholder 2">
            <a:extLst>
              <a:ext uri="{FF2B5EF4-FFF2-40B4-BE49-F238E27FC236}">
                <a16:creationId xmlns:a16="http://schemas.microsoft.com/office/drawing/2014/main" id="{B28CAB4E-38C0-4376-AD33-C83092DBD858}"/>
              </a:ext>
            </a:extLst>
          </p:cNvPr>
          <p:cNvSpPr>
            <a:spLocks noGrp="1"/>
          </p:cNvSpPr>
          <p:nvPr>
            <p:ph idx="1"/>
          </p:nvPr>
        </p:nvSpPr>
        <p:spPr/>
        <p:txBody>
          <a:bodyPr>
            <a:normAutofit/>
          </a:bodyPr>
          <a:lstStyle/>
          <a:p>
            <a:r>
              <a:rPr lang="en-US" dirty="0"/>
              <a:t>Population, income and number of currently existing Indian restaurants in each borough were assumed to be the 3 factors that would influence location of the new Indian restaurant</a:t>
            </a:r>
          </a:p>
          <a:p>
            <a:r>
              <a:rPr lang="en-US" dirty="0"/>
              <a:t>Population and income were considered to be positive factors in the model</a:t>
            </a:r>
          </a:p>
          <a:p>
            <a:r>
              <a:rPr lang="en-US" dirty="0"/>
              <a:t>Number of currently existing Indian restaurants was considered to be a negative factor in the model since demand can be reduced when there are restaurants already existing in the area</a:t>
            </a:r>
          </a:p>
          <a:p>
            <a:r>
              <a:rPr lang="en-US" dirty="0"/>
              <a:t>Foursquare API was used to query for Indian restaurants within a distance of 1000 meters from the center of each of the 6 boroughs</a:t>
            </a:r>
          </a:p>
        </p:txBody>
      </p:sp>
    </p:spTree>
    <p:extLst>
      <p:ext uri="{BB962C8B-B14F-4D97-AF65-F5344CB8AC3E}">
        <p14:creationId xmlns:p14="http://schemas.microsoft.com/office/powerpoint/2010/main" val="2187957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3965B-25AD-43AF-9B17-E535043B7016}"/>
              </a:ext>
            </a:extLst>
          </p:cNvPr>
          <p:cNvSpPr>
            <a:spLocks noGrp="1"/>
          </p:cNvSpPr>
          <p:nvPr>
            <p:ph type="title"/>
          </p:nvPr>
        </p:nvSpPr>
        <p:spPr/>
        <p:txBody>
          <a:bodyPr/>
          <a:lstStyle/>
          <a:p>
            <a:pPr algn="ctr"/>
            <a:r>
              <a:rPr lang="en-US" b="1" dirty="0"/>
              <a:t>Methodology</a:t>
            </a:r>
            <a:endParaRPr lang="en-US" dirty="0"/>
          </a:p>
        </p:txBody>
      </p:sp>
      <p:sp>
        <p:nvSpPr>
          <p:cNvPr id="3" name="Content Placeholder 2">
            <a:extLst>
              <a:ext uri="{FF2B5EF4-FFF2-40B4-BE49-F238E27FC236}">
                <a16:creationId xmlns:a16="http://schemas.microsoft.com/office/drawing/2014/main" id="{9C56D6D1-5913-4930-BED1-3ED9DDC64A69}"/>
              </a:ext>
            </a:extLst>
          </p:cNvPr>
          <p:cNvSpPr>
            <a:spLocks noGrp="1"/>
          </p:cNvSpPr>
          <p:nvPr>
            <p:ph idx="1"/>
          </p:nvPr>
        </p:nvSpPr>
        <p:spPr/>
        <p:txBody>
          <a:bodyPr>
            <a:normAutofit/>
          </a:bodyPr>
          <a:lstStyle/>
          <a:p>
            <a:r>
              <a:rPr lang="en-US" dirty="0"/>
              <a:t>The 3 factors were scaled to have values between 0 and 1</a:t>
            </a:r>
          </a:p>
          <a:p>
            <a:r>
              <a:rPr lang="en-US" dirty="0"/>
              <a:t>All factors were considered to have the same weight</a:t>
            </a:r>
          </a:p>
          <a:p>
            <a:r>
              <a:rPr lang="en-US" dirty="0"/>
              <a:t>Boroughs with no Indian restaurants were added to the dataset with a restaurant count of zero, since there were 2 other factors that could influence the restaurant location selection</a:t>
            </a:r>
          </a:p>
          <a:p>
            <a:r>
              <a:rPr lang="en-US" dirty="0"/>
              <a:t>Heat maps were created to visualize the boroughs and the restaurant locations</a:t>
            </a:r>
          </a:p>
          <a:p>
            <a:r>
              <a:rPr lang="en-US" dirty="0"/>
              <a:t>K-means clustering was run for visualizing how close the restaurant clusters stay within the boroughs</a:t>
            </a:r>
          </a:p>
          <a:p>
            <a:endParaRPr lang="en-US" dirty="0"/>
          </a:p>
        </p:txBody>
      </p:sp>
    </p:spTree>
    <p:extLst>
      <p:ext uri="{BB962C8B-B14F-4D97-AF65-F5344CB8AC3E}">
        <p14:creationId xmlns:p14="http://schemas.microsoft.com/office/powerpoint/2010/main" val="3432660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109D8-A83A-4C1B-8762-C70022365CE8}"/>
              </a:ext>
            </a:extLst>
          </p:cNvPr>
          <p:cNvSpPr>
            <a:spLocks noGrp="1"/>
          </p:cNvSpPr>
          <p:nvPr>
            <p:ph type="title"/>
          </p:nvPr>
        </p:nvSpPr>
        <p:spPr/>
        <p:txBody>
          <a:bodyPr/>
          <a:lstStyle/>
          <a:p>
            <a:pPr algn="ctr"/>
            <a:r>
              <a:rPr lang="en-US" dirty="0"/>
              <a:t>Methodology</a:t>
            </a:r>
          </a:p>
        </p:txBody>
      </p:sp>
      <p:sp>
        <p:nvSpPr>
          <p:cNvPr id="3" name="Content Placeholder 2">
            <a:extLst>
              <a:ext uri="{FF2B5EF4-FFF2-40B4-BE49-F238E27FC236}">
                <a16:creationId xmlns:a16="http://schemas.microsoft.com/office/drawing/2014/main" id="{4A12456A-91A4-4EF3-B4EB-046B825B436C}"/>
              </a:ext>
            </a:extLst>
          </p:cNvPr>
          <p:cNvSpPr>
            <a:spLocks noGrp="1"/>
          </p:cNvSpPr>
          <p:nvPr>
            <p:ph idx="1"/>
          </p:nvPr>
        </p:nvSpPr>
        <p:spPr/>
        <p:txBody>
          <a:bodyPr/>
          <a:lstStyle/>
          <a:p>
            <a:r>
              <a:rPr lang="en-US" dirty="0"/>
              <a:t>A stacked bar graph was drawn to display the effect of the 3 factors </a:t>
            </a:r>
          </a:p>
          <a:p>
            <a:endParaRPr lang="en-US" dirty="0"/>
          </a:p>
        </p:txBody>
      </p:sp>
      <p:pic>
        <p:nvPicPr>
          <p:cNvPr id="4" name="Content Placeholder 3">
            <a:extLst>
              <a:ext uri="{FF2B5EF4-FFF2-40B4-BE49-F238E27FC236}">
                <a16:creationId xmlns:a16="http://schemas.microsoft.com/office/drawing/2014/main" id="{245A4354-6DE3-47E2-93CD-8203076EDA50}"/>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1434677" y="2615651"/>
            <a:ext cx="6949043" cy="4195762"/>
          </a:xfrm>
          <a:prstGeom prst="rect">
            <a:avLst/>
          </a:prstGeom>
          <a:noFill/>
          <a:ln>
            <a:noFill/>
          </a:ln>
        </p:spPr>
      </p:pic>
    </p:spTree>
    <p:extLst>
      <p:ext uri="{BB962C8B-B14F-4D97-AF65-F5344CB8AC3E}">
        <p14:creationId xmlns:p14="http://schemas.microsoft.com/office/powerpoint/2010/main" val="1975017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82CC8-62B5-4BD4-8A0B-155BCF338BFB}"/>
              </a:ext>
            </a:extLst>
          </p:cNvPr>
          <p:cNvSpPr>
            <a:spLocks noGrp="1"/>
          </p:cNvSpPr>
          <p:nvPr>
            <p:ph type="title"/>
          </p:nvPr>
        </p:nvSpPr>
        <p:spPr/>
        <p:txBody>
          <a:bodyPr/>
          <a:lstStyle/>
          <a:p>
            <a:pPr algn="ctr"/>
            <a:r>
              <a:rPr lang="en-US" dirty="0"/>
              <a:t>Methodology</a:t>
            </a:r>
          </a:p>
        </p:txBody>
      </p:sp>
      <p:sp>
        <p:nvSpPr>
          <p:cNvPr id="3" name="Content Placeholder 2">
            <a:extLst>
              <a:ext uri="{FF2B5EF4-FFF2-40B4-BE49-F238E27FC236}">
                <a16:creationId xmlns:a16="http://schemas.microsoft.com/office/drawing/2014/main" id="{6A0BDF8C-DF7B-44BF-A04D-86D203D7B18C}"/>
              </a:ext>
            </a:extLst>
          </p:cNvPr>
          <p:cNvSpPr>
            <a:spLocks noGrp="1"/>
          </p:cNvSpPr>
          <p:nvPr>
            <p:ph idx="1"/>
          </p:nvPr>
        </p:nvSpPr>
        <p:spPr>
          <a:xfrm>
            <a:off x="677334" y="1930400"/>
            <a:ext cx="8596668" cy="3880773"/>
          </a:xfrm>
        </p:spPr>
        <p:txBody>
          <a:bodyPr/>
          <a:lstStyle/>
          <a:p>
            <a:r>
              <a:rPr lang="en-US" dirty="0"/>
              <a:t>The algebraic sum of the 3 factors called the total factor was plotted on a bar graph</a:t>
            </a:r>
          </a:p>
          <a:p>
            <a:endParaRPr lang="en-US" dirty="0"/>
          </a:p>
          <a:p>
            <a:endParaRPr lang="en-US" dirty="0"/>
          </a:p>
        </p:txBody>
      </p:sp>
      <p:pic>
        <p:nvPicPr>
          <p:cNvPr id="4" name="Picture 3">
            <a:extLst>
              <a:ext uri="{FF2B5EF4-FFF2-40B4-BE49-F238E27FC236}">
                <a16:creationId xmlns:a16="http://schemas.microsoft.com/office/drawing/2014/main" id="{564D02F4-09A1-4AF0-9197-DC6A9CA6C35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38289" y="2867025"/>
            <a:ext cx="7215186" cy="3381375"/>
          </a:xfrm>
          <a:prstGeom prst="rect">
            <a:avLst/>
          </a:prstGeom>
          <a:noFill/>
          <a:ln>
            <a:noFill/>
          </a:ln>
        </p:spPr>
      </p:pic>
    </p:spTree>
    <p:extLst>
      <p:ext uri="{BB962C8B-B14F-4D97-AF65-F5344CB8AC3E}">
        <p14:creationId xmlns:p14="http://schemas.microsoft.com/office/powerpoint/2010/main" val="3876209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8AE41-D2E1-4D79-A797-51B6F5B2649E}"/>
              </a:ext>
            </a:extLst>
          </p:cNvPr>
          <p:cNvSpPr>
            <a:spLocks noGrp="1"/>
          </p:cNvSpPr>
          <p:nvPr>
            <p:ph type="title"/>
          </p:nvPr>
        </p:nvSpPr>
        <p:spPr/>
        <p:txBody>
          <a:bodyPr/>
          <a:lstStyle/>
          <a:p>
            <a:pPr algn="ctr"/>
            <a:r>
              <a:rPr lang="en-US" dirty="0"/>
              <a:t>Methodology</a:t>
            </a:r>
          </a:p>
        </p:txBody>
      </p:sp>
      <p:sp>
        <p:nvSpPr>
          <p:cNvPr id="3" name="Content Placeholder 2">
            <a:extLst>
              <a:ext uri="{FF2B5EF4-FFF2-40B4-BE49-F238E27FC236}">
                <a16:creationId xmlns:a16="http://schemas.microsoft.com/office/drawing/2014/main" id="{53FE760D-569F-485E-ABE7-1D187517EF55}"/>
              </a:ext>
            </a:extLst>
          </p:cNvPr>
          <p:cNvSpPr>
            <a:spLocks noGrp="1"/>
          </p:cNvSpPr>
          <p:nvPr>
            <p:ph idx="1"/>
          </p:nvPr>
        </p:nvSpPr>
        <p:spPr/>
        <p:txBody>
          <a:bodyPr/>
          <a:lstStyle/>
          <a:p>
            <a:r>
              <a:rPr lang="en-US" dirty="0"/>
              <a:t>North York with the highest total factor was drilled further to get to the neighborhoods</a:t>
            </a:r>
          </a:p>
          <a:p>
            <a:r>
              <a:rPr lang="en-US" dirty="0"/>
              <a:t>Since North York had only 2 Indian restaurants, K- means clustering was deemed unnecessary</a:t>
            </a:r>
          </a:p>
          <a:p>
            <a:r>
              <a:rPr lang="en-US" dirty="0"/>
              <a:t>The 2 restaurants were determined to be in 2 different neighborhoods that were adjacent to each other</a:t>
            </a:r>
          </a:p>
          <a:p>
            <a:r>
              <a:rPr lang="en-US" dirty="0"/>
              <a:t>The total factor was determined for each of the 40 neighborhoods in North York</a:t>
            </a:r>
          </a:p>
        </p:txBody>
      </p:sp>
    </p:spTree>
    <p:extLst>
      <p:ext uri="{BB962C8B-B14F-4D97-AF65-F5344CB8AC3E}">
        <p14:creationId xmlns:p14="http://schemas.microsoft.com/office/powerpoint/2010/main" val="1982710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C0291-F453-491B-BA58-67D3ADFF6373}"/>
              </a:ext>
            </a:extLst>
          </p:cNvPr>
          <p:cNvSpPr>
            <a:spLocks noGrp="1"/>
          </p:cNvSpPr>
          <p:nvPr>
            <p:ph type="title"/>
          </p:nvPr>
        </p:nvSpPr>
        <p:spPr/>
        <p:txBody>
          <a:bodyPr/>
          <a:lstStyle/>
          <a:p>
            <a:pPr algn="ctr"/>
            <a:r>
              <a:rPr lang="en-US" dirty="0"/>
              <a:t>Methodology</a:t>
            </a:r>
          </a:p>
        </p:txBody>
      </p:sp>
      <p:sp>
        <p:nvSpPr>
          <p:cNvPr id="3" name="Content Placeholder 2">
            <a:extLst>
              <a:ext uri="{FF2B5EF4-FFF2-40B4-BE49-F238E27FC236}">
                <a16:creationId xmlns:a16="http://schemas.microsoft.com/office/drawing/2014/main" id="{FA3DEDE0-302F-4B6E-9334-7AB5906EF226}"/>
              </a:ext>
            </a:extLst>
          </p:cNvPr>
          <p:cNvSpPr>
            <a:spLocks noGrp="1"/>
          </p:cNvSpPr>
          <p:nvPr>
            <p:ph idx="1"/>
          </p:nvPr>
        </p:nvSpPr>
        <p:spPr/>
        <p:txBody>
          <a:bodyPr/>
          <a:lstStyle/>
          <a:p>
            <a:r>
              <a:rPr lang="en-US" dirty="0"/>
              <a:t>Since only the top location was needed, for comparison, only the top 10 locations by descending order of total factor were plotted on a bar graph</a:t>
            </a:r>
          </a:p>
        </p:txBody>
      </p:sp>
      <p:pic>
        <p:nvPicPr>
          <p:cNvPr id="4" name="Picture 3">
            <a:extLst>
              <a:ext uri="{FF2B5EF4-FFF2-40B4-BE49-F238E27FC236}">
                <a16:creationId xmlns:a16="http://schemas.microsoft.com/office/drawing/2014/main" id="{872E8C4A-7DEB-47C7-AE8E-F4727C5EA40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14450" y="3138489"/>
            <a:ext cx="6948488" cy="3452494"/>
          </a:xfrm>
          <a:prstGeom prst="rect">
            <a:avLst/>
          </a:prstGeom>
          <a:noFill/>
          <a:ln>
            <a:noFill/>
          </a:ln>
        </p:spPr>
      </p:pic>
    </p:spTree>
    <p:extLst>
      <p:ext uri="{BB962C8B-B14F-4D97-AF65-F5344CB8AC3E}">
        <p14:creationId xmlns:p14="http://schemas.microsoft.com/office/powerpoint/2010/main" val="122521317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452</TotalTime>
  <Words>779</Words>
  <Application>Microsoft Office PowerPoint</Application>
  <PresentationFormat>Widescreen</PresentationFormat>
  <Paragraphs>54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Selecting A Location in Toronto For Starting An Indian Restaurant</vt:lpstr>
      <vt:lpstr>Background, Problem and Audience</vt:lpstr>
      <vt:lpstr>The Data</vt:lpstr>
      <vt:lpstr>Methodology </vt:lpstr>
      <vt:lpstr>Methodology</vt:lpstr>
      <vt:lpstr>Methodology</vt:lpstr>
      <vt:lpstr>Methodology</vt:lpstr>
      <vt:lpstr>Methodology</vt:lpstr>
      <vt:lpstr>Methodology</vt:lpstr>
      <vt:lpstr>Results</vt:lpstr>
      <vt:lpstr>Discussion</vt:lpstr>
      <vt:lpstr>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Selecting A Location in Toronto For Starting An Indian Restaurant</dc:title>
  <dc:creator>Sanjay Ramachandran</dc:creator>
  <cp:lastModifiedBy>Sanjay Ramachandran</cp:lastModifiedBy>
  <cp:revision>18</cp:revision>
  <dcterms:created xsi:type="dcterms:W3CDTF">2020-05-02T00:23:17Z</dcterms:created>
  <dcterms:modified xsi:type="dcterms:W3CDTF">2020-05-03T00:12:39Z</dcterms:modified>
</cp:coreProperties>
</file>