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11.png"/><Relationship Id="rId7" Type="http://schemas.openxmlformats.org/officeDocument/2006/relationships/hyperlink" Target="https://www.pngall.com/true-and-false-png/download/46235" TargetMode="External"/><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hyperlink" Target="https://openclipart.org/detail/198693/mono_text_block-by-dannya" TargetMode="External"/><Relationship Id="rId4" Type="http://schemas.openxmlformats.org/officeDocument/2006/relationships/image" Target="../media/image12.png"/><Relationship Id="rId9" Type="http://schemas.openxmlformats.org/officeDocument/2006/relationships/hyperlink" Target="https://peerj.com/articles/3061/supp-1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280666" cy="509114"/>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Sandeep Raman R</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1" name="Picture 10">
            <a:extLst>
              <a:ext uri="{FF2B5EF4-FFF2-40B4-BE49-F238E27FC236}">
                <a16:creationId xmlns:a16="http://schemas.microsoft.com/office/drawing/2014/main" id="{F3E3FCC7-8641-168E-DF90-070512B09730}"/>
              </a:ext>
            </a:extLst>
          </p:cNvPr>
          <p:cNvPicPr>
            <a:picLocks noChangeAspect="1"/>
          </p:cNvPicPr>
          <p:nvPr/>
        </p:nvPicPr>
        <p:blipFill>
          <a:blip r:embed="rId4"/>
          <a:stretch>
            <a:fillRect/>
          </a:stretch>
        </p:blipFill>
        <p:spPr>
          <a:xfrm>
            <a:off x="1184274" y="1295400"/>
            <a:ext cx="6969126" cy="2377702"/>
          </a:xfrm>
          <a:prstGeom prst="rect">
            <a:avLst/>
          </a:prstGeom>
        </p:spPr>
      </p:pic>
      <p:pic>
        <p:nvPicPr>
          <p:cNvPr id="13" name="Picture 12">
            <a:extLst>
              <a:ext uri="{FF2B5EF4-FFF2-40B4-BE49-F238E27FC236}">
                <a16:creationId xmlns:a16="http://schemas.microsoft.com/office/drawing/2014/main" id="{721261E1-F640-5E33-1051-07985C12662B}"/>
              </a:ext>
            </a:extLst>
          </p:cNvPr>
          <p:cNvPicPr>
            <a:picLocks noChangeAspect="1"/>
          </p:cNvPicPr>
          <p:nvPr/>
        </p:nvPicPr>
        <p:blipFill>
          <a:blip r:embed="rId5"/>
          <a:stretch>
            <a:fillRect/>
          </a:stretch>
        </p:blipFill>
        <p:spPr>
          <a:xfrm>
            <a:off x="1020645" y="3561947"/>
            <a:ext cx="7296383" cy="231497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US" sz="4250" dirty="0"/>
              <a:t>Fake Text Detection using </a:t>
            </a:r>
            <a:r>
              <a:rPr lang="en-US" sz="4250" dirty="0" err="1"/>
              <a:t>KerasNLP</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sp>
        <p:nvSpPr>
          <p:cNvPr id="11" name="Text Placeholder 10">
            <a:extLst>
              <a:ext uri="{FF2B5EF4-FFF2-40B4-BE49-F238E27FC236}">
                <a16:creationId xmlns:a16="http://schemas.microsoft.com/office/drawing/2014/main" id="{522CA192-A7CC-0046-2A29-791FB7B3493F}"/>
              </a:ext>
            </a:extLst>
          </p:cNvPr>
          <p:cNvSpPr>
            <a:spLocks noGrp="1"/>
          </p:cNvSpPr>
          <p:nvPr>
            <p:ph type="body" idx="1"/>
          </p:nvPr>
        </p:nvSpPr>
        <p:spPr>
          <a:xfrm>
            <a:off x="609600" y="1577340"/>
            <a:ext cx="7381875" cy="4154984"/>
          </a:xfrm>
        </p:spPr>
        <p:txBody>
          <a:bodyPr/>
          <a:lstStyle/>
          <a:p>
            <a:pPr marL="285750" indent="-285750">
              <a:buFont typeface="Arial" panose="020B0604020202020204" pitchFamily="34" charset="0"/>
              <a:buChar char="•"/>
            </a:pPr>
            <a:r>
              <a:rPr lang="en-US" b="0" i="0" dirty="0">
                <a:solidFill>
                  <a:srgbClr val="0D0D0D"/>
                </a:solidFill>
                <a:effectLst/>
                <a:highlight>
                  <a:srgbClr val="FFFFFF"/>
                </a:highlight>
                <a:latin typeface="Söhne"/>
              </a:rPr>
              <a:t>In today's digital age, the proliferation of fake news and misleading information has become a significant concern.</a:t>
            </a:r>
            <a:endParaRPr lang="en-US" dirty="0">
              <a:solidFill>
                <a:srgbClr val="0D0D0D"/>
              </a:solidFill>
              <a:highlight>
                <a:srgbClr val="FFFFFF"/>
              </a:highlight>
              <a:latin typeface="Söhne"/>
            </a:endParaRPr>
          </a:p>
          <a:p>
            <a:pPr marL="285750" indent="-285750">
              <a:buFont typeface="Arial" panose="020B0604020202020204" pitchFamily="34" charset="0"/>
              <a:buChar char="•"/>
            </a:pPr>
            <a:r>
              <a:rPr lang="en-US" b="0" i="0" dirty="0">
                <a:solidFill>
                  <a:srgbClr val="0D0D0D"/>
                </a:solidFill>
                <a:effectLst/>
                <a:highlight>
                  <a:srgbClr val="FFFFFF"/>
                </a:highlight>
                <a:latin typeface="Söhne"/>
              </a:rPr>
              <a:t> Detecting fake or deceptive text is crucial for maintaining trust and reliability in information sources. </a:t>
            </a:r>
          </a:p>
          <a:p>
            <a:pPr marL="285750" indent="-285750">
              <a:buFont typeface="Arial" panose="020B0604020202020204" pitchFamily="34" charset="0"/>
              <a:buChar char="•"/>
            </a:pPr>
            <a:r>
              <a:rPr lang="en-US" b="0" i="0" dirty="0">
                <a:solidFill>
                  <a:srgbClr val="0D0D0D"/>
                </a:solidFill>
                <a:effectLst/>
                <a:highlight>
                  <a:srgbClr val="FFFFFF"/>
                </a:highlight>
                <a:latin typeface="Söhne"/>
              </a:rPr>
              <a:t>This project aims to develop a deep learning model using </a:t>
            </a:r>
            <a:r>
              <a:rPr lang="en-US" b="0" i="0" dirty="0" err="1">
                <a:solidFill>
                  <a:srgbClr val="0D0D0D"/>
                </a:solidFill>
                <a:effectLst/>
                <a:highlight>
                  <a:srgbClr val="FFFFFF"/>
                </a:highlight>
                <a:latin typeface="Söhne"/>
              </a:rPr>
              <a:t>KerasNLP</a:t>
            </a:r>
            <a:r>
              <a:rPr lang="en-US" b="0" i="0" dirty="0">
                <a:solidFill>
                  <a:srgbClr val="0D0D0D"/>
                </a:solidFill>
                <a:effectLst/>
                <a:highlight>
                  <a:srgbClr val="FFFFFF"/>
                </a:highlight>
                <a:latin typeface="Söhne"/>
              </a:rPr>
              <a:t> to detect fake text.</a:t>
            </a:r>
          </a:p>
          <a:p>
            <a:pPr marL="285750" indent="-285750">
              <a:buFont typeface="Arial" panose="020B0604020202020204" pitchFamily="34" charset="0"/>
              <a:buChar char="•"/>
            </a:pPr>
            <a:r>
              <a:rPr lang="en-US" b="0" i="0" dirty="0">
                <a:solidFill>
                  <a:srgbClr val="0D0D0D"/>
                </a:solidFill>
                <a:effectLst/>
                <a:highlight>
                  <a:srgbClr val="FFFFFF"/>
                </a:highlight>
                <a:latin typeface="Söhne"/>
              </a:rPr>
              <a:t>The term "fake news" refers to fabricated or misleading information presented as genuine news. </a:t>
            </a:r>
          </a:p>
          <a:p>
            <a:pPr marL="285750" indent="-285750">
              <a:buFont typeface="Arial" panose="020B0604020202020204" pitchFamily="34" charset="0"/>
              <a:buChar char="•"/>
            </a:pPr>
            <a:r>
              <a:rPr lang="en-US" b="0" i="0" dirty="0">
                <a:solidFill>
                  <a:srgbClr val="0D0D0D"/>
                </a:solidFill>
                <a:effectLst/>
                <a:highlight>
                  <a:srgbClr val="FFFFFF"/>
                </a:highlight>
                <a:latin typeface="Söhne"/>
              </a:rPr>
              <a:t>It can range from entirely fictional stories to partially true but distorted content aimed at deceiving readers. </a:t>
            </a:r>
          </a:p>
          <a:p>
            <a:pPr marL="285750" indent="-285750">
              <a:buFont typeface="Arial" panose="020B0604020202020204" pitchFamily="34" charset="0"/>
              <a:buChar char="•"/>
            </a:pPr>
            <a:r>
              <a:rPr lang="en-US" b="0" i="0" dirty="0">
                <a:solidFill>
                  <a:srgbClr val="0D0D0D"/>
                </a:solidFill>
                <a:effectLst/>
                <a:highlight>
                  <a:srgbClr val="FFFFFF"/>
                </a:highlight>
                <a:latin typeface="Söhne"/>
              </a:rPr>
              <a:t>Fake news can be created and spread through various mediums, including social media, websites, blogs, and messaging platforms. </a:t>
            </a:r>
          </a:p>
          <a:p>
            <a:pPr marL="285750" indent="-285750">
              <a:buFont typeface="Arial" panose="020B0604020202020204" pitchFamily="34" charset="0"/>
              <a:buChar char="•"/>
            </a:pPr>
            <a:r>
              <a:rPr lang="en-US" b="0" i="0" dirty="0">
                <a:solidFill>
                  <a:srgbClr val="0D0D0D"/>
                </a:solidFill>
                <a:effectLst/>
                <a:highlight>
                  <a:srgbClr val="FFFFFF"/>
                </a:highlight>
                <a:latin typeface="Söhne"/>
              </a:rPr>
              <a:t>The proliferation of fake news is often driven by malicious actors seeking to influence public opinion, manipulate narratives, or generate clickbait for financial gain.</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sp>
        <p:nvSpPr>
          <p:cNvPr id="11" name="Text Placeholder 10">
            <a:extLst>
              <a:ext uri="{FF2B5EF4-FFF2-40B4-BE49-F238E27FC236}">
                <a16:creationId xmlns:a16="http://schemas.microsoft.com/office/drawing/2014/main" id="{654D8273-F373-577B-4F4B-AB6881A2A72C}"/>
              </a:ext>
            </a:extLst>
          </p:cNvPr>
          <p:cNvSpPr>
            <a:spLocks noGrp="1"/>
          </p:cNvSpPr>
          <p:nvPr>
            <p:ph type="body" idx="1"/>
          </p:nvPr>
        </p:nvSpPr>
        <p:spPr>
          <a:xfrm>
            <a:off x="609600" y="1577340"/>
            <a:ext cx="10972800" cy="4154984"/>
          </a:xfrm>
        </p:spPr>
        <p:txBody>
          <a:bodyPr/>
          <a:lstStyle/>
          <a:p>
            <a:pPr algn="l"/>
            <a:r>
              <a:rPr lang="en-US" b="0" i="0" dirty="0">
                <a:solidFill>
                  <a:srgbClr val="0D0D0D"/>
                </a:solidFill>
                <a:effectLst/>
                <a:highlight>
                  <a:srgbClr val="FFFFFF"/>
                </a:highlight>
                <a:latin typeface="Söhne"/>
              </a:rPr>
              <a:t>In today's digital age, the proliferation of Large Language Models (LLMs) has led to an increase in AI-generated content, posing challenges in distinguishing between human-authored and AI-generated text. This project focuses on developing a text classification model using </a:t>
            </a:r>
            <a:r>
              <a:rPr lang="en-US" b="0" i="0" dirty="0" err="1">
                <a:solidFill>
                  <a:srgbClr val="0D0D0D"/>
                </a:solidFill>
                <a:effectLst/>
                <a:highlight>
                  <a:srgbClr val="FFFFFF"/>
                </a:highlight>
                <a:latin typeface="Söhne"/>
              </a:rPr>
              <a:t>KerasNLP</a:t>
            </a:r>
            <a:r>
              <a:rPr lang="en-US" b="0" i="0" dirty="0">
                <a:solidFill>
                  <a:srgbClr val="0D0D0D"/>
                </a:solidFill>
                <a:effectLst/>
                <a:highlight>
                  <a:srgbClr val="FFFFFF"/>
                </a:highlight>
                <a:latin typeface="Söhne"/>
              </a:rPr>
              <a:t>, specifically leveraging the DebertaV3Classifier, to accurately identify essays generated by LLMs compared to those written by humans.</a:t>
            </a: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The project begins by acquiring a diverse dataset containing essays labeled as either human-authored or AI-generated. External datasets are also incorporated to enhance model training and validation. The text data undergoes preprocessing steps such as tokenization, padding, and vectorization using </a:t>
            </a:r>
            <a:r>
              <a:rPr lang="en-US" b="0" i="0" dirty="0" err="1">
                <a:solidFill>
                  <a:srgbClr val="0D0D0D"/>
                </a:solidFill>
                <a:effectLst/>
                <a:highlight>
                  <a:srgbClr val="FFFFFF"/>
                </a:highlight>
                <a:latin typeface="Söhne"/>
              </a:rPr>
              <a:t>KerasNLP's</a:t>
            </a:r>
            <a:r>
              <a:rPr lang="en-US" b="0" i="0" dirty="0">
                <a:solidFill>
                  <a:srgbClr val="0D0D0D"/>
                </a:solidFill>
                <a:effectLst/>
                <a:highlight>
                  <a:srgbClr val="FFFFFF"/>
                </a:highlight>
                <a:latin typeface="Söhne"/>
              </a:rPr>
              <a:t> preprocessing capabilities, ensuring compatibility with the model architecture.</a:t>
            </a: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The core of the project lies in building a DebertaV3-based text classification model within a stratified k-fold cross-validation framework. This approach ensures the model's robustness and generalization across different subsets of the data. Hardware resources like GPU or TPU are utilized for efficient model training, and advanced callbacks are implemented for learning rate scheduling, model checkpointing, and Weights &amp; Biases logging to monitor training progress and performance metrics.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sp>
        <p:nvSpPr>
          <p:cNvPr id="9" name="Text Placeholder 8">
            <a:extLst>
              <a:ext uri="{FF2B5EF4-FFF2-40B4-BE49-F238E27FC236}">
                <a16:creationId xmlns:a16="http://schemas.microsoft.com/office/drawing/2014/main" id="{3C758AE0-A4FE-9544-B0E2-79AE53F7C2E2}"/>
              </a:ext>
            </a:extLst>
          </p:cNvPr>
          <p:cNvSpPr>
            <a:spLocks noGrp="1"/>
          </p:cNvSpPr>
          <p:nvPr>
            <p:ph type="body" idx="1"/>
          </p:nvPr>
        </p:nvSpPr>
        <p:spPr>
          <a:xfrm>
            <a:off x="609600" y="1577340"/>
            <a:ext cx="10972800" cy="4985980"/>
          </a:xfrm>
        </p:spPr>
        <p:txBody>
          <a:bodyPr/>
          <a:lstStyle/>
          <a:p>
            <a:pPr algn="l">
              <a:buFont typeface="+mj-lt"/>
              <a:buAutoNum type="arabicPeriod"/>
            </a:pPr>
            <a:r>
              <a:rPr lang="en-US" b="1" i="0" dirty="0">
                <a:solidFill>
                  <a:srgbClr val="0D0D0D"/>
                </a:solidFill>
                <a:effectLst/>
                <a:highlight>
                  <a:srgbClr val="FFFFFF"/>
                </a:highlight>
                <a:latin typeface="Söhne"/>
              </a:rPr>
              <a:t>Content Platforms and Social Media Companies:</a:t>
            </a:r>
            <a:r>
              <a:rPr lang="en-US" b="0" i="0" dirty="0">
                <a:solidFill>
                  <a:srgbClr val="0D0D0D"/>
                </a:solidFill>
                <a:effectLst/>
                <a:highlight>
                  <a:srgbClr val="FFFFFF"/>
                </a:highlight>
                <a:latin typeface="Söhne"/>
              </a:rPr>
              <a:t> Platforms hosting user-generated content, such as social media platforms, online forums, and blogging sites, can use this AI-generated text detection system to identify and moderate content generated by AI models. This helps in maintaining authenticity, reducing misinformation, and ensuring compliance with community guidelines.</a:t>
            </a:r>
          </a:p>
          <a:p>
            <a:pPr algn="l">
              <a:buFont typeface="+mj-lt"/>
              <a:buAutoNum type="arabicPeriod"/>
            </a:pPr>
            <a:r>
              <a:rPr lang="en-US" b="1" i="0" dirty="0">
                <a:solidFill>
                  <a:srgbClr val="0D0D0D"/>
                </a:solidFill>
                <a:effectLst/>
                <a:highlight>
                  <a:srgbClr val="FFFFFF"/>
                </a:highlight>
                <a:latin typeface="Söhne"/>
              </a:rPr>
              <a:t>Educational Institutions and Researchers:</a:t>
            </a:r>
            <a:r>
              <a:rPr lang="en-US" b="0" i="0" dirty="0">
                <a:solidFill>
                  <a:srgbClr val="0D0D0D"/>
                </a:solidFill>
                <a:effectLst/>
                <a:highlight>
                  <a:srgbClr val="FFFFFF"/>
                </a:highlight>
                <a:latin typeface="Söhne"/>
              </a:rPr>
              <a:t> Educational institutions and researchers can benefit from this system to differentiate between essays or textual content created by students or authors versus AI language models. This can aid in plagiarism detection, academic integrity, and educational research related to AI-generated content.</a:t>
            </a:r>
          </a:p>
          <a:p>
            <a:pPr algn="l">
              <a:buFont typeface="+mj-lt"/>
              <a:buAutoNum type="arabicPeriod"/>
            </a:pPr>
            <a:r>
              <a:rPr lang="en-US" b="1" i="0" dirty="0">
                <a:solidFill>
                  <a:srgbClr val="0D0D0D"/>
                </a:solidFill>
                <a:effectLst/>
                <a:highlight>
                  <a:srgbClr val="FFFFFF"/>
                </a:highlight>
                <a:latin typeface="Söhne"/>
              </a:rPr>
              <a:t>Content Creators and Writers:</a:t>
            </a:r>
            <a:r>
              <a:rPr lang="en-US" b="0" i="0" dirty="0">
                <a:solidFill>
                  <a:srgbClr val="0D0D0D"/>
                </a:solidFill>
                <a:effectLst/>
                <a:highlight>
                  <a:srgbClr val="FFFFFF"/>
                </a:highlight>
                <a:latin typeface="Söhne"/>
              </a:rPr>
              <a:t> Writers, journalists, bloggers, and other content creators can use this tool to verify the authenticity of textual content, ensuring that their work is not misrepresented or plagiarized by AI-generated text.</a:t>
            </a:r>
          </a:p>
          <a:p>
            <a:pPr algn="l">
              <a:buFont typeface="+mj-lt"/>
              <a:buAutoNum type="arabicPeriod"/>
            </a:pPr>
            <a:r>
              <a:rPr lang="en-US" b="1" i="0" dirty="0">
                <a:solidFill>
                  <a:srgbClr val="0D0D0D"/>
                </a:solidFill>
                <a:effectLst/>
                <a:highlight>
                  <a:srgbClr val="FFFFFF"/>
                </a:highlight>
                <a:latin typeface="Söhne"/>
              </a:rPr>
              <a:t>News and Media Organizations:</a:t>
            </a:r>
            <a:r>
              <a:rPr lang="en-US" b="0" i="0" dirty="0">
                <a:solidFill>
                  <a:srgbClr val="0D0D0D"/>
                </a:solidFill>
                <a:effectLst/>
                <a:highlight>
                  <a:srgbClr val="FFFFFF"/>
                </a:highlight>
                <a:latin typeface="Söhne"/>
              </a:rPr>
              <a:t> News agencies and media organizations can leverage this system to verify the authenticity of news articles, reports, and opinion pieces, helping to combat fake news and misinformation.</a:t>
            </a:r>
          </a:p>
          <a:p>
            <a:pPr algn="l">
              <a:buFont typeface="+mj-lt"/>
              <a:buAutoNum type="arabicPeriod"/>
            </a:pPr>
            <a:r>
              <a:rPr lang="en-US" b="1" i="0" dirty="0">
                <a:solidFill>
                  <a:srgbClr val="0D0D0D"/>
                </a:solidFill>
                <a:effectLst/>
                <a:highlight>
                  <a:srgbClr val="FFFFFF"/>
                </a:highlight>
                <a:latin typeface="Söhne"/>
              </a:rPr>
              <a:t>Government and Regulatory Bodies:</a:t>
            </a:r>
            <a:r>
              <a:rPr lang="en-US" b="0" i="0" dirty="0">
                <a:solidFill>
                  <a:srgbClr val="0D0D0D"/>
                </a:solidFill>
                <a:effectLst/>
                <a:highlight>
                  <a:srgbClr val="FFFFFF"/>
                </a:highlight>
                <a:latin typeface="Söhne"/>
              </a:rPr>
              <a:t> Government agencies and regulatory bodies can use AI-generated text detection systems for content monitoring, regulatory compliance, and ensuring that legal and ethical standards are met in online content.</a:t>
            </a:r>
          </a:p>
          <a:p>
            <a:pPr algn="l">
              <a:buFont typeface="+mj-lt"/>
              <a:buAutoNum type="arabicPeriod"/>
            </a:pPr>
            <a:r>
              <a:rPr lang="en-US" b="1" i="0" dirty="0">
                <a:solidFill>
                  <a:srgbClr val="0D0D0D"/>
                </a:solidFill>
                <a:effectLst/>
                <a:highlight>
                  <a:srgbClr val="FFFFFF"/>
                </a:highlight>
                <a:latin typeface="Söhne"/>
              </a:rPr>
              <a:t>General Public:</a:t>
            </a:r>
            <a:r>
              <a:rPr lang="en-US" b="0" i="0" dirty="0">
                <a:solidFill>
                  <a:srgbClr val="0D0D0D"/>
                </a:solidFill>
                <a:effectLst/>
                <a:highlight>
                  <a:srgbClr val="FFFFFF"/>
                </a:highlight>
                <a:latin typeface="Söhne"/>
              </a:rPr>
              <a:t> The general public can indirectly benefit from improved content authenticity and reduced misinformation across various online platforms, leading to a more trustworthy and credible online environment.</a:t>
            </a:r>
          </a:p>
          <a:p>
            <a:pPr marL="285750" indent="-285750">
              <a:buFont typeface="Arial" panose="020B0604020202020204" pitchFamily="34" charset="0"/>
              <a:buChar char="•"/>
            </a:pPr>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 Placeholder 10">
            <a:extLst>
              <a:ext uri="{FF2B5EF4-FFF2-40B4-BE49-F238E27FC236}">
                <a16:creationId xmlns:a16="http://schemas.microsoft.com/office/drawing/2014/main" id="{7D61AEDD-8BBF-246C-4A0E-1814EF3AD388}"/>
              </a:ext>
            </a:extLst>
          </p:cNvPr>
          <p:cNvSpPr txBox="1">
            <a:spLocks/>
          </p:cNvSpPr>
          <p:nvPr/>
        </p:nvSpPr>
        <p:spPr>
          <a:xfrm>
            <a:off x="2408289" y="1461061"/>
            <a:ext cx="8335911" cy="4431983"/>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l">
              <a:buFont typeface="+mj-lt"/>
              <a:buAutoNum type="arabicPeriod"/>
            </a:pPr>
            <a:r>
              <a:rPr lang="en-US" b="1">
                <a:solidFill>
                  <a:srgbClr val="0D0D0D"/>
                </a:solidFill>
                <a:highlight>
                  <a:srgbClr val="FFFFFF"/>
                </a:highlight>
                <a:latin typeface="Söhne"/>
              </a:rPr>
              <a:t>Data Acquisition and Preparation:</a:t>
            </a:r>
            <a:r>
              <a:rPr lang="en-US">
                <a:solidFill>
                  <a:srgbClr val="0D0D0D"/>
                </a:solidFill>
                <a:highlight>
                  <a:srgbClr val="FFFFFF"/>
                </a:highlight>
                <a:latin typeface="Söhne"/>
              </a:rPr>
              <a:t> We utilize a combination of provided datasets and external sources containing labeled essays as human-authored or AI-generated. The text data undergoes preprocessing, including tokenization, padding, and vectorization, using KerasNLP's preprocessing tools.</a:t>
            </a:r>
          </a:p>
          <a:p>
            <a:pPr marL="342900" indent="-342900">
              <a:buFont typeface="+mj-lt"/>
              <a:buAutoNum type="arabicPeriod"/>
            </a:pPr>
            <a:r>
              <a:rPr lang="en-US" b="1"/>
              <a:t>Model Building</a:t>
            </a:r>
            <a:r>
              <a:rPr lang="en-US"/>
              <a:t>: Our model architecture is based on DebertaV3, a state-of-the-art transformer model, implemented through KerasNLP's DebertaV3Classifier. This enables us to capture intricate patterns and features necessary for distinguishing between human and AI-generated text.</a:t>
            </a:r>
          </a:p>
          <a:p>
            <a:pPr marL="342900" indent="-342900">
              <a:buFont typeface="+mj-lt"/>
              <a:buAutoNum type="arabicPeriod"/>
            </a:pPr>
            <a:r>
              <a:rPr lang="en-US" b="1"/>
              <a:t>Training Process: </a:t>
            </a:r>
            <a:r>
              <a:rPr lang="en-US"/>
              <a:t>We employ a stratified k-fold cross-validation approach to train the model effectively, ensuring robustness and generalization across different essay types. Leveraging available hardware resources such as GPUs or TPUs optimizes the training process.</a:t>
            </a:r>
          </a:p>
          <a:p>
            <a:pPr marL="342900" indent="-342900">
              <a:buFont typeface="+mj-lt"/>
              <a:buAutoNum type="arabicPeriod"/>
            </a:pPr>
            <a:r>
              <a:rPr lang="en-US" b="1"/>
              <a:t>Evaluation and Validation: </a:t>
            </a:r>
            <a:r>
              <a:rPr lang="en-US"/>
              <a:t>Model performance is evaluated using standard metrics like accuracy, AUC (Area Under the ROC Curve), and loss. We analyze validation results to select the best-performing model based on these metrics.</a:t>
            </a:r>
          </a:p>
          <a:p>
            <a:pPr marL="342900" indent="-342900" algn="l">
              <a:buFont typeface="+mj-lt"/>
              <a:buAutoNum type="arabicPeriod"/>
            </a:pPr>
            <a:r>
              <a:rPr lang="en-US" b="1">
                <a:solidFill>
                  <a:srgbClr val="0D0D0D"/>
                </a:solidFill>
                <a:highlight>
                  <a:srgbClr val="FFFFFF"/>
                </a:highlight>
                <a:latin typeface="Söhne"/>
              </a:rPr>
              <a:t>Deployment and Reporting:</a:t>
            </a:r>
            <a:r>
              <a:rPr lang="en-US">
                <a:solidFill>
                  <a:srgbClr val="0D0D0D"/>
                </a:solidFill>
                <a:highlight>
                  <a:srgbClr val="FFFFFF"/>
                </a:highlight>
                <a:latin typeface="Söhne"/>
              </a:rPr>
              <a:t> Optionally, we deploy the trained model for inference on new data or real-time applications. A comprehensive report detailing the project's methodology, results, and insights is generated, contributing valuable knowledge to the field of AI-generated text detection.</a:t>
            </a:r>
          </a:p>
          <a:p>
            <a:pPr marL="342900" indent="-342900">
              <a:buFont typeface="+mj-lt"/>
              <a:buAutoNum type="arabicPeriod"/>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9" name="Text Placeholder 8">
            <a:extLst>
              <a:ext uri="{FF2B5EF4-FFF2-40B4-BE49-F238E27FC236}">
                <a16:creationId xmlns:a16="http://schemas.microsoft.com/office/drawing/2014/main" id="{8C420422-E9F1-A35B-65A1-CBF7A3CD4033}"/>
              </a:ext>
            </a:extLst>
          </p:cNvPr>
          <p:cNvSpPr>
            <a:spLocks noGrp="1"/>
          </p:cNvSpPr>
          <p:nvPr>
            <p:ph type="body" idx="1"/>
          </p:nvPr>
        </p:nvSpPr>
        <p:spPr/>
        <p:txBody>
          <a:bodyPr/>
          <a:lstStyle/>
          <a:p>
            <a:pPr algn="l">
              <a:buFont typeface="+mj-lt"/>
              <a:buAutoNum type="arabicPeriod"/>
            </a:pPr>
            <a:r>
              <a:rPr lang="en-US" b="1" i="0" dirty="0">
                <a:solidFill>
                  <a:srgbClr val="0D0D0D"/>
                </a:solidFill>
                <a:effectLst/>
                <a:highlight>
                  <a:srgbClr val="FFFFFF"/>
                </a:highlight>
                <a:latin typeface="Söhne"/>
              </a:rPr>
              <a:t>Stratified k-fold Cross-Validation:</a:t>
            </a:r>
            <a:r>
              <a:rPr lang="en-US" b="0" i="0" dirty="0">
                <a:solidFill>
                  <a:srgbClr val="0D0D0D"/>
                </a:solidFill>
                <a:effectLst/>
                <a:highlight>
                  <a:srgbClr val="FFFFFF"/>
                </a:highlight>
                <a:latin typeface="Söhne"/>
              </a:rPr>
              <a:t> By employing a robust stratified k-fold cross-validation strategy, the model's performance is rigorously evaluated across different data subsets. This approach enhances the model's generalization and robustness, ensuring reliable predictions on unseen data.</a:t>
            </a:r>
          </a:p>
          <a:p>
            <a:pPr algn="l">
              <a:buFont typeface="+mj-lt"/>
              <a:buAutoNum type="arabicPeriod"/>
            </a:pPr>
            <a:r>
              <a:rPr lang="en-US" b="1" i="0" dirty="0">
                <a:solidFill>
                  <a:srgbClr val="0D0D0D"/>
                </a:solidFill>
                <a:effectLst/>
                <a:highlight>
                  <a:srgbClr val="FFFFFF"/>
                </a:highlight>
                <a:latin typeface="Söhne"/>
              </a:rPr>
              <a:t>Hardware Utilization:</a:t>
            </a:r>
            <a:r>
              <a:rPr lang="en-US" b="0" i="0" dirty="0">
                <a:solidFill>
                  <a:srgbClr val="0D0D0D"/>
                </a:solidFill>
                <a:effectLst/>
                <a:highlight>
                  <a:srgbClr val="FFFFFF"/>
                </a:highlight>
                <a:latin typeface="Söhne"/>
              </a:rPr>
              <a:t> The project maximizes hardware resources such as GPU or TPU for efficient model training. This not only accelerates the training process but also allows for the exploration of larger datasets and more complex model architectures.</a:t>
            </a:r>
          </a:p>
          <a:p>
            <a:pPr algn="l">
              <a:buFont typeface="+mj-lt"/>
              <a:buAutoNum type="arabicPeriod"/>
            </a:pPr>
            <a:r>
              <a:rPr lang="en-US" b="1" i="0" dirty="0">
                <a:solidFill>
                  <a:srgbClr val="0D0D0D"/>
                </a:solidFill>
                <a:effectLst/>
                <a:highlight>
                  <a:srgbClr val="FFFFFF"/>
                </a:highlight>
                <a:latin typeface="Söhne"/>
              </a:rPr>
              <a:t>Advanced Callbacks:</a:t>
            </a:r>
            <a:r>
              <a:rPr lang="en-US" b="0" i="0" dirty="0">
                <a:solidFill>
                  <a:srgbClr val="0D0D0D"/>
                </a:solidFill>
                <a:effectLst/>
                <a:highlight>
                  <a:srgbClr val="FFFFFF"/>
                </a:highlight>
                <a:latin typeface="Söhne"/>
              </a:rPr>
              <a:t> The implementation of advanced callbacks for learning rate scheduling, model checkpointing, and Weights &amp; Biases logging adds a layer of sophistication to the training process. These callbacks enable fine-tuning of model parameters, real-time monitoring of training metrics, and comprehensive experiment tracking.</a:t>
            </a:r>
          </a:p>
          <a:p>
            <a:pPr algn="l">
              <a:buFont typeface="+mj-lt"/>
              <a:buAutoNum type="arabicPeriod"/>
            </a:pPr>
            <a:r>
              <a:rPr lang="en-US" b="1" i="0" dirty="0">
                <a:solidFill>
                  <a:srgbClr val="0D0D0D"/>
                </a:solidFill>
                <a:effectLst/>
                <a:highlight>
                  <a:srgbClr val="FFFFFF"/>
                </a:highlight>
                <a:latin typeface="Söhne"/>
              </a:rPr>
              <a:t>Model Interpretability:</a:t>
            </a:r>
            <a:r>
              <a:rPr lang="en-US" b="0" i="0" dirty="0">
                <a:solidFill>
                  <a:srgbClr val="0D0D0D"/>
                </a:solidFill>
                <a:effectLst/>
                <a:highlight>
                  <a:srgbClr val="FFFFFF"/>
                </a:highlight>
                <a:latin typeface="Söhne"/>
              </a:rPr>
              <a:t> The project prioritizes model interpretability, exploring techniques to understand the model's decision-making process. This not only enhances trust in the model's predictions but also provides actionable insights for further model refinement and optimization.</a:t>
            </a:r>
          </a:p>
          <a:p>
            <a:pPr algn="l">
              <a:buFont typeface="+mj-lt"/>
              <a:buAutoNum type="arabicPeriod"/>
            </a:pPr>
            <a:r>
              <a:rPr lang="en-US" b="1" i="0" dirty="0">
                <a:solidFill>
                  <a:srgbClr val="0D0D0D"/>
                </a:solidFill>
                <a:effectLst/>
                <a:highlight>
                  <a:srgbClr val="FFFFFF"/>
                </a:highlight>
                <a:latin typeface="Söhne"/>
              </a:rPr>
              <a:t>Impactful Applications:</a:t>
            </a:r>
            <a:r>
              <a:rPr lang="en-US" b="0" i="0" dirty="0">
                <a:solidFill>
                  <a:srgbClr val="0D0D0D"/>
                </a:solidFill>
                <a:effectLst/>
                <a:highlight>
                  <a:srgbClr val="FFFFFF"/>
                </a:highlight>
                <a:latin typeface="Söhne"/>
              </a:rPr>
              <a:t> The solution's impact extends beyond the technical realm, addressing real-world challenges related to information integrity, content moderation, and combating misinformation. By accurately detecting AI-generated text, the project contributes to fostering transparency and trust in textual data across diverse domains.</a:t>
            </a:r>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1" name="Picture 10">
            <a:extLst>
              <a:ext uri="{FF2B5EF4-FFF2-40B4-BE49-F238E27FC236}">
                <a16:creationId xmlns:a16="http://schemas.microsoft.com/office/drawing/2014/main" id="{6AEC7864-AF91-00A2-1A2A-C99C52E2FB53}"/>
              </a:ext>
            </a:extLst>
          </p:cNvPr>
          <p:cNvPicPr>
            <a:picLocks noChangeAspect="1"/>
          </p:cNvPicPr>
          <p:nvPr/>
        </p:nvPicPr>
        <p:blipFill>
          <a:blip r:embed="rId3"/>
          <a:stretch>
            <a:fillRect/>
          </a:stretch>
        </p:blipFill>
        <p:spPr>
          <a:xfrm>
            <a:off x="2526030" y="2463902"/>
            <a:ext cx="4907314" cy="3333750"/>
          </a:xfrm>
          <a:prstGeom prst="rect">
            <a:avLst/>
          </a:prstGeom>
        </p:spPr>
      </p:pic>
      <p:pic>
        <p:nvPicPr>
          <p:cNvPr id="15" name="Picture 14">
            <a:extLst>
              <a:ext uri="{FF2B5EF4-FFF2-40B4-BE49-F238E27FC236}">
                <a16:creationId xmlns:a16="http://schemas.microsoft.com/office/drawing/2014/main" id="{3F40BA9C-4A80-8FE5-FEF3-C270D12C825A}"/>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389946" y="1616944"/>
            <a:ext cx="794385" cy="794385"/>
          </a:xfrm>
          <a:prstGeom prst="rect">
            <a:avLst/>
          </a:prstGeom>
        </p:spPr>
      </p:pic>
      <p:pic>
        <p:nvPicPr>
          <p:cNvPr id="23" name="Picture 22">
            <a:extLst>
              <a:ext uri="{FF2B5EF4-FFF2-40B4-BE49-F238E27FC236}">
                <a16:creationId xmlns:a16="http://schemas.microsoft.com/office/drawing/2014/main" id="{71C5CAFE-061A-0115-578E-0357739ADFF4}"/>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4961380" y="1503621"/>
            <a:ext cx="2269239" cy="1021029"/>
          </a:xfrm>
          <a:prstGeom prst="rect">
            <a:avLst/>
          </a:prstGeom>
        </p:spPr>
      </p:pic>
      <p:pic>
        <p:nvPicPr>
          <p:cNvPr id="27" name="Picture 26">
            <a:extLst>
              <a:ext uri="{FF2B5EF4-FFF2-40B4-BE49-F238E27FC236}">
                <a16:creationId xmlns:a16="http://schemas.microsoft.com/office/drawing/2014/main" id="{152221EF-1842-04A3-E261-6CE807A2E9CD}"/>
              </a:ext>
            </a:extLst>
          </p:cNvPr>
          <p:cNvPicPr>
            <a:picLocks noChangeAspect="1"/>
          </p:cNvPicPr>
          <p:nvPr/>
        </p:nvPicPr>
        <p:blipFill>
          <a:blip r:embed="rId8" cstate="print">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4548426" y="5927979"/>
            <a:ext cx="914400" cy="53949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TotalTime>
  <Words>1080</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PowerPoint Presentation</vt:lpstr>
      <vt:lpstr>Fake Text Detection using KerasNLP</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SANDEEP RAMAN R</cp:lastModifiedBy>
  <cp:revision>1</cp:revision>
  <dcterms:created xsi:type="dcterms:W3CDTF">2024-04-29T17:30:22Z</dcterms:created>
  <dcterms:modified xsi:type="dcterms:W3CDTF">2024-04-29T18:03:14Z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2024-04-29T00:00:00Z</vt:filetime>
  </property>
</Properties>
</file>