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2" r:id="rId7"/>
    <p:sldId id="263" r:id="rId8"/>
    <p:sldId id="264" r:id="rId9"/>
  </p:sldIdLst>
  <p:sldSz cx="9144000" cy="5143500" type="screen16x9"/>
  <p:notesSz cx="6858000" cy="9144000"/>
  <p:embeddedFontLst>
    <p:embeddedFont>
      <p:font typeface="Roboto"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2422876-516A-4EA7-AC4A-25BBDB299A8F}">
  <a:tblStyle styleId="{C2422876-516A-4EA7-AC4A-25BBDB299A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1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39405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9090756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91e1f37e_1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9090756a_1_2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9090756a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9090756a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933c8c4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933c8c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5b09a96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5b09a96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3771775"/>
            <a:ext cx="8222100" cy="933600"/>
          </a:xfrm>
          <a:prstGeom prst="rect">
            <a:avLst/>
          </a:prstGeom>
        </p:spPr>
        <p:txBody>
          <a:bodyPr spcFirstLastPara="1" wrap="square" lIns="91425" tIns="91425" rIns="91425" bIns="91425" anchor="b" anchorCtr="0">
            <a:noAutofit/>
          </a:bodyPr>
          <a:lstStyle/>
          <a:p>
            <a:pPr marL="3200400" lvl="0" indent="457200" algn="l" rtl="0">
              <a:spcBef>
                <a:spcPts val="0"/>
              </a:spcBef>
              <a:spcAft>
                <a:spcPts val="0"/>
              </a:spcAft>
              <a:buNone/>
            </a:pPr>
            <a:endParaRPr dirty="0"/>
          </a:p>
          <a:p>
            <a:pPr marL="3200400" lvl="0" indent="457200" algn="l" rtl="0">
              <a:spcBef>
                <a:spcPts val="0"/>
              </a:spcBef>
              <a:spcAft>
                <a:spcPts val="0"/>
              </a:spcAft>
              <a:buNone/>
            </a:pPr>
            <a:endParaRPr dirty="0"/>
          </a:p>
          <a:p>
            <a:pPr marL="3200400" lvl="0" indent="457200" algn="l" rtl="0">
              <a:spcBef>
                <a:spcPts val="0"/>
              </a:spcBef>
              <a:spcAft>
                <a:spcPts val="0"/>
              </a:spcAft>
              <a:buNone/>
            </a:pPr>
            <a:endParaRPr dirty="0"/>
          </a:p>
          <a:p>
            <a:pPr marL="0" lvl="0" indent="0" algn="l" rtl="0">
              <a:spcBef>
                <a:spcPts val="0"/>
              </a:spcBef>
              <a:spcAft>
                <a:spcPts val="0"/>
              </a:spcAft>
              <a:buNone/>
            </a:pPr>
            <a:r>
              <a:rPr lang="en" dirty="0"/>
              <a:t>La’ </a:t>
            </a:r>
            <a:r>
              <a:rPr lang="en" dirty="0" smtClean="0"/>
              <a:t>Fromagerie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4"/>
          <p:cNvPicPr preferRelativeResize="0"/>
          <p:nvPr/>
        </p:nvPicPr>
        <p:blipFill rotWithShape="1">
          <a:blip r:embed="rId3">
            <a:alphaModFix/>
          </a:blip>
          <a:srcRect t="25609" b="25609"/>
          <a:stretch/>
        </p:blipFill>
        <p:spPr>
          <a:xfrm>
            <a:off x="150" y="0"/>
            <a:ext cx="9144000" cy="5143500"/>
          </a:xfrm>
          <a:prstGeom prst="rect">
            <a:avLst/>
          </a:prstGeom>
          <a:noFill/>
          <a:ln>
            <a:noFill/>
          </a:ln>
        </p:spPr>
      </p:pic>
      <p:sp>
        <p:nvSpPr>
          <p:cNvPr id="73" name="Google Shape;73;p14"/>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solidFill>
                  <a:schemeClr val="tx1"/>
                </a:solidFill>
                <a:effectLst>
                  <a:outerShdw blurRad="38100" dist="38100" dir="2700000" algn="tl">
                    <a:srgbClr val="000000">
                      <a:alpha val="43137"/>
                    </a:srgbClr>
                  </a:outerShdw>
                </a:effectLst>
              </a:rPr>
              <a:t>Mission statement: </a:t>
            </a:r>
            <a:r>
              <a:rPr lang="en" sz="4800" dirty="0">
                <a:solidFill>
                  <a:schemeClr val="tx1"/>
                </a:solidFill>
                <a:effectLst>
                  <a:outerShdw blurRad="38100" dist="38100" dir="2700000" algn="tl">
                    <a:srgbClr val="000000">
                      <a:alpha val="43137"/>
                    </a:srgbClr>
                  </a:outerShdw>
                </a:effectLst>
              </a:rPr>
              <a:t>To bring the choicest of cheeses to anyone’s doorstep</a:t>
            </a:r>
            <a:endParaRPr sz="4800"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sp>
        <p:nvSpPr>
          <p:cNvPr id="79" name="Google Shape;79;p1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To create an online FMCG store that specializes in the sale of various varieties of cheeses using MERN stack tools</a:t>
            </a:r>
            <a:endParaRPr sz="1800"/>
          </a:p>
        </p:txBody>
      </p:sp>
      <p:cxnSp>
        <p:nvCxnSpPr>
          <p:cNvPr id="80" name="Google Shape;80;p15"/>
          <p:cNvCxnSpPr/>
          <p:nvPr/>
        </p:nvCxnSpPr>
        <p:spPr>
          <a:xfrm rot="10800000">
            <a:off x="509400" y="4552050"/>
            <a:ext cx="8147100" cy="0"/>
          </a:xfrm>
          <a:prstGeom prst="straightConnector1">
            <a:avLst/>
          </a:prstGeom>
          <a:noFill/>
          <a:ln w="19050" cap="flat" cmpd="sng">
            <a:solidFill>
              <a:schemeClr val="dk1"/>
            </a:solidFill>
            <a:prstDash val="dot"/>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400"/>
              </a:spcAft>
              <a:buNone/>
            </a:pPr>
            <a:r>
              <a:rPr lang="en"/>
              <a:t>Technical Milestones</a:t>
            </a:r>
            <a:r>
              <a:rPr lang="en" sz="1400"/>
              <a:t> </a:t>
            </a:r>
            <a:r>
              <a:rPr lang="en" sz="1400" i="1"/>
              <a:t> </a:t>
            </a:r>
            <a:endParaRPr sz="1600" i="1"/>
          </a:p>
        </p:txBody>
      </p:sp>
      <p:cxnSp>
        <p:nvCxnSpPr>
          <p:cNvPr id="86" name="Google Shape;86;p16"/>
          <p:cNvCxnSpPr/>
          <p:nvPr/>
        </p:nvCxnSpPr>
        <p:spPr>
          <a:xfrm rot="10800000">
            <a:off x="2428550" y="2167040"/>
            <a:ext cx="0" cy="837900"/>
          </a:xfrm>
          <a:prstGeom prst="straightConnector1">
            <a:avLst/>
          </a:prstGeom>
          <a:noFill/>
          <a:ln w="9525" cap="flat" cmpd="sng">
            <a:solidFill>
              <a:schemeClr val="dk2"/>
            </a:solidFill>
            <a:prstDash val="solid"/>
            <a:round/>
            <a:headEnd type="none" w="med" len="med"/>
            <a:tailEnd type="oval" w="med" len="med"/>
          </a:ln>
        </p:spPr>
      </p:cxnSp>
      <p:sp>
        <p:nvSpPr>
          <p:cNvPr id="87" name="Google Shape;87;p16"/>
          <p:cNvSpPr txBox="1">
            <a:spLocks noGrp="1"/>
          </p:cNvSpPr>
          <p:nvPr>
            <p:ph type="title"/>
          </p:nvPr>
        </p:nvSpPr>
        <p:spPr>
          <a:xfrm>
            <a:off x="2475612" y="2010474"/>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rPr>
              <a:t>September 2021</a:t>
            </a:r>
            <a:endParaRPr sz="1700">
              <a:solidFill>
                <a:schemeClr val="dk1"/>
              </a:solidFill>
            </a:endParaRPr>
          </a:p>
        </p:txBody>
      </p:sp>
      <p:sp>
        <p:nvSpPr>
          <p:cNvPr id="88" name="Google Shape;88;p16"/>
          <p:cNvSpPr txBox="1">
            <a:spLocks noGrp="1"/>
          </p:cNvSpPr>
          <p:nvPr>
            <p:ph type="body" idx="1"/>
          </p:nvPr>
        </p:nvSpPr>
        <p:spPr>
          <a:xfrm>
            <a:off x="2475612" y="2300500"/>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rPr>
              <a:t>Wireframe diagram completed</a:t>
            </a:r>
            <a:endParaRPr sz="1200">
              <a:solidFill>
                <a:schemeClr val="dk2"/>
              </a:solidFill>
            </a:endParaRPr>
          </a:p>
        </p:txBody>
      </p:sp>
      <p:cxnSp>
        <p:nvCxnSpPr>
          <p:cNvPr id="89" name="Google Shape;89;p16"/>
          <p:cNvCxnSpPr/>
          <p:nvPr/>
        </p:nvCxnSpPr>
        <p:spPr>
          <a:xfrm>
            <a:off x="4538525" y="3316729"/>
            <a:ext cx="0" cy="837900"/>
          </a:xfrm>
          <a:prstGeom prst="straightConnector1">
            <a:avLst/>
          </a:prstGeom>
          <a:noFill/>
          <a:ln w="9525" cap="flat" cmpd="sng">
            <a:solidFill>
              <a:schemeClr val="dk2"/>
            </a:solidFill>
            <a:prstDash val="solid"/>
            <a:round/>
            <a:headEnd type="none" w="med" len="med"/>
            <a:tailEnd type="oval" w="med" len="med"/>
          </a:ln>
        </p:spPr>
      </p:cxnSp>
      <p:sp>
        <p:nvSpPr>
          <p:cNvPr id="90" name="Google Shape;90;p16"/>
          <p:cNvSpPr txBox="1">
            <a:spLocks noGrp="1"/>
          </p:cNvSpPr>
          <p:nvPr>
            <p:ph type="title"/>
          </p:nvPr>
        </p:nvSpPr>
        <p:spPr>
          <a:xfrm>
            <a:off x="4625962" y="3985491"/>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December 2021</a:t>
            </a:r>
            <a:endParaRPr sz="1800">
              <a:solidFill>
                <a:schemeClr val="dk1"/>
              </a:solidFill>
            </a:endParaRPr>
          </a:p>
        </p:txBody>
      </p:sp>
      <p:sp>
        <p:nvSpPr>
          <p:cNvPr id="91" name="Google Shape;91;p16"/>
          <p:cNvSpPr txBox="1">
            <a:spLocks noGrp="1"/>
          </p:cNvSpPr>
          <p:nvPr>
            <p:ph type="body" idx="1"/>
          </p:nvPr>
        </p:nvSpPr>
        <p:spPr>
          <a:xfrm>
            <a:off x="4625962" y="4275517"/>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rPr>
              <a:t>Website presentation</a:t>
            </a:r>
            <a:endParaRPr sz="1200">
              <a:solidFill>
                <a:schemeClr val="dk2"/>
              </a:solidFill>
            </a:endParaRPr>
          </a:p>
        </p:txBody>
      </p:sp>
      <p:graphicFrame>
        <p:nvGraphicFramePr>
          <p:cNvPr id="92" name="Google Shape;92;p16"/>
          <p:cNvGraphicFramePr/>
          <p:nvPr/>
        </p:nvGraphicFramePr>
        <p:xfrm>
          <a:off x="2071600" y="2997840"/>
          <a:ext cx="2840900" cy="396210"/>
        </p:xfrm>
        <a:graphic>
          <a:graphicData uri="http://schemas.openxmlformats.org/drawingml/2006/table">
            <a:tbl>
              <a:tblPr>
                <a:noFill/>
                <a:tableStyleId>{C2422876-516A-4EA7-AC4A-25BBDB299A8F}</a:tableStyleId>
              </a:tblPr>
              <a:tblGrid>
                <a:gridCol w="710225"/>
                <a:gridCol w="710225"/>
                <a:gridCol w="710225"/>
                <a:gridCol w="710225"/>
              </a:tblGrid>
              <a:tr h="381000">
                <a:tc>
                  <a:txBody>
                    <a:bodyPr/>
                    <a:lstStyle/>
                    <a:p>
                      <a:pPr marL="0" lvl="0" indent="0" algn="l" rtl="0">
                        <a:spcBef>
                          <a:spcPts val="0"/>
                        </a:spcBef>
                        <a:spcAft>
                          <a:spcPts val="0"/>
                        </a:spcAft>
                        <a:buNone/>
                      </a:pPr>
                      <a:r>
                        <a:rPr lang="en">
                          <a:solidFill>
                            <a:srgbClr val="FFFFFF"/>
                          </a:solidFill>
                        </a:rPr>
                        <a:t>Sept</a:t>
                      </a:r>
                      <a:endParaRPr>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rgbClr val="FFFFFF"/>
                          </a:solidFill>
                        </a:rPr>
                        <a:t>Oct</a:t>
                      </a:r>
                      <a:endParaRPr>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rgbClr val="FFFFFF"/>
                          </a:solidFill>
                        </a:rPr>
                        <a:t>Nov</a:t>
                      </a:r>
                      <a:endParaRPr>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rgbClr val="FFFFFF"/>
                          </a:solidFill>
                        </a:rPr>
                        <a:t>Dec</a:t>
                      </a:r>
                      <a:endParaRPr>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bl>
          </a:graphicData>
        </a:graphic>
      </p:graphicFrame>
      <p:cxnSp>
        <p:nvCxnSpPr>
          <p:cNvPr id="93" name="Google Shape;93;p16"/>
          <p:cNvCxnSpPr/>
          <p:nvPr/>
        </p:nvCxnSpPr>
        <p:spPr>
          <a:xfrm>
            <a:off x="3139738" y="3316729"/>
            <a:ext cx="0" cy="837900"/>
          </a:xfrm>
          <a:prstGeom prst="straightConnector1">
            <a:avLst/>
          </a:prstGeom>
          <a:noFill/>
          <a:ln w="9525" cap="flat" cmpd="sng">
            <a:solidFill>
              <a:schemeClr val="dk2"/>
            </a:solidFill>
            <a:prstDash val="solid"/>
            <a:round/>
            <a:headEnd type="none" w="med" len="med"/>
            <a:tailEnd type="oval" w="med" len="med"/>
          </a:ln>
        </p:spPr>
      </p:cxnSp>
      <p:cxnSp>
        <p:nvCxnSpPr>
          <p:cNvPr id="94" name="Google Shape;94;p16"/>
          <p:cNvCxnSpPr/>
          <p:nvPr/>
        </p:nvCxnSpPr>
        <p:spPr>
          <a:xfrm rot="10800000" flipH="1">
            <a:off x="3866125" y="2171075"/>
            <a:ext cx="1238400" cy="845100"/>
          </a:xfrm>
          <a:prstGeom prst="straightConnector1">
            <a:avLst/>
          </a:prstGeom>
          <a:noFill/>
          <a:ln w="9525" cap="flat" cmpd="sng">
            <a:solidFill>
              <a:schemeClr val="dk2"/>
            </a:solidFill>
            <a:prstDash val="solid"/>
            <a:round/>
            <a:headEnd type="none" w="med" len="med"/>
            <a:tailEnd type="oval" w="med" len="med"/>
          </a:ln>
        </p:spPr>
      </p:cxnSp>
      <p:sp>
        <p:nvSpPr>
          <p:cNvPr id="95" name="Google Shape;95;p16"/>
          <p:cNvSpPr txBox="1">
            <a:spLocks noGrp="1"/>
          </p:cNvSpPr>
          <p:nvPr>
            <p:ph type="body" idx="1"/>
          </p:nvPr>
        </p:nvSpPr>
        <p:spPr>
          <a:xfrm>
            <a:off x="2688101" y="4154625"/>
            <a:ext cx="9033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rPr>
              <a:t>Frontend complete</a:t>
            </a:r>
            <a:endParaRPr sz="1200">
              <a:solidFill>
                <a:schemeClr val="dk2"/>
              </a:solidFill>
            </a:endParaRPr>
          </a:p>
        </p:txBody>
      </p:sp>
      <p:sp>
        <p:nvSpPr>
          <p:cNvPr id="96" name="Google Shape;96;p16"/>
          <p:cNvSpPr txBox="1">
            <a:spLocks noGrp="1"/>
          </p:cNvSpPr>
          <p:nvPr>
            <p:ph type="body" idx="1"/>
          </p:nvPr>
        </p:nvSpPr>
        <p:spPr>
          <a:xfrm>
            <a:off x="5104537" y="2010467"/>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Backend + API + Database connection completed</a:t>
            </a:r>
            <a:endParaRPr sz="1200">
              <a:solidFill>
                <a:schemeClr val="dk2"/>
              </a:solidFill>
            </a:endParaRPr>
          </a:p>
          <a:p>
            <a:pPr marL="0" lvl="0" indent="0" algn="l" rtl="0">
              <a:spcBef>
                <a:spcPts val="1600"/>
              </a:spcBef>
              <a:spcAft>
                <a:spcPts val="1600"/>
              </a:spcAft>
              <a:buNone/>
            </a:pP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it runs</a:t>
            </a:r>
            <a:endParaRPr/>
          </a:p>
        </p:txBody>
      </p:sp>
      <p:cxnSp>
        <p:nvCxnSpPr>
          <p:cNvPr id="102" name="Google Shape;102;p17"/>
          <p:cNvCxnSpPr/>
          <p:nvPr/>
        </p:nvCxnSpPr>
        <p:spPr>
          <a:xfrm>
            <a:off x="853188" y="1979463"/>
            <a:ext cx="0" cy="1038600"/>
          </a:xfrm>
          <a:prstGeom prst="straightConnector1">
            <a:avLst/>
          </a:prstGeom>
          <a:noFill/>
          <a:ln w="9525" cap="flat" cmpd="sng">
            <a:solidFill>
              <a:srgbClr val="B7B7B7"/>
            </a:solidFill>
            <a:prstDash val="solid"/>
            <a:round/>
            <a:headEnd type="none" w="med" len="med"/>
            <a:tailEnd type="none" w="med" len="med"/>
          </a:ln>
        </p:spPr>
      </p:cxnSp>
      <p:sp>
        <p:nvSpPr>
          <p:cNvPr id="103" name="Google Shape;103;p17"/>
          <p:cNvSpPr txBox="1">
            <a:spLocks noGrp="1"/>
          </p:cNvSpPr>
          <p:nvPr>
            <p:ph type="title"/>
          </p:nvPr>
        </p:nvSpPr>
        <p:spPr>
          <a:xfrm>
            <a:off x="900262" y="1856199"/>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rPr>
              <a:t>Stage 1</a:t>
            </a:r>
            <a:endParaRPr sz="1700">
              <a:solidFill>
                <a:schemeClr val="dk1"/>
              </a:solidFill>
            </a:endParaRPr>
          </a:p>
        </p:txBody>
      </p:sp>
      <p:sp>
        <p:nvSpPr>
          <p:cNvPr id="104" name="Google Shape;104;p17"/>
          <p:cNvSpPr txBox="1">
            <a:spLocks noGrp="1"/>
          </p:cNvSpPr>
          <p:nvPr>
            <p:ph type="body" idx="1"/>
          </p:nvPr>
        </p:nvSpPr>
        <p:spPr>
          <a:xfrm>
            <a:off x="900262" y="2146225"/>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solidFill>
                  <a:schemeClr val="dk2"/>
                </a:solidFill>
              </a:rPr>
              <a:t>The homepage takes you straight to the product page components generated by input from our database hosted on MongoDB, forwarded to the component using ExpressJS methods to get the data from the API written using NodeJS. No distractions.</a:t>
            </a:r>
            <a:endParaRPr sz="1000" dirty="0">
              <a:solidFill>
                <a:schemeClr val="dk2"/>
              </a:solidFill>
            </a:endParaRPr>
          </a:p>
        </p:txBody>
      </p:sp>
      <p:cxnSp>
        <p:nvCxnSpPr>
          <p:cNvPr id="105" name="Google Shape;105;p17"/>
          <p:cNvCxnSpPr/>
          <p:nvPr/>
        </p:nvCxnSpPr>
        <p:spPr>
          <a:xfrm>
            <a:off x="3462988" y="2006463"/>
            <a:ext cx="0" cy="1038600"/>
          </a:xfrm>
          <a:prstGeom prst="straightConnector1">
            <a:avLst/>
          </a:prstGeom>
          <a:noFill/>
          <a:ln w="9525" cap="flat" cmpd="sng">
            <a:solidFill>
              <a:srgbClr val="B7B7B7"/>
            </a:solidFill>
            <a:prstDash val="solid"/>
            <a:round/>
            <a:headEnd type="none" w="med" len="med"/>
            <a:tailEnd type="none" w="med" len="med"/>
          </a:ln>
        </p:spPr>
      </p:cxnSp>
      <p:sp>
        <p:nvSpPr>
          <p:cNvPr id="106" name="Google Shape;106;p17"/>
          <p:cNvSpPr txBox="1">
            <a:spLocks noGrp="1"/>
          </p:cNvSpPr>
          <p:nvPr>
            <p:ph type="title"/>
          </p:nvPr>
        </p:nvSpPr>
        <p:spPr>
          <a:xfrm>
            <a:off x="3510062" y="1891988"/>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rPr>
              <a:t>Stage 2</a:t>
            </a:r>
            <a:endParaRPr sz="1700">
              <a:solidFill>
                <a:schemeClr val="dk1"/>
              </a:solidFill>
            </a:endParaRPr>
          </a:p>
        </p:txBody>
      </p:sp>
      <p:sp>
        <p:nvSpPr>
          <p:cNvPr id="107" name="Google Shape;107;p17"/>
          <p:cNvSpPr txBox="1">
            <a:spLocks noGrp="1"/>
          </p:cNvSpPr>
          <p:nvPr>
            <p:ph type="body" idx="1"/>
          </p:nvPr>
        </p:nvSpPr>
        <p:spPr>
          <a:xfrm>
            <a:off x="3510062" y="2182014"/>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solidFill>
                  <a:schemeClr val="dk2"/>
                </a:solidFill>
              </a:rPr>
              <a:t>Our login option allows users to create their own accounts on the website, upon which a separate document on the database is updated with their information. Logins are cross verified with this information for </a:t>
            </a:r>
            <a:r>
              <a:rPr lang="en" sz="900" dirty="0">
                <a:solidFill>
                  <a:schemeClr val="dk2"/>
                </a:solidFill>
              </a:rPr>
              <a:t>clearance </a:t>
            </a:r>
            <a:endParaRPr sz="900" dirty="0">
              <a:solidFill>
                <a:schemeClr val="dk2"/>
              </a:solidFill>
            </a:endParaRPr>
          </a:p>
        </p:txBody>
      </p:sp>
      <p:cxnSp>
        <p:nvCxnSpPr>
          <p:cNvPr id="108" name="Google Shape;108;p17"/>
          <p:cNvCxnSpPr/>
          <p:nvPr/>
        </p:nvCxnSpPr>
        <p:spPr>
          <a:xfrm>
            <a:off x="6501288" y="1949225"/>
            <a:ext cx="0" cy="1038600"/>
          </a:xfrm>
          <a:prstGeom prst="straightConnector1">
            <a:avLst/>
          </a:prstGeom>
          <a:noFill/>
          <a:ln w="9525" cap="flat" cmpd="sng">
            <a:solidFill>
              <a:srgbClr val="B7B7B7"/>
            </a:solidFill>
            <a:prstDash val="solid"/>
            <a:round/>
            <a:headEnd type="none" w="med" len="med"/>
            <a:tailEnd type="none" w="med" len="med"/>
          </a:ln>
        </p:spPr>
      </p:cxnSp>
      <p:sp>
        <p:nvSpPr>
          <p:cNvPr id="109" name="Google Shape;109;p17"/>
          <p:cNvSpPr txBox="1">
            <a:spLocks noGrp="1"/>
          </p:cNvSpPr>
          <p:nvPr>
            <p:ph type="title"/>
          </p:nvPr>
        </p:nvSpPr>
        <p:spPr>
          <a:xfrm>
            <a:off x="6548362" y="1826070"/>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rPr>
              <a:t>Stage 3</a:t>
            </a:r>
            <a:endParaRPr sz="1700">
              <a:solidFill>
                <a:schemeClr val="dk1"/>
              </a:solidFill>
            </a:endParaRPr>
          </a:p>
        </p:txBody>
      </p:sp>
      <p:sp>
        <p:nvSpPr>
          <p:cNvPr id="110" name="Google Shape;110;p17"/>
          <p:cNvSpPr txBox="1">
            <a:spLocks noGrp="1"/>
          </p:cNvSpPr>
          <p:nvPr>
            <p:ph type="body" idx="1"/>
          </p:nvPr>
        </p:nvSpPr>
        <p:spPr>
          <a:xfrm>
            <a:off x="6548362" y="2116096"/>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rPr>
              <a:t>The various tabs on the home bar link to different pages using URL routing from ReactJS</a:t>
            </a:r>
            <a:endParaRPr sz="1200">
              <a:solidFill>
                <a:schemeClr val="dk2"/>
              </a:solidFill>
            </a:endParaRPr>
          </a:p>
        </p:txBody>
      </p:sp>
      <p:grpSp>
        <p:nvGrpSpPr>
          <p:cNvPr id="111" name="Google Shape;111;p17"/>
          <p:cNvGrpSpPr/>
          <p:nvPr/>
        </p:nvGrpSpPr>
        <p:grpSpPr>
          <a:xfrm>
            <a:off x="853193" y="3638373"/>
            <a:ext cx="6993309" cy="1520400"/>
            <a:chOff x="929030" y="3219673"/>
            <a:chExt cx="6993309" cy="1520400"/>
          </a:xfrm>
        </p:grpSpPr>
        <p:cxnSp>
          <p:nvCxnSpPr>
            <p:cNvPr id="112" name="Google Shape;112;p17"/>
            <p:cNvCxnSpPr>
              <a:stCxn id="113" idx="6"/>
              <a:endCxn id="114" idx="2"/>
            </p:cNvCxnSpPr>
            <p:nvPr/>
          </p:nvCxnSpPr>
          <p:spPr>
            <a:xfrm>
              <a:off x="1537730" y="3979907"/>
              <a:ext cx="4864200" cy="0"/>
            </a:xfrm>
            <a:prstGeom prst="straightConnector1">
              <a:avLst/>
            </a:prstGeom>
            <a:noFill/>
            <a:ln w="19050" cap="flat" cmpd="sng">
              <a:solidFill>
                <a:schemeClr val="dk1"/>
              </a:solidFill>
              <a:prstDash val="dot"/>
              <a:round/>
              <a:headEnd type="none" w="med" len="med"/>
              <a:tailEnd type="none" w="med" len="med"/>
            </a:ln>
          </p:spPr>
        </p:cxnSp>
        <p:sp>
          <p:nvSpPr>
            <p:cNvPr id="113" name="Google Shape;113;p17"/>
            <p:cNvSpPr/>
            <p:nvPr/>
          </p:nvSpPr>
          <p:spPr>
            <a:xfrm>
              <a:off x="929030" y="3675557"/>
              <a:ext cx="608700" cy="60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3421283" y="3431305"/>
              <a:ext cx="1097100" cy="109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6401939" y="3219673"/>
              <a:ext cx="1520400" cy="152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t="21875" b="21875"/>
          <a:stretch/>
        </p:blipFill>
        <p:spPr>
          <a:xfrm>
            <a:off x="0" y="0"/>
            <a:ext cx="9144000" cy="5143501"/>
          </a:xfrm>
          <a:prstGeom prst="rect">
            <a:avLst/>
          </a:prstGeom>
          <a:noFill/>
          <a:ln>
            <a:noFill/>
          </a:ln>
        </p:spPr>
      </p:pic>
      <p:sp>
        <p:nvSpPr>
          <p:cNvPr id="127" name="Google Shape;127;p19"/>
          <p:cNvSpPr txBox="1">
            <a:spLocks noGrp="1"/>
          </p:cNvSpPr>
          <p:nvPr>
            <p:ph type="title"/>
          </p:nvPr>
        </p:nvSpPr>
        <p:spPr>
          <a:xfrm>
            <a:off x="6707425" y="2899625"/>
            <a:ext cx="2564400" cy="21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solidFill>
                  <a:schemeClr val="dk2"/>
                </a:solidFill>
              </a:rPr>
              <a:t>Next up : About the business</a:t>
            </a:r>
            <a:endParaRPr sz="5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Business model</a:t>
            </a:r>
            <a:endParaRPr sz="2800"/>
          </a:p>
        </p:txBody>
      </p:sp>
      <p:sp>
        <p:nvSpPr>
          <p:cNvPr id="133" name="Google Shape;133;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Founded in 2021, La’ Cheezus deals with the import and sale of niche varieties of cheeses that you wouldn’t exactly find with a single google search</a:t>
            </a:r>
            <a:endParaRPr sz="1500"/>
          </a:p>
          <a:p>
            <a:pPr marL="0" lvl="0" indent="0" algn="l" rtl="0">
              <a:spcBef>
                <a:spcPts val="1600"/>
              </a:spcBef>
              <a:spcAft>
                <a:spcPts val="1600"/>
              </a:spcAft>
              <a:buNone/>
            </a:pPr>
            <a:r>
              <a:rPr lang="en" sz="1500"/>
              <a:t>Like most online stores, our business operates on a B2C basis. We do this to ensure that the relatively fast expiring cheeses reach their intended users on time, as fresh as possible</a:t>
            </a:r>
            <a:endParaRPr sz="1100"/>
          </a:p>
        </p:txBody>
      </p:sp>
      <p:sp>
        <p:nvSpPr>
          <p:cNvPr id="134" name="Google Shape;134;p20"/>
          <p:cNvSpPr txBox="1">
            <a:spLocks noGrp="1"/>
          </p:cNvSpPr>
          <p:nvPr>
            <p:ph type="title"/>
          </p:nvPr>
        </p:nvSpPr>
        <p:spPr>
          <a:xfrm>
            <a:off x="4337500" y="514150"/>
            <a:ext cx="3753900" cy="962100"/>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Dairy farm processing plant</a:t>
            </a:r>
            <a:endParaRPr/>
          </a:p>
        </p:txBody>
      </p:sp>
      <p:cxnSp>
        <p:nvCxnSpPr>
          <p:cNvPr id="135" name="Google Shape;135;p20"/>
          <p:cNvCxnSpPr>
            <a:stCxn id="134" idx="2"/>
            <a:endCxn id="136" idx="0"/>
          </p:cNvCxnSpPr>
          <p:nvPr/>
        </p:nvCxnSpPr>
        <p:spPr>
          <a:xfrm>
            <a:off x="6214450" y="1476250"/>
            <a:ext cx="0" cy="6144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0"/>
          <p:cNvSpPr txBox="1">
            <a:spLocks noGrp="1"/>
          </p:cNvSpPr>
          <p:nvPr>
            <p:ph type="title"/>
          </p:nvPr>
        </p:nvSpPr>
        <p:spPr>
          <a:xfrm>
            <a:off x="4337500" y="2090676"/>
            <a:ext cx="3753900" cy="962100"/>
          </a:xfrm>
          <a:prstGeom prst="rect">
            <a:avLst/>
          </a:prstGeom>
          <a:solidFill>
            <a:schemeClr val="dk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100"/>
              <a:t>Warehouse (where the cheese sits, awaiting your order)</a:t>
            </a:r>
            <a:endParaRPr sz="2100"/>
          </a:p>
        </p:txBody>
      </p:sp>
      <p:cxnSp>
        <p:nvCxnSpPr>
          <p:cNvPr id="137" name="Google Shape;137;p20"/>
          <p:cNvCxnSpPr>
            <a:stCxn id="136" idx="2"/>
            <a:endCxn id="138" idx="0"/>
          </p:cNvCxnSpPr>
          <p:nvPr/>
        </p:nvCxnSpPr>
        <p:spPr>
          <a:xfrm>
            <a:off x="6214450" y="3052776"/>
            <a:ext cx="0" cy="614400"/>
          </a:xfrm>
          <a:prstGeom prst="straightConnector1">
            <a:avLst/>
          </a:prstGeom>
          <a:noFill/>
          <a:ln w="9525" cap="flat" cmpd="sng">
            <a:solidFill>
              <a:schemeClr val="dk2"/>
            </a:solidFill>
            <a:prstDash val="solid"/>
            <a:round/>
            <a:headEnd type="none" w="med" len="med"/>
            <a:tailEnd type="none" w="med" len="med"/>
          </a:ln>
        </p:spPr>
      </p:cxnSp>
      <p:sp>
        <p:nvSpPr>
          <p:cNvPr id="138" name="Google Shape;138;p20"/>
          <p:cNvSpPr txBox="1">
            <a:spLocks noGrp="1"/>
          </p:cNvSpPr>
          <p:nvPr>
            <p:ph type="title"/>
          </p:nvPr>
        </p:nvSpPr>
        <p:spPr>
          <a:xfrm>
            <a:off x="4337501" y="3667157"/>
            <a:ext cx="3753900" cy="962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Cooks / Cheese enthusiasts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t="189" b="179"/>
          <a:stretch/>
        </p:blipFill>
        <p:spPr>
          <a:xfrm>
            <a:off x="-30675" y="0"/>
            <a:ext cx="9174676" cy="5143501"/>
          </a:xfrm>
          <a:prstGeom prst="rect">
            <a:avLst/>
          </a:prstGeom>
          <a:noFill/>
          <a:ln>
            <a:noFill/>
          </a:ln>
        </p:spPr>
      </p:pic>
      <p:sp>
        <p:nvSpPr>
          <p:cNvPr id="144" name="Google Shape;144;p21"/>
          <p:cNvSpPr txBox="1">
            <a:spLocks noGrp="1"/>
          </p:cNvSpPr>
          <p:nvPr>
            <p:ph type="title"/>
          </p:nvPr>
        </p:nvSpPr>
        <p:spPr>
          <a:xfrm>
            <a:off x="490250" y="488250"/>
            <a:ext cx="4439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t>Our selection currently includes some niche varieties including but not limited to original Parmesano Reggiano, Gouda and classic aged French blue cheeses among others. </a:t>
            </a:r>
            <a:endParaRPr sz="2300" b="1"/>
          </a:p>
          <a:p>
            <a:pPr marL="0" lvl="0" indent="0" algn="l" rtl="0">
              <a:spcBef>
                <a:spcPts val="1000"/>
              </a:spcBef>
              <a:spcAft>
                <a:spcPts val="1000"/>
              </a:spcAft>
              <a:buNone/>
            </a:pPr>
            <a:r>
              <a:rPr lang="en" sz="2300" b="1"/>
              <a:t>Our warehouses are currently at 60% capacity. Order Now before it goes out of stock!</a:t>
            </a:r>
            <a:endParaRPr sz="5300"/>
          </a:p>
        </p:txBody>
      </p:sp>
      <p:grpSp>
        <p:nvGrpSpPr>
          <p:cNvPr id="145" name="Google Shape;145;p21"/>
          <p:cNvGrpSpPr/>
          <p:nvPr/>
        </p:nvGrpSpPr>
        <p:grpSpPr>
          <a:xfrm>
            <a:off x="5212394" y="864520"/>
            <a:ext cx="3307407" cy="3307407"/>
            <a:chOff x="5212394" y="864520"/>
            <a:chExt cx="3307407" cy="3307407"/>
          </a:xfrm>
        </p:grpSpPr>
        <p:sp>
          <p:nvSpPr>
            <p:cNvPr id="146" name="Google Shape;146;p21"/>
            <p:cNvSpPr/>
            <p:nvPr/>
          </p:nvSpPr>
          <p:spPr>
            <a:xfrm>
              <a:off x="5212394"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5549484"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5886575"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223663"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560753"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6897844"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7234932"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7572023"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909113"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8246201" y="86452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212394"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549484"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5886575" y="1201621"/>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6223663"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0753"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6897844"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234932"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7572023"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7909113"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8246201" y="120160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5212394"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5549484"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5886575"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223663"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560753"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6897844"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7234932"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7572023"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7909113"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8246201" y="1538700"/>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5212394"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5549484"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5886575"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6223663"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6560753"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897844"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7234932"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7572023"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7909113"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8246201" y="187578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5212394"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5549484"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5886575"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6223663"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6560753"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6897844"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7234932"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7572023"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7909113"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8246201" y="2212878"/>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5212394"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5549484"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5886575"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6223663"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6560753"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6897844"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7234932"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572023"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7909113"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8246201" y="2549969"/>
              <a:ext cx="273600" cy="27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5212394"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5549484"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5886575"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6223663"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6560753"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6897844"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7234932"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7572023"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7909113"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8246201" y="288705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5212394"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5549484"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5886575"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6223663"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560753"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6897844"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7234932"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7572023"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7909113"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8246201" y="322414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5212394"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5549484"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5886575"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6223663"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6560753"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7844"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7234932"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7572023"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7909113"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8246201" y="3561238"/>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5212394"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5549484"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5886575"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223663"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560753"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897844"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7234932"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7572023"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7909113"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8246201" y="3898327"/>
              <a:ext cx="273600" cy="27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On-screen Show (16:9)</PresentationFormat>
  <Paragraphs>34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Material</vt:lpstr>
      <vt:lpstr>   La’ Fromagerie</vt:lpstr>
      <vt:lpstr>Mission statement: To bring the choicest of cheeses to anyone’s doorstep</vt:lpstr>
      <vt:lpstr>The problem</vt:lpstr>
      <vt:lpstr>Technical Milestones  </vt:lpstr>
      <vt:lpstr>How it runs</vt:lpstr>
      <vt:lpstr>Next up : About the business</vt:lpstr>
      <vt:lpstr>Business model</vt:lpstr>
      <vt:lpstr>Our selection currently includes some niche varieties including but not limited to original Parmesano Reggiano, Gouda and classic aged French blue cheeses among others.  Our warehouses are currently at 60% capacity. Order Now before it goes out of stock!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 Fromagerie</dc:title>
  <cp:lastModifiedBy>DELL</cp:lastModifiedBy>
  <cp:revision>1</cp:revision>
  <dcterms:modified xsi:type="dcterms:W3CDTF">2021-12-10T05:01:21Z</dcterms:modified>
</cp:coreProperties>
</file>