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ppt/comments/comment39.xml" ContentType="application/vnd.openxmlformats-officedocument.presentationml.comments+xml"/>
  <Override PartName="/ppt/comments/comment4.xml" ContentType="application/vnd.openxmlformats-officedocument.presentationml.comments+xml"/>
  <Override PartName="/ppt/comments/comment40.xml" ContentType="application/vnd.openxmlformats-officedocument.presentationml.comments+xml"/>
  <Override PartName="/ppt/comments/comment41.xml" ContentType="application/vnd.openxmlformats-officedocument.presentationml.comments+xml"/>
  <Override PartName="/ppt/comments/comment42.xml" ContentType="application/vnd.openxmlformats-officedocument.presentationml.comments+xml"/>
  <Override PartName="/ppt/comments/comment43.xml" ContentType="application/vnd.openxmlformats-officedocument.presentationml.comments+xml"/>
  <Override PartName="/ppt/comments/comment44.xml" ContentType="application/vnd.openxmlformats-officedocument.presentationml.comments+xml"/>
  <Override PartName="/ppt/comments/comment45.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6" r:id="rId3"/>
    <p:sldId id="257" r:id="rId4"/>
    <p:sldId id="258" r:id="rId5"/>
    <p:sldId id="259" r:id="rId7"/>
    <p:sldId id="299" r:id="rId8"/>
    <p:sldId id="301" r:id="rId9"/>
    <p:sldId id="300" r:id="rId10"/>
    <p:sldId id="355" r:id="rId11"/>
    <p:sldId id="302" r:id="rId12"/>
    <p:sldId id="303" r:id="rId13"/>
    <p:sldId id="358" r:id="rId14"/>
    <p:sldId id="262" r:id="rId15"/>
    <p:sldId id="260" r:id="rId16"/>
    <p:sldId id="325" r:id="rId17"/>
    <p:sldId id="326" r:id="rId18"/>
    <p:sldId id="435" r:id="rId19"/>
    <p:sldId id="327" r:id="rId20"/>
    <p:sldId id="328" r:id="rId21"/>
    <p:sldId id="329" r:id="rId22"/>
    <p:sldId id="330" r:id="rId23"/>
    <p:sldId id="348" r:id="rId24"/>
    <p:sldId id="349" r:id="rId25"/>
    <p:sldId id="352" r:id="rId26"/>
    <p:sldId id="261" r:id="rId27"/>
    <p:sldId id="356" r:id="rId28"/>
    <p:sldId id="353" r:id="rId29"/>
    <p:sldId id="263" r:id="rId30"/>
    <p:sldId id="359" r:id="rId31"/>
    <p:sldId id="360" r:id="rId32"/>
    <p:sldId id="368" r:id="rId33"/>
    <p:sldId id="361" r:id="rId34"/>
    <p:sldId id="362" r:id="rId35"/>
    <p:sldId id="363" r:id="rId36"/>
    <p:sldId id="364" r:id="rId37"/>
    <p:sldId id="366" r:id="rId38"/>
    <p:sldId id="367" r:id="rId39"/>
    <p:sldId id="369" r:id="rId40"/>
    <p:sldId id="405" r:id="rId41"/>
    <p:sldId id="370" r:id="rId42"/>
    <p:sldId id="371" r:id="rId43"/>
    <p:sldId id="421" r:id="rId44"/>
    <p:sldId id="372" r:id="rId45"/>
    <p:sldId id="269" r:id="rId46"/>
    <p:sldId id="373" r:id="rId47"/>
    <p:sldId id="374" r:id="rId48"/>
    <p:sldId id="407" r:id="rId49"/>
    <p:sldId id="406" r:id="rId50"/>
    <p:sldId id="409" r:id="rId51"/>
    <p:sldId id="410" r:id="rId52"/>
    <p:sldId id="411" r:id="rId53"/>
    <p:sldId id="274" r:id="rId54"/>
    <p:sldId id="281"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4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CC4F"/>
    <a:srgbClr val="C16B08"/>
    <a:srgbClr val="F5CD51"/>
    <a:srgbClr val="FFFFFF"/>
    <a:srgbClr val="767676"/>
    <a:srgbClr val="B6B5BA"/>
    <a:srgbClr val="EA3527"/>
    <a:srgbClr val="FCF880"/>
    <a:srgbClr val="DCDCDC"/>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7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6T14:12:14.934" idx="4">
    <p:pos x="2098" y="243"/>
    <p:text>在CCB章程中，规定了CCB人员的角色与职责。例如，CCB变更控制委员会的职责是针对某一具体项目决定是批准还是驳回；当委员会未能达成一致，变更控制委员会主席通常有最终决定权。</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6-06T14:25:15.559" idx="13">
    <p:pos x="1694" y="442"/>
    <p:text>照读</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6-06T14:26:34.903" idx="14">
    <p:pos x="1701" y="599"/>
    <p:text>下面简单介绍Okit导入需求的过程。首先进入统御工作台，左侧选择教师用户目录下的功能需求文档，点击右侧的当前版本进入。</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6-06T17:07:26.127" idx="14">
    <p:pos x="1701" y="599"/>
    <p:text>由于我们选择将推送设置放在个人中心，因此在左侧选择个人中心模块，点击左上角添加，导入新的需求。</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6-06T14:27:46.285" idx="15">
    <p:pos x="1667" y="380"/>
    <p:text>选择新增条目，录入这条变更的名称、内容、状态、类型等等详细信息。</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6-06T14:29:28.531" idx="16">
    <p:pos x="1660" y="366"/>
    <p:text>提交之后，新增的条目会自动编号加入到当前的需求文档中。</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6-06T17:07:54.260" idx="17">
    <p:pos x="1742" y="366"/>
    <p:text>之后点击上下级条目，为这条需求关联和它相关的条目以及文档，比如和动态推送给有关的其他功能：查看粉丝、评论...以及相关文档，比如用例文档。</p:tex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6-06T14:31:54.487" idx="18">
    <p:pos x="1688" y="770"/>
    <p:text>选中新增的条目，点击右上角分析，可以导出其影响范围。</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6-06T14:35:09.897" idx="19">
    <p:pos x="1276" y="1906"/>
    <p:text>在影响分析中，我们参考《软件需求》课本给出的参考条目，拟议变更的影响。
比如第一条是否增强业务需求能力，我们认为动态推送可以增强教师接受消息提醒的业务功能，因此给出的结论是增强。</p:text>
  </p:cm>
  <p:cm authorId="1" dt="2022-06-06T14:36:23.278" idx="20">
    <p:pos x="6247" y="585"/>
    <p:text>不用读！</p:tex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6-06T14:45:18.452" idx="21">
    <p:pos x="866" y="2276"/>
    <p:text>其次是拟议被提议的变更影响的系统元素
</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22-06-06T14:46:19.640" idx="22">
    <p:pos x="626" y="1160"/>
    <p:text>下面是工作量评估。针对这次变更，我们给出了预估工时。</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6T14:13:52.614" idx="5">
    <p:pos x="366" y="530"/>
    <p:text>直接读这句话就好啦</p:text>
  </p:cm>
</p:cmLst>
</file>

<file path=ppt/comments/comment20.xml><?xml version="1.0" encoding="utf-8"?>
<p:cmLst xmlns:a="http://schemas.openxmlformats.org/drawingml/2006/main" xmlns:r="http://schemas.openxmlformats.org/officeDocument/2006/relationships" xmlns:p="http://schemas.openxmlformats.org/presentationml/2006/main">
  <p:cm authorId="1" dt="2022-06-06T14:48:22.315" idx="23">
    <p:pos x="6384" y="1565"/>
    <p:text>接下来是需求变更的可行性分析。首先是经济可行性分析。
根据杨枨老师提出的变更需求项，我们选择邮件的推送格式，因此拟申请腾讯邮件推送服务，为教师用户提供后台消息的推送。
首先是人工费，预估11工时*85.22元/人时，85.22的数据来自2021年搜狐网统计的程序员平均工资。
</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22-06-06T14:49:32.328" idx="24">
    <p:pos x="6480" y="1468"/>
    <p:text>其次是服务费，我们参考腾讯邮件推送服务的价格，6个月60万封邮件的价格960元。
成本合计1897.42元，在经济上可行。</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22-06-06T14:50:15.920" idx="25">
    <p:pos x="4933" y="1550"/>
    <p:text>第三部分是变更相关事务。展示的是由于这次变更引起的相关文档的改动。</p:text>
  </p:cm>
</p:cmLst>
</file>

<file path=ppt/comments/comment23.xml><?xml version="1.0" encoding="utf-8"?>
<p:cmLst xmlns:a="http://schemas.openxmlformats.org/drawingml/2006/main" xmlns:r="http://schemas.openxmlformats.org/officeDocument/2006/relationships" xmlns:p="http://schemas.openxmlformats.org/presentationml/2006/main">
  <p:cm authorId="1" dt="2022-06-06T14:50:59.270" idx="26">
    <p:pos x="1468" y="161"/>
    <p:text>首先是界面原型的改动。
首页增加教师动态推送面板，推送内容包括新的粉丝、新的评论、新的点赞等。
</p:text>
  </p:cm>
</p:cmLst>
</file>

<file path=ppt/comments/comment24.xml><?xml version="1.0" encoding="utf-8"?>
<p:cmLst xmlns:a="http://schemas.openxmlformats.org/drawingml/2006/main" xmlns:r="http://schemas.openxmlformats.org/officeDocument/2006/relationships" xmlns:p="http://schemas.openxmlformats.org/presentationml/2006/main">
  <p:cm authorId="1" dt="2022-06-06T17:10:05.997" idx="27">
    <p:pos x="1544" y="188"/>
    <p:text>教师用户点击右上角的消息，在左侧找到消息设置。用户打开推送开关后，可以选择推送的内容以及推送的时间间隔。</p:text>
  </p:cm>
</p:cmLst>
</file>

<file path=ppt/comments/comment25.xml><?xml version="1.0" encoding="utf-8"?>
<p:cmLst xmlns:a="http://schemas.openxmlformats.org/drawingml/2006/main" xmlns:r="http://schemas.openxmlformats.org/officeDocument/2006/relationships" xmlns:p="http://schemas.openxmlformats.org/presentationml/2006/main">
  <p:cm authorId="1" dt="2022-06-06T17:11:08.957" idx="28">
    <p:pos x="1584" y="147"/>
    <p:text>这是我们模拟的邮件推送界面，用户收到动态推送提醒之后，点击查看，可以跳转到享学网站查看详情。</p:text>
  </p:cm>
</p:cmLst>
</file>

<file path=ppt/comments/comment26.xml><?xml version="1.0" encoding="utf-8"?>
<p:cmLst xmlns:a="http://schemas.openxmlformats.org/drawingml/2006/main" xmlns:r="http://schemas.openxmlformats.org/officeDocument/2006/relationships" xmlns:p="http://schemas.openxmlformats.org/presentationml/2006/main">
  <p:cm authorId="1" dt="2022-06-06T17:11:31.508" idx="29">
    <p:pos x="1544" y="222"/>
    <p:text>这里模拟的是手机端打开邮件推送。</p:text>
  </p:cm>
</p:cmLst>
</file>

<file path=ppt/comments/comment27.xml><?xml version="1.0" encoding="utf-8"?>
<p:cmLst xmlns:a="http://schemas.openxmlformats.org/drawingml/2006/main" xmlns:r="http://schemas.openxmlformats.org/officeDocument/2006/relationships" xmlns:p="http://schemas.openxmlformats.org/presentationml/2006/main">
  <p:cm authorId="1" dt="2022-06-06T17:27:55.063" idx="30">
    <p:pos x="1694" y="236"/>
    <p:text>在推送的邮件里点击查看详情，就可以跳转到消息的详情页，如图所示。</p:text>
  </p:cm>
</p:cmLst>
</file>

<file path=ppt/comments/comment28.xml><?xml version="1.0" encoding="utf-8"?>
<p:cmLst xmlns:a="http://schemas.openxmlformats.org/drawingml/2006/main" xmlns:r="http://schemas.openxmlformats.org/officeDocument/2006/relationships" xmlns:p="http://schemas.openxmlformats.org/presentationml/2006/main">
  <p:cm authorId="1" dt="2022-06-06T17:29:54.325" idx="31">
    <p:pos x="1866" y="236"/>
    <p:text>第二个受影响的文档是教师用例文档。用例文档中，每一个用例都是用例图+DM图+用例描述|+界面原型的组合。
新变更的需求一共新增了两个用例，第一个是首页浏览动态推送的用例，用例图和DM图如图所示。</p:text>
  </p:cm>
</p:cmLst>
</file>

<file path=ppt/comments/comment29.xml><?xml version="1.0" encoding="utf-8"?>
<p:cmLst xmlns:a="http://schemas.openxmlformats.org/drawingml/2006/main" xmlns:r="http://schemas.openxmlformats.org/officeDocument/2006/relationships" xmlns:p="http://schemas.openxmlformats.org/presentationml/2006/main">
  <p:cm authorId="1" dt="2022-06-06T17:30:09.945" idx="32">
    <p:pos x="1954" y="161"/>
    <p:text>用例描述和相对应的原型如图所示。</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06T14:14:36.167" idx="6">
    <p:pos x="2947" y="236"/>
    <p:text>这是发送给委员会成员的邀请函示例，在邀请函中，指明了委员会成员的责任和义务。</p:text>
  </p:cm>
</p:cmLst>
</file>

<file path=ppt/comments/comment30.xml><?xml version="1.0" encoding="utf-8"?>
<p:cmLst xmlns:a="http://schemas.openxmlformats.org/drawingml/2006/main" xmlns:r="http://schemas.openxmlformats.org/officeDocument/2006/relationships" xmlns:p="http://schemas.openxmlformats.org/presentationml/2006/main">
  <p:cm authorId="1" dt="2022-06-06T17:32:47.984" idx="33">
    <p:pos x="2276" y="311"/>
    <p:text>新增的第二个用例是推送功能设置。用例图和DM图如图所示。</p:text>
  </p:cm>
</p:cmLst>
</file>

<file path=ppt/comments/comment31.xml><?xml version="1.0" encoding="utf-8"?>
<p:cmLst xmlns:a="http://schemas.openxmlformats.org/drawingml/2006/main" xmlns:r="http://schemas.openxmlformats.org/officeDocument/2006/relationships" xmlns:p="http://schemas.openxmlformats.org/presentationml/2006/main">
  <p:cm authorId="1" dt="2022-06-06T17:33:15.159" idx="34">
    <p:pos x="2023" y="209"/>
    <p:text>这是推送功能设置的用例描述和对应的界面原型图。</p:text>
  </p:cm>
</p:cmLst>
</file>

<file path=ppt/comments/comment32.xml><?xml version="1.0" encoding="utf-8"?>
<p:cmLst xmlns:a="http://schemas.openxmlformats.org/drawingml/2006/main" xmlns:r="http://schemas.openxmlformats.org/officeDocument/2006/relationships" xmlns:p="http://schemas.openxmlformats.org/presentationml/2006/main">
  <p:cm authorId="1" dt="2022-06-06T17:34:27.464" idx="35">
    <p:pos x="2180" y="168"/>
    <p:text>第3个受影响的文档是用户手册。我们在教师用户手册中，新增了和推送功能设置相关的使用说明，</p:text>
  </p:cm>
</p:cmLst>
</file>

<file path=ppt/comments/comment33.xml><?xml version="1.0" encoding="utf-8"?>
<p:cmLst xmlns:a="http://schemas.openxmlformats.org/drawingml/2006/main" xmlns:r="http://schemas.openxmlformats.org/officeDocument/2006/relationships" xmlns:p="http://schemas.openxmlformats.org/presentationml/2006/main">
  <p:cm authorId="1" dt="2022-06-06T17:35:06.073" idx="36">
    <p:pos x="2126" y="188"/>
    <p:text>其次是QFD打分，我们给教师用户代表杨枨老师发送了优先级打分表，并且得到了回复。</p:text>
  </p:cm>
</p:cmLst>
</file>

<file path=ppt/comments/comment34.xml><?xml version="1.0" encoding="utf-8"?>
<p:cmLst xmlns:a="http://schemas.openxmlformats.org/drawingml/2006/main" xmlns:r="http://schemas.openxmlformats.org/officeDocument/2006/relationships" xmlns:p="http://schemas.openxmlformats.org/presentationml/2006/main">
  <p:cm authorId="1" dt="2022-06-06T17:35:43.671" idx="37">
    <p:pos x="2057" y="147"/>
    <p:text>之后再将用户代表反馈的最新优先级打分补充到相关的需求优先级文档中。</p:text>
  </p:cm>
</p:cmLst>
</file>

<file path=ppt/comments/comment35.xml><?xml version="1.0" encoding="utf-8"?>
<p:cmLst xmlns:a="http://schemas.openxmlformats.org/drawingml/2006/main" xmlns:r="http://schemas.openxmlformats.org/officeDocument/2006/relationships" xmlns:p="http://schemas.openxmlformats.org/presentationml/2006/main">
  <p:cm authorId="1" dt="2022-06-06T17:37:19.622" idx="38">
    <p:pos x="1502" y="161"/>
    <p:text>最后是测试用例文档的更新，我们新增了推送功能的测试用例。模拟的数据输入主要是推送时间间隔的数据。</p:text>
  </p:cm>
</p:cmLst>
</file>

<file path=ppt/comments/comment36.xml><?xml version="1.0" encoding="utf-8"?>
<p:cmLst xmlns:a="http://schemas.openxmlformats.org/drawingml/2006/main" xmlns:r="http://schemas.openxmlformats.org/officeDocument/2006/relationships" xmlns:p="http://schemas.openxmlformats.org/presentationml/2006/main">
  <p:cm authorId="1" dt="2022-06-06T17:38:16.327" idx="39">
    <p:pos x="2023" y="154"/>
    <p:text>针对所有受影响的文档，我们在文档中都注明了文档版本跟踪记录。图中示例是SRS的文档修订历史说明，在最近的基线更新版本V1.0.1中，根据用户新的需求变更，增加和修改了部分内容。
</p:text>
  </p:cm>
</p:cmLst>
</file>

<file path=ppt/comments/comment37.xml><?xml version="1.0" encoding="utf-8"?>
<p:cmLst xmlns:a="http://schemas.openxmlformats.org/drawingml/2006/main" xmlns:r="http://schemas.openxmlformats.org/officeDocument/2006/relationships" xmlns:p="http://schemas.openxmlformats.org/presentationml/2006/main">
  <p:cm authorId="1" dt="2022-06-06T17:39:34.650" idx="40">
    <p:pos x="1420" y="181"/>
    <p:text>相关的基线文档已经上传，并且本地也有文件记录。</p:text>
  </p:cm>
</p:cmLst>
</file>

<file path=ppt/comments/comment38.xml><?xml version="1.0" encoding="utf-8"?>
<p:cmLst xmlns:a="http://schemas.openxmlformats.org/drawingml/2006/main" xmlns:r="http://schemas.openxmlformats.org/officeDocument/2006/relationships" xmlns:p="http://schemas.openxmlformats.org/presentationml/2006/main">
  <p:cm authorId="1" dt="2022-06-06T17:42:14.791" idx="41">
    <p:pos x="2132" y="140"/>
    <p:text>首先是CCB会议的会议纪要。通过这次CCB会议，决定是否通过该项变更。会议中根据《软件需求》课本建议的条目，一 一分析。</p:text>
  </p:cm>
</p:cmLst>
</file>

<file path=ppt/comments/comment39.xml><?xml version="1.0" encoding="utf-8"?>
<p:cmLst xmlns:a="http://schemas.openxmlformats.org/drawingml/2006/main" xmlns:r="http://schemas.openxmlformats.org/officeDocument/2006/relationships" xmlns:p="http://schemas.openxmlformats.org/presentationml/2006/main">
  <p:cm authorId="1" dt="2022-06-06T17:49:21.905" idx="42">
    <p:pos x="1728" y="119"/>
    <p:text>这里展示的是会议上提交的这次的需求变更申请表。</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06T14:15:46.883" idx="7">
    <p:pos x="2851" y="202"/>
    <p:text>这是发送给CCB委员会主席的邀请函示例，也附上了主席的职责和义务。</p:text>
  </p:cm>
</p:cmLst>
</file>

<file path=ppt/comments/comment40.xml><?xml version="1.0" encoding="utf-8"?>
<p:cmLst xmlns:a="http://schemas.openxmlformats.org/drawingml/2006/main" xmlns:r="http://schemas.openxmlformats.org/officeDocument/2006/relationships" xmlns:p="http://schemas.openxmlformats.org/presentationml/2006/main">
  <p:cm authorId="1" dt="2022-06-06T19:43:35.175" idx="43">
    <p:pos x="1735" y="134"/>
    <p:text>这是在会议中展示的变更影响分析表，以及最终通过变更的授权签字。</p:text>
  </p:cm>
</p:cmLst>
</file>

<file path=ppt/comments/comment41.xml><?xml version="1.0" encoding="utf-8"?>
<p:cmLst xmlns:a="http://schemas.openxmlformats.org/drawingml/2006/main" xmlns:r="http://schemas.openxmlformats.org/officeDocument/2006/relationships" xmlns:p="http://schemas.openxmlformats.org/presentationml/2006/main">
  <p:cm authorId="1" dt="2022-06-06T19:46:12.012" idx="45">
    <p:pos x="3364" y="294"/>
    <p:text>我们一共开了两次针对需求变更里程碑的内部评审会议，根据评审表，一条一条分析是否做到位了。这里是第二次评审会议的会议纪要。</p:text>
  </p:cm>
</p:cmLst>
</file>

<file path=ppt/comments/comment42.xml><?xml version="1.0" encoding="utf-8"?>
<p:cmLst xmlns:a="http://schemas.openxmlformats.org/drawingml/2006/main" xmlns:r="http://schemas.openxmlformats.org/officeDocument/2006/relationships" xmlns:p="http://schemas.openxmlformats.org/presentationml/2006/main">
  <p:cm authorId="1" dt="2022-06-06T17:51:14.730" idx="44">
    <p:pos x="1633" y="133"/>
    <p:text>这是阶段项目会议记录。对之前的各个重要项目里程碑阶段进行文档的自我检查和总结，为接下去的最终评审做准备。
</p:text>
  </p:cm>
</p:cmLst>
</file>

<file path=ppt/comments/comment43.xml><?xml version="1.0" encoding="utf-8"?>
<p:cmLst xmlns:a="http://schemas.openxmlformats.org/drawingml/2006/main" xmlns:r="http://schemas.openxmlformats.org/officeDocument/2006/relationships" xmlns:p="http://schemas.openxmlformats.org/presentationml/2006/main">
  <p:cm authorId="1" dt="2022-06-06T20:19:22.852" idx="46">
    <p:pos x="1687" y="209"/>
    <p:text>最后是本周的小组例会。对之前的个人任务进行检查</p:text>
  </p:cm>
</p:cmLst>
</file>

<file path=ppt/comments/comment44.xml><?xml version="1.0" encoding="utf-8"?>
<p:cmLst xmlns:a="http://schemas.openxmlformats.org/drawingml/2006/main" xmlns:r="http://schemas.openxmlformats.org/officeDocument/2006/relationships" xmlns:p="http://schemas.openxmlformats.org/presentationml/2006/main">
  <p:cm authorId="1" dt="2022-06-06T20:20:03.369" idx="47">
    <p:pos x="996" y="667"/>
    <p:text>这是对之后任务的安排和期限。</p:text>
  </p:cm>
</p:cmLst>
</file>

<file path=ppt/comments/comment45.xml><?xml version="1.0" encoding="utf-8"?>
<p:cmLst xmlns:a="http://schemas.openxmlformats.org/drawingml/2006/main" xmlns:r="http://schemas.openxmlformats.org/officeDocument/2006/relationships" xmlns:p="http://schemas.openxmlformats.org/presentationml/2006/main">
  <p:cm authorId="1" dt="2022-06-06T20:20:14.534" idx="48">
    <p:pos x="1345" y="215"/>
    <p:text>最后是绩效打分表</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06T14:16:16.409" idx="8">
    <p:pos x="2522" y="188"/>
    <p:text>我们发送的邀请函均已得到同意的答复。</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2-06-06T14:19:38.507" idx="9">
    <p:pos x="1996" y="154"/>
    <p:text>参考《软件需求》课本，在章程里规定了每一次变更的流程。
（大致的流程是：由提交变更请求的人提交给评估者进行影响分析，CCB同意变更后交由修改人进行修改。修改完成后，请求验证，通过验证的修改品得以保存。）</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2-06-06T14:21:23.819" idx="10">
    <p:pos x="1435" y="208"/>
    <p:text>不用全读~
章程中我们总结了CCB的四项任务，第一是评估变更请求，分析它的成本、技术可行性。第二是决定是否变更。第三是实现新的变更，以及更新受影响的工作产品。第四是验证变更，确保修改后的交付物已经完成了改动。</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2-06-06T14:22:51.274" idx="11">
    <p:pos x="4418" y="1359"/>
    <p:text>这是CCB会议前需要准备的变更申请表模板。
然后照读下面这段话↓</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2-06-06T14:24:29.099" idx="12">
    <p:pos x="1797" y="304"/>
    <p:text>首先是需求变更的影响分析。根据杨老师提出的新的变更，我们选择选题二，将教师动态推送至教师邮箱。
   为能更好的适应新增需求带来的项目影响，我们将新增的教师动态推送需求导入需求管理工具统御Okit，并关联相关项，利用该工具分析其影响范围。
</p:text>
  </p:cm>
</p:cmLst>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4:16:58"/>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462 608,'163'1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4:16:58"/>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505 767,'466'-5</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0T14:59:07"/>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537 599,'78'-1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5-30T14:59:07"/>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1069 812,'119'-1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0:58:46"/>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64 1076,'-1'0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0:58:46"/>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514 372,'205'0,"-205"37,-205-37,205-37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7:08:13"/>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513 753,'64'0,"-64"37,-64-37,64-37</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6-06T17:08:13"/>
    </inkml:context>
    <inkml:brush xml:id="br0">
      <inkml:brushProperty name="width" value="0.09701" units="cm"/>
      <inkml:brushProperty name="height" value="0.09701" units="cm"/>
      <inkml:brushProperty name="color" value="#ffe100"/>
      <inkml:brushProperty name="ignorePressure" value="0"/>
    </inkml:brush>
  </inkml:definitions>
  <inkml:trace contextRef="#ctx0" brushRef="#br0">500 264,'133'0,"-133"39,-133-39,133-39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wipe/>
      </p:transition>
    </mc:Choice>
    <mc:Fallback>
      <p:transition>
        <p:wipe/>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0" Type="http://schemas.openxmlformats.org/officeDocument/2006/relationships/comments" Target="../comments/comment7.xml"/><Relationship Id="rId2" Type="http://schemas.openxmlformats.org/officeDocument/2006/relationships/tags" Target="../tags/tag74.xml"/><Relationship Id="rId19" Type="http://schemas.openxmlformats.org/officeDocument/2006/relationships/notesSlide" Target="../notesSlides/notesSlide8.xml"/><Relationship Id="rId18" Type="http://schemas.openxmlformats.org/officeDocument/2006/relationships/slideLayout" Target="../slideLayouts/slideLayout1.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5" Type="http://schemas.openxmlformats.org/officeDocument/2006/relationships/comments" Target="../comments/comment8.xml"/><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comments" Target="../comments/comment9.xml"/><Relationship Id="rId4" Type="http://schemas.openxmlformats.org/officeDocument/2006/relationships/slideLayout" Target="../slideLayouts/slideLayout1.xml"/><Relationship Id="rId3" Type="http://schemas.openxmlformats.org/officeDocument/2006/relationships/tags" Target="../tags/tag9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10.xml"/><Relationship Id="rId7" Type="http://schemas.openxmlformats.org/officeDocument/2006/relationships/slideLayout" Target="../slideLayouts/slideLayout1.xml"/><Relationship Id="rId6" Type="http://schemas.openxmlformats.org/officeDocument/2006/relationships/tags" Target="../tags/tag93.xml"/><Relationship Id="rId5" Type="http://schemas.openxmlformats.org/officeDocument/2006/relationships/image" Target="../media/image17.png"/><Relationship Id="rId4" Type="http://schemas.openxmlformats.org/officeDocument/2006/relationships/customXml" Target="../ink/ink6.xml"/><Relationship Id="rId3" Type="http://schemas.openxmlformats.org/officeDocument/2006/relationships/image" Target="../media/image16.png"/><Relationship Id="rId2" Type="http://schemas.openxmlformats.org/officeDocument/2006/relationships/customXml" Target="../ink/ink5.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comments" Target="../comments/comment11.xml"/><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comments" Target="../comments/comment12.xml"/><Relationship Id="rId3" Type="http://schemas.openxmlformats.org/officeDocument/2006/relationships/slideLayout" Target="../slideLayouts/slideLayout1.xml"/><Relationship Id="rId2" Type="http://schemas.openxmlformats.org/officeDocument/2006/relationships/tags" Target="../tags/tag95.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comments" Target="../comments/comment13.xml"/><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comments" Target="../comments/comment14.xml"/><Relationship Id="rId3" Type="http://schemas.openxmlformats.org/officeDocument/2006/relationships/slideLayout" Target="../slideLayouts/slideLayout1.xml"/><Relationship Id="rId2" Type="http://schemas.openxmlformats.org/officeDocument/2006/relationships/tags" Target="../tags/tag97.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comments" Target="../comments/comment15.xml"/><Relationship Id="rId7" Type="http://schemas.openxmlformats.org/officeDocument/2006/relationships/slideLayout" Target="../slideLayouts/slideLayout1.xml"/><Relationship Id="rId6" Type="http://schemas.openxmlformats.org/officeDocument/2006/relationships/tags" Target="../tags/tag98.xml"/><Relationship Id="rId5" Type="http://schemas.openxmlformats.org/officeDocument/2006/relationships/image" Target="../media/image24.png"/><Relationship Id="rId4" Type="http://schemas.openxmlformats.org/officeDocument/2006/relationships/customXml" Target="../ink/ink8.xml"/><Relationship Id="rId3" Type="http://schemas.openxmlformats.org/officeDocument/2006/relationships/image" Target="../media/image23.png"/><Relationship Id="rId2" Type="http://schemas.openxmlformats.org/officeDocument/2006/relationships/customXml" Target="../ink/ink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comments" Target="../comments/comment16.xml"/><Relationship Id="rId3" Type="http://schemas.openxmlformats.org/officeDocument/2006/relationships/slideLayout" Target="../slideLayouts/slideLayout1.xml"/><Relationship Id="rId2" Type="http://schemas.openxmlformats.org/officeDocument/2006/relationships/tags" Target="../tags/tag99.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5" Type="http://schemas.openxmlformats.org/officeDocument/2006/relationships/comments" Target="../comments/comment17.xml"/><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4" Type="http://schemas.openxmlformats.org/officeDocument/2006/relationships/comments" Target="../comments/comment18.xml"/><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4" Type="http://schemas.openxmlformats.org/officeDocument/2006/relationships/comments" Target="../comments/comment19.xml"/><Relationship Id="rId3" Type="http://schemas.openxmlformats.org/officeDocument/2006/relationships/slideLayout" Target="../slideLayouts/slideLayout1.xml"/><Relationship Id="rId2" Type="http://schemas.openxmlformats.org/officeDocument/2006/relationships/tags" Target="../tags/tag103.xml"/><Relationship Id="rId1" Type="http://schemas.openxmlformats.org/officeDocument/2006/relationships/tags" Target="../tags/tag102.xml"/></Relationships>
</file>

<file path=ppt/slides/_rels/slide24.xml.rels><?xml version="1.0" encoding="UTF-8" standalone="yes"?>
<Relationships xmlns="http://schemas.openxmlformats.org/package/2006/relationships"><Relationship Id="rId5" Type="http://schemas.openxmlformats.org/officeDocument/2006/relationships/comments" Target="../comments/comment20.xml"/><Relationship Id="rId4" Type="http://schemas.openxmlformats.org/officeDocument/2006/relationships/slideLayout" Target="../slideLayouts/slideLayout1.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comments" Target="../comments/comment21.xml"/><Relationship Id="rId5" Type="http://schemas.openxmlformats.org/officeDocument/2006/relationships/slideLayout" Target="../slideLayouts/slideLayout1.xml"/><Relationship Id="rId4" Type="http://schemas.openxmlformats.org/officeDocument/2006/relationships/tags" Target="../tags/tag107.xml"/><Relationship Id="rId3" Type="http://schemas.openxmlformats.org/officeDocument/2006/relationships/image" Target="../media/image28.png"/><Relationship Id="rId2" Type="http://schemas.openxmlformats.org/officeDocument/2006/relationships/tags" Target="../tags/tag106.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comments" Target="../comments/comment22.xml"/><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6" Type="http://schemas.openxmlformats.org/officeDocument/2006/relationships/comments" Target="../comments/comment23.xml"/><Relationship Id="rId5" Type="http://schemas.openxmlformats.org/officeDocument/2006/relationships/slideLayout" Target="../slideLayouts/slideLayout1.xml"/><Relationship Id="rId4" Type="http://schemas.openxmlformats.org/officeDocument/2006/relationships/tags" Target="../tags/tag109.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comments" Target="../comments/comment24.xml"/><Relationship Id="rId6" Type="http://schemas.openxmlformats.org/officeDocument/2006/relationships/slideLayout" Target="../slideLayouts/slideLayout1.xml"/><Relationship Id="rId5" Type="http://schemas.openxmlformats.org/officeDocument/2006/relationships/tags" Target="../tags/tag110.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comments" Target="../comments/comment25.xml"/><Relationship Id="rId4" Type="http://schemas.openxmlformats.org/officeDocument/2006/relationships/slideLayout" Target="../slideLayouts/slideLayout1.xml"/><Relationship Id="rId3" Type="http://schemas.openxmlformats.org/officeDocument/2006/relationships/tags" Target="../tags/tag111.xml"/><Relationship Id="rId2" Type="http://schemas.openxmlformats.org/officeDocument/2006/relationships/image" Target="../media/image3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comments" Target="../comments/comment26.xml"/><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image" Target="../media/image35.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comments" Target="../comments/comment27.xml"/><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113.xml"/><Relationship Id="rId2" Type="http://schemas.openxmlformats.org/officeDocument/2006/relationships/image" Target="../media/image36.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comments" Target="../comments/comment28.xml"/><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11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7" Type="http://schemas.openxmlformats.org/officeDocument/2006/relationships/comments" Target="../comments/comment29.xml"/><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115.xml"/><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7" Type="http://schemas.openxmlformats.org/officeDocument/2006/relationships/comments" Target="../comments/comment30.xml"/><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116.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7" Type="http://schemas.openxmlformats.org/officeDocument/2006/relationships/comments" Target="../comments/comment31.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117.xml"/><Relationship Id="rId3" Type="http://schemas.openxmlformats.org/officeDocument/2006/relationships/image" Target="../media/image42.png"/><Relationship Id="rId2" Type="http://schemas.openxmlformats.org/officeDocument/2006/relationships/image" Target="../media/image31.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6" Type="http://schemas.openxmlformats.org/officeDocument/2006/relationships/comments" Target="../comments/comment32.xml"/><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118.xml"/><Relationship Id="rId2" Type="http://schemas.openxmlformats.org/officeDocument/2006/relationships/image" Target="../media/image43.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comments" Target="../comments/comment33.xml"/><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119.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7" Type="http://schemas.openxmlformats.org/officeDocument/2006/relationships/comments" Target="../comments/comment34.xml"/><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tags" Target="../tags/tag120.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comments" Target="../comments/comment35.xml"/><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121.xml"/><Relationship Id="rId2" Type="http://schemas.openxmlformats.org/officeDocument/2006/relationships/image" Target="../media/image48.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tags" Target="../tags/tag65.xml"/></Relationships>
</file>

<file path=ppt/slides/_rels/slide40.xml.rels><?xml version="1.0" encoding="UTF-8" standalone="yes"?>
<Relationships xmlns="http://schemas.openxmlformats.org/package/2006/relationships"><Relationship Id="rId6" Type="http://schemas.openxmlformats.org/officeDocument/2006/relationships/comments" Target="../comments/comment36.xml"/><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122.xml"/><Relationship Id="rId2" Type="http://schemas.openxmlformats.org/officeDocument/2006/relationships/image" Target="../media/image49.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6" Type="http://schemas.openxmlformats.org/officeDocument/2006/relationships/comments" Target="../comments/comment37.xml"/><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ags" Target="../tags/tag123.xml"/><Relationship Id="rId2" Type="http://schemas.openxmlformats.org/officeDocument/2006/relationships/image" Target="../media/image50.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7" Type="http://schemas.openxmlformats.org/officeDocument/2006/relationships/comments" Target="../comments/comment38.x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125.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comments" Target="../comments/comment39.xml"/><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126.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7" Type="http://schemas.openxmlformats.org/officeDocument/2006/relationships/comments" Target="../comments/comment40.xml"/><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127.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7" Type="http://schemas.openxmlformats.org/officeDocument/2006/relationships/comments" Target="../comments/comment41.xml"/><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ags" Target="../tags/tag128.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7" Type="http://schemas.openxmlformats.org/officeDocument/2006/relationships/comments" Target="../comments/comment42.xml"/><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tags" Target="../tags/tag129.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7" Type="http://schemas.openxmlformats.org/officeDocument/2006/relationships/comments" Target="../comments/comment43.xml"/><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130.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6" Type="http://schemas.openxmlformats.org/officeDocument/2006/relationships/comments" Target="../comments/comment44.xml"/><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tags" Target="../tags/tag131.xml"/><Relationship Id="rId2" Type="http://schemas.openxmlformats.org/officeDocument/2006/relationships/image" Target="../media/image6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tags" Target="../tags/tag67.xml"/></Relationships>
</file>

<file path=ppt/slides/_rels/slide50.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1.xml"/><Relationship Id="rId7" Type="http://schemas.openxmlformats.org/officeDocument/2006/relationships/tags" Target="../tags/tag13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0" Type="http://schemas.openxmlformats.org/officeDocument/2006/relationships/comments" Target="../comments/comment45.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3.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comments" Target="../comments/comment3.xml"/><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image" Target="../media/image4.png"/><Relationship Id="rId4" Type="http://schemas.openxmlformats.org/officeDocument/2006/relationships/customXml" Target="../ink/ink2.xml"/><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comments" Target="../comments/comment4.xml"/><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tags" Target="../tags/tag70.xml"/><Relationship Id="rId5" Type="http://schemas.openxmlformats.org/officeDocument/2006/relationships/image" Target="../media/image7.png"/><Relationship Id="rId4" Type="http://schemas.openxmlformats.org/officeDocument/2006/relationships/customXml" Target="../ink/ink4.xml"/><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comments" Target="../comments/comment5.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7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comments" Target="../comments/comment6.xml"/><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5828348" y="701040"/>
            <a:ext cx="5269230" cy="5269865"/>
          </a:xfrm>
          <a:prstGeom prst="rect">
            <a:avLst/>
          </a:prstGeom>
        </p:spPr>
      </p:pic>
      <p:sp>
        <p:nvSpPr>
          <p:cNvPr id="5" name="文本框 4"/>
          <p:cNvSpPr txBox="1"/>
          <p:nvPr/>
        </p:nvSpPr>
        <p:spPr>
          <a:xfrm>
            <a:off x="2239010" y="2736850"/>
            <a:ext cx="9102725" cy="1198880"/>
          </a:xfrm>
          <a:prstGeom prst="rect">
            <a:avLst/>
          </a:prstGeom>
          <a:noFill/>
        </p:spPr>
        <p:txBody>
          <a:bodyPr wrap="square" rtlCol="0">
            <a:spAutoFit/>
          </a:bodyPr>
          <a:p>
            <a:pPr algn="dist"/>
            <a:r>
              <a:rPr lang="zh-CN" altLang="en-US" sz="7200" b="1">
                <a:latin typeface="+mj-ea"/>
                <a:ea typeface="+mj-ea"/>
              </a:rPr>
              <a:t>需求变更里程碑评审</a:t>
            </a:r>
            <a:endParaRPr lang="zh-CN" altLang="en-US" sz="7200" b="1">
              <a:latin typeface="+mj-ea"/>
              <a:ea typeface="+mj-ea"/>
            </a:endParaRPr>
          </a:p>
        </p:txBody>
      </p:sp>
      <p:sp>
        <p:nvSpPr>
          <p:cNvPr id="6" name="文本框 5"/>
          <p:cNvSpPr txBox="1"/>
          <p:nvPr/>
        </p:nvSpPr>
        <p:spPr>
          <a:xfrm>
            <a:off x="916305" y="701040"/>
            <a:ext cx="3769995" cy="337185"/>
          </a:xfrm>
          <a:prstGeom prst="rect">
            <a:avLst/>
          </a:prstGeom>
          <a:noFill/>
        </p:spPr>
        <p:txBody>
          <a:bodyPr wrap="square" rtlCol="0">
            <a:spAutoFit/>
          </a:bodyPr>
          <a:p>
            <a:r>
              <a:rPr sz="1600">
                <a:latin typeface="思源黑体 CN Normal" panose="020B0400000000000000" charset="-122"/>
                <a:ea typeface="思源黑体 CN Normal" panose="020B0400000000000000" charset="-122"/>
              </a:rPr>
              <a:t>Requirement change milestone review</a:t>
            </a:r>
            <a:endParaRPr sz="1600">
              <a:latin typeface="思源黑体 CN Normal" panose="020B0400000000000000" charset="-122"/>
              <a:ea typeface="思源黑体 CN Normal" panose="020B0400000000000000" charset="-122"/>
            </a:endParaRPr>
          </a:p>
        </p:txBody>
      </p:sp>
      <p:sp>
        <p:nvSpPr>
          <p:cNvPr id="7" name="矩形 6"/>
          <p:cNvSpPr/>
          <p:nvPr/>
        </p:nvSpPr>
        <p:spPr>
          <a:xfrm>
            <a:off x="916305" y="5527675"/>
            <a:ext cx="1461770" cy="12763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29310" y="5067300"/>
            <a:ext cx="2393950" cy="460375"/>
          </a:xfrm>
          <a:prstGeom prst="rect">
            <a:avLst/>
          </a:prstGeom>
          <a:noFill/>
        </p:spPr>
        <p:txBody>
          <a:bodyPr wrap="square" rtlCol="0">
            <a:spAutoFit/>
          </a:bodyPr>
          <a:p>
            <a:r>
              <a:rPr lang="en-US" altLang="zh-CN" sz="2400">
                <a:latin typeface="思源黑体 CN Normal" panose="020B0400000000000000" charset="-122"/>
                <a:ea typeface="思源黑体 CN Normal" panose="020B0400000000000000" charset="-122"/>
              </a:rPr>
              <a:t>SRA2022-G25</a:t>
            </a:r>
            <a:endParaRPr lang="en-US" altLang="zh-CN" sz="2400">
              <a:latin typeface="思源黑体 CN Normal" panose="020B0400000000000000" charset="-122"/>
              <a:ea typeface="思源黑体 CN Normal" panose="020B0400000000000000"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任务</a:t>
            </a:r>
            <a:endParaRPr lang="zh-CN" altLang="en-US" sz="2400">
              <a:latin typeface="思源黑体 CN Light" panose="020B0300000000000000" charset="-122"/>
              <a:ea typeface="思源黑体 CN Light" panose="020B0300000000000000" charset="-122"/>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sp>
        <p:nvSpPr>
          <p:cNvPr id="30" name="对角圆角矩形 3"/>
          <p:cNvSpPr/>
          <p:nvPr>
            <p:custDataLst>
              <p:tags r:id="rId1"/>
            </p:custDataLst>
          </p:nvPr>
        </p:nvSpPr>
        <p:spPr>
          <a:xfrm>
            <a:off x="518369" y="1067113"/>
            <a:ext cx="4084566" cy="2197602"/>
          </a:xfrm>
          <a:prstGeom prst="round2DiagRect">
            <a:avLst>
              <a:gd name="adj1" fmla="val 0"/>
              <a:gd name="adj2" fmla="val 0"/>
            </a:avLst>
          </a:prstGeom>
          <a:noFill/>
          <a:ln w="25400">
            <a:solidFill>
              <a:srgbClr val="F5CC4F"/>
            </a:solidFill>
          </a:ln>
          <a:effectLst/>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20000"/>
              </a:lnSpc>
            </a:pPr>
            <a:endParaRPr lang="da-DK" altLang="zh-CN" dirty="0">
              <a:solidFill>
                <a:srgbClr val="FFCC00">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custDataLst>
              <p:tags r:id="rId2"/>
            </p:custDataLst>
          </p:nvPr>
        </p:nvSpPr>
        <p:spPr>
          <a:xfrm>
            <a:off x="1409070" y="1211312"/>
            <a:ext cx="2947248" cy="1936167"/>
          </a:xfrm>
          <a:prstGeom prst="rect">
            <a:avLst/>
          </a:prstGeom>
          <a:noFill/>
        </p:spPr>
        <p:txBody>
          <a:bodyPr wrap="square" rtlCol="0">
            <a:normAutofit fontScale="90000" lnSpcReduction="20000"/>
          </a:bodyPr>
          <a:p>
            <a:pPr>
              <a:lnSpc>
                <a:spcPct val="150000"/>
              </a:lnSpc>
            </a:pPr>
            <a:r>
              <a:rPr lang="zh-CN" sz="2200" b="1">
                <a:solidFill>
                  <a:schemeClr val="tx1"/>
                </a:solidFill>
                <a:latin typeface="+mn-ea"/>
                <a:cs typeface="+mn-ea"/>
                <a:sym typeface="+mn-ea"/>
              </a:rPr>
              <a:t>评估变更请求</a:t>
            </a:r>
            <a:endParaRPr lang="zh-CN" sz="2400" b="1">
              <a:solidFill>
                <a:schemeClr val="tx1"/>
              </a:solidFill>
              <a:latin typeface="+mn-ea"/>
              <a:cs typeface="+mn-ea"/>
              <a:sym typeface="+mn-ea"/>
            </a:endParaRPr>
          </a:p>
          <a:p>
            <a:pPr>
              <a:lnSpc>
                <a:spcPct val="150000"/>
              </a:lnSpc>
            </a:pPr>
            <a:r>
              <a:rPr lang="zh-CN" sz="1600">
                <a:latin typeface="+mn-ea"/>
                <a:cs typeface="+mn-ea"/>
                <a:sym typeface="+mn-ea"/>
              </a:rPr>
              <a:t>开始评估变更请求的技术可行性、成本并将其与项目业务需求和资源约束对齐。CCB主席可能指派一个评估者完成影响分析，风险和危害分析及其他评估。</a:t>
            </a:r>
            <a:endParaRPr lang="zh-CN" sz="1600" b="0">
              <a:latin typeface="+mn-ea"/>
              <a:cs typeface="+mn-ea"/>
            </a:endParaRPr>
          </a:p>
          <a:p>
            <a:pPr>
              <a:lnSpc>
                <a:spcPct val="120000"/>
              </a:lnSpc>
            </a:pPr>
            <a:endParaRPr lang="zh-CN" altLang="en-US" sz="1600">
              <a:solidFill>
                <a:sysClr val="windowText" lastClr="000000">
                  <a:lumMod val="75000"/>
                  <a:lumOff val="25000"/>
                </a:sysClr>
              </a:solidFill>
              <a:uFillTx/>
              <a:latin typeface="+mn-ea"/>
              <a:cs typeface="+mn-ea"/>
              <a:sym typeface="Arial" panose="020B0604020202020204" pitchFamily="34" charset="0"/>
            </a:endParaRPr>
          </a:p>
        </p:txBody>
      </p:sp>
      <p:sp>
        <p:nvSpPr>
          <p:cNvPr id="37" name="对角圆角矩形 3"/>
          <p:cNvSpPr/>
          <p:nvPr>
            <p:custDataLst>
              <p:tags r:id="rId3"/>
            </p:custDataLst>
          </p:nvPr>
        </p:nvSpPr>
        <p:spPr>
          <a:xfrm>
            <a:off x="518369" y="3443345"/>
            <a:ext cx="4084566" cy="2197602"/>
          </a:xfrm>
          <a:prstGeom prst="round2DiagRect">
            <a:avLst>
              <a:gd name="adj1" fmla="val 0"/>
              <a:gd name="adj2" fmla="val 0"/>
            </a:avLst>
          </a:prstGeom>
          <a:noFill/>
          <a:ln w="25400">
            <a:solidFill>
              <a:srgbClr val="A0BB0C"/>
            </a:solidFill>
          </a:ln>
          <a:effectLst/>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20000"/>
              </a:lnSpc>
            </a:pPr>
            <a:endParaRPr lang="da-DK" altLang="zh-CN" dirty="0">
              <a:solidFill>
                <a:srgbClr val="FFCC00">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38"/>
          <p:cNvSpPr txBox="1"/>
          <p:nvPr>
            <p:custDataLst>
              <p:tags r:id="rId4"/>
            </p:custDataLst>
          </p:nvPr>
        </p:nvSpPr>
        <p:spPr>
          <a:xfrm>
            <a:off x="1409070" y="3588179"/>
            <a:ext cx="2947248" cy="1936167"/>
          </a:xfrm>
          <a:prstGeom prst="rect">
            <a:avLst/>
          </a:prstGeom>
          <a:noFill/>
        </p:spPr>
        <p:txBody>
          <a:bodyPr wrap="square" rtlCol="0">
            <a:normAutofit fontScale="90000" lnSpcReduction="20000"/>
          </a:bodyPr>
          <a:p>
            <a:pPr>
              <a:lnSpc>
                <a:spcPct val="150000"/>
              </a:lnSpc>
            </a:pPr>
            <a:r>
              <a:rPr lang="zh-CN" sz="2200" b="1">
                <a:latin typeface="+mj-ea"/>
                <a:ea typeface="+mj-ea"/>
                <a:sym typeface="+mn-ea"/>
              </a:rPr>
              <a:t>实现变更</a:t>
            </a:r>
            <a:endParaRPr lang="zh-CN" sz="2200" b="1">
              <a:latin typeface="+mj-ea"/>
              <a:ea typeface="+mj-ea"/>
              <a:sym typeface="+mn-ea"/>
            </a:endParaRPr>
          </a:p>
          <a:p>
            <a:pPr>
              <a:lnSpc>
                <a:spcPct val="150000"/>
              </a:lnSpc>
            </a:pPr>
            <a:r>
              <a:rPr lang="zh-CN" sz="1600">
                <a:latin typeface="+mn-ea"/>
                <a:cs typeface="+mn-ea"/>
                <a:sym typeface="+mn-ea"/>
              </a:rPr>
              <a:t>修改人(或者修改人团队）更新受影响的工作产品以完整实现该变更。使用需求跟踪信息来查找变更影响的系统所有部分并更新跟踪信息显示的变更。</a:t>
            </a:r>
            <a:endParaRPr lang="zh-CN" sz="1600" b="0">
              <a:latin typeface="+mn-ea"/>
              <a:cs typeface="+mn-ea"/>
            </a:endParaRPr>
          </a:p>
          <a:p>
            <a:pPr>
              <a:lnSpc>
                <a:spcPct val="150000"/>
              </a:lnSpc>
            </a:pPr>
            <a:endParaRPr lang="zh-CN" altLang="en-US" sz="1600">
              <a:solidFill>
                <a:sysClr val="windowText" lastClr="000000">
                  <a:lumMod val="75000"/>
                  <a:lumOff val="25000"/>
                </a:sysClr>
              </a:solidFill>
              <a:uFillTx/>
              <a:latin typeface="+mn-ea"/>
              <a:cs typeface="+mn-ea"/>
              <a:sym typeface="Arial" panose="020B0604020202020204" pitchFamily="34" charset="0"/>
            </a:endParaRPr>
          </a:p>
        </p:txBody>
      </p:sp>
      <p:sp>
        <p:nvSpPr>
          <p:cNvPr id="43" name="对角圆角矩形 3"/>
          <p:cNvSpPr/>
          <p:nvPr>
            <p:custDataLst>
              <p:tags r:id="rId5"/>
            </p:custDataLst>
          </p:nvPr>
        </p:nvSpPr>
        <p:spPr>
          <a:xfrm>
            <a:off x="4917920" y="1081083"/>
            <a:ext cx="4084566" cy="2197602"/>
          </a:xfrm>
          <a:prstGeom prst="round2DiagRect">
            <a:avLst>
              <a:gd name="adj1" fmla="val 0"/>
              <a:gd name="adj2" fmla="val 0"/>
            </a:avLst>
          </a:prstGeom>
          <a:noFill/>
          <a:ln w="25400">
            <a:solidFill>
              <a:srgbClr val="DECC00"/>
            </a:solidFill>
          </a:ln>
          <a:effectLst/>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20000"/>
              </a:lnSpc>
            </a:pPr>
            <a:endParaRPr lang="da-DK" altLang="zh-CN" dirty="0">
              <a:solidFill>
                <a:srgbClr val="FFCC00">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文本框 44"/>
          <p:cNvSpPr txBox="1"/>
          <p:nvPr>
            <p:custDataLst>
              <p:tags r:id="rId6"/>
            </p:custDataLst>
          </p:nvPr>
        </p:nvSpPr>
        <p:spPr>
          <a:xfrm>
            <a:off x="5808620" y="1197545"/>
            <a:ext cx="2947248" cy="1936167"/>
          </a:xfrm>
          <a:prstGeom prst="rect">
            <a:avLst/>
          </a:prstGeom>
          <a:noFill/>
        </p:spPr>
        <p:txBody>
          <a:bodyPr wrap="square" rtlCol="0">
            <a:normAutofit fontScale="90000" lnSpcReduction="20000"/>
          </a:bodyPr>
          <a:p>
            <a:pPr>
              <a:lnSpc>
                <a:spcPct val="150000"/>
              </a:lnSpc>
            </a:pPr>
            <a:r>
              <a:rPr lang="zh-CN" sz="2200" b="1">
                <a:latin typeface="+mn-ea"/>
                <a:sym typeface="+mn-ea"/>
              </a:rPr>
              <a:t>决定变更</a:t>
            </a:r>
            <a:endParaRPr lang="zh-CN" sz="2200" b="1">
              <a:ea typeface="宋体" panose="02010600030101010101" pitchFamily="2" charset="-122"/>
              <a:sym typeface="+mn-ea"/>
            </a:endParaRPr>
          </a:p>
          <a:p>
            <a:pPr>
              <a:lnSpc>
                <a:spcPct val="150000"/>
              </a:lnSpc>
            </a:pPr>
            <a:r>
              <a:rPr lang="zh-CN" sz="1600">
                <a:latin typeface="+mn-ea"/>
                <a:cs typeface="+mn-ea"/>
                <a:sym typeface="+mn-ea"/>
              </a:rPr>
              <a:t>由CCB授意的决策者来决定是否该批准还是驳回该变更。CCB为每个批准的变更指定优先级或实现的目标日期，或将其安排到具体的迭代或发布版本。</a:t>
            </a:r>
            <a:endParaRPr lang="zh-CN" b="0">
              <a:ea typeface="宋体" panose="02010600030101010101" pitchFamily="2" charset="-122"/>
            </a:endParaRPr>
          </a:p>
          <a:p>
            <a:pPr>
              <a:lnSpc>
                <a:spcPct val="120000"/>
              </a:lnSpc>
            </a:pPr>
            <a:endParaRPr lang="zh-CN" altLang="en-US" b="0">
              <a:solidFill>
                <a:sysClr val="windowText" lastClr="000000">
                  <a:lumMod val="75000"/>
                  <a:lumOff val="25000"/>
                </a:sysClr>
              </a:solidFill>
              <a:uFillTx/>
              <a:latin typeface="Arial" panose="020B0604020202020204" pitchFamily="34" charset="0"/>
              <a:ea typeface="宋体" panose="02010600030101010101" pitchFamily="2" charset="-122"/>
              <a:sym typeface="Arial" panose="020B0604020202020204" pitchFamily="34" charset="0"/>
            </a:endParaRPr>
          </a:p>
        </p:txBody>
      </p:sp>
      <p:sp>
        <p:nvSpPr>
          <p:cNvPr id="49" name="对角圆角矩形 3"/>
          <p:cNvSpPr/>
          <p:nvPr>
            <p:custDataLst>
              <p:tags r:id="rId7"/>
            </p:custDataLst>
          </p:nvPr>
        </p:nvSpPr>
        <p:spPr>
          <a:xfrm>
            <a:off x="4917920" y="3443345"/>
            <a:ext cx="4084566" cy="2197602"/>
          </a:xfrm>
          <a:prstGeom prst="round2DiagRect">
            <a:avLst>
              <a:gd name="adj1" fmla="val 0"/>
              <a:gd name="adj2" fmla="val 0"/>
            </a:avLst>
          </a:prstGeom>
          <a:noFill/>
          <a:ln w="25400">
            <a:solidFill>
              <a:srgbClr val="689626"/>
            </a:solidFill>
          </a:ln>
          <a:effectLst/>
        </p:spPr>
        <p:txBody>
          <a:bodyPr rot="0" spcFirstLastPara="0" vertOverflow="overflow" horzOverflow="overflow" vert="horz" wrap="square" lIns="91440" tIns="45720" rIns="91440" bIns="45720" numCol="1" spcCol="0" rtlCol="0" fromWordArt="0" anchor="ctr" anchorCtr="0" forceAA="0" compatLnSpc="1">
            <a:noAutofit/>
          </a:bodyPr>
          <a:p>
            <a:pPr algn="just">
              <a:lnSpc>
                <a:spcPct val="120000"/>
              </a:lnSpc>
            </a:pPr>
            <a:endParaRPr lang="da-DK" altLang="zh-CN" dirty="0">
              <a:solidFill>
                <a:srgbClr val="FFCC00">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文本框 50"/>
          <p:cNvSpPr txBox="1"/>
          <p:nvPr>
            <p:custDataLst>
              <p:tags r:id="rId8"/>
            </p:custDataLst>
          </p:nvPr>
        </p:nvSpPr>
        <p:spPr>
          <a:xfrm>
            <a:off x="5808345" y="3443605"/>
            <a:ext cx="3096260" cy="2298700"/>
          </a:xfrm>
          <a:prstGeom prst="rect">
            <a:avLst/>
          </a:prstGeom>
          <a:noFill/>
        </p:spPr>
        <p:txBody>
          <a:bodyPr wrap="square" rtlCol="0">
            <a:normAutofit fontScale="60000"/>
          </a:bodyPr>
          <a:p>
            <a:pPr>
              <a:lnSpc>
                <a:spcPct val="150000"/>
              </a:lnSpc>
            </a:pPr>
            <a:r>
              <a:rPr lang="zh-CN" sz="3300" b="1">
                <a:latin typeface="+mj-ea"/>
                <a:ea typeface="+mj-ea"/>
                <a:sym typeface="+mn-ea"/>
              </a:rPr>
              <a:t>验证变更</a:t>
            </a:r>
            <a:endParaRPr lang="zh-CN" sz="3300" b="1">
              <a:latin typeface="+mj-ea"/>
              <a:ea typeface="+mj-ea"/>
              <a:sym typeface="+mn-ea"/>
            </a:endParaRPr>
          </a:p>
          <a:p>
            <a:pPr>
              <a:lnSpc>
                <a:spcPct val="150000"/>
              </a:lnSpc>
            </a:pPr>
            <a:r>
              <a:rPr lang="zh-CN" sz="2000">
                <a:latin typeface="+mn-ea"/>
                <a:sym typeface="+mn-ea"/>
              </a:rPr>
              <a:t>需求变更一般通过同行评审来确保修改后的交付物完成了所有方方面面的改动。若干个团队成员可能在多个不同的下游工作产品中通过测试或评审的方式验证变更。验证完成以后，修改人根据项目文档和代码管理约定将工作产品更新到适当的位置。</a:t>
            </a:r>
            <a:endParaRPr lang="zh-CN" altLang="en-US" sz="2000">
              <a:solidFill>
                <a:sysClr val="windowText" lastClr="000000">
                  <a:lumMod val="75000"/>
                  <a:lumOff val="25000"/>
                </a:sysClr>
              </a:solidFill>
              <a:uFillTx/>
              <a:latin typeface="+mn-ea"/>
              <a:sym typeface="+mn-ea"/>
            </a:endParaRPr>
          </a:p>
        </p:txBody>
      </p:sp>
      <p:sp>
        <p:nvSpPr>
          <p:cNvPr id="55" name="矩形 54"/>
          <p:cNvSpPr/>
          <p:nvPr>
            <p:custDataLst>
              <p:tags r:id="rId9"/>
            </p:custDataLst>
          </p:nvPr>
        </p:nvSpPr>
        <p:spPr>
          <a:xfrm>
            <a:off x="670825" y="3689549"/>
            <a:ext cx="585789" cy="568932"/>
          </a:xfrm>
          <a:prstGeom prst="rect">
            <a:avLst/>
          </a:prstGeom>
          <a:solidFill>
            <a:srgbClr val="A0BB0C"/>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矩形 55"/>
          <p:cNvSpPr/>
          <p:nvPr>
            <p:custDataLst>
              <p:tags r:id="rId10"/>
            </p:custDataLst>
          </p:nvPr>
        </p:nvSpPr>
        <p:spPr>
          <a:xfrm>
            <a:off x="691323" y="3735710"/>
            <a:ext cx="544794" cy="510769"/>
          </a:xfrm>
          <a:prstGeom prst="rect">
            <a:avLst/>
          </a:prstGeom>
        </p:spPr>
        <p:txBody>
          <a:bodyPr wrap="none">
            <a:normAutofit lnSpcReduction="10000"/>
          </a:bodyPr>
          <a:p>
            <a:pPr algn="ctr">
              <a:lnSpc>
                <a:spcPct val="120000"/>
              </a:lnSpc>
            </a:pPr>
            <a:r>
              <a:rPr lang="en-US" altLang="zh-CN"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custDataLst>
              <p:tags r:id="rId11"/>
            </p:custDataLst>
          </p:nvPr>
        </p:nvSpPr>
        <p:spPr>
          <a:xfrm>
            <a:off x="670825" y="1295598"/>
            <a:ext cx="585789" cy="568932"/>
          </a:xfrm>
          <a:prstGeom prst="rect">
            <a:avLst/>
          </a:prstGeom>
          <a:solidFill>
            <a:srgbClr val="FFCC00"/>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矩形 58"/>
          <p:cNvSpPr/>
          <p:nvPr>
            <p:custDataLst>
              <p:tags r:id="rId12"/>
            </p:custDataLst>
          </p:nvPr>
        </p:nvSpPr>
        <p:spPr>
          <a:xfrm>
            <a:off x="691323" y="1341759"/>
            <a:ext cx="544794" cy="510769"/>
          </a:xfrm>
          <a:prstGeom prst="rect">
            <a:avLst/>
          </a:prstGeom>
        </p:spPr>
        <p:txBody>
          <a:bodyPr wrap="none">
            <a:normAutofit lnSpcReduction="10000"/>
          </a:bodyPr>
          <a:p>
            <a:pPr algn="ctr">
              <a:lnSpc>
                <a:spcPct val="120000"/>
              </a:lnSpc>
            </a:pPr>
            <a:r>
              <a:rPr lang="en-US" altLang="zh-CN"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60"/>
          <p:cNvSpPr/>
          <p:nvPr>
            <p:custDataLst>
              <p:tags r:id="rId13"/>
            </p:custDataLst>
          </p:nvPr>
        </p:nvSpPr>
        <p:spPr>
          <a:xfrm>
            <a:off x="5070376" y="3689549"/>
            <a:ext cx="585789" cy="568932"/>
          </a:xfrm>
          <a:prstGeom prst="rect">
            <a:avLst/>
          </a:prstGeom>
          <a:solidFill>
            <a:srgbClr val="689626"/>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p>
            <a:pPr algn="ctr">
              <a:lnSpc>
                <a:spcPct val="120000"/>
              </a:lnSpc>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61"/>
          <p:cNvSpPr/>
          <p:nvPr>
            <p:custDataLst>
              <p:tags r:id="rId14"/>
            </p:custDataLst>
          </p:nvPr>
        </p:nvSpPr>
        <p:spPr>
          <a:xfrm>
            <a:off x="5090873" y="3735710"/>
            <a:ext cx="544794" cy="510769"/>
          </a:xfrm>
          <a:prstGeom prst="rect">
            <a:avLst/>
          </a:prstGeom>
        </p:spPr>
        <p:txBody>
          <a:bodyPr wrap="none">
            <a:normAutofit lnSpcReduction="10000"/>
          </a:bodyPr>
          <a:p>
            <a:pPr algn="ctr">
              <a:lnSpc>
                <a:spcPct val="120000"/>
              </a:lnSpc>
            </a:pPr>
            <a:r>
              <a:rPr lang="en-US" altLang="zh-CN"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矩形 63"/>
          <p:cNvSpPr/>
          <p:nvPr>
            <p:custDataLst>
              <p:tags r:id="rId15"/>
            </p:custDataLst>
          </p:nvPr>
        </p:nvSpPr>
        <p:spPr>
          <a:xfrm>
            <a:off x="5070376" y="1295598"/>
            <a:ext cx="585789" cy="568932"/>
          </a:xfrm>
          <a:prstGeom prst="rect">
            <a:avLst/>
          </a:prstGeom>
          <a:solidFill>
            <a:srgbClr val="DECC00"/>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矩形 64"/>
          <p:cNvSpPr/>
          <p:nvPr>
            <p:custDataLst>
              <p:tags r:id="rId16"/>
            </p:custDataLst>
          </p:nvPr>
        </p:nvSpPr>
        <p:spPr>
          <a:xfrm>
            <a:off x="5090873" y="1341759"/>
            <a:ext cx="544794" cy="510769"/>
          </a:xfrm>
          <a:prstGeom prst="rect">
            <a:avLst/>
          </a:prstGeom>
        </p:spPr>
        <p:txBody>
          <a:bodyPr wrap="none">
            <a:normAutofit lnSpcReduction="10000"/>
          </a:bodyPr>
          <a:p>
            <a:pPr algn="ctr">
              <a:lnSpc>
                <a:spcPct val="120000"/>
              </a:lnSpc>
            </a:pPr>
            <a:r>
              <a:rPr lang="en-US" altLang="zh-CN"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400" b="1"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7"/>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思源黑体 CN Light" panose="020B0300000000000000" charset="-122"/>
                <a:ea typeface="思源黑体 CN Light" panose="020B0300000000000000" charset="-122"/>
              </a:rPr>
              <a:t>变更申请表（模板</a:t>
            </a:r>
            <a:r>
              <a:rPr lang="zh-CN" altLang="en-US" sz="2400">
                <a:latin typeface="思源黑体 CN Light" panose="020B0300000000000000" charset="-122"/>
                <a:ea typeface="思源黑体 CN Light" panose="020B0300000000000000" charset="-122"/>
              </a:rPr>
              <a:t>）</a:t>
            </a:r>
            <a:endParaRPr lang="zh-CN" altLang="en-US" sz="2400">
              <a:latin typeface="思源黑体 CN Light" panose="020B0300000000000000" charset="-122"/>
              <a:ea typeface="思源黑体 CN Light" panose="020B0300000000000000" charset="-122"/>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sp>
        <p:nvSpPr>
          <p:cNvPr id="4" name="文本框 3"/>
          <p:cNvSpPr txBox="1"/>
          <p:nvPr/>
        </p:nvSpPr>
        <p:spPr>
          <a:xfrm>
            <a:off x="609600" y="6395720"/>
            <a:ext cx="4636135" cy="337185"/>
          </a:xfrm>
          <a:prstGeom prst="rect">
            <a:avLst/>
          </a:prstGeom>
          <a:noFill/>
        </p:spPr>
        <p:txBody>
          <a:bodyPr wrap="square" rtlCol="0">
            <a:spAutoFit/>
          </a:bodyPr>
          <a:p>
            <a:pPr algn="ctr"/>
            <a:r>
              <a:rPr lang="zh-CN" altLang="en-US" sz="1600">
                <a:latin typeface="+mn-ea"/>
                <a:cs typeface="+mn-ea"/>
              </a:rPr>
              <a:t>表</a:t>
            </a:r>
            <a:r>
              <a:rPr lang="en-US" altLang="zh-CN" sz="1600">
                <a:latin typeface="+mn-ea"/>
                <a:cs typeface="+mn-ea"/>
              </a:rPr>
              <a:t>3  </a:t>
            </a:r>
            <a:r>
              <a:rPr lang="zh-CN" altLang="en-US" sz="1600">
                <a:latin typeface="+mn-ea"/>
                <a:cs typeface="+mn-ea"/>
              </a:rPr>
              <a:t>变更申请表模板</a:t>
            </a:r>
            <a:endParaRPr lang="zh-CN" altLang="en-US" sz="1600">
              <a:latin typeface="+mn-ea"/>
              <a:cs typeface="+mn-ea"/>
            </a:endParaRPr>
          </a:p>
        </p:txBody>
      </p:sp>
      <p:sp>
        <p:nvSpPr>
          <p:cNvPr id="3" name="文本框 2"/>
          <p:cNvSpPr txBox="1"/>
          <p:nvPr/>
        </p:nvSpPr>
        <p:spPr>
          <a:xfrm>
            <a:off x="6783070" y="2538730"/>
            <a:ext cx="4900930" cy="1568450"/>
          </a:xfrm>
          <a:prstGeom prst="rect">
            <a:avLst/>
          </a:prstGeom>
          <a:noFill/>
        </p:spPr>
        <p:txBody>
          <a:bodyPr wrap="square" rtlCol="0">
            <a:spAutoFit/>
          </a:bodyPr>
          <a:p>
            <a:pPr>
              <a:lnSpc>
                <a:spcPct val="150000"/>
              </a:lnSpc>
            </a:pPr>
            <a:r>
              <a:rPr lang="en-US" altLang="zh-CN" sz="1600"/>
              <a:t>* </a:t>
            </a:r>
            <a:r>
              <a:rPr lang="zh-CN" altLang="en-US" sz="1600"/>
              <a:t>每次出现新的变更需求时，</a:t>
            </a:r>
            <a:r>
              <a:rPr lang="en-US" altLang="zh-CN" sz="1600"/>
              <a:t>CCB</a:t>
            </a:r>
            <a:r>
              <a:rPr lang="zh-CN" altLang="en-US" sz="1600"/>
              <a:t>中的提交者角色需要填写变更申请表，包括申请的详细内容、变更的影响分析等，最终由</a:t>
            </a:r>
            <a:r>
              <a:rPr lang="en-US" altLang="zh-CN" sz="1600"/>
              <a:t>CCB</a:t>
            </a:r>
            <a:r>
              <a:rPr lang="zh-CN" altLang="en-US" sz="1600"/>
              <a:t>委员会决议是否通过该项申请。若通过，则最后签字授权通过。</a:t>
            </a:r>
            <a:endParaRPr lang="zh-CN" altLang="en-US" sz="1600"/>
          </a:p>
        </p:txBody>
      </p:sp>
      <p:pic>
        <p:nvPicPr>
          <p:cNvPr id="5" name="图片 4"/>
          <p:cNvPicPr>
            <a:picLocks noChangeAspect="1"/>
          </p:cNvPicPr>
          <p:nvPr/>
        </p:nvPicPr>
        <p:blipFill>
          <a:blip r:embed="rId1"/>
          <a:stretch>
            <a:fillRect/>
          </a:stretch>
        </p:blipFill>
        <p:spPr>
          <a:xfrm>
            <a:off x="609600" y="716915"/>
            <a:ext cx="4742815" cy="56794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54300" y="3153410"/>
            <a:ext cx="7984490" cy="1198880"/>
          </a:xfrm>
          <a:prstGeom prst="rect">
            <a:avLst/>
          </a:prstGeom>
          <a:noFill/>
        </p:spPr>
        <p:txBody>
          <a:bodyPr wrap="square" rtlCol="0">
            <a:spAutoFit/>
          </a:bodyPr>
          <a:p>
            <a:r>
              <a:rPr lang="zh-CN" sz="7200">
                <a:latin typeface="思源黑体 CN Light" panose="020B0300000000000000" charset="-122"/>
                <a:ea typeface="思源黑体 CN Light" panose="020B0300000000000000" charset="-122"/>
                <a:sym typeface="+mn-ea"/>
              </a:rPr>
              <a:t>需求变更分析</a:t>
            </a:r>
            <a:endParaRPr lang="zh-CN" altLang="en-US" sz="7200" b="1">
              <a:latin typeface="思源黑体 CN Light" panose="020B0300000000000000" charset="-122"/>
              <a:ea typeface="思源黑体 CN Light" panose="020B0300000000000000" charset="-122"/>
              <a:sym typeface="+mn-ea"/>
            </a:endParaRPr>
          </a:p>
        </p:txBody>
      </p:sp>
      <p:sp>
        <p:nvSpPr>
          <p:cNvPr id="5" name="文本框 4"/>
          <p:cNvSpPr txBox="1"/>
          <p:nvPr/>
        </p:nvSpPr>
        <p:spPr>
          <a:xfrm>
            <a:off x="2654300" y="2276475"/>
            <a:ext cx="4909185" cy="768350"/>
          </a:xfrm>
          <a:prstGeom prst="rect">
            <a:avLst/>
          </a:prstGeom>
          <a:noFill/>
        </p:spPr>
        <p:txBody>
          <a:bodyPr wrap="square" rtlCol="0">
            <a:spAutoFit/>
          </a:bodyPr>
          <a:p>
            <a:pPr algn="l"/>
            <a:r>
              <a:rPr lang="en-US" altLang="zh-CN" sz="4400" b="1">
                <a:sym typeface="+mn-ea"/>
              </a:rPr>
              <a:t>Part.02</a:t>
            </a:r>
            <a:endParaRPr lang="en-US" altLang="zh-CN" sz="4400" b="1">
              <a:sym typeface="+mn-ea"/>
            </a:endParaRPr>
          </a:p>
        </p:txBody>
      </p:sp>
      <p:sp>
        <p:nvSpPr>
          <p:cNvPr id="2" name="矩形 1"/>
          <p:cNvSpPr/>
          <p:nvPr/>
        </p:nvSpPr>
        <p:spPr>
          <a:xfrm>
            <a:off x="4860925" y="2861945"/>
            <a:ext cx="2042795" cy="1504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D:\详情页参考\高级图片\未标题-6.png未标题-6"/>
          <p:cNvPicPr>
            <a:picLocks noChangeAspect="1"/>
          </p:cNvPicPr>
          <p:nvPr/>
        </p:nvPicPr>
        <p:blipFill>
          <a:blip r:embed="rId1"/>
          <a:srcRect/>
          <a:stretch>
            <a:fillRect/>
          </a:stretch>
        </p:blipFill>
        <p:spPr>
          <a:xfrm>
            <a:off x="8769985" y="3012440"/>
            <a:ext cx="3547110" cy="3547745"/>
          </a:xfrm>
          <a:prstGeom prst="rect">
            <a:avLst/>
          </a:prstGeom>
        </p:spPr>
      </p:pic>
      <p:sp>
        <p:nvSpPr>
          <p:cNvPr id="3" name="矩形 2"/>
          <p:cNvSpPr/>
          <p:nvPr/>
        </p:nvSpPr>
        <p:spPr>
          <a:xfrm>
            <a:off x="475615" y="0"/>
            <a:ext cx="314325" cy="142938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2" name="文本框 11"/>
          <p:cNvSpPr txBox="1"/>
          <p:nvPr/>
        </p:nvSpPr>
        <p:spPr>
          <a:xfrm>
            <a:off x="797560" y="1303020"/>
            <a:ext cx="10848975" cy="2584450"/>
          </a:xfrm>
          <a:prstGeom prst="rect">
            <a:avLst/>
          </a:prstGeom>
          <a:noFill/>
        </p:spPr>
        <p:txBody>
          <a:bodyPr wrap="square" rtlCol="0">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n-ea"/>
                <a:cs typeface="+mn-ea"/>
              </a:rPr>
              <a:t>新增用户需求：</a:t>
            </a:r>
            <a:r>
              <a:rPr lang="en-US" altLang="zh-CN" b="1">
                <a:solidFill>
                  <a:schemeClr val="accent4">
                    <a:lumMod val="50000"/>
                  </a:schemeClr>
                </a:solidFill>
                <a:latin typeface="+mn-ea"/>
                <a:cs typeface="+mn-ea"/>
              </a:rPr>
              <a:t>“</a:t>
            </a:r>
            <a:r>
              <a:rPr lang="zh-CN" altLang="en-US" b="1">
                <a:solidFill>
                  <a:schemeClr val="accent4">
                    <a:lumMod val="50000"/>
                  </a:schemeClr>
                </a:solidFill>
                <a:latin typeface="+mn-ea"/>
                <a:cs typeface="+mn-ea"/>
              </a:rPr>
              <a:t>希望增加教师动态的推送功能，有新的教师相关的变化，比如：别人的关注，新的回复、新的评论等等，都能马上推送给相关教师的微信或邮箱。</a:t>
            </a:r>
            <a:r>
              <a:rPr lang="en-US" altLang="zh-CN" b="1">
                <a:solidFill>
                  <a:schemeClr val="accent4">
                    <a:lumMod val="50000"/>
                  </a:schemeClr>
                </a:solidFill>
                <a:latin typeface="+mn-ea"/>
                <a:cs typeface="+mn-ea"/>
              </a:rPr>
              <a:t>”</a:t>
            </a:r>
            <a:endParaRPr lang="en-US" altLang="zh-CN" b="1">
              <a:solidFill>
                <a:schemeClr val="accent4">
                  <a:lumMod val="50000"/>
                </a:schemeClr>
              </a:solidFill>
              <a:latin typeface="+mn-ea"/>
              <a:cs typeface="+mn-ea"/>
            </a:endParaRPr>
          </a:p>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n-ea"/>
                <a:cs typeface="+mn-ea"/>
              </a:rPr>
              <a:t>我们选择的是推送至教师邮箱。</a:t>
            </a:r>
            <a:endParaRPr lang="en-US" altLang="zh-CN" b="1">
              <a:solidFill>
                <a:schemeClr val="accent4">
                  <a:lumMod val="50000"/>
                </a:schemeClr>
              </a:solidFill>
              <a:latin typeface="+mn-ea"/>
              <a:cs typeface="+mn-ea"/>
            </a:endParaRPr>
          </a:p>
          <a:p>
            <a:pPr marL="285750" indent="-285750" algn="l">
              <a:lnSpc>
                <a:spcPct val="150000"/>
              </a:lnSpc>
              <a:buFont typeface="Arial" panose="020B0604020202020204" pitchFamily="34" charset="0"/>
              <a:buChar char="•"/>
            </a:pPr>
            <a:r>
              <a:rPr lang="zh-CN" altLang="en-US">
                <a:latin typeface="+mn-ea"/>
                <a:cs typeface="+mn-ea"/>
              </a:rPr>
              <a:t>为能更好的适应新增需求带来的项目影响，我们将新增的教师动态推送需求导入需求管理工具统御</a:t>
            </a:r>
            <a:r>
              <a:rPr lang="en-US" altLang="zh-CN">
                <a:latin typeface="+mn-ea"/>
                <a:cs typeface="+mn-ea"/>
              </a:rPr>
              <a:t>Okit</a:t>
            </a:r>
            <a:r>
              <a:rPr lang="zh-CN" altLang="en-US">
                <a:latin typeface="+mn-ea"/>
                <a:cs typeface="+mn-ea"/>
              </a:rPr>
              <a:t>，并关联相关项，利用该工具分析其影响范围。</a:t>
            </a:r>
            <a:endParaRPr lang="zh-CN" altLang="en-US">
              <a:latin typeface="+mn-ea"/>
              <a:cs typeface="+mn-ea"/>
            </a:endParaRPr>
          </a:p>
          <a:p>
            <a:pPr indent="0" algn="l">
              <a:lnSpc>
                <a:spcPct val="150000"/>
              </a:lnSpc>
              <a:buFont typeface="Arial" panose="020B0604020202020204" pitchFamily="34" charset="0"/>
              <a:buNone/>
            </a:pPr>
            <a:endParaRPr lang="en-US" altLang="zh-CN">
              <a:latin typeface="+mn-ea"/>
              <a:cs typeface="+mn-ea"/>
            </a:endParaRPr>
          </a:p>
        </p:txBody>
      </p:sp>
      <p:pic>
        <p:nvPicPr>
          <p:cNvPr id="13" name="图片 12"/>
          <p:cNvPicPr>
            <a:picLocks noChangeAspect="1"/>
          </p:cNvPicPr>
          <p:nvPr/>
        </p:nvPicPr>
        <p:blipFill>
          <a:blip r:embed="rId1"/>
          <a:stretch>
            <a:fillRect/>
          </a:stretch>
        </p:blipFill>
        <p:spPr>
          <a:xfrm>
            <a:off x="1385570" y="4152900"/>
            <a:ext cx="4577080" cy="1464945"/>
          </a:xfrm>
          <a:prstGeom prst="rect">
            <a:avLst/>
          </a:prstGeom>
        </p:spPr>
      </p:pic>
      <p:pic>
        <p:nvPicPr>
          <p:cNvPr id="14" name="图片 13"/>
          <p:cNvPicPr>
            <a:picLocks noChangeAspect="1"/>
          </p:cNvPicPr>
          <p:nvPr/>
        </p:nvPicPr>
        <p:blipFill>
          <a:blip r:embed="rId2"/>
          <a:stretch>
            <a:fillRect/>
          </a:stretch>
        </p:blipFill>
        <p:spPr>
          <a:xfrm>
            <a:off x="6066790" y="3970020"/>
            <a:ext cx="5444490" cy="1843405"/>
          </a:xfrm>
          <a:prstGeom prst="rect">
            <a:avLst/>
          </a:prstGeom>
        </p:spPr>
      </p:pic>
      <p:sp>
        <p:nvSpPr>
          <p:cNvPr id="15" name="文本框 14"/>
          <p:cNvSpPr txBox="1"/>
          <p:nvPr/>
        </p:nvSpPr>
        <p:spPr>
          <a:xfrm>
            <a:off x="4391660" y="6182995"/>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5 </a:t>
            </a:r>
            <a:r>
              <a:rPr lang="zh-CN" altLang="en-US" sz="1600">
                <a:latin typeface="+mn-ea"/>
                <a:cs typeface="+mn-ea"/>
              </a:rPr>
              <a:t>统御</a:t>
            </a:r>
            <a:r>
              <a:rPr lang="en-US" altLang="zh-CN" sz="1600">
                <a:latin typeface="+mn-ea"/>
                <a:cs typeface="+mn-ea"/>
              </a:rPr>
              <a:t>Okit</a:t>
            </a:r>
            <a:r>
              <a:rPr lang="zh-CN" altLang="en-US" sz="1600">
                <a:latin typeface="+mn-ea"/>
                <a:cs typeface="+mn-ea"/>
              </a:rPr>
              <a:t>产品</a:t>
            </a:r>
            <a:endParaRPr lang="zh-CN" altLang="en-US" sz="1600">
              <a:latin typeface="+mn-ea"/>
              <a:cs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304665" y="6378575"/>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5 </a:t>
            </a:r>
            <a:r>
              <a:rPr lang="zh-CN" altLang="en-US" sz="1600">
                <a:latin typeface="+mn-ea"/>
                <a:cs typeface="+mn-ea"/>
              </a:rPr>
              <a:t>统御</a:t>
            </a:r>
            <a:r>
              <a:rPr lang="en-US" altLang="zh-CN" sz="1600">
                <a:latin typeface="+mn-ea"/>
                <a:cs typeface="+mn-ea"/>
              </a:rPr>
              <a:t>Okit</a:t>
            </a:r>
            <a:r>
              <a:rPr lang="zh-CN" altLang="en-US" sz="1600">
                <a:latin typeface="+mn-ea"/>
                <a:cs typeface="+mn-ea"/>
              </a:rPr>
              <a:t>产品优势</a:t>
            </a:r>
            <a:endParaRPr lang="zh-CN" altLang="en-US" sz="1600">
              <a:latin typeface="+mn-ea"/>
              <a:cs typeface="+mn-ea"/>
            </a:endParaRPr>
          </a:p>
        </p:txBody>
      </p:sp>
      <p:pic>
        <p:nvPicPr>
          <p:cNvPr id="3" name="图片 2"/>
          <p:cNvPicPr>
            <a:picLocks noChangeAspect="1"/>
          </p:cNvPicPr>
          <p:nvPr/>
        </p:nvPicPr>
        <p:blipFill>
          <a:blip r:embed="rId1"/>
          <a:stretch>
            <a:fillRect/>
          </a:stretch>
        </p:blipFill>
        <p:spPr>
          <a:xfrm>
            <a:off x="2375535" y="2362200"/>
            <a:ext cx="8148320" cy="3978275"/>
          </a:xfrm>
          <a:prstGeom prst="rect">
            <a:avLst/>
          </a:prstGeom>
        </p:spPr>
      </p:pic>
      <p:sp>
        <p:nvSpPr>
          <p:cNvPr id="6" name="文本框 5"/>
          <p:cNvSpPr txBox="1"/>
          <p:nvPr/>
        </p:nvSpPr>
        <p:spPr>
          <a:xfrm>
            <a:off x="1118870" y="1177290"/>
            <a:ext cx="10527665" cy="922020"/>
          </a:xfrm>
          <a:prstGeom prst="rect">
            <a:avLst/>
          </a:prstGeom>
          <a:noFill/>
        </p:spPr>
        <p:txBody>
          <a:bodyPr wrap="square" rtlCol="0" anchor="t">
            <a:spAutoFit/>
          </a:bodyPr>
          <a:p>
            <a:pPr indent="0" algn="l">
              <a:lnSpc>
                <a:spcPct val="150000"/>
              </a:lnSpc>
              <a:buFont typeface="Wingdings" panose="05000000000000000000" charset="0"/>
              <a:buNone/>
            </a:pPr>
            <a:r>
              <a:rPr lang="zh-CN" altLang="en-US"/>
              <a:t>为了能更精准的导出需求的影响范围，最终我们从专业程度上选择了统御</a:t>
            </a:r>
            <a:r>
              <a:rPr lang="en-US" altLang="zh-CN"/>
              <a:t>Okit</a:t>
            </a:r>
            <a:r>
              <a:rPr lang="zh-CN" altLang="en-US"/>
              <a:t>产品。以下是官网给出的优势介绍，对于本项目而言，全面的项目管理支持是</a:t>
            </a:r>
            <a:r>
              <a:rPr lang="en-US" altLang="zh-CN"/>
              <a:t>Okit</a:t>
            </a:r>
            <a:r>
              <a:rPr lang="zh-CN" altLang="en-US"/>
              <a:t>的最大吸引点。</a:t>
            </a:r>
            <a:endParaRPr lang="zh-CN" altLang="en-US"/>
          </a:p>
        </p:txBody>
      </p:sp>
      <mc:AlternateContent xmlns:mc="http://schemas.openxmlformats.org/markup-compatibility/2006" xmlns:p14="http://schemas.microsoft.com/office/powerpoint/2010/main">
        <mc:Choice Requires="p14">
          <p:contentPart r:id="rId2" p14:bwMode="auto">
            <p14:nvContentPartPr>
              <p14:cNvPr id="7" name="墨迹 6"/>
              <p14:cNvContentPartPr/>
              <p14:nvPr/>
            </p14:nvContentPartPr>
            <p14:xfrm>
              <a:off x="400050" y="6832600"/>
              <a:ext cx="6350" cy="360"/>
            </p14:xfrm>
          </p:contentPart>
        </mc:Choice>
        <mc:Fallback xmlns="">
          <p:pic>
            <p:nvPicPr>
              <p:cNvPr id="7" name="墨迹 6"/>
            </p:nvPicPr>
            <p:blipFill>
              <a:blip r:embed="rId3"/>
            </p:blipFill>
            <p:spPr>
              <a:xfrm>
                <a:off x="400050" y="6832600"/>
                <a:ext cx="635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3263900" y="2362200"/>
              <a:ext cx="1301750" cy="234950"/>
            </p14:xfrm>
          </p:contentPart>
        </mc:Choice>
        <mc:Fallback xmlns="">
          <p:pic>
            <p:nvPicPr>
              <p:cNvPr id="8" name="墨迹 7"/>
            </p:nvPicPr>
            <p:blipFill>
              <a:blip r:embed="rId5"/>
            </p:blipFill>
            <p:spPr>
              <a:xfrm>
                <a:off x="3263900" y="2362200"/>
                <a:ext cx="1301750" cy="234950"/>
              </a:xfrm>
              <a:prstGeom prst="rect"/>
            </p:spPr>
          </p:pic>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304665" y="637857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6 </a:t>
            </a:r>
            <a:r>
              <a:rPr lang="zh-CN" altLang="en-US" sz="1400">
                <a:latin typeface="+mn-ea"/>
                <a:cs typeface="+mn-ea"/>
              </a:rPr>
              <a:t>统御</a:t>
            </a:r>
            <a:r>
              <a:rPr lang="en-US" altLang="zh-CN" sz="1400">
                <a:latin typeface="+mn-ea"/>
                <a:cs typeface="+mn-ea"/>
              </a:rPr>
              <a:t>Okit</a:t>
            </a:r>
            <a:r>
              <a:rPr lang="zh-CN" altLang="en-US" sz="1400">
                <a:latin typeface="+mn-ea"/>
                <a:cs typeface="+mn-ea"/>
              </a:rPr>
              <a:t>工作面板</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需求导入</a:t>
            </a:r>
            <a:endParaRPr lang="zh-CN" altLang="en-US" b="1">
              <a:solidFill>
                <a:schemeClr val="accent4">
                  <a:lumMod val="50000"/>
                </a:schemeClr>
              </a:solidFill>
              <a:latin typeface="+mj-ea"/>
              <a:ea typeface="+mj-ea"/>
            </a:endParaRPr>
          </a:p>
        </p:txBody>
      </p:sp>
      <p:pic>
        <p:nvPicPr>
          <p:cNvPr id="7" name="图片 6" descr="9b2f77549aa8f7f55ea959f0e878143"/>
          <p:cNvPicPr>
            <a:picLocks noChangeAspect="1"/>
          </p:cNvPicPr>
          <p:nvPr/>
        </p:nvPicPr>
        <p:blipFill>
          <a:blip r:embed="rId1"/>
          <a:srcRect r="5297"/>
          <a:stretch>
            <a:fillRect/>
          </a:stretch>
        </p:blipFill>
        <p:spPr>
          <a:xfrm>
            <a:off x="1510665" y="1848485"/>
            <a:ext cx="9330055" cy="453009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055110" y="5313680"/>
            <a:ext cx="4636135" cy="275590"/>
          </a:xfrm>
          <a:prstGeom prst="rect">
            <a:avLst/>
          </a:prstGeom>
          <a:noFill/>
        </p:spPr>
        <p:txBody>
          <a:bodyPr wrap="square" rtlCol="0">
            <a:spAutoFit/>
          </a:bodyPr>
          <a:p>
            <a:pPr algn="ctr"/>
            <a:r>
              <a:rPr lang="zh-CN" altLang="en-US" sz="1200">
                <a:latin typeface="+mn-ea"/>
                <a:cs typeface="+mn-ea"/>
              </a:rPr>
              <a:t>图</a:t>
            </a:r>
            <a:r>
              <a:rPr lang="en-US" altLang="zh-CN" sz="1200">
                <a:latin typeface="+mn-ea"/>
                <a:cs typeface="+mn-ea"/>
              </a:rPr>
              <a:t>7 </a:t>
            </a:r>
            <a:r>
              <a:rPr lang="zh-CN" altLang="en-US" sz="1200">
                <a:latin typeface="+mn-ea"/>
                <a:cs typeface="+mn-ea"/>
              </a:rPr>
              <a:t>统御</a:t>
            </a:r>
            <a:r>
              <a:rPr lang="en-US" altLang="zh-CN" sz="1200">
                <a:latin typeface="+mn-ea"/>
                <a:cs typeface="+mn-ea"/>
              </a:rPr>
              <a:t>Okit</a:t>
            </a:r>
            <a:r>
              <a:rPr lang="zh-CN" altLang="en-US" sz="1200">
                <a:latin typeface="+mn-ea"/>
                <a:cs typeface="+mn-ea"/>
              </a:rPr>
              <a:t>工作面板</a:t>
            </a:r>
            <a:endParaRPr lang="zh-CN" altLang="en-US" sz="12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需求导入</a:t>
            </a:r>
            <a:endParaRPr lang="zh-CN" altLang="en-US" b="1">
              <a:solidFill>
                <a:schemeClr val="accent4">
                  <a:lumMod val="50000"/>
                </a:schemeClr>
              </a:solidFill>
              <a:latin typeface="+mj-ea"/>
              <a:ea typeface="+mj-ea"/>
            </a:endParaRPr>
          </a:p>
        </p:txBody>
      </p:sp>
      <p:pic>
        <p:nvPicPr>
          <p:cNvPr id="3" name="图片 2"/>
          <p:cNvPicPr>
            <a:picLocks noChangeAspect="1"/>
          </p:cNvPicPr>
          <p:nvPr/>
        </p:nvPicPr>
        <p:blipFill>
          <a:blip r:embed="rId1"/>
          <a:stretch>
            <a:fillRect/>
          </a:stretch>
        </p:blipFill>
        <p:spPr>
          <a:xfrm>
            <a:off x="814705" y="1965325"/>
            <a:ext cx="11142345" cy="297053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652645" y="652018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7 </a:t>
            </a:r>
            <a:r>
              <a:rPr lang="zh-CN" altLang="en-US" sz="1400">
                <a:latin typeface="+mn-ea"/>
                <a:cs typeface="+mn-ea"/>
              </a:rPr>
              <a:t>添加新</a:t>
            </a:r>
            <a:r>
              <a:rPr lang="zh-CN" altLang="en-US" sz="1400">
                <a:latin typeface="+mn-ea"/>
                <a:cs typeface="+mn-ea"/>
              </a:rPr>
              <a:t>需求</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需求导入</a:t>
            </a:r>
            <a:endParaRPr lang="zh-CN" altLang="en-US" b="1">
              <a:solidFill>
                <a:schemeClr val="accent4">
                  <a:lumMod val="50000"/>
                </a:schemeClr>
              </a:solidFill>
              <a:latin typeface="+mj-ea"/>
              <a:ea typeface="+mj-ea"/>
            </a:endParaRPr>
          </a:p>
        </p:txBody>
      </p:sp>
      <p:pic>
        <p:nvPicPr>
          <p:cNvPr id="3" name="图片 2" descr="9a34d152d931ed79de1c4c04b014bc8"/>
          <p:cNvPicPr>
            <a:picLocks noChangeAspect="1"/>
          </p:cNvPicPr>
          <p:nvPr/>
        </p:nvPicPr>
        <p:blipFill>
          <a:blip r:embed="rId1"/>
          <a:stretch>
            <a:fillRect/>
          </a:stretch>
        </p:blipFill>
        <p:spPr>
          <a:xfrm>
            <a:off x="2857500" y="1177290"/>
            <a:ext cx="7518400" cy="521335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598035" y="581342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8</a:t>
            </a:r>
            <a:r>
              <a:rPr lang="en-US" altLang="zh-CN" sz="1400">
                <a:latin typeface="+mn-ea"/>
                <a:cs typeface="+mn-ea"/>
              </a:rPr>
              <a:t> </a:t>
            </a:r>
            <a:r>
              <a:rPr lang="zh-CN" altLang="en-US" sz="1400">
                <a:latin typeface="+mn-ea"/>
                <a:cs typeface="+mn-ea"/>
              </a:rPr>
              <a:t>需求添加后</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需求导入</a:t>
            </a:r>
            <a:endParaRPr lang="zh-CN" altLang="en-US" b="1">
              <a:solidFill>
                <a:schemeClr val="accent4">
                  <a:lumMod val="50000"/>
                </a:schemeClr>
              </a:solidFill>
              <a:latin typeface="+mj-ea"/>
              <a:ea typeface="+mj-ea"/>
            </a:endParaRPr>
          </a:p>
        </p:txBody>
      </p:sp>
      <p:pic>
        <p:nvPicPr>
          <p:cNvPr id="7" name="图片 6" descr="2bddbe7098641aa460f08251bec3520"/>
          <p:cNvPicPr>
            <a:picLocks noChangeAspect="1"/>
          </p:cNvPicPr>
          <p:nvPr/>
        </p:nvPicPr>
        <p:blipFill>
          <a:blip r:embed="rId1"/>
          <a:stretch>
            <a:fillRect/>
          </a:stretch>
        </p:blipFill>
        <p:spPr>
          <a:xfrm>
            <a:off x="1219200" y="1985645"/>
            <a:ext cx="10647680" cy="35858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804410" y="621347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9 </a:t>
            </a:r>
            <a:r>
              <a:rPr lang="zh-CN" altLang="en-US" sz="1400">
                <a:latin typeface="+mn-ea"/>
                <a:cs typeface="+mn-ea"/>
              </a:rPr>
              <a:t>需求关联条目</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需求关联</a:t>
            </a:r>
            <a:endParaRPr lang="zh-CN" altLang="en-US" b="1">
              <a:solidFill>
                <a:schemeClr val="accent4">
                  <a:lumMod val="50000"/>
                </a:schemeClr>
              </a:solidFill>
              <a:latin typeface="+mj-ea"/>
              <a:ea typeface="+mj-ea"/>
            </a:endParaRPr>
          </a:p>
        </p:txBody>
      </p:sp>
      <p:pic>
        <p:nvPicPr>
          <p:cNvPr id="3" name="图片 2" descr="ef10dfd98484b038529b66a80605eb7"/>
          <p:cNvPicPr>
            <a:picLocks noChangeAspect="1"/>
          </p:cNvPicPr>
          <p:nvPr/>
        </p:nvPicPr>
        <p:blipFill>
          <a:blip r:embed="rId1"/>
          <a:stretch>
            <a:fillRect/>
          </a:stretch>
        </p:blipFill>
        <p:spPr>
          <a:xfrm>
            <a:off x="2496185" y="1116965"/>
            <a:ext cx="8629015" cy="4924425"/>
          </a:xfrm>
          <a:prstGeom prst="rect">
            <a:avLst/>
          </a:prstGeom>
        </p:spPr>
      </p:pic>
      <mc:AlternateContent xmlns:mc="http://schemas.openxmlformats.org/markup-compatibility/2006" xmlns:p14="http://schemas.microsoft.com/office/powerpoint/2010/main">
        <mc:Choice Requires="p14">
          <p:contentPart r:id="rId2" p14:bwMode="auto">
            <p14:nvContentPartPr>
              <p14:cNvPr id="7" name="墨迹 6"/>
              <p14:cNvContentPartPr/>
              <p14:nvPr/>
            </p14:nvContentPartPr>
            <p14:xfrm>
              <a:off x="3257550" y="4781550"/>
              <a:ext cx="406400" cy="234950"/>
            </p14:xfrm>
          </p:contentPart>
        </mc:Choice>
        <mc:Fallback xmlns="">
          <p:pic>
            <p:nvPicPr>
              <p:cNvPr id="7" name="墨迹 6"/>
            </p:nvPicPr>
            <p:blipFill>
              <a:blip r:embed="rId3"/>
            </p:blipFill>
            <p:spPr>
              <a:xfrm>
                <a:off x="3257550" y="4781550"/>
                <a:ext cx="406400" cy="2349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3175000" y="1676400"/>
              <a:ext cx="844550" cy="247650"/>
            </p14:xfrm>
          </p:contentPart>
        </mc:Choice>
        <mc:Fallback xmlns="">
          <p:pic>
            <p:nvPicPr>
              <p:cNvPr id="8" name="墨迹 7"/>
            </p:nvPicPr>
            <p:blipFill>
              <a:blip r:embed="rId5"/>
            </p:blipFill>
            <p:spPr>
              <a:xfrm>
                <a:off x="3175000" y="1676400"/>
                <a:ext cx="844550" cy="247650"/>
              </a:xfrm>
              <a:prstGeom prst="rect"/>
            </p:spPr>
          </p:pic>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205220" y="4185920"/>
            <a:ext cx="5524500" cy="2236470"/>
            <a:chOff x="8883" y="5665"/>
            <a:chExt cx="8700" cy="3522"/>
          </a:xfrm>
        </p:grpSpPr>
        <p:sp>
          <p:nvSpPr>
            <p:cNvPr id="7" name="矩形 6"/>
            <p:cNvSpPr/>
            <p:nvPr/>
          </p:nvSpPr>
          <p:spPr>
            <a:xfrm>
              <a:off x="15793" y="5665"/>
              <a:ext cx="1790" cy="3523"/>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883" y="6943"/>
              <a:ext cx="7731" cy="1743"/>
            </a:xfrm>
            <a:prstGeom prst="rect">
              <a:avLst/>
            </a:prstGeom>
            <a:noFill/>
          </p:spPr>
          <p:txBody>
            <a:bodyPr wrap="square" rtlCol="0">
              <a:spAutoFit/>
            </a:bodyPr>
            <a:p>
              <a:pPr algn="l"/>
              <a:r>
                <a:rPr lang="en-US" altLang="zh-CN" sz="6600" b="1"/>
                <a:t>CONTENTS</a:t>
              </a:r>
              <a:r>
                <a:rPr lang="en-US" altLang="zh-CN" sz="6600" b="1"/>
                <a:t>.</a:t>
              </a:r>
              <a:endParaRPr lang="en-US" altLang="zh-CN" sz="6600" b="1"/>
            </a:p>
          </p:txBody>
        </p:sp>
      </p:grpSp>
      <p:pic>
        <p:nvPicPr>
          <p:cNvPr id="2" name="图片 1" descr="D:\详情页参考\高级图片\未标题-6.png未标题-6"/>
          <p:cNvPicPr>
            <a:picLocks noChangeAspect="1"/>
          </p:cNvPicPr>
          <p:nvPr/>
        </p:nvPicPr>
        <p:blipFill>
          <a:blip r:embed="rId1"/>
          <a:srcRect/>
          <a:stretch>
            <a:fillRect/>
          </a:stretch>
        </p:blipFill>
        <p:spPr>
          <a:xfrm>
            <a:off x="8983345" y="-473710"/>
            <a:ext cx="3462655" cy="3464560"/>
          </a:xfrm>
          <a:prstGeom prst="rect">
            <a:avLst/>
          </a:prstGeom>
        </p:spPr>
      </p:pic>
      <p:grpSp>
        <p:nvGrpSpPr>
          <p:cNvPr id="3" name="组合 2"/>
          <p:cNvGrpSpPr/>
          <p:nvPr/>
        </p:nvGrpSpPr>
        <p:grpSpPr>
          <a:xfrm>
            <a:off x="875665" y="1489075"/>
            <a:ext cx="6892290" cy="2681874"/>
            <a:chOff x="1379" y="2345"/>
            <a:chExt cx="9435" cy="2937"/>
          </a:xfrm>
        </p:grpSpPr>
        <p:sp>
          <p:nvSpPr>
            <p:cNvPr id="4" name="文本框 3"/>
            <p:cNvSpPr txBox="1"/>
            <p:nvPr/>
          </p:nvSpPr>
          <p:spPr>
            <a:xfrm>
              <a:off x="1379" y="2876"/>
              <a:ext cx="4302" cy="572"/>
            </a:xfrm>
            <a:prstGeom prst="rect">
              <a:avLst/>
            </a:prstGeom>
            <a:noFill/>
          </p:spPr>
          <p:txBody>
            <a:bodyPr wrap="square" rtlCol="0">
              <a:spAutoFit/>
            </a:bodyPr>
            <a:p>
              <a:r>
                <a:rPr lang="en-US" altLang="zh-CN" sz="2800">
                  <a:solidFill>
                    <a:schemeClr val="tx1">
                      <a:lumMod val="75000"/>
                      <a:lumOff val="25000"/>
                    </a:schemeClr>
                  </a:solidFill>
                  <a:latin typeface="思源黑体 CN Light" panose="020B0300000000000000" charset="-122"/>
                  <a:ea typeface="思源黑体 CN Light" panose="020B0300000000000000" charset="-122"/>
                  <a:sym typeface="+mn-ea"/>
                </a:rPr>
                <a:t>CCB</a:t>
              </a:r>
              <a:r>
                <a:rPr lang="zh-CN" altLang="en-US" sz="2800">
                  <a:solidFill>
                    <a:schemeClr val="tx1">
                      <a:lumMod val="75000"/>
                      <a:lumOff val="25000"/>
                    </a:schemeClr>
                  </a:solidFill>
                  <a:latin typeface="思源黑体 CN Light" panose="020B0300000000000000" charset="-122"/>
                  <a:ea typeface="思源黑体 CN Light" panose="020B0300000000000000" charset="-122"/>
                  <a:sym typeface="+mn-ea"/>
                </a:rPr>
                <a:t>章程及组织</a:t>
              </a:r>
              <a:endParaRPr lang="zh-CN" altLang="en-US" sz="2800">
                <a:solidFill>
                  <a:schemeClr val="tx1">
                    <a:lumMod val="75000"/>
                    <a:lumOff val="25000"/>
                  </a:schemeClr>
                </a:solidFill>
                <a:latin typeface="思源黑体 CN Light" panose="020B0300000000000000" charset="-122"/>
                <a:ea typeface="思源黑体 CN Light" panose="020B0300000000000000" charset="-122"/>
                <a:sym typeface="+mn-ea"/>
              </a:endParaRPr>
            </a:p>
          </p:txBody>
        </p:sp>
        <p:sp>
          <p:nvSpPr>
            <p:cNvPr id="9" name="文本框 8"/>
            <p:cNvSpPr txBox="1"/>
            <p:nvPr/>
          </p:nvSpPr>
          <p:spPr>
            <a:xfrm>
              <a:off x="1379" y="4710"/>
              <a:ext cx="4574" cy="572"/>
            </a:xfrm>
            <a:prstGeom prst="rect">
              <a:avLst/>
            </a:prstGeom>
            <a:noFill/>
          </p:spPr>
          <p:txBody>
            <a:bodyPr wrap="square" rtlCol="0">
              <a:spAutoFit/>
            </a:bodyPr>
            <a:p>
              <a:r>
                <a:rPr lang="zh-CN" altLang="en-US" sz="2800">
                  <a:latin typeface="思源黑体 CN Light" panose="020B0300000000000000" charset="-122"/>
                  <a:ea typeface="思源黑体 CN Light" panose="020B0300000000000000" charset="-122"/>
                  <a:sym typeface="+mn-ea"/>
                </a:rPr>
                <a:t>变更相关事务</a:t>
              </a:r>
              <a:endParaRPr lang="zh-CN" altLang="en-US" sz="2800">
                <a:latin typeface="思源黑体 CN Light" panose="020B0300000000000000" charset="-122"/>
                <a:ea typeface="思源黑体 CN Light" panose="020B0300000000000000" charset="-122"/>
                <a:sym typeface="+mn-ea"/>
              </a:endParaRPr>
            </a:p>
          </p:txBody>
        </p:sp>
        <p:sp>
          <p:nvSpPr>
            <p:cNvPr id="10" name="文本框 9"/>
            <p:cNvSpPr txBox="1"/>
            <p:nvPr/>
          </p:nvSpPr>
          <p:spPr>
            <a:xfrm>
              <a:off x="6512" y="4710"/>
              <a:ext cx="3994" cy="572"/>
            </a:xfrm>
            <a:prstGeom prst="rect">
              <a:avLst/>
            </a:prstGeom>
            <a:noFill/>
          </p:spPr>
          <p:txBody>
            <a:bodyPr wrap="square" rtlCol="0">
              <a:spAutoFit/>
            </a:bodyPr>
            <a:p>
              <a:r>
                <a:rPr lang="zh-CN" altLang="en-US" sz="2800">
                  <a:latin typeface="思源黑体 CN Light" panose="020B0300000000000000" charset="-122"/>
                  <a:ea typeface="思源黑体 CN Light" panose="020B0300000000000000" charset="-122"/>
                  <a:sym typeface="+mn-ea"/>
                </a:rPr>
                <a:t>相关会议</a:t>
              </a:r>
              <a:endParaRPr lang="zh-CN" altLang="en-US" sz="2800">
                <a:latin typeface="思源黑体 CN Light" panose="020B0300000000000000" charset="-122"/>
                <a:ea typeface="思源黑体 CN Light" panose="020B0300000000000000" charset="-122"/>
                <a:sym typeface="+mn-ea"/>
              </a:endParaRPr>
            </a:p>
          </p:txBody>
        </p:sp>
        <p:sp>
          <p:nvSpPr>
            <p:cNvPr id="11" name="文本框 10"/>
            <p:cNvSpPr txBox="1"/>
            <p:nvPr/>
          </p:nvSpPr>
          <p:spPr>
            <a:xfrm>
              <a:off x="1379" y="2345"/>
              <a:ext cx="4302" cy="403"/>
            </a:xfrm>
            <a:prstGeom prst="rect">
              <a:avLst/>
            </a:prstGeom>
            <a:noFill/>
          </p:spPr>
          <p:txBody>
            <a:bodyPr wrap="square" rtlCol="0">
              <a:spAutoFit/>
            </a:bodyPr>
            <a:p>
              <a:r>
                <a:rPr lang="en-US" altLang="zh-CN" b="1">
                  <a:latin typeface="思源黑体 CN Light" panose="020B0300000000000000" charset="-122"/>
                  <a:ea typeface="思源黑体 CN Light" panose="020B0300000000000000" charset="-122"/>
                </a:rPr>
                <a:t>PART01</a:t>
              </a:r>
              <a:endParaRPr lang="en-US" altLang="zh-CN" b="1">
                <a:latin typeface="思源黑体 CN Light" panose="020B0300000000000000" charset="-122"/>
                <a:ea typeface="思源黑体 CN Light" panose="020B0300000000000000" charset="-122"/>
              </a:endParaRPr>
            </a:p>
          </p:txBody>
        </p:sp>
        <p:sp>
          <p:nvSpPr>
            <p:cNvPr id="13" name="文本框 12"/>
            <p:cNvSpPr txBox="1"/>
            <p:nvPr/>
          </p:nvSpPr>
          <p:spPr>
            <a:xfrm>
              <a:off x="6512" y="2345"/>
              <a:ext cx="4302" cy="403"/>
            </a:xfrm>
            <a:prstGeom prst="rect">
              <a:avLst/>
            </a:prstGeom>
            <a:noFill/>
          </p:spPr>
          <p:txBody>
            <a:bodyPr wrap="square" rtlCol="0">
              <a:spAutoFit/>
            </a:bodyPr>
            <a:p>
              <a:r>
                <a:rPr lang="en-US" altLang="zh-CN" b="1">
                  <a:latin typeface="思源黑体 CN Light" panose="020B0300000000000000" charset="-122"/>
                  <a:ea typeface="思源黑体 CN Light" panose="020B0300000000000000" charset="-122"/>
                </a:rPr>
                <a:t>PART02</a:t>
              </a:r>
              <a:endParaRPr lang="en-US" altLang="zh-CN" b="1">
                <a:latin typeface="思源黑体 CN Light" panose="020B0300000000000000" charset="-122"/>
                <a:ea typeface="思源黑体 CN Light" panose="020B0300000000000000" charset="-122"/>
              </a:endParaRPr>
            </a:p>
          </p:txBody>
        </p:sp>
        <p:sp>
          <p:nvSpPr>
            <p:cNvPr id="14" name="文本框 13"/>
            <p:cNvSpPr txBox="1"/>
            <p:nvPr/>
          </p:nvSpPr>
          <p:spPr>
            <a:xfrm>
              <a:off x="1379" y="4179"/>
              <a:ext cx="4302" cy="403"/>
            </a:xfrm>
            <a:prstGeom prst="rect">
              <a:avLst/>
            </a:prstGeom>
            <a:noFill/>
          </p:spPr>
          <p:txBody>
            <a:bodyPr wrap="square" rtlCol="0">
              <a:spAutoFit/>
            </a:bodyPr>
            <a:p>
              <a:r>
                <a:rPr lang="en-US" altLang="zh-CN" b="1">
                  <a:latin typeface="思源黑体 CN Light" panose="020B0300000000000000" charset="-122"/>
                  <a:ea typeface="思源黑体 CN Light" panose="020B0300000000000000" charset="-122"/>
                </a:rPr>
                <a:t>PART03</a:t>
              </a:r>
              <a:endParaRPr lang="en-US" altLang="zh-CN" b="1">
                <a:latin typeface="思源黑体 CN Light" panose="020B0300000000000000" charset="-122"/>
                <a:ea typeface="思源黑体 CN Light" panose="020B0300000000000000" charset="-122"/>
              </a:endParaRPr>
            </a:p>
          </p:txBody>
        </p:sp>
        <p:sp>
          <p:nvSpPr>
            <p:cNvPr id="16" name="文本框 15"/>
            <p:cNvSpPr txBox="1"/>
            <p:nvPr/>
          </p:nvSpPr>
          <p:spPr>
            <a:xfrm>
              <a:off x="6512" y="4179"/>
              <a:ext cx="4302" cy="403"/>
            </a:xfrm>
            <a:prstGeom prst="rect">
              <a:avLst/>
            </a:prstGeom>
            <a:noFill/>
          </p:spPr>
          <p:txBody>
            <a:bodyPr wrap="square" rtlCol="0">
              <a:spAutoFit/>
            </a:bodyPr>
            <a:p>
              <a:r>
                <a:rPr lang="en-US" altLang="zh-CN" b="1">
                  <a:latin typeface="思源黑体 CN Light" panose="020B0300000000000000" charset="-122"/>
                  <a:ea typeface="思源黑体 CN Light" panose="020B0300000000000000" charset="-122"/>
                </a:rPr>
                <a:t>PART04</a:t>
              </a:r>
              <a:endParaRPr lang="en-US" altLang="zh-CN" b="1">
                <a:latin typeface="思源黑体 CN Light" panose="020B0300000000000000" charset="-122"/>
                <a:ea typeface="思源黑体 CN Light" panose="020B0300000000000000" charset="-122"/>
              </a:endParaRPr>
            </a:p>
          </p:txBody>
        </p:sp>
        <p:sp>
          <p:nvSpPr>
            <p:cNvPr id="18" name="文本框 17"/>
            <p:cNvSpPr txBox="1"/>
            <p:nvPr/>
          </p:nvSpPr>
          <p:spPr>
            <a:xfrm>
              <a:off x="6512" y="2876"/>
              <a:ext cx="4302" cy="572"/>
            </a:xfrm>
            <a:prstGeom prst="rect">
              <a:avLst/>
            </a:prstGeom>
            <a:noFill/>
          </p:spPr>
          <p:txBody>
            <a:bodyPr wrap="square" rtlCol="0">
              <a:spAutoFit/>
            </a:bodyPr>
            <a:p>
              <a:r>
                <a:rPr lang="zh-CN" sz="2800">
                  <a:latin typeface="思源黑体 CN Light" panose="020B0300000000000000" charset="-122"/>
                  <a:ea typeface="思源黑体 CN Light" panose="020B0300000000000000" charset="-122"/>
                  <a:sym typeface="+mn-ea"/>
                </a:rPr>
                <a:t>需求变更分析</a:t>
              </a:r>
              <a:endParaRPr lang="zh-CN" altLang="en-US" sz="2800">
                <a:solidFill>
                  <a:schemeClr val="tx1">
                    <a:lumMod val="75000"/>
                    <a:lumOff val="25000"/>
                  </a:schemeClr>
                </a:solidFill>
                <a:latin typeface="思源黑体 CN Light" panose="020B0300000000000000" charset="-122"/>
                <a:ea typeface="思源黑体 CN Light" panose="020B0300000000000000" charset="-122"/>
                <a:sym typeface="+mn-ea"/>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lvl="0" algn="l">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358640" y="623443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10</a:t>
            </a:r>
            <a:r>
              <a:rPr lang="en-US" altLang="zh-CN" sz="1400">
                <a:latin typeface="+mn-ea"/>
                <a:cs typeface="+mn-ea"/>
              </a:rPr>
              <a:t> </a:t>
            </a:r>
            <a:r>
              <a:rPr lang="zh-CN" altLang="en-US" sz="1400">
                <a:latin typeface="+mn-ea"/>
                <a:cs typeface="+mn-ea"/>
              </a:rPr>
              <a:t>需求关联条目</a:t>
            </a:r>
            <a:endParaRPr lang="zh-CN" altLang="en-US" sz="1400">
              <a:latin typeface="+mn-ea"/>
              <a:cs typeface="+mn-ea"/>
            </a:endParaRPr>
          </a:p>
        </p:txBody>
      </p:sp>
      <p:sp>
        <p:nvSpPr>
          <p:cNvPr id="6" name="文本框 5"/>
          <p:cNvSpPr txBox="1"/>
          <p:nvPr/>
        </p:nvSpPr>
        <p:spPr>
          <a:xfrm>
            <a:off x="911860" y="1177290"/>
            <a:ext cx="10527665" cy="506730"/>
          </a:xfrm>
          <a:prstGeom prst="rect">
            <a:avLst/>
          </a:prstGeom>
          <a:noFill/>
        </p:spPr>
        <p:txBody>
          <a:bodyPr wrap="square" rtlCol="0" anchor="t">
            <a:spAutoFit/>
          </a:bodyPr>
          <a:p>
            <a:pPr marL="285750" indent="-285750" algn="l">
              <a:lnSpc>
                <a:spcPct val="150000"/>
              </a:lnSpc>
              <a:buFont typeface="Arial" panose="020B0604020202020204" pitchFamily="34" charset="0"/>
              <a:buChar char="•"/>
            </a:pPr>
            <a:r>
              <a:rPr lang="zh-CN" altLang="en-US" b="1">
                <a:solidFill>
                  <a:schemeClr val="accent4">
                    <a:lumMod val="50000"/>
                  </a:schemeClr>
                </a:solidFill>
                <a:latin typeface="+mj-ea"/>
                <a:ea typeface="+mj-ea"/>
              </a:rPr>
              <a:t>导出影响</a:t>
            </a:r>
            <a:endParaRPr lang="zh-CN" altLang="en-US" b="1">
              <a:solidFill>
                <a:schemeClr val="accent4">
                  <a:lumMod val="50000"/>
                </a:schemeClr>
              </a:solidFill>
              <a:latin typeface="+mj-ea"/>
              <a:ea typeface="+mj-ea"/>
            </a:endParaRPr>
          </a:p>
        </p:txBody>
      </p:sp>
      <p:pic>
        <p:nvPicPr>
          <p:cNvPr id="3" name="图片 2"/>
          <p:cNvPicPr>
            <a:picLocks noChangeAspect="1"/>
          </p:cNvPicPr>
          <p:nvPr/>
        </p:nvPicPr>
        <p:blipFill>
          <a:blip r:embed="rId1"/>
          <a:srcRect t="3917"/>
          <a:stretch>
            <a:fillRect/>
          </a:stretch>
        </p:blipFill>
        <p:spPr>
          <a:xfrm>
            <a:off x="908685" y="1701800"/>
            <a:ext cx="11149965" cy="453263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6" name="文本框 5"/>
          <p:cNvSpPr txBox="1"/>
          <p:nvPr/>
        </p:nvSpPr>
        <p:spPr>
          <a:xfrm>
            <a:off x="911860" y="1037590"/>
            <a:ext cx="10527665" cy="5067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b="1">
                <a:solidFill>
                  <a:schemeClr val="accent4">
                    <a:lumMod val="50000"/>
                  </a:schemeClr>
                </a:solidFill>
                <a:latin typeface="+mj-ea"/>
                <a:ea typeface="+mj-ea"/>
              </a:rPr>
              <a:t>拟议变更的影响</a:t>
            </a:r>
            <a:endParaRPr lang="zh-CN" altLang="en-US" b="1">
              <a:solidFill>
                <a:schemeClr val="accent4">
                  <a:lumMod val="50000"/>
                </a:schemeClr>
              </a:solidFill>
              <a:latin typeface="+mj-ea"/>
              <a:ea typeface="+mj-ea"/>
            </a:endParaRPr>
          </a:p>
        </p:txBody>
      </p:sp>
      <p:sp>
        <p:nvSpPr>
          <p:cNvPr id="100" name="文本框 99"/>
          <p:cNvSpPr txBox="1"/>
          <p:nvPr/>
        </p:nvSpPr>
        <p:spPr>
          <a:xfrm>
            <a:off x="1205230" y="1765935"/>
            <a:ext cx="3623945" cy="1153160"/>
          </a:xfrm>
          <a:prstGeom prst="rect">
            <a:avLst/>
          </a:prstGeom>
          <a:noFill/>
          <a:ln w="9525">
            <a:noFill/>
          </a:ln>
        </p:spPr>
        <p:txBody>
          <a:bodyPr wrap="square">
            <a:spAutoFit/>
          </a:bodyPr>
          <a:p>
            <a:pPr indent="0">
              <a:lnSpc>
                <a:spcPct val="150000"/>
              </a:lnSpc>
            </a:pPr>
            <a:r>
              <a:rPr lang="zh-CN" sz="1600" b="1">
                <a:latin typeface="+mn-ea"/>
                <a:cs typeface="+mn-ea"/>
              </a:rPr>
              <a:t>根据以下要求评判相关变更的影响。变更影响条目的评判来自书本的建议。</a:t>
            </a:r>
            <a:endParaRPr lang="zh-CN" sz="1600" b="1">
              <a:latin typeface="+mn-ea"/>
              <a:cs typeface="+mn-ea"/>
            </a:endParaRPr>
          </a:p>
          <a:p>
            <a:pPr indent="0">
              <a:lnSpc>
                <a:spcPct val="150000"/>
              </a:lnSpc>
            </a:pPr>
            <a:endParaRPr lang="en-US" altLang="en-US" sz="1400" b="0">
              <a:solidFill>
                <a:schemeClr val="accent4">
                  <a:lumMod val="50000"/>
                </a:schemeClr>
              </a:solidFill>
              <a:latin typeface="+mn-ea"/>
              <a:cs typeface="+mn-ea"/>
            </a:endParaRPr>
          </a:p>
        </p:txBody>
      </p:sp>
      <p:pic>
        <p:nvPicPr>
          <p:cNvPr id="3" name="图片 2"/>
          <p:cNvPicPr>
            <a:picLocks noChangeAspect="1"/>
          </p:cNvPicPr>
          <p:nvPr/>
        </p:nvPicPr>
        <p:blipFill>
          <a:blip r:embed="rId1"/>
          <a:stretch>
            <a:fillRect/>
          </a:stretch>
        </p:blipFill>
        <p:spPr>
          <a:xfrm>
            <a:off x="5322570" y="215265"/>
            <a:ext cx="5742940" cy="6500495"/>
          </a:xfrm>
          <a:prstGeom prst="rect">
            <a:avLst/>
          </a:prstGeom>
          <a:ln w="12700" cmpd="sng">
            <a:solidFill>
              <a:schemeClr val="bg1">
                <a:lumMod val="85000"/>
              </a:schemeClr>
            </a:solidFill>
            <a:prstDash val="solid"/>
          </a:ln>
        </p:spPr>
      </p:pic>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6" name="文本框 5"/>
          <p:cNvSpPr txBox="1"/>
          <p:nvPr/>
        </p:nvSpPr>
        <p:spPr>
          <a:xfrm>
            <a:off x="911860" y="1037590"/>
            <a:ext cx="10527665" cy="5067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b="1">
                <a:solidFill>
                  <a:schemeClr val="accent4">
                    <a:lumMod val="50000"/>
                  </a:schemeClr>
                </a:solidFill>
                <a:latin typeface="+mj-ea"/>
                <a:ea typeface="+mj-ea"/>
              </a:rPr>
              <a:t>被提议的变更影响的系统元素</a:t>
            </a:r>
            <a:endParaRPr lang="zh-CN" altLang="en-US" b="1">
              <a:solidFill>
                <a:schemeClr val="accent4">
                  <a:lumMod val="50000"/>
                </a:schemeClr>
              </a:solidFill>
              <a:latin typeface="+mj-ea"/>
              <a:ea typeface="+mj-ea"/>
            </a:endParaRPr>
          </a:p>
        </p:txBody>
      </p:sp>
      <p:pic>
        <p:nvPicPr>
          <p:cNvPr id="3" name="图片 2"/>
          <p:cNvPicPr>
            <a:picLocks noChangeAspect="1"/>
          </p:cNvPicPr>
          <p:nvPr/>
        </p:nvPicPr>
        <p:blipFill>
          <a:blip r:embed="rId1"/>
          <a:stretch>
            <a:fillRect/>
          </a:stretch>
        </p:blipFill>
        <p:spPr>
          <a:xfrm>
            <a:off x="5636895" y="257810"/>
            <a:ext cx="5868035" cy="6342380"/>
          </a:xfrm>
          <a:prstGeom prst="rect">
            <a:avLst/>
          </a:prstGeom>
          <a:ln w="12700" cmpd="sng">
            <a:solidFill>
              <a:schemeClr val="bg1">
                <a:lumMod val="85000"/>
              </a:schemeClr>
            </a:solidFill>
            <a:prstDash val="solid"/>
          </a:ln>
        </p:spPr>
      </p:pic>
      <p:sp>
        <p:nvSpPr>
          <p:cNvPr id="7" name="文本框 6"/>
          <p:cNvSpPr txBox="1"/>
          <p:nvPr/>
        </p:nvSpPr>
        <p:spPr>
          <a:xfrm>
            <a:off x="1226820" y="1819910"/>
            <a:ext cx="3623945" cy="1568450"/>
          </a:xfrm>
          <a:prstGeom prst="rect">
            <a:avLst/>
          </a:prstGeom>
          <a:noFill/>
          <a:ln w="9525">
            <a:noFill/>
          </a:ln>
        </p:spPr>
        <p:txBody>
          <a:bodyPr wrap="square">
            <a:spAutoFit/>
          </a:bodyPr>
          <a:p>
            <a:pPr indent="0">
              <a:lnSpc>
                <a:spcPct val="150000"/>
              </a:lnSpc>
            </a:pPr>
            <a:r>
              <a:rPr lang="zh-CN" altLang="en-US" sz="1600" b="1">
                <a:solidFill>
                  <a:schemeClr val="tx1"/>
                </a:solidFill>
                <a:latin typeface="+mj-ea"/>
                <a:ea typeface="+mj-ea"/>
                <a:cs typeface="+mn-ea"/>
              </a:rPr>
              <a:t>根据书本建议的提问条目，判断所提议的变更会影响哪些系统元素。比如通过这次提问，我们判断出需要修改用例文档、测试用例、用户手册等。</a:t>
            </a:r>
            <a:endParaRPr lang="zh-CN" altLang="en-US" sz="1600" b="1">
              <a:solidFill>
                <a:schemeClr val="tx1"/>
              </a:solidFill>
              <a:latin typeface="+mj-ea"/>
              <a:ea typeface="+mj-ea"/>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1860" y="84455"/>
            <a:ext cx="4909185" cy="953135"/>
          </a:xfrm>
          <a:prstGeom prst="rect">
            <a:avLst/>
          </a:prstGeom>
          <a:noFill/>
        </p:spPr>
        <p:txBody>
          <a:bodyPr wrap="square" rtlCol="0">
            <a:spAutoFit/>
          </a:bodyPr>
          <a:p>
            <a:pPr>
              <a:buClrTx/>
              <a:buSzTx/>
              <a:buFontTx/>
            </a:pPr>
            <a:r>
              <a:rPr lang="zh-CN" altLang="en-US" sz="2800" b="1">
                <a:latin typeface="微软雅黑" panose="020B0503020204020204" pitchFamily="34" charset="-122"/>
                <a:ea typeface="微软雅黑" panose="020B0503020204020204" pitchFamily="34" charset="-122"/>
                <a:sym typeface="+mn-ea"/>
              </a:rPr>
              <a:t>需求变更</a:t>
            </a:r>
            <a:endParaRPr lang="zh-CN" altLang="en-US" sz="2800" b="1">
              <a:latin typeface="微软雅黑" panose="020B0503020204020204" pitchFamily="34" charset="-122"/>
              <a:ea typeface="微软雅黑" panose="020B0503020204020204" pitchFamily="34" charset="-122"/>
              <a:sym typeface="+mn-ea"/>
            </a:endParaRPr>
          </a:p>
          <a:p>
            <a:pPr>
              <a:buClrTx/>
              <a:buSzTx/>
              <a:buFontTx/>
            </a:pPr>
            <a:r>
              <a:rPr lang="zh-CN" altLang="en-US" sz="2800" b="1">
                <a:latin typeface="微软雅黑" panose="020B0503020204020204" pitchFamily="34" charset="-122"/>
                <a:ea typeface="微软雅黑" panose="020B0503020204020204" pitchFamily="34" charset="-122"/>
                <a:sym typeface="+mn-ea"/>
              </a:rPr>
              <a:t>影响分析</a:t>
            </a:r>
            <a:endParaRPr lang="zh-CN" altLang="en-US" sz="2800" b="1">
              <a:latin typeface="微软雅黑" panose="020B0503020204020204" pitchFamily="34" charset="-122"/>
              <a:ea typeface="微软雅黑" panose="020B0503020204020204" pitchFamily="34" charset="-122"/>
              <a:sym typeface="+mn-ea"/>
            </a:endParaRPr>
          </a:p>
        </p:txBody>
      </p:sp>
      <p:sp>
        <p:nvSpPr>
          <p:cNvPr id="2" name="矩形 1"/>
          <p:cNvSpPr/>
          <p:nvPr/>
        </p:nvSpPr>
        <p:spPr>
          <a:xfrm flipV="1">
            <a:off x="313055" y="468630"/>
            <a:ext cx="1391285" cy="13017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flipH="1">
            <a:off x="160655" y="5028565"/>
            <a:ext cx="415290" cy="16871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13055" y="5813425"/>
            <a:ext cx="391160"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11646535" y="8445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6" name="文本框 5"/>
          <p:cNvSpPr txBox="1"/>
          <p:nvPr/>
        </p:nvSpPr>
        <p:spPr>
          <a:xfrm>
            <a:off x="911860" y="1191895"/>
            <a:ext cx="10527665" cy="5067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b="1">
                <a:solidFill>
                  <a:schemeClr val="accent4">
                    <a:lumMod val="50000"/>
                  </a:schemeClr>
                </a:solidFill>
                <a:latin typeface="+mj-ea"/>
                <a:ea typeface="+mj-ea"/>
              </a:rPr>
              <a:t>工作量评估</a:t>
            </a:r>
            <a:endParaRPr lang="zh-CN" altLang="en-US" b="1">
              <a:solidFill>
                <a:schemeClr val="accent4">
                  <a:lumMod val="50000"/>
                </a:schemeClr>
              </a:solidFill>
              <a:latin typeface="+mj-ea"/>
              <a:ea typeface="+mj-ea"/>
            </a:endParaRPr>
          </a:p>
        </p:txBody>
      </p:sp>
      <p:graphicFrame>
        <p:nvGraphicFramePr>
          <p:cNvPr id="3" name="表格 2"/>
          <p:cNvGraphicFramePr/>
          <p:nvPr>
            <p:custDataLst>
              <p:tags r:id="rId1"/>
            </p:custDataLst>
          </p:nvPr>
        </p:nvGraphicFramePr>
        <p:xfrm>
          <a:off x="2993707" y="1037590"/>
          <a:ext cx="7907655" cy="3456940"/>
        </p:xfrm>
        <a:graphic>
          <a:graphicData uri="http://schemas.openxmlformats.org/drawingml/2006/table">
            <a:tbl>
              <a:tblPr firstRow="1" bandRow="1">
                <a:tableStyleId>{5940675A-B579-460E-94D1-54222C63F5DA}</a:tableStyleId>
              </a:tblPr>
              <a:tblGrid>
                <a:gridCol w="3952875"/>
                <a:gridCol w="3954780"/>
              </a:tblGrid>
              <a:tr h="276860">
                <a:tc gridSpan="2">
                  <a:txBody>
                    <a:bodyPr/>
                    <a:p>
                      <a:pPr indent="0" algn="ctr">
                        <a:buNone/>
                      </a:pPr>
                      <a:r>
                        <a:rPr lang="en-US" sz="1800" b="1">
                          <a:solidFill>
                            <a:srgbClr val="404040"/>
                          </a:solidFill>
                          <a:latin typeface="+mn-ea"/>
                          <a:cs typeface="宋体" panose="02010600030101010101" pitchFamily="2" charset="-122"/>
                        </a:rPr>
                        <a:t>变更所需工作量</a:t>
                      </a:r>
                      <a:endParaRPr lang="en-US" altLang="en-US" sz="1800" b="1">
                        <a:solidFill>
                          <a:srgbClr val="404040"/>
                        </a:solidFill>
                        <a:latin typeface="+mn-ea"/>
                        <a:cs typeface="宋体" panose="02010600030101010101" pitchFamily="2" charset="-122"/>
                      </a:endParaRPr>
                    </a:p>
                  </a:txBody>
                  <a:tcPr marL="68580" marR="68580" marT="0" marB="0" vert="horz" anchor="t">
                    <a:lnL>
                      <a:noFill/>
                    </a:lnL>
                    <a:lnR>
                      <a:noFill/>
                    </a:lnR>
                    <a:lnT w="19050">
                      <a:solidFill>
                        <a:srgbClr val="595959"/>
                      </a:solidFill>
                      <a:prstDash val="solid"/>
                    </a:lnT>
                    <a:lnB>
                      <a:noFill/>
                    </a:lnB>
                    <a:lnTlToBr>
                      <a:noFill/>
                    </a:lnTlToBr>
                    <a:lnBlToTr>
                      <a:noFill/>
                    </a:lnBlToTr>
                    <a:solidFill>
                      <a:srgbClr val="FFFFFF"/>
                    </a:solidFill>
                  </a:tcPr>
                </a:tc>
                <a:tc hMerge="1">
                  <a:tcPr>
                    <a:lnR>
                      <a:noFill/>
                    </a:lnR>
                    <a:lnT w="19050">
                      <a:solidFill>
                        <a:srgbClr val="595959"/>
                      </a:solidFill>
                      <a:prstDash val="solid"/>
                    </a:lnT>
                    <a:lnB>
                      <a:noFill/>
                    </a:lnB>
                  </a:tcPr>
                </a:tc>
              </a:tr>
              <a:tr h="276860">
                <a:tc>
                  <a:txBody>
                    <a:bodyPr/>
                    <a:p>
                      <a:pPr indent="0" algn="ctr">
                        <a:lnSpc>
                          <a:spcPct val="150000"/>
                        </a:lnSpc>
                        <a:buNone/>
                      </a:pPr>
                      <a:r>
                        <a:rPr lang="en-US" sz="1800" b="1">
                          <a:solidFill>
                            <a:srgbClr val="FFFFFF"/>
                          </a:solidFill>
                          <a:latin typeface="+mn-ea"/>
                          <a:cs typeface="宋体" panose="02010600030101010101" pitchFamily="2" charset="-122"/>
                        </a:rPr>
                        <a:t>事件</a:t>
                      </a:r>
                      <a:endParaRPr lang="en-US" altLang="en-US" sz="1800" b="1">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F58F33"/>
                    </a:solidFill>
                  </a:tcPr>
                </a:tc>
                <a:tc>
                  <a:txBody>
                    <a:bodyPr/>
                    <a:p>
                      <a:pPr indent="0" algn="ctr">
                        <a:lnSpc>
                          <a:spcPct val="150000"/>
                        </a:lnSpc>
                        <a:buNone/>
                      </a:pPr>
                      <a:r>
                        <a:rPr lang="en-US" sz="1800" b="1">
                          <a:solidFill>
                            <a:srgbClr val="FFFFFF"/>
                          </a:solidFill>
                          <a:latin typeface="+mn-ea"/>
                          <a:cs typeface="宋体" panose="02010600030101010101" pitchFamily="2" charset="-122"/>
                        </a:rPr>
                        <a:t>工作量</a:t>
                      </a:r>
                      <a:endParaRPr lang="en-US" altLang="en-US" sz="1800" b="1">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AB42E"/>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Okit功能需求</a:t>
                      </a:r>
                      <a:r>
                        <a:rPr lang="zh-CN" altLang="en-US" sz="1800" b="0">
                          <a:solidFill>
                            <a:srgbClr val="404040"/>
                          </a:solidFill>
                          <a:latin typeface="+mn-ea"/>
                          <a:cs typeface="宋体" panose="02010600030101010101" pitchFamily="2" charset="-122"/>
                        </a:rPr>
                        <a:t>导入</a:t>
                      </a:r>
                      <a:endParaRPr lang="zh-CN"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1 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更改界面原型</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800" b="0">
                          <a:solidFill>
                            <a:srgbClr val="404040"/>
                          </a:solidFill>
                          <a:latin typeface="+mn-ea"/>
                          <a:cs typeface="+mn-ea"/>
                        </a:rPr>
                        <a:t>2 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更改测试用例</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1 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411480">
                <a:tc>
                  <a:txBody>
                    <a:bodyPr/>
                    <a:p>
                      <a:pPr indent="0" algn="ctr">
                        <a:lnSpc>
                          <a:spcPct val="150000"/>
                        </a:lnSpc>
                        <a:buNone/>
                      </a:pPr>
                      <a:r>
                        <a:rPr lang="en-US" sz="1800" b="0">
                          <a:solidFill>
                            <a:srgbClr val="404040"/>
                          </a:solidFill>
                          <a:latin typeface="+mn-ea"/>
                          <a:cs typeface="宋体" panose="02010600030101010101" pitchFamily="2" charset="-122"/>
                        </a:rPr>
                        <a:t>更改用户手册</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800" b="0">
                          <a:solidFill>
                            <a:srgbClr val="404040"/>
                          </a:solidFill>
                          <a:latin typeface="+mn-ea"/>
                          <a:cs typeface="+mn-ea"/>
                        </a:rPr>
                        <a:t>1 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76860">
                <a:tc>
                  <a:txBody>
                    <a:bodyPr/>
                    <a:p>
                      <a:pPr indent="0" algn="ctr">
                        <a:lnSpc>
                          <a:spcPct val="150000"/>
                        </a:lnSpc>
                        <a:buNone/>
                      </a:pPr>
                      <a:r>
                        <a:rPr lang="en-US" sz="1800" b="0">
                          <a:solidFill>
                            <a:srgbClr val="404040"/>
                          </a:solidFill>
                          <a:latin typeface="+mn-ea"/>
                          <a:cs typeface="+mn-ea"/>
                        </a:rPr>
                        <a:t>新的QFD需求打分</a:t>
                      </a:r>
                      <a:endParaRPr lang="en-US" altLang="en-US" sz="1800" b="0">
                        <a:solidFill>
                          <a:srgbClr val="404040"/>
                        </a:solidFill>
                        <a:latin typeface="+mn-ea"/>
                        <a:cs typeface="+mn-ea"/>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1工时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更改用例文档</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800" b="0">
                          <a:solidFill>
                            <a:srgbClr val="404040"/>
                          </a:solidFill>
                          <a:latin typeface="+mn-ea"/>
                          <a:cs typeface="+mn-ea"/>
                        </a:rPr>
                        <a:t>1小时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76860">
                <a:tc>
                  <a:txBody>
                    <a:bodyPr/>
                    <a:p>
                      <a:pPr indent="0" algn="ctr">
                        <a:lnSpc>
                          <a:spcPct val="150000"/>
                        </a:lnSpc>
                        <a:buNone/>
                      </a:pPr>
                      <a:r>
                        <a:rPr lang="en-US" sz="1800" b="0">
                          <a:solidFill>
                            <a:srgbClr val="404040"/>
                          </a:solidFill>
                          <a:latin typeface="+mn-ea"/>
                          <a:cs typeface="+mn-ea"/>
                        </a:rPr>
                        <a:t>CCB会议及章程</a:t>
                      </a:r>
                      <a:endParaRPr lang="en-US" altLang="en-US" sz="1800" b="0">
                        <a:solidFill>
                          <a:srgbClr val="404040"/>
                        </a:solidFill>
                        <a:latin typeface="+mn-ea"/>
                        <a:cs typeface="+mn-ea"/>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2小时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变更影响分析文档</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800" b="0">
                          <a:solidFill>
                            <a:srgbClr val="404040"/>
                          </a:solidFill>
                          <a:latin typeface="+mn-ea"/>
                          <a:cs typeface="+mn-ea"/>
                        </a:rPr>
                        <a:t>1小时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2F2F2"/>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变更可行性分析文档</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800" b="0">
                          <a:solidFill>
                            <a:srgbClr val="404040"/>
                          </a:solidFill>
                          <a:latin typeface="+mn-ea"/>
                          <a:cs typeface="+mn-ea"/>
                        </a:rPr>
                        <a:t>1小时</a:t>
                      </a:r>
                      <a:endParaRPr lang="en-US" altLang="en-US" sz="1800" b="0">
                        <a:solidFill>
                          <a:srgbClr val="404040"/>
                        </a:solidFill>
                        <a:latin typeface="+mn-ea"/>
                        <a:cs typeface="+mn-ea"/>
                      </a:endParaRPr>
                    </a:p>
                  </a:txBody>
                  <a:tcPr marL="68580" marR="68580" marT="0" marB="0" vert="horz" anchor="t">
                    <a:lnL w="12700">
                      <a:solidFill>
                        <a:srgbClr val="D9D9D9"/>
                      </a:solidFill>
                      <a:prstDash val="solid"/>
                    </a:lnL>
                    <a:lnR>
                      <a:noFill/>
                    </a:lnR>
                    <a:lnT>
                      <a:noFill/>
                    </a:lnT>
                    <a:lnB>
                      <a:noFill/>
                    </a:lnB>
                    <a:lnTlToBr>
                      <a:noFill/>
                    </a:lnTlToBr>
                    <a:lnBlToTr>
                      <a:noFill/>
                    </a:lnBlToTr>
                    <a:solidFill>
                      <a:srgbClr val="FFFFFF"/>
                    </a:solidFill>
                  </a:tcPr>
                </a:tc>
              </a:tr>
              <a:tr h="276860">
                <a:tc>
                  <a:txBody>
                    <a:bodyPr/>
                    <a:p>
                      <a:pPr indent="0" algn="ctr">
                        <a:lnSpc>
                          <a:spcPct val="150000"/>
                        </a:lnSpc>
                        <a:buNone/>
                      </a:pPr>
                      <a:r>
                        <a:rPr lang="en-US" sz="1800" b="0">
                          <a:solidFill>
                            <a:srgbClr val="404040"/>
                          </a:solidFill>
                          <a:latin typeface="+mn-ea"/>
                          <a:cs typeface="宋体" panose="02010600030101010101" pitchFamily="2" charset="-122"/>
                        </a:rPr>
                        <a:t>合计</a:t>
                      </a:r>
                      <a:endParaRPr lang="en-US" altLang="en-US" sz="18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2F2F2"/>
                    </a:solidFill>
                  </a:tcPr>
                </a:tc>
                <a:tc>
                  <a:txBody>
                    <a:bodyPr/>
                    <a:p>
                      <a:pPr indent="0" algn="ctr">
                        <a:lnSpc>
                          <a:spcPct val="150000"/>
                        </a:lnSpc>
                        <a:buNone/>
                      </a:pPr>
                      <a:r>
                        <a:rPr lang="en-US" sz="1800" b="1">
                          <a:solidFill>
                            <a:schemeClr val="accent4">
                              <a:lumMod val="50000"/>
                            </a:schemeClr>
                          </a:solidFill>
                          <a:latin typeface="+mn-ea"/>
                          <a:cs typeface="+mn-ea"/>
                        </a:rPr>
                        <a:t>11工时</a:t>
                      </a:r>
                      <a:endParaRPr lang="en-US" altLang="en-US" sz="1800" b="1">
                        <a:solidFill>
                          <a:schemeClr val="accent4">
                            <a:lumMod val="50000"/>
                          </a:schemeClr>
                        </a:solidFill>
                        <a:latin typeface="+mn-ea"/>
                        <a:cs typeface="+mn-ea"/>
                      </a:endParaRPr>
                    </a:p>
                  </a:txBody>
                  <a:tcPr marL="68580" marR="68580" marT="0" marB="0" vert="horz" anchor="t">
                    <a:lnL w="12700">
                      <a:solidFill>
                        <a:srgbClr val="D9D9D9"/>
                      </a:solidFill>
                      <a:prstDash val="solid"/>
                    </a:lnL>
                    <a:lnR>
                      <a:noFill/>
                    </a:lnR>
                    <a:lnT>
                      <a:noFill/>
                    </a:lnT>
                    <a:lnB w="19050">
                      <a:solidFill>
                        <a:srgbClr val="595959"/>
                      </a:solidFill>
                      <a:prstDash val="solid"/>
                    </a:lnB>
                    <a:lnTlToBr>
                      <a:noFill/>
                    </a:lnTlToBr>
                    <a:lnBlToTr>
                      <a:noFill/>
                    </a:lnBlToTr>
                    <a:solidFill>
                      <a:srgbClr val="F2F2F2"/>
                    </a:solidFill>
                  </a:tcPr>
                </a:tc>
              </a:tr>
            </a:tbl>
          </a:graphicData>
        </a:graphic>
      </p:graphicFrame>
      <p:sp>
        <p:nvSpPr>
          <p:cNvPr id="15" name="文本框 14"/>
          <p:cNvSpPr txBox="1"/>
          <p:nvPr/>
        </p:nvSpPr>
        <p:spPr>
          <a:xfrm>
            <a:off x="4891405" y="610362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3 </a:t>
            </a:r>
            <a:r>
              <a:rPr lang="zh-CN" altLang="en-US" sz="1400">
                <a:latin typeface="+mn-ea"/>
                <a:cs typeface="+mn-ea"/>
              </a:rPr>
              <a:t>变更工作量评估</a:t>
            </a:r>
            <a:endParaRPr lang="zh-CN" altLang="en-US" sz="1400">
              <a:latin typeface="+mn-ea"/>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1786235" y="5184140"/>
            <a:ext cx="238125" cy="1503680"/>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946515" y="5857875"/>
            <a:ext cx="2839720" cy="829945"/>
          </a:xfrm>
          <a:prstGeom prst="rect">
            <a:avLst/>
          </a:prstGeom>
          <a:noFill/>
        </p:spPr>
        <p:txBody>
          <a:bodyPr wrap="square" rtlCol="0">
            <a:spAutoFit/>
          </a:bodyPr>
          <a:p>
            <a:pPr algn="r">
              <a:buClrTx/>
              <a:buSzTx/>
              <a:buFontTx/>
            </a:pPr>
            <a:r>
              <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rPr>
              <a:t>需求变更</a:t>
            </a:r>
            <a:endPar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endParaRPr>
          </a:p>
          <a:p>
            <a:pPr algn="r">
              <a:buClrTx/>
              <a:buSzTx/>
              <a:buFontTx/>
            </a:pPr>
            <a:r>
              <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rPr>
              <a:t>可行性分析</a:t>
            </a:r>
            <a:endPar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endParaRPr>
          </a:p>
        </p:txBody>
      </p:sp>
      <p:pic>
        <p:nvPicPr>
          <p:cNvPr id="4" name="图片 3" descr="D:\详情页参考\高级图片\未标题-6.png未标题-6"/>
          <p:cNvPicPr>
            <a:picLocks noChangeAspect="1"/>
          </p:cNvPicPr>
          <p:nvPr/>
        </p:nvPicPr>
        <p:blipFill>
          <a:blip r:embed="rId1"/>
          <a:srcRect/>
          <a:stretch>
            <a:fillRect/>
          </a:stretch>
        </p:blipFill>
        <p:spPr>
          <a:xfrm>
            <a:off x="9859010" y="-464820"/>
            <a:ext cx="2783205" cy="2783840"/>
          </a:xfrm>
          <a:prstGeom prst="rect">
            <a:avLst/>
          </a:prstGeom>
        </p:spPr>
      </p:pic>
      <p:sp>
        <p:nvSpPr>
          <p:cNvPr id="9" name="文本框 8"/>
          <p:cNvSpPr txBox="1"/>
          <p:nvPr/>
        </p:nvSpPr>
        <p:spPr>
          <a:xfrm>
            <a:off x="11612245" y="494284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272415" y="216535"/>
            <a:ext cx="6195060" cy="460375"/>
          </a:xfrm>
          <a:prstGeom prst="rect">
            <a:avLst/>
          </a:prstGeom>
          <a:noFill/>
        </p:spPr>
        <p:txBody>
          <a:bodyPr wrap="square" rtlCol="0">
            <a:spAutoFit/>
          </a:bodyPr>
          <a:p>
            <a:pPr marL="342900" indent="-342900">
              <a:buFont typeface="Arial" panose="020B0604020202020204" pitchFamily="34" charset="0"/>
              <a:buChar char="•"/>
            </a:pPr>
            <a:r>
              <a:rPr lang="zh-CN" altLang="en-US" sz="2400" b="1">
                <a:solidFill>
                  <a:schemeClr val="accent4">
                    <a:lumMod val="50000"/>
                  </a:schemeClr>
                </a:solidFill>
                <a:latin typeface="+mn-ea"/>
              </a:rPr>
              <a:t>经济可行性分析</a:t>
            </a:r>
            <a:endParaRPr lang="zh-CN" altLang="en-US" sz="2400" b="1">
              <a:solidFill>
                <a:schemeClr val="accent4">
                  <a:lumMod val="50000"/>
                </a:schemeClr>
              </a:solidFill>
              <a:latin typeface="+mn-ea"/>
            </a:endParaRPr>
          </a:p>
        </p:txBody>
      </p:sp>
      <p:graphicFrame>
        <p:nvGraphicFramePr>
          <p:cNvPr id="12" name="表格 11"/>
          <p:cNvGraphicFramePr/>
          <p:nvPr>
            <p:custDataLst>
              <p:tags r:id="rId2"/>
            </p:custDataLst>
          </p:nvPr>
        </p:nvGraphicFramePr>
        <p:xfrm>
          <a:off x="726757" y="1974215"/>
          <a:ext cx="8794750" cy="1475740"/>
        </p:xfrm>
        <a:graphic>
          <a:graphicData uri="http://schemas.openxmlformats.org/drawingml/2006/table">
            <a:tbl>
              <a:tblPr firstRow="1" bandRow="1">
                <a:tableStyleId>{5940675A-B579-460E-94D1-54222C63F5DA}</a:tableStyleId>
              </a:tblPr>
              <a:tblGrid>
                <a:gridCol w="2930525"/>
                <a:gridCol w="2930525"/>
                <a:gridCol w="2933700"/>
              </a:tblGrid>
              <a:tr h="368935">
                <a:tc>
                  <a:txBody>
                    <a:bodyPr/>
                    <a:p>
                      <a:pPr indent="0" algn="ctr">
                        <a:lnSpc>
                          <a:spcPct val="150000"/>
                        </a:lnSpc>
                        <a:buNone/>
                      </a:pPr>
                      <a:r>
                        <a:rPr lang="en-US" sz="1600" b="0">
                          <a:solidFill>
                            <a:srgbClr val="FFFFFF"/>
                          </a:solidFill>
                          <a:latin typeface="+mn-ea"/>
                          <a:cs typeface="宋体" panose="02010600030101010101" pitchFamily="2" charset="-122"/>
                        </a:rPr>
                        <a:t>名称</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595959"/>
                    </a:solidFill>
                  </a:tcPr>
                </a:tc>
                <a:tc>
                  <a:txBody>
                    <a:bodyPr/>
                    <a:p>
                      <a:pPr indent="0" algn="ctr">
                        <a:lnSpc>
                          <a:spcPct val="150000"/>
                        </a:lnSpc>
                        <a:buNone/>
                      </a:pPr>
                      <a:r>
                        <a:rPr lang="en-US" sz="1600" b="0">
                          <a:solidFill>
                            <a:srgbClr val="FFFFFF"/>
                          </a:solidFill>
                          <a:latin typeface="+mn-ea"/>
                          <a:cs typeface="宋体" panose="02010600030101010101" pitchFamily="2" charset="-122"/>
                        </a:rPr>
                        <a:t>预算内容</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F58F33"/>
                    </a:solidFill>
                  </a:tcPr>
                </a:tc>
                <a:tc>
                  <a:txBody>
                    <a:bodyPr/>
                    <a:p>
                      <a:pPr indent="0" algn="ctr">
                        <a:lnSpc>
                          <a:spcPct val="150000"/>
                        </a:lnSpc>
                        <a:buNone/>
                      </a:pPr>
                      <a:r>
                        <a:rPr lang="en-US" sz="1600" b="0">
                          <a:solidFill>
                            <a:srgbClr val="FFFFFF"/>
                          </a:solidFill>
                          <a:latin typeface="+mn-ea"/>
                          <a:cs typeface="宋体" panose="02010600030101010101" pitchFamily="2" charset="-122"/>
                        </a:rPr>
                        <a:t>预算费用（元）</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AB42E"/>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人工费</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工时费用</a:t>
                      </a:r>
                      <a:endParaRPr lang="en-US" altLang="en-US" sz="1600" b="0">
                        <a:solidFill>
                          <a:srgbClr val="404040"/>
                        </a:solidFill>
                        <a:latin typeface="+mn-ea"/>
                        <a:cs typeface="宋体" panose="02010600030101010101" pitchFamily="2" charset="-122"/>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mn-ea"/>
                        </a:rPr>
                        <a:t>937.42（11*85.22）</a:t>
                      </a:r>
                      <a:endParaRPr lang="en-US" altLang="en-US" sz="1600" b="0">
                        <a:solidFill>
                          <a:srgbClr val="404040"/>
                        </a:solidFill>
                        <a:latin typeface="+mn-ea"/>
                        <a:cs typeface="+mn-ea"/>
                      </a:endParaRPr>
                    </a:p>
                  </a:txBody>
                  <a:tcPr marL="68580" marR="68580" marT="0" marB="0" vert="horz" anchor="t">
                    <a:lnL w="6350">
                      <a:solidFill>
                        <a:srgbClr val="D9D9D9"/>
                      </a:solidFill>
                      <a:prstDash val="solid"/>
                    </a:lnL>
                    <a:lnR>
                      <a:noFill/>
                    </a:lnR>
                    <a:lnT>
                      <a:noFill/>
                    </a:lnT>
                    <a:lnB>
                      <a:noFill/>
                    </a:lnB>
                    <a:lnTlToBr>
                      <a:noFill/>
                    </a:lnTlToBr>
                    <a:lnBlToTr>
                      <a:noFill/>
                    </a:lnBlToTr>
                    <a:solidFill>
                      <a:srgbClr val="FFFFFF"/>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服务费</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600" b="0">
                          <a:solidFill>
                            <a:srgbClr val="404040"/>
                          </a:solidFill>
                          <a:latin typeface="+mn-ea"/>
                          <a:cs typeface="+mn-ea"/>
                        </a:rPr>
                        <a:t>腾讯邮件推送服务（6个月）</a:t>
                      </a:r>
                      <a:endParaRPr lang="en-US" altLang="en-US" sz="1600" b="0">
                        <a:solidFill>
                          <a:srgbClr val="404040"/>
                        </a:solidFill>
                        <a:latin typeface="+mn-ea"/>
                        <a:cs typeface="+mn-ea"/>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600" b="0">
                          <a:solidFill>
                            <a:srgbClr val="404040"/>
                          </a:solidFill>
                          <a:latin typeface="+mn-ea"/>
                          <a:cs typeface="宋体" panose="02010600030101010101" pitchFamily="2" charset="-122"/>
                        </a:rPr>
                        <a:t>960</a:t>
                      </a:r>
                      <a:endParaRPr lang="en-US" altLang="en-US" sz="1600" b="0">
                        <a:solidFill>
                          <a:srgbClr val="404040"/>
                        </a:solidFill>
                        <a:latin typeface="+mn-ea"/>
                        <a:cs typeface="宋体" panose="02010600030101010101" pitchFamily="2" charset="-122"/>
                      </a:endParaRPr>
                    </a:p>
                  </a:txBody>
                  <a:tcPr marL="68580" marR="68580" marT="0" marB="0" vert="horz" anchor="t">
                    <a:lnL w="6350">
                      <a:solidFill>
                        <a:srgbClr val="D9D9D9"/>
                      </a:solidFill>
                      <a:prstDash val="solid"/>
                    </a:lnL>
                    <a:lnR>
                      <a:noFill/>
                    </a:lnR>
                    <a:lnT>
                      <a:noFill/>
                    </a:lnT>
                    <a:lnB>
                      <a:noFill/>
                    </a:lnB>
                    <a:lnTlToBr>
                      <a:noFill/>
                    </a:lnTlToBr>
                    <a:lnBlToTr>
                      <a:noFill/>
                    </a:lnBlToTr>
                    <a:solidFill>
                      <a:srgbClr val="F2F2F2"/>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合计</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 </a:t>
                      </a:r>
                      <a:endParaRPr lang="en-US" altLang="en-US" sz="1600" b="0">
                        <a:solidFill>
                          <a:srgbClr val="404040"/>
                        </a:solidFill>
                        <a:latin typeface="+mn-ea"/>
                        <a:cs typeface="宋体" panose="02010600030101010101" pitchFamily="2" charset="-122"/>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1897.42</a:t>
                      </a:r>
                      <a:endParaRPr lang="en-US" altLang="en-US" sz="1600" b="0">
                        <a:solidFill>
                          <a:srgbClr val="404040"/>
                        </a:solidFill>
                        <a:latin typeface="+mn-ea"/>
                        <a:cs typeface="宋体" panose="02010600030101010101" pitchFamily="2" charset="-122"/>
                      </a:endParaRPr>
                    </a:p>
                  </a:txBody>
                  <a:tcPr marL="68580" marR="68580" marT="0" marB="0" vert="horz" anchor="t">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
        <p:nvSpPr>
          <p:cNvPr id="13" name="文本框 12"/>
          <p:cNvSpPr txBox="1"/>
          <p:nvPr/>
        </p:nvSpPr>
        <p:spPr>
          <a:xfrm>
            <a:off x="726440" y="864870"/>
            <a:ext cx="9662160" cy="922020"/>
          </a:xfrm>
          <a:prstGeom prst="rect">
            <a:avLst/>
          </a:prstGeom>
          <a:noFill/>
        </p:spPr>
        <p:txBody>
          <a:bodyPr wrap="square" rtlCol="0">
            <a:spAutoFit/>
          </a:bodyPr>
          <a:p>
            <a:pPr>
              <a:lnSpc>
                <a:spcPct val="150000"/>
              </a:lnSpc>
            </a:pPr>
            <a:r>
              <a:rPr lang="zh-CN" altLang="en-US"/>
              <a:t>根据杨枨老师提出的变更需求项，我们选择邮件的推送格式，因此拟申请腾讯邮件推送服务，为教师用户提供后台消息的推送。</a:t>
            </a:r>
            <a:endParaRPr lang="zh-CN" altLang="en-US"/>
          </a:p>
        </p:txBody>
      </p:sp>
      <p:sp>
        <p:nvSpPr>
          <p:cNvPr id="15" name="文本框 14"/>
          <p:cNvSpPr txBox="1"/>
          <p:nvPr/>
        </p:nvSpPr>
        <p:spPr>
          <a:xfrm>
            <a:off x="2806065" y="360362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4  </a:t>
            </a:r>
            <a:r>
              <a:rPr lang="zh-CN" altLang="en-US" sz="1400">
                <a:latin typeface="+mn-ea"/>
                <a:cs typeface="+mn-ea"/>
              </a:rPr>
              <a:t>经济可行性分析表</a:t>
            </a:r>
            <a:endParaRPr lang="zh-CN" altLang="en-US" sz="1400">
              <a:latin typeface="+mn-ea"/>
              <a:cs typeface="+mn-ea"/>
            </a:endParaRPr>
          </a:p>
        </p:txBody>
      </p:sp>
      <p:sp>
        <p:nvSpPr>
          <p:cNvPr id="14" name="文本框 13"/>
          <p:cNvSpPr txBox="1"/>
          <p:nvPr/>
        </p:nvSpPr>
        <p:spPr>
          <a:xfrm>
            <a:off x="537845" y="4419600"/>
            <a:ext cx="9173210" cy="1753235"/>
          </a:xfrm>
          <a:prstGeom prst="rect">
            <a:avLst/>
          </a:prstGeom>
          <a:solidFill>
            <a:srgbClr val="F5CC4F">
              <a:alpha val="19000"/>
            </a:srgbClr>
          </a:solidFill>
        </p:spPr>
        <p:txBody>
          <a:bodyPr wrap="square" rtlCol="0">
            <a:spAutoFit/>
          </a:bodyPr>
          <a:p>
            <a:pPr>
              <a:lnSpc>
                <a:spcPct val="150000"/>
              </a:lnSpc>
            </a:pPr>
            <a:r>
              <a:rPr lang="zh-CN" altLang="en-US"/>
              <a:t>相关资料支持：</a:t>
            </a:r>
            <a:endParaRPr lang="zh-CN" altLang="en-US"/>
          </a:p>
          <a:p>
            <a:pPr>
              <a:lnSpc>
                <a:spcPct val="150000"/>
              </a:lnSpc>
            </a:pPr>
            <a:r>
              <a:rPr lang="zh-CN" altLang="en-US"/>
              <a:t>2021年3月采集数据124176条，2021年3月全国程序员平均工资15189元，工资中位数12500元，其中95%的人的工资介于5250元到37500元，计算可得人均每小时工资85.22元</a:t>
            </a:r>
            <a:endParaRPr lang="zh-CN" altLang="en-US"/>
          </a:p>
          <a:p>
            <a:pPr>
              <a:lnSpc>
                <a:spcPct val="150000"/>
              </a:lnSpc>
            </a:pPr>
            <a:r>
              <a:rPr lang="zh-CN" altLang="en-US"/>
              <a:t>数据来源：https://www.sohu.com/a/454677225_120061661</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1786235" y="5184140"/>
            <a:ext cx="238125" cy="1503680"/>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946515" y="5857875"/>
            <a:ext cx="2839720" cy="829945"/>
          </a:xfrm>
          <a:prstGeom prst="rect">
            <a:avLst/>
          </a:prstGeom>
          <a:noFill/>
        </p:spPr>
        <p:txBody>
          <a:bodyPr wrap="square" rtlCol="0">
            <a:spAutoFit/>
          </a:bodyPr>
          <a:p>
            <a:pPr algn="r">
              <a:buClrTx/>
              <a:buSzTx/>
              <a:buFontTx/>
            </a:pPr>
            <a:r>
              <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rPr>
              <a:t>需求变更</a:t>
            </a:r>
            <a:endPar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endParaRPr>
          </a:p>
          <a:p>
            <a:pPr algn="r">
              <a:buClrTx/>
              <a:buSzTx/>
              <a:buFontTx/>
            </a:pPr>
            <a:r>
              <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rPr>
              <a:t>可行性分析</a:t>
            </a:r>
            <a:endParaRPr lang="zh-CN" altLang="en-US" sz="2400" b="1">
              <a:solidFill>
                <a:schemeClr val="tx1">
                  <a:lumMod val="95000"/>
                  <a:lumOff val="5000"/>
                </a:schemeClr>
              </a:solidFill>
              <a:latin typeface="思源黑体 CN Light" panose="020B0300000000000000" charset="-122"/>
              <a:ea typeface="思源黑体 CN Light" panose="020B0300000000000000" charset="-122"/>
              <a:sym typeface="+mn-ea"/>
            </a:endParaRPr>
          </a:p>
        </p:txBody>
      </p:sp>
      <p:pic>
        <p:nvPicPr>
          <p:cNvPr id="4" name="图片 3" descr="D:\详情页参考\高级图片\未标题-6.png未标题-6"/>
          <p:cNvPicPr>
            <a:picLocks noChangeAspect="1"/>
          </p:cNvPicPr>
          <p:nvPr/>
        </p:nvPicPr>
        <p:blipFill>
          <a:blip r:embed="rId1"/>
          <a:srcRect/>
          <a:stretch>
            <a:fillRect/>
          </a:stretch>
        </p:blipFill>
        <p:spPr>
          <a:xfrm>
            <a:off x="9859010" y="-464820"/>
            <a:ext cx="2783205" cy="2783840"/>
          </a:xfrm>
          <a:prstGeom prst="rect">
            <a:avLst/>
          </a:prstGeom>
        </p:spPr>
      </p:pic>
      <p:sp>
        <p:nvSpPr>
          <p:cNvPr id="9" name="文本框 8"/>
          <p:cNvSpPr txBox="1"/>
          <p:nvPr/>
        </p:nvSpPr>
        <p:spPr>
          <a:xfrm>
            <a:off x="11612245" y="494284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250825" y="260350"/>
            <a:ext cx="6195060" cy="460375"/>
          </a:xfrm>
          <a:prstGeom prst="rect">
            <a:avLst/>
          </a:prstGeom>
          <a:noFill/>
        </p:spPr>
        <p:txBody>
          <a:bodyPr wrap="square" rtlCol="0">
            <a:spAutoFit/>
          </a:bodyPr>
          <a:p>
            <a:pPr marL="342900" indent="-342900">
              <a:buFont typeface="Arial" panose="020B0604020202020204" pitchFamily="34" charset="0"/>
              <a:buChar char="•"/>
            </a:pPr>
            <a:r>
              <a:rPr lang="zh-CN" altLang="en-US" sz="2400" b="1">
                <a:solidFill>
                  <a:schemeClr val="accent4">
                    <a:lumMod val="50000"/>
                  </a:schemeClr>
                </a:solidFill>
                <a:latin typeface="+mn-ea"/>
              </a:rPr>
              <a:t>经济可行性分析</a:t>
            </a:r>
            <a:endParaRPr lang="zh-CN" altLang="en-US" sz="2400" b="1">
              <a:solidFill>
                <a:schemeClr val="accent4">
                  <a:lumMod val="50000"/>
                </a:schemeClr>
              </a:solidFill>
              <a:latin typeface="+mn-ea"/>
            </a:endParaRPr>
          </a:p>
        </p:txBody>
      </p:sp>
      <p:graphicFrame>
        <p:nvGraphicFramePr>
          <p:cNvPr id="12" name="表格 11"/>
          <p:cNvGraphicFramePr/>
          <p:nvPr>
            <p:custDataLst>
              <p:tags r:id="rId2"/>
            </p:custDataLst>
          </p:nvPr>
        </p:nvGraphicFramePr>
        <p:xfrm>
          <a:off x="672147" y="908685"/>
          <a:ext cx="8794750" cy="1475740"/>
        </p:xfrm>
        <a:graphic>
          <a:graphicData uri="http://schemas.openxmlformats.org/drawingml/2006/table">
            <a:tbl>
              <a:tblPr firstRow="1" bandRow="1">
                <a:tableStyleId>{5940675A-B579-460E-94D1-54222C63F5DA}</a:tableStyleId>
              </a:tblPr>
              <a:tblGrid>
                <a:gridCol w="2930525"/>
                <a:gridCol w="2930525"/>
                <a:gridCol w="2933700"/>
              </a:tblGrid>
              <a:tr h="368935">
                <a:tc>
                  <a:txBody>
                    <a:bodyPr/>
                    <a:p>
                      <a:pPr indent="0" algn="ctr">
                        <a:lnSpc>
                          <a:spcPct val="150000"/>
                        </a:lnSpc>
                        <a:buNone/>
                      </a:pPr>
                      <a:r>
                        <a:rPr lang="en-US" sz="1600" b="0">
                          <a:solidFill>
                            <a:srgbClr val="FFFFFF"/>
                          </a:solidFill>
                          <a:latin typeface="+mn-ea"/>
                          <a:cs typeface="宋体" panose="02010600030101010101" pitchFamily="2" charset="-122"/>
                        </a:rPr>
                        <a:t>名称</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595959"/>
                    </a:solidFill>
                  </a:tcPr>
                </a:tc>
                <a:tc>
                  <a:txBody>
                    <a:bodyPr/>
                    <a:p>
                      <a:pPr indent="0" algn="ctr">
                        <a:lnSpc>
                          <a:spcPct val="150000"/>
                        </a:lnSpc>
                        <a:buNone/>
                      </a:pPr>
                      <a:r>
                        <a:rPr lang="en-US" sz="1600" b="0">
                          <a:solidFill>
                            <a:srgbClr val="FFFFFF"/>
                          </a:solidFill>
                          <a:latin typeface="+mn-ea"/>
                          <a:cs typeface="宋体" panose="02010600030101010101" pitchFamily="2" charset="-122"/>
                        </a:rPr>
                        <a:t>预算内容</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F58F33"/>
                    </a:solidFill>
                  </a:tcPr>
                </a:tc>
                <a:tc>
                  <a:txBody>
                    <a:bodyPr/>
                    <a:p>
                      <a:pPr indent="0" algn="ctr">
                        <a:lnSpc>
                          <a:spcPct val="150000"/>
                        </a:lnSpc>
                        <a:buNone/>
                      </a:pPr>
                      <a:r>
                        <a:rPr lang="en-US" sz="1600" b="0">
                          <a:solidFill>
                            <a:srgbClr val="FFFFFF"/>
                          </a:solidFill>
                          <a:latin typeface="+mn-ea"/>
                          <a:cs typeface="宋体" panose="02010600030101010101" pitchFamily="2" charset="-122"/>
                        </a:rPr>
                        <a:t>预算费用（元）</a:t>
                      </a:r>
                      <a:endParaRPr lang="en-US" altLang="en-US" sz="1600" b="0">
                        <a:solidFill>
                          <a:srgbClr val="FFFFFF"/>
                        </a:solidFill>
                        <a:latin typeface="+mn-ea"/>
                        <a:cs typeface="宋体" panose="02010600030101010101" pitchFamily="2" charset="-122"/>
                      </a:endParaRPr>
                    </a:p>
                  </a:txBody>
                  <a:tcPr marL="68580" marR="68580" marT="0" marB="0" vert="horz" anchor="t">
                    <a:lnL>
                      <a:noFill/>
                    </a:lnL>
                    <a:lnR>
                      <a:noFill/>
                    </a:lnR>
                    <a:lnT>
                      <a:noFill/>
                    </a:lnT>
                    <a:lnB>
                      <a:noFill/>
                    </a:lnB>
                    <a:lnTlToBr>
                      <a:noFill/>
                    </a:lnTlToBr>
                    <a:lnBlToTr>
                      <a:noFill/>
                    </a:lnBlToTr>
                    <a:solidFill>
                      <a:srgbClr val="EAB42E"/>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人工费</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工时费用</a:t>
                      </a:r>
                      <a:endParaRPr lang="en-US" altLang="en-US" sz="1600" b="0">
                        <a:solidFill>
                          <a:srgbClr val="404040"/>
                        </a:solidFill>
                        <a:latin typeface="+mn-ea"/>
                        <a:cs typeface="宋体" panose="02010600030101010101" pitchFamily="2" charset="-122"/>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mn-ea"/>
                        </a:rPr>
                        <a:t>937.42（11*85.22）</a:t>
                      </a:r>
                      <a:endParaRPr lang="en-US" altLang="en-US" sz="1600" b="0">
                        <a:solidFill>
                          <a:srgbClr val="404040"/>
                        </a:solidFill>
                        <a:latin typeface="+mn-ea"/>
                        <a:cs typeface="+mn-ea"/>
                      </a:endParaRPr>
                    </a:p>
                  </a:txBody>
                  <a:tcPr marL="68580" marR="68580" marT="0" marB="0" vert="horz" anchor="t">
                    <a:lnL w="6350">
                      <a:solidFill>
                        <a:srgbClr val="D9D9D9"/>
                      </a:solidFill>
                      <a:prstDash val="solid"/>
                    </a:lnL>
                    <a:lnR>
                      <a:noFill/>
                    </a:lnR>
                    <a:lnT>
                      <a:noFill/>
                    </a:lnT>
                    <a:lnB>
                      <a:noFill/>
                    </a:lnB>
                    <a:lnTlToBr>
                      <a:noFill/>
                    </a:lnTlToBr>
                    <a:lnBlToTr>
                      <a:noFill/>
                    </a:lnBlToTr>
                    <a:solidFill>
                      <a:srgbClr val="FFFFFF"/>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服务费</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600" b="0">
                          <a:solidFill>
                            <a:srgbClr val="404040"/>
                          </a:solidFill>
                          <a:latin typeface="+mn-ea"/>
                          <a:cs typeface="+mn-ea"/>
                        </a:rPr>
                        <a:t>腾讯邮件推送服务（6个月）</a:t>
                      </a:r>
                      <a:endParaRPr lang="en-US" altLang="en-US" sz="1600" b="0">
                        <a:solidFill>
                          <a:srgbClr val="404040"/>
                        </a:solidFill>
                        <a:latin typeface="+mn-ea"/>
                        <a:cs typeface="+mn-ea"/>
                      </a:endParaRPr>
                    </a:p>
                  </a:txBody>
                  <a:tcPr marL="68580" marR="68580" marT="0" marB="0" vert="horz" anchor="t">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50000"/>
                        </a:lnSpc>
                        <a:buNone/>
                      </a:pPr>
                      <a:r>
                        <a:rPr lang="en-US" sz="1600" b="0">
                          <a:solidFill>
                            <a:srgbClr val="404040"/>
                          </a:solidFill>
                          <a:latin typeface="+mn-ea"/>
                          <a:cs typeface="宋体" panose="02010600030101010101" pitchFamily="2" charset="-122"/>
                        </a:rPr>
                        <a:t>960</a:t>
                      </a:r>
                      <a:endParaRPr lang="en-US" altLang="en-US" sz="1600" b="0">
                        <a:solidFill>
                          <a:srgbClr val="404040"/>
                        </a:solidFill>
                        <a:latin typeface="+mn-ea"/>
                        <a:cs typeface="宋体" panose="02010600030101010101" pitchFamily="2" charset="-122"/>
                      </a:endParaRPr>
                    </a:p>
                  </a:txBody>
                  <a:tcPr marL="68580" marR="68580" marT="0" marB="0" vert="horz" anchor="t">
                    <a:lnL w="6350">
                      <a:solidFill>
                        <a:srgbClr val="D9D9D9"/>
                      </a:solidFill>
                      <a:prstDash val="solid"/>
                    </a:lnL>
                    <a:lnR>
                      <a:noFill/>
                    </a:lnR>
                    <a:lnT>
                      <a:noFill/>
                    </a:lnT>
                    <a:lnB>
                      <a:noFill/>
                    </a:lnB>
                    <a:lnTlToBr>
                      <a:noFill/>
                    </a:lnTlToBr>
                    <a:lnBlToTr>
                      <a:noFill/>
                    </a:lnBlToTr>
                    <a:solidFill>
                      <a:srgbClr val="F2F2F2"/>
                    </a:solidFill>
                  </a:tcPr>
                </a:tc>
              </a:tr>
              <a:tr h="368935">
                <a:tc>
                  <a:txBody>
                    <a:bodyPr/>
                    <a:p>
                      <a:pPr indent="0" algn="ctr">
                        <a:lnSpc>
                          <a:spcPct val="150000"/>
                        </a:lnSpc>
                        <a:buNone/>
                      </a:pPr>
                      <a:r>
                        <a:rPr lang="en-US" sz="1600" b="0">
                          <a:solidFill>
                            <a:srgbClr val="404040"/>
                          </a:solidFill>
                          <a:latin typeface="+mn-ea"/>
                          <a:cs typeface="宋体" panose="02010600030101010101" pitchFamily="2" charset="-122"/>
                        </a:rPr>
                        <a:t>合计</a:t>
                      </a:r>
                      <a:endParaRPr lang="en-US" altLang="en-US" sz="1600" b="0">
                        <a:solidFill>
                          <a:srgbClr val="404040"/>
                        </a:solidFill>
                        <a:latin typeface="+mn-ea"/>
                        <a:cs typeface="宋体" panose="02010600030101010101" pitchFamily="2" charset="-122"/>
                      </a:endParaRPr>
                    </a:p>
                  </a:txBody>
                  <a:tcPr marL="68580" marR="68580" marT="0" marB="0" vert="horz" anchor="t">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 </a:t>
                      </a:r>
                      <a:endParaRPr lang="en-US" altLang="en-US" sz="1600" b="0">
                        <a:solidFill>
                          <a:srgbClr val="404040"/>
                        </a:solidFill>
                        <a:latin typeface="+mn-ea"/>
                        <a:cs typeface="宋体" panose="02010600030101010101" pitchFamily="2" charset="-122"/>
                      </a:endParaRPr>
                    </a:p>
                  </a:txBody>
                  <a:tcPr marL="68580" marR="68580" marT="0" marB="0" vert="horz" anchor="t">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50000"/>
                        </a:lnSpc>
                        <a:buNone/>
                      </a:pPr>
                      <a:r>
                        <a:rPr lang="en-US" sz="1600" b="0">
                          <a:solidFill>
                            <a:srgbClr val="404040"/>
                          </a:solidFill>
                          <a:latin typeface="+mn-ea"/>
                          <a:cs typeface="宋体" panose="02010600030101010101" pitchFamily="2" charset="-122"/>
                        </a:rPr>
                        <a:t>1897.42</a:t>
                      </a:r>
                      <a:endParaRPr lang="en-US" altLang="en-US" sz="1600" b="0">
                        <a:solidFill>
                          <a:srgbClr val="404040"/>
                        </a:solidFill>
                        <a:latin typeface="+mn-ea"/>
                        <a:cs typeface="宋体" panose="02010600030101010101" pitchFamily="2" charset="-122"/>
                      </a:endParaRPr>
                    </a:p>
                  </a:txBody>
                  <a:tcPr marL="68580" marR="68580" marT="0" marB="0" vert="horz" anchor="t">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
        <p:nvSpPr>
          <p:cNvPr id="15" name="文本框 14"/>
          <p:cNvSpPr txBox="1"/>
          <p:nvPr/>
        </p:nvSpPr>
        <p:spPr>
          <a:xfrm>
            <a:off x="2806700" y="254952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4  </a:t>
            </a:r>
            <a:r>
              <a:rPr lang="zh-CN" altLang="en-US" sz="1400">
                <a:latin typeface="+mn-ea"/>
                <a:cs typeface="+mn-ea"/>
              </a:rPr>
              <a:t>经济可行性分析表</a:t>
            </a:r>
            <a:endParaRPr lang="zh-CN" altLang="en-US" sz="1400">
              <a:latin typeface="+mn-ea"/>
              <a:cs typeface="+mn-ea"/>
            </a:endParaRPr>
          </a:p>
        </p:txBody>
      </p:sp>
      <p:pic>
        <p:nvPicPr>
          <p:cNvPr id="3" name="图片 3" descr="a46ee2e5834309cffe2c4ef513c25ac"/>
          <p:cNvPicPr>
            <a:picLocks noChangeAspect="1"/>
          </p:cNvPicPr>
          <p:nvPr/>
        </p:nvPicPr>
        <p:blipFill>
          <a:blip r:embed="rId3"/>
          <a:stretch>
            <a:fillRect/>
          </a:stretch>
        </p:blipFill>
        <p:spPr>
          <a:xfrm>
            <a:off x="1226820" y="3106420"/>
            <a:ext cx="7795895" cy="2893695"/>
          </a:xfrm>
          <a:prstGeom prst="rect">
            <a:avLst/>
          </a:prstGeom>
        </p:spPr>
      </p:pic>
      <p:sp>
        <p:nvSpPr>
          <p:cNvPr id="7" name="文本框 6"/>
          <p:cNvSpPr txBox="1"/>
          <p:nvPr/>
        </p:nvSpPr>
        <p:spPr>
          <a:xfrm>
            <a:off x="2751455" y="624967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10 </a:t>
            </a:r>
            <a:r>
              <a:rPr lang="zh-CN" altLang="en-US" sz="1400">
                <a:latin typeface="+mn-ea"/>
                <a:cs typeface="+mn-ea"/>
              </a:rPr>
              <a:t>腾讯邮件推送服务详情</a:t>
            </a:r>
            <a:endParaRPr lang="zh-CN" altLang="en-US" sz="1400">
              <a:latin typeface="+mn-ea"/>
              <a:cs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26055" y="3044825"/>
            <a:ext cx="7733030" cy="2306955"/>
          </a:xfrm>
          <a:prstGeom prst="rect">
            <a:avLst/>
          </a:prstGeom>
          <a:noFill/>
        </p:spPr>
        <p:txBody>
          <a:bodyPr wrap="square" rtlCol="0">
            <a:spAutoFit/>
          </a:bodyPr>
          <a:p>
            <a:r>
              <a:rPr lang="zh-CN" altLang="en-US" sz="7200">
                <a:latin typeface="思源黑体 CN Light" panose="020B0300000000000000" charset="-122"/>
                <a:ea typeface="思源黑体 CN Light" panose="020B0300000000000000" charset="-122"/>
                <a:sym typeface="+mn-ea"/>
              </a:rPr>
              <a:t>变更相关事务</a:t>
            </a:r>
            <a:endParaRPr lang="zh-CN" altLang="en-US" sz="7200">
              <a:latin typeface="思源黑体 CN Light" panose="020B0300000000000000" charset="-122"/>
              <a:ea typeface="思源黑体 CN Light" panose="020B0300000000000000" charset="-122"/>
              <a:sym typeface="+mn-ea"/>
            </a:endParaRPr>
          </a:p>
          <a:p>
            <a:endParaRPr lang="zh-CN" altLang="en-US" sz="7200" b="1">
              <a:latin typeface="思源黑体 CN Light" panose="020B0300000000000000" charset="-122"/>
              <a:ea typeface="思源黑体 CN Light" panose="020B0300000000000000" charset="-122"/>
              <a:sym typeface="+mn-ea"/>
            </a:endParaRPr>
          </a:p>
        </p:txBody>
      </p:sp>
      <p:sp>
        <p:nvSpPr>
          <p:cNvPr id="5" name="文本框 4"/>
          <p:cNvSpPr txBox="1"/>
          <p:nvPr/>
        </p:nvSpPr>
        <p:spPr>
          <a:xfrm>
            <a:off x="2818765" y="2276475"/>
            <a:ext cx="4909185" cy="768350"/>
          </a:xfrm>
          <a:prstGeom prst="rect">
            <a:avLst/>
          </a:prstGeom>
          <a:noFill/>
        </p:spPr>
        <p:txBody>
          <a:bodyPr wrap="square" rtlCol="0">
            <a:spAutoFit/>
          </a:bodyPr>
          <a:p>
            <a:pPr algn="l"/>
            <a:r>
              <a:rPr lang="en-US" altLang="zh-CN" sz="4400" b="1">
                <a:sym typeface="+mn-ea"/>
              </a:rPr>
              <a:t>Part.03</a:t>
            </a:r>
            <a:endParaRPr lang="en-US" altLang="zh-CN" sz="4400" b="1">
              <a:sym typeface="+mn-ea"/>
            </a:endParaRPr>
          </a:p>
        </p:txBody>
      </p:sp>
      <p:sp>
        <p:nvSpPr>
          <p:cNvPr id="2" name="矩形 1"/>
          <p:cNvSpPr/>
          <p:nvPr/>
        </p:nvSpPr>
        <p:spPr>
          <a:xfrm>
            <a:off x="4860925" y="2861945"/>
            <a:ext cx="2042795" cy="1504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D:\详情页参考\高级图片\未标题-6.png未标题-6"/>
          <p:cNvPicPr>
            <a:picLocks noChangeAspect="1"/>
          </p:cNvPicPr>
          <p:nvPr/>
        </p:nvPicPr>
        <p:blipFill>
          <a:blip r:embed="rId1"/>
          <a:srcRect/>
          <a:stretch>
            <a:fillRect/>
          </a:stretch>
        </p:blipFill>
        <p:spPr>
          <a:xfrm>
            <a:off x="7510145" y="2276475"/>
            <a:ext cx="3547110" cy="3547745"/>
          </a:xfrm>
          <a:prstGeom prst="rect">
            <a:avLst/>
          </a:prstGeom>
        </p:spPr>
      </p:pic>
      <p:sp>
        <p:nvSpPr>
          <p:cNvPr id="3" name="矩形 2"/>
          <p:cNvSpPr/>
          <p:nvPr/>
        </p:nvSpPr>
        <p:spPr>
          <a:xfrm>
            <a:off x="475615" y="0"/>
            <a:ext cx="314325" cy="142938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846455" y="781685"/>
            <a:ext cx="9346565" cy="645160"/>
          </a:xfrm>
          <a:prstGeom prst="rect">
            <a:avLst/>
          </a:prstGeom>
          <a:noFill/>
        </p:spPr>
        <p:txBody>
          <a:bodyPr wrap="square" rtlCol="0">
            <a:spAutoFit/>
          </a:bodyPr>
          <a:p>
            <a:r>
              <a:rPr lang="zh-CN" altLang="en-US"/>
              <a:t>首页增加教师动态推送面板，推送内容包括新的粉丝、新的评论、新的点赞等。</a:t>
            </a:r>
            <a:endParaRPr lang="zh-CN" altLang="en-US"/>
          </a:p>
          <a:p>
            <a:endParaRPr lang="zh-CN" altLang="en-US"/>
          </a:p>
        </p:txBody>
      </p:sp>
      <p:pic>
        <p:nvPicPr>
          <p:cNvPr id="9" name="图片 8"/>
          <p:cNvPicPr>
            <a:picLocks noChangeAspect="1"/>
          </p:cNvPicPr>
          <p:nvPr/>
        </p:nvPicPr>
        <p:blipFill>
          <a:blip r:embed="rId2"/>
          <a:stretch>
            <a:fillRect/>
          </a:stretch>
        </p:blipFill>
        <p:spPr>
          <a:xfrm>
            <a:off x="846455" y="1231265"/>
            <a:ext cx="7899400" cy="5245100"/>
          </a:xfrm>
          <a:prstGeom prst="rect">
            <a:avLst/>
          </a:prstGeom>
        </p:spPr>
      </p:pic>
      <p:sp>
        <p:nvSpPr>
          <p:cNvPr id="15" name="文本框 14"/>
          <p:cNvSpPr txBox="1"/>
          <p:nvPr/>
        </p:nvSpPr>
        <p:spPr>
          <a:xfrm>
            <a:off x="2821940" y="647636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11 </a:t>
            </a:r>
            <a:r>
              <a:rPr lang="zh-CN" altLang="en-US" sz="1400">
                <a:latin typeface="+mn-ea"/>
                <a:cs typeface="+mn-ea"/>
              </a:rPr>
              <a:t>首页界面原型</a:t>
            </a:r>
            <a:endParaRPr lang="zh-CN" altLang="en-US" sz="1400">
              <a:latin typeface="+mn-ea"/>
              <a:cs typeface="+mn-ea"/>
            </a:endParaRPr>
          </a:p>
        </p:txBody>
      </p:sp>
      <p:pic>
        <p:nvPicPr>
          <p:cNvPr id="10" name="图片 9"/>
          <p:cNvPicPr>
            <a:picLocks noChangeAspect="1"/>
          </p:cNvPicPr>
          <p:nvPr/>
        </p:nvPicPr>
        <p:blipFill>
          <a:blip r:embed="rId3"/>
          <a:stretch>
            <a:fillRect/>
          </a:stretch>
        </p:blipFill>
        <p:spPr>
          <a:xfrm>
            <a:off x="8354060" y="1529715"/>
            <a:ext cx="3254375" cy="46482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846455" y="781685"/>
            <a:ext cx="9346565" cy="645160"/>
          </a:xfrm>
          <a:prstGeom prst="rect">
            <a:avLst/>
          </a:prstGeom>
          <a:noFill/>
        </p:spPr>
        <p:txBody>
          <a:bodyPr wrap="square" rtlCol="0">
            <a:spAutoFit/>
          </a:bodyPr>
          <a:p>
            <a:r>
              <a:rPr lang="zh-CN" altLang="en-US"/>
              <a:t>消息设置增加后台推送开关功能，并且可以选择推送的内容和</a:t>
            </a:r>
            <a:r>
              <a:rPr lang="zh-CN" altLang="en-US"/>
              <a:t>时间间隔。</a:t>
            </a:r>
            <a:endParaRPr lang="zh-CN" altLang="en-US"/>
          </a:p>
          <a:p>
            <a:endParaRPr lang="zh-CN" altLang="en-US"/>
          </a:p>
        </p:txBody>
      </p:sp>
      <p:sp>
        <p:nvSpPr>
          <p:cNvPr id="15" name="文本框 14"/>
          <p:cNvSpPr txBox="1"/>
          <p:nvPr/>
        </p:nvSpPr>
        <p:spPr>
          <a:xfrm>
            <a:off x="3049905" y="640016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12 </a:t>
            </a:r>
            <a:r>
              <a:rPr lang="zh-CN" altLang="en-US" sz="1400">
                <a:latin typeface="+mn-ea"/>
                <a:cs typeface="+mn-ea"/>
              </a:rPr>
              <a:t>消息界面原型</a:t>
            </a:r>
            <a:endParaRPr lang="zh-CN" altLang="en-US" sz="1400">
              <a:latin typeface="+mn-ea"/>
              <a:cs typeface="+mn-ea"/>
            </a:endParaRPr>
          </a:p>
        </p:txBody>
      </p:sp>
      <p:pic>
        <p:nvPicPr>
          <p:cNvPr id="2" name="图片 1" descr="fa6ad798e2bc1ffe5d7b256a4e80096"/>
          <p:cNvPicPr>
            <a:picLocks noChangeAspect="1"/>
          </p:cNvPicPr>
          <p:nvPr/>
        </p:nvPicPr>
        <p:blipFill>
          <a:blip r:embed="rId2"/>
          <a:stretch>
            <a:fillRect/>
          </a:stretch>
        </p:blipFill>
        <p:spPr>
          <a:xfrm>
            <a:off x="982345" y="1426845"/>
            <a:ext cx="9074150" cy="4870450"/>
          </a:xfrm>
          <a:prstGeom prst="rect">
            <a:avLst/>
          </a:prstGeom>
          <a:ln w="12700" cmpd="sng">
            <a:solidFill>
              <a:schemeClr val="bg1">
                <a:lumMod val="85000"/>
              </a:schemeClr>
            </a:solidFill>
            <a:prstDash val="solid"/>
          </a:ln>
        </p:spPr>
      </p:pic>
      <p:pic>
        <p:nvPicPr>
          <p:cNvPr id="3" name="图片 2" descr="e7c32f7004516fcf7eef79bb5fda585"/>
          <p:cNvPicPr>
            <a:picLocks noChangeAspect="1"/>
          </p:cNvPicPr>
          <p:nvPr/>
        </p:nvPicPr>
        <p:blipFill>
          <a:blip r:embed="rId3"/>
          <a:stretch>
            <a:fillRect/>
          </a:stretch>
        </p:blipFill>
        <p:spPr>
          <a:xfrm>
            <a:off x="7378700" y="2901950"/>
            <a:ext cx="4499610" cy="2312035"/>
          </a:xfrm>
          <a:prstGeom prst="rect">
            <a:avLst/>
          </a:prstGeom>
        </p:spPr>
      </p:pic>
      <p:pic>
        <p:nvPicPr>
          <p:cNvPr id="6" name="图片 5" descr="8a6083024561d6ee9c0015887c40889"/>
          <p:cNvPicPr>
            <a:picLocks noChangeAspect="1"/>
          </p:cNvPicPr>
          <p:nvPr/>
        </p:nvPicPr>
        <p:blipFill>
          <a:blip r:embed="rId4"/>
          <a:stretch>
            <a:fillRect/>
          </a:stretch>
        </p:blipFill>
        <p:spPr>
          <a:xfrm>
            <a:off x="6255385" y="3048635"/>
            <a:ext cx="5746750" cy="238125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770255" y="651510"/>
            <a:ext cx="9346565" cy="1198880"/>
          </a:xfrm>
          <a:prstGeom prst="rect">
            <a:avLst/>
          </a:prstGeom>
          <a:noFill/>
        </p:spPr>
        <p:txBody>
          <a:bodyPr wrap="square" rtlCol="0">
            <a:spAutoFit/>
          </a:bodyPr>
          <a:p>
            <a:pPr fontAlgn="t">
              <a:lnSpc>
                <a:spcPct val="150000"/>
              </a:lnSpc>
            </a:pPr>
            <a:r>
              <a:rPr lang="zh-CN" altLang="en-US" sz="1600"/>
              <a:t>教师用户开启后台推送功能之后，有新的消息时会在邮箱显示，点击</a:t>
            </a:r>
            <a:r>
              <a:rPr lang="en-US" altLang="zh-CN" sz="1600"/>
              <a:t>“</a:t>
            </a:r>
            <a:r>
              <a:rPr lang="zh-CN" altLang="en-US" sz="1600"/>
              <a:t>点此查看</a:t>
            </a:r>
            <a:r>
              <a:rPr lang="en-US" altLang="zh-CN" sz="1600"/>
              <a:t>”</a:t>
            </a:r>
            <a:r>
              <a:rPr lang="zh-CN" altLang="en-US" sz="1600"/>
              <a:t>可以跳转至享学网的消息页面查看详情。</a:t>
            </a:r>
            <a:endParaRPr lang="zh-CN" altLang="en-US" sz="1600"/>
          </a:p>
          <a:p>
            <a:pPr fontAlgn="t">
              <a:lnSpc>
                <a:spcPct val="150000"/>
              </a:lnSpc>
            </a:pPr>
            <a:endParaRPr lang="zh-CN" altLang="en-US" sz="1600"/>
          </a:p>
        </p:txBody>
      </p:sp>
      <p:sp>
        <p:nvSpPr>
          <p:cNvPr id="15" name="文本框 14"/>
          <p:cNvSpPr txBox="1"/>
          <p:nvPr/>
        </p:nvSpPr>
        <p:spPr>
          <a:xfrm>
            <a:off x="3060065" y="620395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13 </a:t>
            </a:r>
            <a:r>
              <a:rPr lang="zh-CN" altLang="en-US" sz="1400">
                <a:latin typeface="+mn-ea"/>
                <a:cs typeface="+mn-ea"/>
              </a:rPr>
              <a:t>网页版</a:t>
            </a:r>
            <a:r>
              <a:rPr lang="zh-CN" altLang="en-US" sz="1400">
                <a:latin typeface="+mn-ea"/>
                <a:cs typeface="+mn-ea"/>
              </a:rPr>
              <a:t>邮箱推送示例</a:t>
            </a:r>
            <a:endParaRPr lang="zh-CN" altLang="en-US" sz="1400">
              <a:latin typeface="+mn-ea"/>
              <a:cs typeface="+mn-ea"/>
            </a:endParaRPr>
          </a:p>
        </p:txBody>
      </p:sp>
      <p:pic>
        <p:nvPicPr>
          <p:cNvPr id="9" name="图片 8" descr="01fecc57e79d3ae533164b5fab523a4"/>
          <p:cNvPicPr>
            <a:picLocks noChangeAspect="1"/>
          </p:cNvPicPr>
          <p:nvPr/>
        </p:nvPicPr>
        <p:blipFill>
          <a:blip r:embed="rId2"/>
          <a:stretch>
            <a:fillRect/>
          </a:stretch>
        </p:blipFill>
        <p:spPr>
          <a:xfrm>
            <a:off x="770255" y="1828800"/>
            <a:ext cx="8935720" cy="4170680"/>
          </a:xfrm>
          <a:prstGeom prst="rect">
            <a:avLst/>
          </a:prstGeom>
          <a:ln w="12700" cmpd="sng">
            <a:solidFill>
              <a:schemeClr val="bg1">
                <a:lumMod val="85000"/>
              </a:schemeClr>
            </a:solidFill>
            <a:prstDash val="solid"/>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85415" y="3044825"/>
            <a:ext cx="6821170" cy="2306955"/>
          </a:xfrm>
          <a:prstGeom prst="rect">
            <a:avLst/>
          </a:prstGeom>
          <a:noFill/>
        </p:spPr>
        <p:txBody>
          <a:bodyPr wrap="square" rtlCol="0">
            <a:spAutoFit/>
          </a:bodyPr>
          <a:p>
            <a:r>
              <a:rPr lang="en-US" altLang="zh-CN" sz="7200" b="1">
                <a:latin typeface="思源黑体 CN Light" panose="020B0300000000000000" charset="-122"/>
                <a:ea typeface="思源黑体 CN Light" panose="020B0300000000000000" charset="-122"/>
              </a:rPr>
              <a:t>CCB</a:t>
            </a:r>
            <a:r>
              <a:rPr lang="zh-CN" altLang="en-US" sz="7200" b="1">
                <a:latin typeface="思源黑体 CN Light" panose="020B0300000000000000" charset="-122"/>
                <a:ea typeface="思源黑体 CN Light" panose="020B0300000000000000" charset="-122"/>
              </a:rPr>
              <a:t>章程及组织</a:t>
            </a:r>
            <a:endParaRPr lang="en-US" altLang="zh-CN" sz="7200" b="1">
              <a:latin typeface="思源黑体 CN Light" panose="020B0300000000000000" charset="-122"/>
              <a:ea typeface="思源黑体 CN Light" panose="020B0300000000000000" charset="-122"/>
            </a:endParaRPr>
          </a:p>
          <a:p>
            <a:endParaRPr lang="en-US" altLang="zh-CN" sz="7200" b="1">
              <a:latin typeface="思源黑体 CN Light" panose="020B0300000000000000" charset="-122"/>
              <a:ea typeface="思源黑体 CN Light" panose="020B0300000000000000" charset="-122"/>
            </a:endParaRPr>
          </a:p>
        </p:txBody>
      </p:sp>
      <p:sp>
        <p:nvSpPr>
          <p:cNvPr id="5" name="文本框 4"/>
          <p:cNvSpPr txBox="1"/>
          <p:nvPr/>
        </p:nvSpPr>
        <p:spPr>
          <a:xfrm>
            <a:off x="2654300" y="2276475"/>
            <a:ext cx="4909185" cy="768350"/>
          </a:xfrm>
          <a:prstGeom prst="rect">
            <a:avLst/>
          </a:prstGeom>
          <a:noFill/>
        </p:spPr>
        <p:txBody>
          <a:bodyPr wrap="square" rtlCol="0">
            <a:spAutoFit/>
          </a:bodyPr>
          <a:p>
            <a:pPr algn="l"/>
            <a:r>
              <a:rPr lang="en-US" altLang="zh-CN" sz="4400" b="1">
                <a:sym typeface="+mn-ea"/>
              </a:rPr>
              <a:t>Part.01</a:t>
            </a:r>
            <a:endParaRPr lang="en-US" altLang="zh-CN" sz="4400" b="1">
              <a:sym typeface="+mn-ea"/>
            </a:endParaRPr>
          </a:p>
        </p:txBody>
      </p:sp>
      <p:pic>
        <p:nvPicPr>
          <p:cNvPr id="4" name="图片 3" descr="D:\详情页参考\高级图片\未标题-6.png未标题-6"/>
          <p:cNvPicPr>
            <a:picLocks noChangeAspect="1"/>
          </p:cNvPicPr>
          <p:nvPr/>
        </p:nvPicPr>
        <p:blipFill>
          <a:blip r:embed="rId1"/>
          <a:srcRect/>
          <a:stretch>
            <a:fillRect/>
          </a:stretch>
        </p:blipFill>
        <p:spPr>
          <a:xfrm>
            <a:off x="-171450" y="680720"/>
            <a:ext cx="3547110" cy="3547745"/>
          </a:xfrm>
          <a:prstGeom prst="rect">
            <a:avLst/>
          </a:prstGeom>
        </p:spPr>
      </p:pic>
      <p:sp>
        <p:nvSpPr>
          <p:cNvPr id="3" name="矩形 2"/>
          <p:cNvSpPr/>
          <p:nvPr/>
        </p:nvSpPr>
        <p:spPr>
          <a:xfrm>
            <a:off x="10255250" y="3905250"/>
            <a:ext cx="1461770" cy="12763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770255" y="868680"/>
            <a:ext cx="9346565" cy="1198880"/>
          </a:xfrm>
          <a:prstGeom prst="rect">
            <a:avLst/>
          </a:prstGeom>
          <a:noFill/>
        </p:spPr>
        <p:txBody>
          <a:bodyPr wrap="square" rtlCol="0">
            <a:spAutoFit/>
          </a:bodyPr>
          <a:p>
            <a:pPr fontAlgn="t">
              <a:lnSpc>
                <a:spcPct val="150000"/>
              </a:lnSpc>
            </a:pPr>
            <a:r>
              <a:rPr lang="zh-CN" altLang="en-US" sz="1600"/>
              <a:t>教师用户开启后台推送功能之后，有新的消息时会在邮箱显示，点击</a:t>
            </a:r>
            <a:r>
              <a:rPr lang="en-US" altLang="zh-CN" sz="1600"/>
              <a:t>“</a:t>
            </a:r>
            <a:r>
              <a:rPr lang="zh-CN" altLang="en-US" sz="1600"/>
              <a:t>点此查看</a:t>
            </a:r>
            <a:r>
              <a:rPr lang="en-US" altLang="zh-CN" sz="1600"/>
              <a:t>”</a:t>
            </a:r>
            <a:r>
              <a:rPr lang="zh-CN" altLang="en-US" sz="1600"/>
              <a:t>可以跳转至享学网的消息页面查看详情。</a:t>
            </a:r>
            <a:endParaRPr lang="zh-CN" altLang="en-US" sz="1600"/>
          </a:p>
          <a:p>
            <a:pPr fontAlgn="t">
              <a:lnSpc>
                <a:spcPct val="150000"/>
              </a:lnSpc>
            </a:pPr>
            <a:endParaRPr lang="zh-CN" altLang="en-US" sz="1600"/>
          </a:p>
        </p:txBody>
      </p:sp>
      <p:sp>
        <p:nvSpPr>
          <p:cNvPr id="15" name="文本框 14"/>
          <p:cNvSpPr txBox="1"/>
          <p:nvPr/>
        </p:nvSpPr>
        <p:spPr>
          <a:xfrm>
            <a:off x="3125470" y="6486525"/>
            <a:ext cx="4636135" cy="275590"/>
          </a:xfrm>
          <a:prstGeom prst="rect">
            <a:avLst/>
          </a:prstGeom>
          <a:noFill/>
        </p:spPr>
        <p:txBody>
          <a:bodyPr wrap="square" rtlCol="0">
            <a:spAutoFit/>
          </a:bodyPr>
          <a:p>
            <a:pPr algn="ctr"/>
            <a:r>
              <a:rPr lang="zh-CN" altLang="en-US" sz="1200">
                <a:latin typeface="+mn-ea"/>
                <a:cs typeface="+mn-ea"/>
              </a:rPr>
              <a:t>图</a:t>
            </a:r>
            <a:r>
              <a:rPr lang="en-US" altLang="zh-CN" sz="1200">
                <a:latin typeface="+mn-ea"/>
                <a:cs typeface="+mn-ea"/>
              </a:rPr>
              <a:t>13 </a:t>
            </a:r>
            <a:r>
              <a:rPr lang="zh-CN" altLang="en-US" sz="1200">
                <a:latin typeface="+mn-ea"/>
                <a:cs typeface="+mn-ea"/>
              </a:rPr>
              <a:t>移动版邮箱推送示例</a:t>
            </a:r>
            <a:endParaRPr lang="zh-CN" altLang="en-US" sz="1200">
              <a:latin typeface="+mn-ea"/>
              <a:cs typeface="+mn-ea"/>
            </a:endParaRPr>
          </a:p>
        </p:txBody>
      </p:sp>
      <p:pic>
        <p:nvPicPr>
          <p:cNvPr id="246" name="图片 246"/>
          <p:cNvPicPr>
            <a:picLocks noChangeAspect="1"/>
          </p:cNvPicPr>
          <p:nvPr/>
        </p:nvPicPr>
        <p:blipFill>
          <a:blip r:embed="rId2" cstate="print">
            <a:extLst>
              <a:ext uri="{28A0092B-C50C-407E-A947-70E740481C1C}">
                <a14:useLocalDpi xmlns:a14="http://schemas.microsoft.com/office/drawing/2010/main" val="0"/>
              </a:ext>
            </a:extLst>
          </a:blip>
          <a:srcRect t="16667"/>
          <a:stretch>
            <a:fillRect/>
          </a:stretch>
        </p:blipFill>
        <p:spPr>
          <a:xfrm>
            <a:off x="4066540" y="1398270"/>
            <a:ext cx="2753995" cy="4967605"/>
          </a:xfrm>
          <a:prstGeom prst="rect">
            <a:avLst/>
          </a:prstGeom>
          <a:ln w="12700" cmpd="sng">
            <a:solidFill>
              <a:schemeClr val="bg1">
                <a:lumMod val="75000"/>
              </a:schemeClr>
            </a:solidFill>
            <a:prstDash val="solid"/>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界面原型</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5" name="文本框 4"/>
          <p:cNvSpPr txBox="1"/>
          <p:nvPr/>
        </p:nvSpPr>
        <p:spPr>
          <a:xfrm>
            <a:off x="770255" y="868680"/>
            <a:ext cx="9346565" cy="1198880"/>
          </a:xfrm>
          <a:prstGeom prst="rect">
            <a:avLst/>
          </a:prstGeom>
          <a:noFill/>
        </p:spPr>
        <p:txBody>
          <a:bodyPr wrap="square" rtlCol="0">
            <a:spAutoFit/>
          </a:bodyPr>
          <a:p>
            <a:pPr fontAlgn="t">
              <a:lnSpc>
                <a:spcPct val="150000"/>
              </a:lnSpc>
            </a:pPr>
            <a:r>
              <a:rPr lang="zh-CN" altLang="en-US" sz="1600"/>
              <a:t>教师用户开启后台推送功能之后，有新的消息时会在邮箱显示，点击</a:t>
            </a:r>
            <a:r>
              <a:rPr lang="en-US" altLang="zh-CN" sz="1600"/>
              <a:t>“</a:t>
            </a:r>
            <a:r>
              <a:rPr lang="zh-CN" altLang="en-US" sz="1600"/>
              <a:t>点此查看</a:t>
            </a:r>
            <a:r>
              <a:rPr lang="en-US" altLang="zh-CN" sz="1600"/>
              <a:t>”</a:t>
            </a:r>
            <a:r>
              <a:rPr lang="zh-CN" altLang="en-US" sz="1600"/>
              <a:t>可以跳转至享学网的消息页面查看详情。</a:t>
            </a:r>
            <a:endParaRPr lang="zh-CN" altLang="en-US" sz="1600"/>
          </a:p>
          <a:p>
            <a:pPr fontAlgn="t">
              <a:lnSpc>
                <a:spcPct val="150000"/>
              </a:lnSpc>
            </a:pPr>
            <a:endParaRPr lang="zh-CN" altLang="en-US" sz="1600"/>
          </a:p>
        </p:txBody>
      </p:sp>
      <p:sp>
        <p:nvSpPr>
          <p:cNvPr id="15" name="文本框 14"/>
          <p:cNvSpPr txBox="1"/>
          <p:nvPr/>
        </p:nvSpPr>
        <p:spPr>
          <a:xfrm>
            <a:off x="3060700" y="643509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14 </a:t>
            </a:r>
            <a:r>
              <a:rPr lang="zh-CN" altLang="en-US" sz="1400">
                <a:latin typeface="+mn-ea"/>
                <a:cs typeface="+mn-ea"/>
              </a:rPr>
              <a:t>消息详情界面原型</a:t>
            </a:r>
            <a:endParaRPr lang="zh-CN" altLang="en-US" sz="1400">
              <a:latin typeface="+mn-ea"/>
              <a:cs typeface="+mn-ea"/>
            </a:endParaRPr>
          </a:p>
        </p:txBody>
      </p:sp>
      <p:pic>
        <p:nvPicPr>
          <p:cNvPr id="2" name="图片 1"/>
          <p:cNvPicPr>
            <a:picLocks noChangeAspect="1"/>
          </p:cNvPicPr>
          <p:nvPr/>
        </p:nvPicPr>
        <p:blipFill>
          <a:blip r:embed="rId2"/>
          <a:stretch>
            <a:fillRect/>
          </a:stretch>
        </p:blipFill>
        <p:spPr>
          <a:xfrm>
            <a:off x="1356995" y="1760855"/>
            <a:ext cx="7973060" cy="458724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教师用例文档</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1299845" y="52324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15 </a:t>
            </a:r>
            <a:r>
              <a:rPr lang="zh-CN" altLang="en-US" sz="1400">
                <a:latin typeface="+mn-ea"/>
                <a:cs typeface="+mn-ea"/>
              </a:rPr>
              <a:t>首页动态推送功能用例图</a:t>
            </a:r>
            <a:endParaRPr lang="zh-CN" altLang="en-US" sz="1400">
              <a:latin typeface="+mn-ea"/>
              <a:cs typeface="+mn-ea"/>
            </a:endParaRPr>
          </a:p>
        </p:txBody>
      </p:sp>
      <p:sp>
        <p:nvSpPr>
          <p:cNvPr id="3" name="文本框 2"/>
          <p:cNvSpPr txBox="1"/>
          <p:nvPr/>
        </p:nvSpPr>
        <p:spPr>
          <a:xfrm>
            <a:off x="802640" y="847090"/>
            <a:ext cx="7629525" cy="368300"/>
          </a:xfrm>
          <a:prstGeom prst="rect">
            <a:avLst/>
          </a:prstGeom>
          <a:noFill/>
        </p:spPr>
        <p:txBody>
          <a:bodyPr wrap="square" rtlCol="0">
            <a:spAutoFit/>
          </a:bodyPr>
          <a:p>
            <a:r>
              <a:rPr lang="zh-CN" altLang="en-US">
                <a:latin typeface="+mn-ea"/>
                <a:cs typeface="+mn-ea"/>
              </a:rPr>
              <a:t>新增用例</a:t>
            </a:r>
            <a:r>
              <a:rPr lang="en-US" altLang="zh-CN">
                <a:latin typeface="+mn-ea"/>
                <a:cs typeface="+mn-ea"/>
              </a:rPr>
              <a:t>1--</a:t>
            </a:r>
            <a:r>
              <a:rPr lang="zh-CN" altLang="en-US">
                <a:latin typeface="+mn-ea"/>
                <a:cs typeface="+mn-ea"/>
              </a:rPr>
              <a:t>首页动态推送功能</a:t>
            </a:r>
            <a:endParaRPr lang="zh-CN" altLang="en-US">
              <a:latin typeface="+mn-ea"/>
              <a:cs typeface="+mn-ea"/>
            </a:endParaRPr>
          </a:p>
        </p:txBody>
      </p:sp>
      <p:pic>
        <p:nvPicPr>
          <p:cNvPr id="159" name="图片 159" descr="1653827817(1)"/>
          <p:cNvPicPr>
            <a:picLocks noChangeAspect="1"/>
          </p:cNvPicPr>
          <p:nvPr/>
        </p:nvPicPr>
        <p:blipFill>
          <a:blip r:embed="rId2"/>
          <a:stretch>
            <a:fillRect/>
          </a:stretch>
        </p:blipFill>
        <p:spPr>
          <a:xfrm>
            <a:off x="218440" y="1823085"/>
            <a:ext cx="6060440" cy="3223260"/>
          </a:xfrm>
          <a:prstGeom prst="rect">
            <a:avLst/>
          </a:prstGeom>
        </p:spPr>
      </p:pic>
      <p:pic>
        <p:nvPicPr>
          <p:cNvPr id="531" name="图片 531" descr="1653827911(1)"/>
          <p:cNvPicPr>
            <a:picLocks noChangeAspect="1"/>
          </p:cNvPicPr>
          <p:nvPr/>
        </p:nvPicPr>
        <p:blipFill>
          <a:blip r:embed="rId3"/>
          <a:stretch>
            <a:fillRect/>
          </a:stretch>
        </p:blipFill>
        <p:spPr>
          <a:xfrm>
            <a:off x="7007225" y="746760"/>
            <a:ext cx="2094865" cy="4299585"/>
          </a:xfrm>
          <a:prstGeom prst="rect">
            <a:avLst/>
          </a:prstGeom>
        </p:spPr>
      </p:pic>
      <p:sp>
        <p:nvSpPr>
          <p:cNvPr id="6" name="文本框 5"/>
          <p:cNvSpPr txBox="1"/>
          <p:nvPr/>
        </p:nvSpPr>
        <p:spPr>
          <a:xfrm>
            <a:off x="6105525" y="52324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16 </a:t>
            </a:r>
            <a:r>
              <a:rPr lang="zh-CN" altLang="en-US" sz="1400">
                <a:latin typeface="+mn-ea"/>
                <a:cs typeface="+mn-ea"/>
              </a:rPr>
              <a:t>首页动态推送功能</a:t>
            </a:r>
            <a:r>
              <a:rPr lang="en-US" altLang="zh-CN" sz="1400">
                <a:latin typeface="+mn-ea"/>
                <a:cs typeface="+mn-ea"/>
              </a:rPr>
              <a:t>DM</a:t>
            </a:r>
            <a:r>
              <a:rPr lang="zh-CN" altLang="en-US" sz="1400">
                <a:latin typeface="+mn-ea"/>
                <a:cs typeface="+mn-ea"/>
              </a:rPr>
              <a:t>图</a:t>
            </a:r>
            <a:endParaRPr lang="zh-CN" altLang="en-US" sz="1400">
              <a:latin typeface="+mn-ea"/>
              <a:cs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indent="-571500">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教师用例文档</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3" name="文本框 2"/>
          <p:cNvSpPr txBox="1"/>
          <p:nvPr/>
        </p:nvSpPr>
        <p:spPr>
          <a:xfrm>
            <a:off x="770255" y="836295"/>
            <a:ext cx="7629525" cy="368300"/>
          </a:xfrm>
          <a:prstGeom prst="rect">
            <a:avLst/>
          </a:prstGeom>
          <a:noFill/>
        </p:spPr>
        <p:txBody>
          <a:bodyPr wrap="square" rtlCol="0">
            <a:spAutoFit/>
          </a:bodyPr>
          <a:p>
            <a:r>
              <a:rPr lang="zh-CN" altLang="en-US">
                <a:latin typeface="+mn-ea"/>
                <a:cs typeface="+mn-ea"/>
              </a:rPr>
              <a:t>新增用例</a:t>
            </a:r>
            <a:r>
              <a:rPr lang="en-US" altLang="zh-CN">
                <a:latin typeface="+mn-ea"/>
                <a:cs typeface="+mn-ea"/>
              </a:rPr>
              <a:t>1--</a:t>
            </a:r>
            <a:r>
              <a:rPr lang="zh-CN" altLang="en-US">
                <a:latin typeface="+mn-ea"/>
                <a:cs typeface="+mn-ea"/>
              </a:rPr>
              <a:t>首页动态推送功能</a:t>
            </a:r>
            <a:endParaRPr lang="zh-CN" altLang="en-US">
              <a:latin typeface="+mn-ea"/>
              <a:cs typeface="+mn-ea"/>
            </a:endParaRPr>
          </a:p>
        </p:txBody>
      </p:sp>
      <p:sp>
        <p:nvSpPr>
          <p:cNvPr id="6" name="文本框 5"/>
          <p:cNvSpPr txBox="1"/>
          <p:nvPr/>
        </p:nvSpPr>
        <p:spPr>
          <a:xfrm>
            <a:off x="1257935" y="603694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5 </a:t>
            </a:r>
            <a:r>
              <a:rPr lang="zh-CN" altLang="en-US" sz="1400">
                <a:latin typeface="+mn-ea"/>
                <a:cs typeface="+mn-ea"/>
              </a:rPr>
              <a:t>首页动态推送用例描述</a:t>
            </a:r>
            <a:endParaRPr lang="zh-CN" altLang="en-US" sz="1400">
              <a:latin typeface="+mn-ea"/>
              <a:cs typeface="+mn-ea"/>
            </a:endParaRPr>
          </a:p>
        </p:txBody>
      </p:sp>
      <p:pic>
        <p:nvPicPr>
          <p:cNvPr id="9" name="图片 8"/>
          <p:cNvPicPr>
            <a:picLocks noChangeAspect="1"/>
          </p:cNvPicPr>
          <p:nvPr/>
        </p:nvPicPr>
        <p:blipFill>
          <a:blip r:embed="rId2"/>
          <a:stretch>
            <a:fillRect/>
          </a:stretch>
        </p:blipFill>
        <p:spPr>
          <a:xfrm>
            <a:off x="7137400" y="2880995"/>
            <a:ext cx="4508500" cy="2993390"/>
          </a:xfrm>
          <a:prstGeom prst="rect">
            <a:avLst/>
          </a:prstGeom>
        </p:spPr>
      </p:pic>
      <p:sp>
        <p:nvSpPr>
          <p:cNvPr id="10" name="文本框 9"/>
          <p:cNvSpPr txBox="1"/>
          <p:nvPr/>
        </p:nvSpPr>
        <p:spPr>
          <a:xfrm>
            <a:off x="7352030" y="603694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17  </a:t>
            </a:r>
            <a:r>
              <a:rPr lang="zh-CN" altLang="en-US" sz="1400">
                <a:latin typeface="+mn-ea"/>
                <a:cs typeface="+mn-ea"/>
              </a:rPr>
              <a:t>首页原型图</a:t>
            </a:r>
            <a:endParaRPr lang="zh-CN" altLang="en-US" sz="1400">
              <a:latin typeface="+mn-ea"/>
              <a:cs typeface="+mn-ea"/>
            </a:endParaRPr>
          </a:p>
        </p:txBody>
      </p:sp>
      <p:pic>
        <p:nvPicPr>
          <p:cNvPr id="2" name="图片 1"/>
          <p:cNvPicPr>
            <a:picLocks noChangeAspect="1"/>
          </p:cNvPicPr>
          <p:nvPr/>
        </p:nvPicPr>
        <p:blipFill>
          <a:blip r:embed="rId3"/>
          <a:stretch>
            <a:fillRect/>
          </a:stretch>
        </p:blipFill>
        <p:spPr>
          <a:xfrm>
            <a:off x="770255" y="1833880"/>
            <a:ext cx="5956300" cy="404050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教师用例文档</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1264920" y="56261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18  </a:t>
            </a:r>
            <a:r>
              <a:rPr lang="zh-CN" altLang="en-US" sz="1400">
                <a:latin typeface="+mn-ea"/>
                <a:cs typeface="+mn-ea"/>
              </a:rPr>
              <a:t>推送功能设置</a:t>
            </a:r>
            <a:r>
              <a:rPr lang="zh-CN" altLang="en-US" sz="1400">
                <a:latin typeface="+mn-ea"/>
                <a:cs typeface="+mn-ea"/>
              </a:rPr>
              <a:t>用例图</a:t>
            </a:r>
            <a:endParaRPr lang="zh-CN" altLang="en-US" sz="1400">
              <a:latin typeface="+mn-ea"/>
              <a:cs typeface="+mn-ea"/>
            </a:endParaRPr>
          </a:p>
        </p:txBody>
      </p:sp>
      <p:sp>
        <p:nvSpPr>
          <p:cNvPr id="3" name="文本框 2"/>
          <p:cNvSpPr txBox="1"/>
          <p:nvPr/>
        </p:nvSpPr>
        <p:spPr>
          <a:xfrm>
            <a:off x="802640" y="847090"/>
            <a:ext cx="7629525" cy="368300"/>
          </a:xfrm>
          <a:prstGeom prst="rect">
            <a:avLst/>
          </a:prstGeom>
          <a:noFill/>
        </p:spPr>
        <p:txBody>
          <a:bodyPr wrap="square" rtlCol="0">
            <a:spAutoFit/>
          </a:bodyPr>
          <a:p>
            <a:r>
              <a:rPr lang="zh-CN" altLang="en-US">
                <a:latin typeface="+mn-ea"/>
                <a:cs typeface="+mn-ea"/>
              </a:rPr>
              <a:t>新增用例</a:t>
            </a:r>
            <a:r>
              <a:rPr lang="en-US" altLang="zh-CN">
                <a:latin typeface="+mn-ea"/>
                <a:cs typeface="+mn-ea"/>
              </a:rPr>
              <a:t>2--</a:t>
            </a:r>
            <a:r>
              <a:rPr lang="zh-CN" altLang="en-US">
                <a:latin typeface="+mn-ea"/>
                <a:cs typeface="+mn-ea"/>
              </a:rPr>
              <a:t>推送功能设置</a:t>
            </a:r>
            <a:endParaRPr lang="zh-CN" altLang="en-US">
              <a:latin typeface="+mn-ea"/>
              <a:cs typeface="+mn-ea"/>
            </a:endParaRPr>
          </a:p>
        </p:txBody>
      </p:sp>
      <p:sp>
        <p:nvSpPr>
          <p:cNvPr id="6" name="文本框 5"/>
          <p:cNvSpPr txBox="1"/>
          <p:nvPr/>
        </p:nvSpPr>
        <p:spPr>
          <a:xfrm>
            <a:off x="6540500" y="56261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19 </a:t>
            </a:r>
            <a:r>
              <a:rPr lang="zh-CN" altLang="en-US" sz="1400">
                <a:latin typeface="+mn-ea"/>
                <a:cs typeface="+mn-ea"/>
              </a:rPr>
              <a:t>推送功能设置</a:t>
            </a:r>
            <a:r>
              <a:rPr lang="en-US" altLang="zh-CN" sz="1400">
                <a:latin typeface="+mn-ea"/>
                <a:cs typeface="+mn-ea"/>
              </a:rPr>
              <a:t>DM</a:t>
            </a:r>
            <a:r>
              <a:rPr lang="zh-CN" altLang="en-US" sz="1400">
                <a:latin typeface="+mn-ea"/>
                <a:cs typeface="+mn-ea"/>
              </a:rPr>
              <a:t>图</a:t>
            </a:r>
            <a:endParaRPr lang="zh-CN" altLang="en-US" sz="1400">
              <a:latin typeface="+mn-ea"/>
              <a:cs typeface="+mn-ea"/>
            </a:endParaRPr>
          </a:p>
        </p:txBody>
      </p:sp>
      <p:pic>
        <p:nvPicPr>
          <p:cNvPr id="2" name="图片 1"/>
          <p:cNvPicPr>
            <a:picLocks noChangeAspect="1"/>
          </p:cNvPicPr>
          <p:nvPr/>
        </p:nvPicPr>
        <p:blipFill>
          <a:blip r:embed="rId2"/>
          <a:stretch>
            <a:fillRect/>
          </a:stretch>
        </p:blipFill>
        <p:spPr>
          <a:xfrm>
            <a:off x="347345" y="1487170"/>
            <a:ext cx="5852160" cy="4030345"/>
          </a:xfrm>
          <a:prstGeom prst="rect">
            <a:avLst/>
          </a:prstGeom>
        </p:spPr>
      </p:pic>
      <p:pic>
        <p:nvPicPr>
          <p:cNvPr id="5" name="图片 4"/>
          <p:cNvPicPr>
            <a:picLocks noChangeAspect="1"/>
          </p:cNvPicPr>
          <p:nvPr/>
        </p:nvPicPr>
        <p:blipFill>
          <a:blip r:embed="rId3"/>
          <a:stretch>
            <a:fillRect/>
          </a:stretch>
        </p:blipFill>
        <p:spPr>
          <a:xfrm>
            <a:off x="6417945" y="721995"/>
            <a:ext cx="5118100" cy="461772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教师用例文档</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626110" y="624649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6  </a:t>
            </a:r>
            <a:r>
              <a:rPr lang="zh-CN" altLang="en-US" sz="1400">
                <a:latin typeface="+mn-ea"/>
                <a:cs typeface="+mn-ea"/>
              </a:rPr>
              <a:t>推送功能设置用例描述</a:t>
            </a:r>
            <a:endParaRPr lang="zh-CN" altLang="en-US" sz="1400">
              <a:latin typeface="+mn-ea"/>
              <a:cs typeface="+mn-ea"/>
            </a:endParaRPr>
          </a:p>
        </p:txBody>
      </p:sp>
      <p:sp>
        <p:nvSpPr>
          <p:cNvPr id="3" name="文本框 2"/>
          <p:cNvSpPr txBox="1"/>
          <p:nvPr/>
        </p:nvSpPr>
        <p:spPr>
          <a:xfrm>
            <a:off x="845820" y="851535"/>
            <a:ext cx="7629525" cy="368300"/>
          </a:xfrm>
          <a:prstGeom prst="rect">
            <a:avLst/>
          </a:prstGeom>
          <a:noFill/>
        </p:spPr>
        <p:txBody>
          <a:bodyPr wrap="square" rtlCol="0">
            <a:spAutoFit/>
          </a:bodyPr>
          <a:p>
            <a:r>
              <a:rPr lang="zh-CN" altLang="en-US">
                <a:latin typeface="+mn-ea"/>
                <a:cs typeface="+mn-ea"/>
              </a:rPr>
              <a:t>新增用例</a:t>
            </a:r>
            <a:r>
              <a:rPr lang="en-US" altLang="zh-CN">
                <a:latin typeface="+mn-ea"/>
                <a:cs typeface="+mn-ea"/>
              </a:rPr>
              <a:t>2--</a:t>
            </a:r>
            <a:r>
              <a:rPr lang="zh-CN" altLang="en-US">
                <a:latin typeface="+mn-ea"/>
                <a:cs typeface="+mn-ea"/>
              </a:rPr>
              <a:t>推送功能设置</a:t>
            </a:r>
            <a:endParaRPr lang="zh-CN" altLang="en-US">
              <a:latin typeface="+mn-ea"/>
              <a:cs typeface="+mn-ea"/>
            </a:endParaRPr>
          </a:p>
        </p:txBody>
      </p:sp>
      <p:sp>
        <p:nvSpPr>
          <p:cNvPr id="6" name="文本框 5"/>
          <p:cNvSpPr txBox="1"/>
          <p:nvPr/>
        </p:nvSpPr>
        <p:spPr>
          <a:xfrm>
            <a:off x="6858000" y="624649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20 </a:t>
            </a:r>
            <a:r>
              <a:rPr lang="zh-CN" altLang="en-US" sz="1400">
                <a:latin typeface="+mn-ea"/>
                <a:cs typeface="+mn-ea"/>
              </a:rPr>
              <a:t>推送功能设置界面原型</a:t>
            </a:r>
            <a:endParaRPr lang="zh-CN" altLang="en-US" sz="1400">
              <a:latin typeface="+mn-ea"/>
              <a:cs typeface="+mn-ea"/>
            </a:endParaRPr>
          </a:p>
        </p:txBody>
      </p:sp>
      <p:pic>
        <p:nvPicPr>
          <p:cNvPr id="10" name="图片 9" descr="fa6ad798e2bc1ffe5d7b256a4e80096"/>
          <p:cNvPicPr>
            <a:picLocks noChangeAspect="1"/>
          </p:cNvPicPr>
          <p:nvPr/>
        </p:nvPicPr>
        <p:blipFill>
          <a:blip r:embed="rId2"/>
          <a:stretch>
            <a:fillRect/>
          </a:stretch>
        </p:blipFill>
        <p:spPr>
          <a:xfrm>
            <a:off x="5865495" y="2858770"/>
            <a:ext cx="6186805" cy="3321050"/>
          </a:xfrm>
          <a:prstGeom prst="rect">
            <a:avLst/>
          </a:prstGeom>
        </p:spPr>
      </p:pic>
      <p:pic>
        <p:nvPicPr>
          <p:cNvPr id="2" name="图片 1"/>
          <p:cNvPicPr>
            <a:picLocks noChangeAspect="1"/>
          </p:cNvPicPr>
          <p:nvPr/>
        </p:nvPicPr>
        <p:blipFill>
          <a:blip r:embed="rId3"/>
          <a:stretch>
            <a:fillRect/>
          </a:stretch>
        </p:blipFill>
        <p:spPr>
          <a:xfrm>
            <a:off x="823595" y="1436370"/>
            <a:ext cx="4438650" cy="474345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用户手册（教师）</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436620" y="64262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21</a:t>
            </a:r>
            <a:r>
              <a:rPr lang="en-US" altLang="zh-CN" sz="1400">
                <a:latin typeface="+mn-ea"/>
                <a:cs typeface="+mn-ea"/>
              </a:rPr>
              <a:t>  </a:t>
            </a:r>
            <a:r>
              <a:rPr lang="zh-CN" altLang="en-US" sz="1400">
                <a:latin typeface="+mn-ea"/>
                <a:cs typeface="+mn-ea"/>
              </a:rPr>
              <a:t>推送功能用户手册描述</a:t>
            </a:r>
            <a:endParaRPr lang="zh-CN" altLang="en-US" sz="1400">
              <a:latin typeface="+mn-ea"/>
              <a:cs typeface="+mn-ea"/>
            </a:endParaRPr>
          </a:p>
        </p:txBody>
      </p:sp>
      <p:sp>
        <p:nvSpPr>
          <p:cNvPr id="3" name="文本框 2"/>
          <p:cNvSpPr txBox="1"/>
          <p:nvPr/>
        </p:nvSpPr>
        <p:spPr>
          <a:xfrm>
            <a:off x="823595" y="751840"/>
            <a:ext cx="7629525" cy="368300"/>
          </a:xfrm>
          <a:prstGeom prst="rect">
            <a:avLst/>
          </a:prstGeom>
          <a:noFill/>
        </p:spPr>
        <p:txBody>
          <a:bodyPr wrap="square" rtlCol="0">
            <a:spAutoFit/>
          </a:bodyPr>
          <a:p>
            <a:r>
              <a:rPr lang="zh-CN" altLang="en-US">
                <a:latin typeface="+mn-ea"/>
                <a:cs typeface="+mn-ea"/>
              </a:rPr>
              <a:t>在用户手册中，为新增的相关用例内容撰写了使用说明。</a:t>
            </a:r>
            <a:endParaRPr lang="en-US" altLang="zh-CN">
              <a:latin typeface="+mn-ea"/>
              <a:cs typeface="+mn-ea"/>
            </a:endParaRPr>
          </a:p>
        </p:txBody>
      </p:sp>
      <p:pic>
        <p:nvPicPr>
          <p:cNvPr id="2" name="图片 1"/>
          <p:cNvPicPr>
            <a:picLocks noChangeAspect="1"/>
          </p:cNvPicPr>
          <p:nvPr/>
        </p:nvPicPr>
        <p:blipFill>
          <a:blip r:embed="rId2"/>
          <a:stretch>
            <a:fillRect/>
          </a:stretch>
        </p:blipFill>
        <p:spPr>
          <a:xfrm>
            <a:off x="1614805" y="1210945"/>
            <a:ext cx="8280400" cy="5124450"/>
          </a:xfrm>
          <a:prstGeom prst="rect">
            <a:avLst/>
          </a:prstGeom>
          <a:ln w="12700" cmpd="sng">
            <a:solidFill>
              <a:schemeClr val="bg1">
                <a:lumMod val="85000"/>
              </a:schemeClr>
            </a:solidFill>
            <a:prstDash val="solid"/>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en-US" altLang="zh-CN" sz="2400" b="1">
                <a:solidFill>
                  <a:schemeClr val="accent4">
                    <a:lumMod val="50000"/>
                  </a:schemeClr>
                </a:solidFill>
                <a:latin typeface="微软雅黑" panose="020B0503020204020204" pitchFamily="34" charset="-122"/>
                <a:ea typeface="微软雅黑" panose="020B0503020204020204" pitchFamily="34" charset="-122"/>
                <a:sym typeface="+mn-ea"/>
              </a:rPr>
              <a:t>QFD</a:t>
            </a: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优先级打分</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6537325" y="5651500"/>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23  </a:t>
            </a:r>
            <a:r>
              <a:rPr lang="zh-CN" altLang="en-US" sz="1400">
                <a:latin typeface="+mn-ea"/>
                <a:cs typeface="+mn-ea"/>
              </a:rPr>
              <a:t>用户代表返回的</a:t>
            </a:r>
            <a:r>
              <a:rPr lang="zh-CN" altLang="en-US" sz="1400">
                <a:latin typeface="+mn-ea"/>
                <a:cs typeface="+mn-ea"/>
              </a:rPr>
              <a:t>优先级打分表</a:t>
            </a:r>
            <a:endParaRPr lang="zh-CN" altLang="en-US" sz="1400">
              <a:latin typeface="+mn-ea"/>
              <a:cs typeface="+mn-ea"/>
            </a:endParaRPr>
          </a:p>
        </p:txBody>
      </p:sp>
      <p:sp>
        <p:nvSpPr>
          <p:cNvPr id="3" name="文本框 2"/>
          <p:cNvSpPr txBox="1"/>
          <p:nvPr/>
        </p:nvSpPr>
        <p:spPr>
          <a:xfrm>
            <a:off x="823595" y="751840"/>
            <a:ext cx="8507095" cy="368300"/>
          </a:xfrm>
          <a:prstGeom prst="rect">
            <a:avLst/>
          </a:prstGeom>
          <a:noFill/>
        </p:spPr>
        <p:txBody>
          <a:bodyPr wrap="square" rtlCol="0">
            <a:spAutoFit/>
          </a:bodyPr>
          <a:p>
            <a:r>
              <a:rPr lang="zh-CN" altLang="en-US">
                <a:latin typeface="+mn-ea"/>
                <a:cs typeface="+mn-ea"/>
              </a:rPr>
              <a:t>我们已根据新的变更需求向教师用户代表发送了优先级打分表，得到了最新的打分。</a:t>
            </a:r>
            <a:endParaRPr lang="zh-CN" altLang="en-US">
              <a:latin typeface="+mn-ea"/>
              <a:cs typeface="+mn-ea"/>
            </a:endParaRPr>
          </a:p>
        </p:txBody>
      </p:sp>
      <p:pic>
        <p:nvPicPr>
          <p:cNvPr id="6" name="图片 5"/>
          <p:cNvPicPr>
            <a:picLocks noChangeAspect="1"/>
          </p:cNvPicPr>
          <p:nvPr/>
        </p:nvPicPr>
        <p:blipFill>
          <a:blip r:embed="rId2"/>
          <a:stretch>
            <a:fillRect/>
          </a:stretch>
        </p:blipFill>
        <p:spPr>
          <a:xfrm>
            <a:off x="424180" y="1853565"/>
            <a:ext cx="5241925" cy="3553460"/>
          </a:xfrm>
          <a:prstGeom prst="rect">
            <a:avLst/>
          </a:prstGeom>
        </p:spPr>
      </p:pic>
      <p:pic>
        <p:nvPicPr>
          <p:cNvPr id="9" name="图片 8"/>
          <p:cNvPicPr>
            <a:picLocks noChangeAspect="1"/>
          </p:cNvPicPr>
          <p:nvPr/>
        </p:nvPicPr>
        <p:blipFill>
          <a:blip r:embed="rId3"/>
          <a:stretch>
            <a:fillRect/>
          </a:stretch>
        </p:blipFill>
        <p:spPr>
          <a:xfrm>
            <a:off x="6049010" y="1609090"/>
            <a:ext cx="5948680" cy="4042410"/>
          </a:xfrm>
          <a:prstGeom prst="rect">
            <a:avLst/>
          </a:prstGeom>
        </p:spPr>
      </p:pic>
      <p:sp>
        <p:nvSpPr>
          <p:cNvPr id="10" name="文本框 9"/>
          <p:cNvSpPr txBox="1"/>
          <p:nvPr/>
        </p:nvSpPr>
        <p:spPr>
          <a:xfrm>
            <a:off x="727075" y="555307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22  </a:t>
            </a:r>
            <a:r>
              <a:rPr lang="zh-CN" altLang="en-US" sz="1400">
                <a:latin typeface="+mn-ea"/>
                <a:cs typeface="+mn-ea"/>
              </a:rPr>
              <a:t>优先级打分邀请</a:t>
            </a:r>
            <a:endParaRPr lang="zh-CN" altLang="en-US" sz="1400">
              <a:latin typeface="+mn-ea"/>
              <a:cs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en-US" altLang="zh-CN" sz="2400" b="1">
                <a:solidFill>
                  <a:schemeClr val="accent4">
                    <a:lumMod val="50000"/>
                  </a:schemeClr>
                </a:solidFill>
                <a:latin typeface="微软雅黑" panose="020B0503020204020204" pitchFamily="34" charset="-122"/>
                <a:ea typeface="微软雅黑" panose="020B0503020204020204" pitchFamily="34" charset="-122"/>
                <a:sym typeface="+mn-ea"/>
              </a:rPr>
              <a:t>QFD</a:t>
            </a:r>
            <a:r>
              <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rPr>
              <a:t>优先级打分</a:t>
            </a:r>
            <a:endParaRPr lang="zh-CN" altLang="en-US"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964305" y="579755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8  </a:t>
            </a:r>
            <a:r>
              <a:rPr lang="zh-CN" altLang="en-US" sz="1400">
                <a:latin typeface="+mn-ea"/>
                <a:cs typeface="+mn-ea"/>
              </a:rPr>
              <a:t>非功能优先级打分更新</a:t>
            </a:r>
            <a:endParaRPr lang="zh-CN" altLang="en-US" sz="1400">
              <a:latin typeface="+mn-ea"/>
              <a:cs typeface="+mn-ea"/>
            </a:endParaRPr>
          </a:p>
        </p:txBody>
      </p:sp>
      <p:sp>
        <p:nvSpPr>
          <p:cNvPr id="3" name="文本框 2"/>
          <p:cNvSpPr txBox="1"/>
          <p:nvPr/>
        </p:nvSpPr>
        <p:spPr>
          <a:xfrm>
            <a:off x="889000" y="860425"/>
            <a:ext cx="8507095" cy="368300"/>
          </a:xfrm>
          <a:prstGeom prst="rect">
            <a:avLst/>
          </a:prstGeom>
          <a:noFill/>
        </p:spPr>
        <p:txBody>
          <a:bodyPr wrap="square" rtlCol="0">
            <a:spAutoFit/>
          </a:bodyPr>
          <a:p>
            <a:r>
              <a:rPr lang="zh-CN" altLang="en-US">
                <a:latin typeface="+mn-ea"/>
                <a:cs typeface="+mn-ea"/>
              </a:rPr>
              <a:t>我们已根据新的变更需求向教师用户代表发送了优先级打分表，得到了最新的打分。</a:t>
            </a:r>
            <a:endParaRPr lang="zh-CN" altLang="en-US">
              <a:latin typeface="+mn-ea"/>
              <a:cs typeface="+mn-ea"/>
            </a:endParaRPr>
          </a:p>
        </p:txBody>
      </p:sp>
      <p:sp>
        <p:nvSpPr>
          <p:cNvPr id="10" name="文本框 9"/>
          <p:cNvSpPr txBox="1"/>
          <p:nvPr/>
        </p:nvSpPr>
        <p:spPr>
          <a:xfrm>
            <a:off x="3964305" y="3866515"/>
            <a:ext cx="4636135" cy="306705"/>
          </a:xfrm>
          <a:prstGeom prst="rect">
            <a:avLst/>
          </a:prstGeom>
          <a:noFill/>
        </p:spPr>
        <p:txBody>
          <a:bodyPr wrap="square" rtlCol="0">
            <a:spAutoFit/>
          </a:bodyPr>
          <a:p>
            <a:pPr algn="ctr"/>
            <a:r>
              <a:rPr lang="zh-CN" sz="1400">
                <a:latin typeface="+mn-ea"/>
                <a:cs typeface="+mn-ea"/>
              </a:rPr>
              <a:t>表</a:t>
            </a:r>
            <a:r>
              <a:rPr lang="en-US" altLang="zh-CN" sz="1400">
                <a:latin typeface="+mn-ea"/>
                <a:cs typeface="+mn-ea"/>
              </a:rPr>
              <a:t>7 </a:t>
            </a:r>
            <a:r>
              <a:rPr lang="zh-CN" altLang="en-US" sz="1400">
                <a:latin typeface="+mn-ea"/>
                <a:cs typeface="+mn-ea"/>
              </a:rPr>
              <a:t>功能优先级打分更新</a:t>
            </a:r>
            <a:endParaRPr lang="zh-CN" altLang="en-US" sz="1400">
              <a:latin typeface="+mn-ea"/>
              <a:cs typeface="+mn-ea"/>
            </a:endParaRPr>
          </a:p>
        </p:txBody>
      </p:sp>
      <p:pic>
        <p:nvPicPr>
          <p:cNvPr id="2" name="图片 1"/>
          <p:cNvPicPr>
            <a:picLocks noChangeAspect="1"/>
          </p:cNvPicPr>
          <p:nvPr/>
        </p:nvPicPr>
        <p:blipFill>
          <a:blip r:embed="rId2"/>
          <a:stretch>
            <a:fillRect/>
          </a:stretch>
        </p:blipFill>
        <p:spPr>
          <a:xfrm>
            <a:off x="415290" y="2295525"/>
            <a:ext cx="11112500" cy="1479550"/>
          </a:xfrm>
          <a:prstGeom prst="rect">
            <a:avLst/>
          </a:prstGeom>
        </p:spPr>
      </p:pic>
      <p:pic>
        <p:nvPicPr>
          <p:cNvPr id="5" name="图片 4"/>
          <p:cNvPicPr>
            <a:picLocks noChangeAspect="1"/>
          </p:cNvPicPr>
          <p:nvPr/>
        </p:nvPicPr>
        <p:blipFill>
          <a:blip r:embed="rId3"/>
          <a:stretch>
            <a:fillRect/>
          </a:stretch>
        </p:blipFill>
        <p:spPr>
          <a:xfrm>
            <a:off x="580390" y="4910455"/>
            <a:ext cx="10946765" cy="74485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sz="2400" b="1">
                <a:solidFill>
                  <a:schemeClr val="accent4">
                    <a:lumMod val="50000"/>
                  </a:schemeClr>
                </a:solidFill>
                <a:latin typeface="微软雅黑" panose="020B0503020204020204" pitchFamily="34" charset="-122"/>
                <a:ea typeface="微软雅黑" panose="020B0503020204020204" pitchFamily="34" charset="-122"/>
                <a:sym typeface="+mn-ea"/>
              </a:rPr>
              <a:t>测试用例</a:t>
            </a:r>
            <a:endParaRPr lang="zh-CN"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582670" y="643763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7</a:t>
            </a:r>
            <a:r>
              <a:rPr lang="en-US" altLang="zh-CN" sz="1400">
                <a:latin typeface="+mn-ea"/>
                <a:cs typeface="+mn-ea"/>
              </a:rPr>
              <a:t>  </a:t>
            </a:r>
            <a:r>
              <a:rPr lang="zh-CN" altLang="en-US" sz="1400">
                <a:latin typeface="+mn-ea"/>
                <a:cs typeface="+mn-ea"/>
              </a:rPr>
              <a:t>推送功能设置测试用例</a:t>
            </a:r>
            <a:endParaRPr lang="zh-CN" altLang="en-US" sz="1400">
              <a:latin typeface="+mn-ea"/>
              <a:cs typeface="+mn-ea"/>
            </a:endParaRPr>
          </a:p>
        </p:txBody>
      </p:sp>
      <p:sp>
        <p:nvSpPr>
          <p:cNvPr id="3" name="文本框 2"/>
          <p:cNvSpPr txBox="1"/>
          <p:nvPr/>
        </p:nvSpPr>
        <p:spPr>
          <a:xfrm>
            <a:off x="822960" y="756285"/>
            <a:ext cx="8507095" cy="645160"/>
          </a:xfrm>
          <a:prstGeom prst="rect">
            <a:avLst/>
          </a:prstGeom>
          <a:noFill/>
        </p:spPr>
        <p:txBody>
          <a:bodyPr wrap="square" rtlCol="0">
            <a:spAutoFit/>
          </a:bodyPr>
          <a:p>
            <a:r>
              <a:rPr lang="zh-CN" altLang="en-US">
                <a:latin typeface="+mn-ea"/>
                <a:cs typeface="+mn-ea"/>
              </a:rPr>
              <a:t>新增测试用例</a:t>
            </a:r>
            <a:r>
              <a:rPr lang="en-US" altLang="zh-CN">
                <a:latin typeface="+mn-ea"/>
                <a:cs typeface="+mn-ea"/>
              </a:rPr>
              <a:t>--TC-T-50</a:t>
            </a:r>
            <a:r>
              <a:rPr lang="zh-CN" altLang="en-US">
                <a:latin typeface="+mn-ea"/>
                <a:cs typeface="+mn-ea"/>
                <a:sym typeface="+mn-ea"/>
              </a:rPr>
              <a:t>推送功能设置</a:t>
            </a:r>
            <a:endParaRPr lang="zh-CN" altLang="en-US">
              <a:latin typeface="+mn-ea"/>
              <a:cs typeface="+mn-ea"/>
            </a:endParaRPr>
          </a:p>
          <a:p>
            <a:endParaRPr lang="en-US" altLang="zh-CN">
              <a:latin typeface="+mn-ea"/>
              <a:cs typeface="+mn-ea"/>
            </a:endParaRPr>
          </a:p>
        </p:txBody>
      </p:sp>
      <p:pic>
        <p:nvPicPr>
          <p:cNvPr id="2" name="图片 1"/>
          <p:cNvPicPr>
            <a:picLocks noChangeAspect="1"/>
          </p:cNvPicPr>
          <p:nvPr/>
        </p:nvPicPr>
        <p:blipFill>
          <a:blip r:embed="rId2"/>
          <a:stretch>
            <a:fillRect/>
          </a:stretch>
        </p:blipFill>
        <p:spPr>
          <a:xfrm>
            <a:off x="2713990" y="1401445"/>
            <a:ext cx="6764020" cy="49377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394065" y="5633798"/>
            <a:ext cx="4700132" cy="1099107"/>
            <a:chOff x="10368" y="4386"/>
            <a:chExt cx="8673" cy="2118"/>
          </a:xfrm>
        </p:grpSpPr>
        <p:sp>
          <p:nvSpPr>
            <p:cNvPr id="2" name="矩形 1"/>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sp>
        <p:nvSpPr>
          <p:cNvPr id="8" name="文本框 7"/>
          <p:cNvSpPr txBox="1"/>
          <p:nvPr/>
        </p:nvSpPr>
        <p:spPr>
          <a:xfrm>
            <a:off x="354330" y="196215"/>
            <a:ext cx="463613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思源黑体 CN Light" panose="020B0300000000000000" charset="-122"/>
                <a:ea typeface="思源黑体 CN Light" panose="020B0300000000000000" charset="-122"/>
              </a:rPr>
              <a:t>角色与职责</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3175000" y="5763260"/>
            <a:ext cx="4636135" cy="337185"/>
          </a:xfrm>
          <a:prstGeom prst="rect">
            <a:avLst/>
          </a:prstGeom>
          <a:noFill/>
        </p:spPr>
        <p:txBody>
          <a:bodyPr wrap="square" rtlCol="0">
            <a:spAutoFit/>
          </a:bodyPr>
          <a:p>
            <a:pPr algn="ctr"/>
            <a:r>
              <a:rPr lang="zh-CN" altLang="en-US" sz="1600">
                <a:latin typeface="+mn-ea"/>
                <a:cs typeface="+mn-ea"/>
              </a:rPr>
              <a:t>表</a:t>
            </a:r>
            <a:r>
              <a:rPr lang="en-US" altLang="zh-CN" sz="1600">
                <a:latin typeface="+mn-ea"/>
                <a:cs typeface="+mn-ea"/>
              </a:rPr>
              <a:t>1  CCB</a:t>
            </a:r>
            <a:r>
              <a:rPr lang="zh-CN" altLang="en-US" sz="1600">
                <a:latin typeface="+mn-ea"/>
                <a:cs typeface="+mn-ea"/>
              </a:rPr>
              <a:t>角色与职责</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graphicFrame>
        <p:nvGraphicFramePr>
          <p:cNvPr id="10" name="表格 9"/>
          <p:cNvGraphicFramePr/>
          <p:nvPr>
            <p:custDataLst>
              <p:tags r:id="rId1"/>
            </p:custDataLst>
          </p:nvPr>
        </p:nvGraphicFramePr>
        <p:xfrm>
          <a:off x="627062" y="942975"/>
          <a:ext cx="10029825" cy="4511675"/>
        </p:xfrm>
        <a:graphic>
          <a:graphicData uri="http://schemas.openxmlformats.org/drawingml/2006/table">
            <a:tbl>
              <a:tblPr firstRow="1" bandRow="1">
                <a:tableStyleId>{5940675A-B579-460E-94D1-54222C63F5DA}</a:tableStyleId>
              </a:tblPr>
              <a:tblGrid>
                <a:gridCol w="2583815"/>
                <a:gridCol w="7446010"/>
              </a:tblGrid>
              <a:tr h="368300">
                <a:tc>
                  <a:txBody>
                    <a:bodyPr/>
                    <a:p>
                      <a:pPr indent="0" algn="ctr">
                        <a:lnSpc>
                          <a:spcPct val="150000"/>
                        </a:lnSpc>
                        <a:buNone/>
                      </a:pPr>
                      <a:r>
                        <a:rPr lang="en-US" sz="1600" b="1">
                          <a:solidFill>
                            <a:srgbClr val="FFFFFF"/>
                          </a:solidFill>
                          <a:latin typeface="+mn-ea"/>
                          <a:cs typeface="宋体" panose="02010600030101010101" pitchFamily="2" charset="-122"/>
                        </a:rPr>
                        <a:t>角色</a:t>
                      </a:r>
                      <a:endParaRPr lang="en-US" altLang="en-US" sz="1600" b="1">
                        <a:solidFill>
                          <a:srgbClr val="FFFFFF"/>
                        </a:solidFill>
                        <a:latin typeface="+mn-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F58F33"/>
                    </a:solidFill>
                  </a:tcPr>
                </a:tc>
                <a:tc>
                  <a:txBody>
                    <a:bodyPr/>
                    <a:p>
                      <a:pPr indent="0" algn="ctr">
                        <a:lnSpc>
                          <a:spcPct val="150000"/>
                        </a:lnSpc>
                        <a:buNone/>
                      </a:pPr>
                      <a:r>
                        <a:rPr lang="en-US" sz="1600" b="1">
                          <a:solidFill>
                            <a:srgbClr val="FFFFFF"/>
                          </a:solidFill>
                          <a:latin typeface="+mn-ea"/>
                          <a:cs typeface="宋体" panose="02010600030101010101" pitchFamily="2" charset="-122"/>
                        </a:rPr>
                        <a:t>描述和职责</a:t>
                      </a:r>
                      <a:endParaRPr lang="en-US" altLang="en-US" sz="1600" b="1">
                        <a:solidFill>
                          <a:srgbClr val="FFFFFF"/>
                        </a:solidFill>
                        <a:latin typeface="+mn-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EAB42E"/>
                    </a:solidFill>
                  </a:tcPr>
                </a:tc>
              </a:tr>
              <a:tr h="923925">
                <a:tc>
                  <a:txBody>
                    <a:bodyPr/>
                    <a:p>
                      <a:pPr indent="0" algn="ctr">
                        <a:lnSpc>
                          <a:spcPct val="150000"/>
                        </a:lnSpc>
                        <a:buNone/>
                      </a:pPr>
                      <a:r>
                        <a:rPr lang="en-US" sz="1600" b="1">
                          <a:solidFill>
                            <a:srgbClr val="404040"/>
                          </a:solidFill>
                          <a:latin typeface="+mn-ea"/>
                          <a:cs typeface="宋体" panose="02010600030101010101" pitchFamily="2" charset="-122"/>
                        </a:rPr>
                        <a:t>变更控制委员会主席</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l">
                        <a:lnSpc>
                          <a:spcPct val="150000"/>
                        </a:lnSpc>
                        <a:buNone/>
                      </a:pPr>
                      <a:r>
                        <a:rPr lang="en-US" sz="1600" b="0">
                          <a:solidFill>
                            <a:srgbClr val="404040"/>
                          </a:solidFill>
                          <a:latin typeface="+mn-ea"/>
                          <a:cs typeface="宋体" panose="02010600030101010101" pitchFamily="2" charset="-122"/>
                        </a:rPr>
                        <a:t>变更控制委员会主席，如果变更控制委员会未能达成一致，主席通常有最终决定权；针对每个变更请求确定评估人和修改人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FFFFF"/>
                    </a:solidFill>
                  </a:tcPr>
                </a:tc>
              </a:tr>
              <a:tr h="615950">
                <a:tc>
                  <a:txBody>
                    <a:bodyPr/>
                    <a:p>
                      <a:pPr indent="0" algn="ctr">
                        <a:lnSpc>
                          <a:spcPct val="150000"/>
                        </a:lnSpc>
                        <a:buNone/>
                      </a:pPr>
                      <a:r>
                        <a:rPr lang="en-US" sz="1600" b="1">
                          <a:solidFill>
                            <a:srgbClr val="404040"/>
                          </a:solidFill>
                          <a:latin typeface="+mn-ea"/>
                          <a:cs typeface="宋体" panose="02010600030101010101" pitchFamily="2" charset="-122"/>
                        </a:rPr>
                        <a:t>变更控制委员会</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l">
                        <a:lnSpc>
                          <a:spcPct val="150000"/>
                        </a:lnSpc>
                        <a:buNone/>
                      </a:pPr>
                      <a:r>
                        <a:rPr lang="en-US" sz="1600" b="0">
                          <a:solidFill>
                            <a:srgbClr val="404040"/>
                          </a:solidFill>
                          <a:latin typeface="+mn-ea"/>
                          <a:cs typeface="宋体" panose="02010600030101010101" pitchFamily="2" charset="-122"/>
                        </a:rPr>
                        <a:t>变更控制委员会针对某一具体项目决定是批准还是驳回提出的变更</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2F2F2"/>
                    </a:solidFill>
                  </a:tcPr>
                </a:tc>
              </a:tr>
              <a:tr h="476885">
                <a:tc>
                  <a:txBody>
                    <a:bodyPr/>
                    <a:p>
                      <a:pPr indent="0" algn="ctr">
                        <a:lnSpc>
                          <a:spcPct val="150000"/>
                        </a:lnSpc>
                        <a:buNone/>
                      </a:pPr>
                      <a:r>
                        <a:rPr lang="en-US" sz="1600" b="1">
                          <a:solidFill>
                            <a:srgbClr val="404040"/>
                          </a:solidFill>
                          <a:latin typeface="+mn-ea"/>
                          <a:cs typeface="宋体" panose="02010600030101010101" pitchFamily="2" charset="-122"/>
                        </a:rPr>
                        <a:t>评估者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l">
                        <a:lnSpc>
                          <a:spcPct val="150000"/>
                        </a:lnSpc>
                        <a:buNone/>
                      </a:pPr>
                      <a:r>
                        <a:rPr lang="en-US" sz="1600" b="0">
                          <a:solidFill>
                            <a:srgbClr val="404040"/>
                          </a:solidFill>
                          <a:latin typeface="+mn-ea"/>
                          <a:cs typeface="+mn-ea"/>
                        </a:rPr>
                        <a:t>受CCB主席要求负责完成变更影响分析的人</a:t>
                      </a:r>
                      <a:endParaRPr lang="en-US" altLang="en-US" sz="1600" b="0">
                        <a:solidFill>
                          <a:srgbClr val="404040"/>
                        </a:solidFill>
                        <a:latin typeface="+mn-ea"/>
                        <a:cs typeface="+mn-ea"/>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FFFFF"/>
                    </a:solidFill>
                  </a:tcPr>
                </a:tc>
              </a:tr>
              <a:tr h="499110">
                <a:tc>
                  <a:txBody>
                    <a:bodyPr/>
                    <a:p>
                      <a:pPr indent="0" algn="ctr">
                        <a:lnSpc>
                          <a:spcPct val="150000"/>
                        </a:lnSpc>
                        <a:buNone/>
                      </a:pPr>
                      <a:r>
                        <a:rPr lang="en-US" sz="1600" b="1">
                          <a:solidFill>
                            <a:srgbClr val="404040"/>
                          </a:solidFill>
                          <a:latin typeface="+mn-ea"/>
                          <a:cs typeface="宋体" panose="02010600030101010101" pitchFamily="2" charset="-122"/>
                        </a:rPr>
                        <a:t>修改者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l">
                        <a:lnSpc>
                          <a:spcPct val="150000"/>
                        </a:lnSpc>
                        <a:buNone/>
                      </a:pPr>
                      <a:r>
                        <a:rPr lang="en-US" sz="1600" b="0">
                          <a:solidFill>
                            <a:srgbClr val="404040"/>
                          </a:solidFill>
                          <a:latin typeface="+mn-ea"/>
                          <a:cs typeface="宋体" panose="02010600030101010101" pitchFamily="2" charset="-122"/>
                        </a:rPr>
                        <a:t>针对批准的变更请求，负责完成产品修改的人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2F2F2"/>
                    </a:solidFill>
                  </a:tcPr>
                </a:tc>
              </a:tr>
              <a:tr h="498475">
                <a:tc>
                  <a:txBody>
                    <a:bodyPr/>
                    <a:p>
                      <a:pPr indent="0" algn="ctr">
                        <a:lnSpc>
                          <a:spcPct val="150000"/>
                        </a:lnSpc>
                        <a:buNone/>
                      </a:pPr>
                      <a:r>
                        <a:rPr lang="en-US" sz="1600" b="1">
                          <a:solidFill>
                            <a:srgbClr val="404040"/>
                          </a:solidFill>
                          <a:latin typeface="+mn-ea"/>
                          <a:cs typeface="宋体" panose="02010600030101010101" pitchFamily="2" charset="-122"/>
                        </a:rPr>
                        <a:t>提交者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l">
                        <a:lnSpc>
                          <a:spcPct val="150000"/>
                        </a:lnSpc>
                        <a:buNone/>
                      </a:pPr>
                      <a:r>
                        <a:rPr lang="en-US" sz="1600" b="0">
                          <a:solidFill>
                            <a:srgbClr val="404040"/>
                          </a:solidFill>
                          <a:latin typeface="+mn-ea"/>
                          <a:cs typeface="宋体" panose="02010600030101010101" pitchFamily="2" charset="-122"/>
                        </a:rPr>
                        <a:t>提交新变更请求的人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FFFFF"/>
                    </a:solidFill>
                  </a:tcPr>
                </a:tc>
              </a:tr>
              <a:tr h="542925">
                <a:tc>
                  <a:txBody>
                    <a:bodyPr/>
                    <a:p>
                      <a:pPr indent="0" algn="ctr">
                        <a:lnSpc>
                          <a:spcPct val="150000"/>
                        </a:lnSpc>
                        <a:buNone/>
                      </a:pPr>
                      <a:r>
                        <a:rPr lang="en-US" sz="1600" b="1">
                          <a:solidFill>
                            <a:srgbClr val="404040"/>
                          </a:solidFill>
                          <a:latin typeface="+mn-ea"/>
                          <a:cs typeface="宋体" panose="02010600030101010101" pitchFamily="2" charset="-122"/>
                        </a:rPr>
                        <a:t>请求接收者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l">
                        <a:lnSpc>
                          <a:spcPct val="150000"/>
                        </a:lnSpc>
                        <a:buNone/>
                      </a:pPr>
                      <a:r>
                        <a:rPr lang="en-US" sz="1600" b="0">
                          <a:solidFill>
                            <a:srgbClr val="404040"/>
                          </a:solidFill>
                          <a:latin typeface="+mn-ea"/>
                          <a:cs typeface="宋体" panose="02010600030101010101" pitchFamily="2" charset="-122"/>
                        </a:rPr>
                        <a:t>最初接收新提交变更请求的人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a:noFill/>
                    </a:lnB>
                    <a:lnTlToBr>
                      <a:noFill/>
                    </a:lnTlToBr>
                    <a:lnBlToTr>
                      <a:noFill/>
                    </a:lnBlToTr>
                    <a:solidFill>
                      <a:srgbClr val="F2F2F2"/>
                    </a:solidFill>
                  </a:tcPr>
                </a:tc>
              </a:tr>
              <a:tr h="586105">
                <a:tc>
                  <a:txBody>
                    <a:bodyPr/>
                    <a:p>
                      <a:pPr indent="0" algn="ctr">
                        <a:lnSpc>
                          <a:spcPct val="150000"/>
                        </a:lnSpc>
                        <a:buNone/>
                      </a:pPr>
                      <a:r>
                        <a:rPr lang="en-US" sz="1600" b="1">
                          <a:solidFill>
                            <a:srgbClr val="404040"/>
                          </a:solidFill>
                          <a:latin typeface="+mn-ea"/>
                          <a:cs typeface="宋体" panose="02010600030101010101" pitchFamily="2" charset="-122"/>
                        </a:rPr>
                        <a:t>验证者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l">
                        <a:lnSpc>
                          <a:spcPct val="150000"/>
                        </a:lnSpc>
                        <a:buNone/>
                      </a:pPr>
                      <a:r>
                        <a:rPr lang="en-US" sz="1600" b="0">
                          <a:solidFill>
                            <a:srgbClr val="404040"/>
                          </a:solidFill>
                          <a:latin typeface="+mn-ea"/>
                          <a:cs typeface="宋体" panose="02010600030101010101" pitchFamily="2" charset="-122"/>
                        </a:rPr>
                        <a:t>验证变更是否已正确实现的人</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330055" y="-944880"/>
            <a:ext cx="3547110" cy="3547745"/>
          </a:xfrm>
          <a:prstGeom prst="rect">
            <a:avLst/>
          </a:prstGeom>
        </p:spPr>
      </p:pic>
      <p:sp>
        <p:nvSpPr>
          <p:cNvPr id="7" name="文本框 6"/>
          <p:cNvSpPr txBox="1"/>
          <p:nvPr/>
        </p:nvSpPr>
        <p:spPr>
          <a:xfrm>
            <a:off x="218440" y="191135"/>
            <a:ext cx="4930140" cy="460375"/>
          </a:xfrm>
          <a:prstGeom prst="rect">
            <a:avLst/>
          </a:prstGeom>
          <a:noFill/>
        </p:spPr>
        <p:txBody>
          <a:bodyPr wrap="square" rtlCol="0">
            <a:spAutoFit/>
          </a:bodyPr>
          <a:p>
            <a:pPr marL="571500" lvl="0" indent="-571500" algn="l">
              <a:buClrTx/>
              <a:buSzTx/>
              <a:buFont typeface="Arial" panose="020B0604020202020204" pitchFamily="34" charset="0"/>
              <a:buChar char="•"/>
            </a:pPr>
            <a:r>
              <a:rPr lang="zh-CN" sz="2400" b="1">
                <a:solidFill>
                  <a:schemeClr val="accent4">
                    <a:lumMod val="50000"/>
                  </a:schemeClr>
                </a:solidFill>
                <a:latin typeface="微软雅黑" panose="020B0503020204020204" pitchFamily="34" charset="-122"/>
                <a:ea typeface="微软雅黑" panose="020B0503020204020204" pitchFamily="34" charset="-122"/>
                <a:sym typeface="+mn-ea"/>
              </a:rPr>
              <a:t>文档版本追踪</a:t>
            </a:r>
            <a:endParaRPr lang="zh-CN" sz="24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778250" y="645731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9  SRS</a:t>
            </a:r>
            <a:r>
              <a:rPr lang="zh-CN" altLang="en-US" sz="1400">
                <a:latin typeface="+mn-ea"/>
                <a:cs typeface="+mn-ea"/>
              </a:rPr>
              <a:t>文档历史修订说明</a:t>
            </a:r>
            <a:endParaRPr lang="zh-CN" altLang="en-US" sz="1400">
              <a:latin typeface="+mn-ea"/>
              <a:cs typeface="+mn-ea"/>
            </a:endParaRPr>
          </a:p>
        </p:txBody>
      </p:sp>
      <p:sp>
        <p:nvSpPr>
          <p:cNvPr id="3" name="文本框 2"/>
          <p:cNvSpPr txBox="1"/>
          <p:nvPr/>
        </p:nvSpPr>
        <p:spPr>
          <a:xfrm>
            <a:off x="822960" y="756285"/>
            <a:ext cx="8985250" cy="1337945"/>
          </a:xfrm>
          <a:prstGeom prst="rect">
            <a:avLst/>
          </a:prstGeom>
          <a:noFill/>
        </p:spPr>
        <p:txBody>
          <a:bodyPr wrap="square" rtlCol="0">
            <a:spAutoFit/>
          </a:bodyPr>
          <a:p>
            <a:pPr>
              <a:lnSpc>
                <a:spcPct val="150000"/>
              </a:lnSpc>
            </a:pPr>
            <a:r>
              <a:rPr lang="zh-CN" altLang="en-US">
                <a:latin typeface="+mn-ea"/>
                <a:cs typeface="+mn-ea"/>
              </a:rPr>
              <a:t>在需求变更阶段，凡修改过的文档都在封面后的文档修订历史说明处标明了版本项。</a:t>
            </a:r>
            <a:endParaRPr lang="zh-CN" altLang="en-US">
              <a:latin typeface="+mn-ea"/>
              <a:cs typeface="+mn-ea"/>
            </a:endParaRPr>
          </a:p>
          <a:p>
            <a:pPr>
              <a:lnSpc>
                <a:spcPct val="150000"/>
              </a:lnSpc>
            </a:pPr>
            <a:r>
              <a:rPr lang="zh-CN" altLang="en-US">
                <a:latin typeface="+mn-ea"/>
                <a:cs typeface="+mn-ea"/>
              </a:rPr>
              <a:t>图中示例是</a:t>
            </a:r>
            <a:r>
              <a:rPr lang="en-US" altLang="zh-CN">
                <a:latin typeface="+mn-ea"/>
                <a:cs typeface="+mn-ea"/>
              </a:rPr>
              <a:t>SRS</a:t>
            </a:r>
            <a:r>
              <a:rPr lang="zh-CN" altLang="en-US">
                <a:latin typeface="+mn-ea"/>
                <a:cs typeface="+mn-ea"/>
              </a:rPr>
              <a:t>的文档修订历史说明，在最近的基线更新版本</a:t>
            </a:r>
            <a:r>
              <a:rPr lang="en-US" altLang="zh-CN">
                <a:latin typeface="+mn-ea"/>
                <a:cs typeface="+mn-ea"/>
              </a:rPr>
              <a:t>V1.0.1</a:t>
            </a:r>
            <a:r>
              <a:rPr lang="zh-CN" altLang="en-US">
                <a:latin typeface="+mn-ea"/>
                <a:cs typeface="+mn-ea"/>
              </a:rPr>
              <a:t>中，根据用户新的需求变更，增加和修改了部分内容。</a:t>
            </a:r>
            <a:endParaRPr lang="zh-CN" altLang="en-US">
              <a:latin typeface="+mn-ea"/>
              <a:cs typeface="+mn-ea"/>
            </a:endParaRPr>
          </a:p>
        </p:txBody>
      </p:sp>
      <p:pic>
        <p:nvPicPr>
          <p:cNvPr id="5" name="图片 4"/>
          <p:cNvPicPr>
            <a:picLocks noChangeAspect="1"/>
          </p:cNvPicPr>
          <p:nvPr/>
        </p:nvPicPr>
        <p:blipFill>
          <a:blip r:embed="rId2"/>
          <a:srcRect l="3321" t="8627"/>
          <a:stretch>
            <a:fillRect/>
          </a:stretch>
        </p:blipFill>
        <p:spPr>
          <a:xfrm>
            <a:off x="3562350" y="2181225"/>
            <a:ext cx="5066665" cy="427609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基线文档</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392805" y="6335395"/>
            <a:ext cx="4636135" cy="306705"/>
          </a:xfrm>
          <a:prstGeom prst="rect">
            <a:avLst/>
          </a:prstGeom>
          <a:noFill/>
        </p:spPr>
        <p:txBody>
          <a:bodyPr wrap="square" rtlCol="0">
            <a:spAutoFit/>
          </a:bodyPr>
          <a:p>
            <a:pPr algn="ctr"/>
            <a:r>
              <a:rPr lang="zh-CN" sz="1400">
                <a:latin typeface="+mn-ea"/>
                <a:cs typeface="+mn-ea"/>
              </a:rPr>
              <a:t>图</a:t>
            </a:r>
            <a:r>
              <a:rPr lang="en-US" altLang="zh-CN" sz="1400">
                <a:latin typeface="+mn-ea"/>
                <a:cs typeface="+mn-ea"/>
              </a:rPr>
              <a:t>24  </a:t>
            </a:r>
            <a:r>
              <a:rPr lang="zh-CN" altLang="en-US" sz="1400">
                <a:latin typeface="+mn-ea"/>
                <a:cs typeface="+mn-ea"/>
              </a:rPr>
              <a:t>基线文档管理</a:t>
            </a:r>
            <a:endParaRPr lang="zh-CN" altLang="en-US" sz="1400">
              <a:latin typeface="+mn-ea"/>
              <a:cs typeface="+mn-ea"/>
            </a:endParaRPr>
          </a:p>
        </p:txBody>
      </p:sp>
      <p:pic>
        <p:nvPicPr>
          <p:cNvPr id="3" name="图片 2"/>
          <p:cNvPicPr>
            <a:picLocks noChangeAspect="1"/>
          </p:cNvPicPr>
          <p:nvPr/>
        </p:nvPicPr>
        <p:blipFill>
          <a:blip r:embed="rId2"/>
          <a:stretch>
            <a:fillRect/>
          </a:stretch>
        </p:blipFill>
        <p:spPr>
          <a:xfrm>
            <a:off x="556260" y="1145540"/>
            <a:ext cx="9621520" cy="491363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33345" y="3143250"/>
            <a:ext cx="4930140" cy="1198880"/>
          </a:xfrm>
          <a:prstGeom prst="rect">
            <a:avLst/>
          </a:prstGeom>
          <a:noFill/>
        </p:spPr>
        <p:txBody>
          <a:bodyPr wrap="square" rtlCol="0">
            <a:spAutoFit/>
          </a:bodyPr>
          <a:p>
            <a:r>
              <a:rPr lang="zh-CN" altLang="en-US" sz="7200" b="1">
                <a:latin typeface="思源黑体 CN Light" panose="020B0300000000000000" charset="-122"/>
                <a:ea typeface="思源黑体 CN Light" panose="020B0300000000000000" charset="-122"/>
                <a:sym typeface="+mn-ea"/>
              </a:rPr>
              <a:t>相关会议</a:t>
            </a:r>
            <a:endParaRPr lang="zh-CN" altLang="en-US" sz="7200" b="1">
              <a:latin typeface="思源黑体 CN Light" panose="020B0300000000000000" charset="-122"/>
              <a:ea typeface="思源黑体 CN Light" panose="020B0300000000000000" charset="-122"/>
              <a:sym typeface="+mn-ea"/>
            </a:endParaRPr>
          </a:p>
        </p:txBody>
      </p:sp>
      <p:sp>
        <p:nvSpPr>
          <p:cNvPr id="5" name="文本框 4"/>
          <p:cNvSpPr txBox="1"/>
          <p:nvPr/>
        </p:nvSpPr>
        <p:spPr>
          <a:xfrm>
            <a:off x="2654300" y="2276475"/>
            <a:ext cx="4909185" cy="768350"/>
          </a:xfrm>
          <a:prstGeom prst="rect">
            <a:avLst/>
          </a:prstGeom>
          <a:noFill/>
        </p:spPr>
        <p:txBody>
          <a:bodyPr wrap="square" rtlCol="0">
            <a:spAutoFit/>
          </a:bodyPr>
          <a:p>
            <a:pPr algn="l"/>
            <a:r>
              <a:rPr lang="en-US" altLang="zh-CN" sz="4400" b="1">
                <a:sym typeface="+mn-ea"/>
              </a:rPr>
              <a:t>Part.04</a:t>
            </a:r>
            <a:endParaRPr lang="en-US" altLang="zh-CN" sz="4400" b="1">
              <a:sym typeface="+mn-ea"/>
            </a:endParaRPr>
          </a:p>
        </p:txBody>
      </p:sp>
      <p:sp>
        <p:nvSpPr>
          <p:cNvPr id="2" name="矩形 1"/>
          <p:cNvSpPr/>
          <p:nvPr/>
        </p:nvSpPr>
        <p:spPr>
          <a:xfrm>
            <a:off x="4860925" y="2861945"/>
            <a:ext cx="2042795" cy="15049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D:\详情页参考\高级图片\未标题-6.png未标题-6"/>
          <p:cNvPicPr>
            <a:picLocks noChangeAspect="1"/>
          </p:cNvPicPr>
          <p:nvPr/>
        </p:nvPicPr>
        <p:blipFill>
          <a:blip r:embed="rId1"/>
          <a:srcRect/>
          <a:stretch>
            <a:fillRect/>
          </a:stretch>
        </p:blipFill>
        <p:spPr>
          <a:xfrm>
            <a:off x="7920990" y="2702560"/>
            <a:ext cx="3547110" cy="3547745"/>
          </a:xfrm>
          <a:prstGeom prst="rect">
            <a:avLst/>
          </a:prstGeom>
        </p:spPr>
      </p:pic>
      <p:sp>
        <p:nvSpPr>
          <p:cNvPr id="3" name="矩形 2"/>
          <p:cNvSpPr/>
          <p:nvPr/>
        </p:nvSpPr>
        <p:spPr>
          <a:xfrm>
            <a:off x="475615" y="0"/>
            <a:ext cx="314325" cy="142938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45625" y="3804285"/>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CCB</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会议</a:t>
            </a: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会议纪要</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560070" y="597916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9  CCB</a:t>
            </a:r>
            <a:r>
              <a:rPr lang="zh-CN" altLang="en-US" sz="1400">
                <a:latin typeface="+mn-ea"/>
                <a:cs typeface="+mn-ea"/>
              </a:rPr>
              <a:t>会议纪要（上）</a:t>
            </a:r>
            <a:endParaRPr lang="en-US" altLang="zh-CN" sz="1400">
              <a:latin typeface="+mn-ea"/>
              <a:cs typeface="+mn-ea"/>
            </a:endParaRPr>
          </a:p>
        </p:txBody>
      </p:sp>
      <p:pic>
        <p:nvPicPr>
          <p:cNvPr id="5" name="图片 4"/>
          <p:cNvPicPr>
            <a:picLocks noChangeAspect="1"/>
          </p:cNvPicPr>
          <p:nvPr/>
        </p:nvPicPr>
        <p:blipFill>
          <a:blip r:embed="rId2"/>
          <a:stretch>
            <a:fillRect/>
          </a:stretch>
        </p:blipFill>
        <p:spPr>
          <a:xfrm>
            <a:off x="5196840" y="1060450"/>
            <a:ext cx="5285105" cy="4799330"/>
          </a:xfrm>
          <a:prstGeom prst="rect">
            <a:avLst/>
          </a:prstGeom>
        </p:spPr>
      </p:pic>
      <p:sp>
        <p:nvSpPr>
          <p:cNvPr id="9" name="文本框 8"/>
          <p:cNvSpPr txBox="1"/>
          <p:nvPr/>
        </p:nvSpPr>
        <p:spPr>
          <a:xfrm>
            <a:off x="5739765" y="597916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10</a:t>
            </a:r>
            <a:r>
              <a:rPr lang="en-US" altLang="zh-CN" sz="1400">
                <a:latin typeface="+mn-ea"/>
                <a:cs typeface="+mn-ea"/>
              </a:rPr>
              <a:t>  CCB</a:t>
            </a:r>
            <a:r>
              <a:rPr lang="zh-CN" altLang="en-US" sz="1400">
                <a:latin typeface="+mn-ea"/>
                <a:cs typeface="+mn-ea"/>
              </a:rPr>
              <a:t>会议纪要（下）</a:t>
            </a:r>
            <a:endParaRPr lang="en-US" altLang="zh-CN" sz="1400">
              <a:latin typeface="+mn-ea"/>
              <a:cs typeface="+mn-ea"/>
            </a:endParaRPr>
          </a:p>
        </p:txBody>
      </p:sp>
      <p:pic>
        <p:nvPicPr>
          <p:cNvPr id="2" name="图片 1"/>
          <p:cNvPicPr>
            <a:picLocks noChangeAspect="1"/>
          </p:cNvPicPr>
          <p:nvPr/>
        </p:nvPicPr>
        <p:blipFill>
          <a:blip r:embed="rId3"/>
          <a:srcRect b="34272"/>
          <a:stretch>
            <a:fillRect/>
          </a:stretch>
        </p:blipFill>
        <p:spPr>
          <a:xfrm>
            <a:off x="346075" y="889000"/>
            <a:ext cx="4770120" cy="486537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45625" y="3804285"/>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CCB</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会议</a:t>
            </a: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附件</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007485" y="614743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11  </a:t>
            </a:r>
            <a:r>
              <a:rPr lang="zh-CN" altLang="en-US" sz="1400">
                <a:latin typeface="+mn-ea"/>
                <a:cs typeface="+mn-ea"/>
              </a:rPr>
              <a:t>变更申请表</a:t>
            </a:r>
            <a:endParaRPr lang="en-US" altLang="zh-CN" sz="1400">
              <a:latin typeface="+mn-ea"/>
              <a:cs typeface="+mn-ea"/>
            </a:endParaRPr>
          </a:p>
        </p:txBody>
      </p:sp>
      <p:pic>
        <p:nvPicPr>
          <p:cNvPr id="2" name="图片 1"/>
          <p:cNvPicPr>
            <a:picLocks noChangeAspect="1"/>
          </p:cNvPicPr>
          <p:nvPr/>
        </p:nvPicPr>
        <p:blipFill>
          <a:blip r:embed="rId2"/>
          <a:stretch>
            <a:fillRect/>
          </a:stretch>
        </p:blipFill>
        <p:spPr>
          <a:xfrm>
            <a:off x="5559425" y="807720"/>
            <a:ext cx="5441315" cy="5052695"/>
          </a:xfrm>
          <a:prstGeom prst="rect">
            <a:avLst/>
          </a:prstGeom>
        </p:spPr>
      </p:pic>
      <p:pic>
        <p:nvPicPr>
          <p:cNvPr id="6" name="图片 5"/>
          <p:cNvPicPr>
            <a:picLocks noChangeAspect="1"/>
          </p:cNvPicPr>
          <p:nvPr/>
        </p:nvPicPr>
        <p:blipFill>
          <a:blip r:embed="rId3"/>
          <a:stretch>
            <a:fillRect/>
          </a:stretch>
        </p:blipFill>
        <p:spPr>
          <a:xfrm>
            <a:off x="714375" y="807720"/>
            <a:ext cx="4504690" cy="504571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45625" y="3804285"/>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CCB</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会议</a:t>
            </a:r>
            <a:r>
              <a:rPr lang="en-US" altLang="zh-CN" sz="2000" b="1">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附件</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648970" y="609346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12  </a:t>
            </a:r>
            <a:r>
              <a:rPr lang="zh-CN" altLang="en-US" sz="1400">
                <a:latin typeface="+mn-ea"/>
                <a:cs typeface="+mn-ea"/>
              </a:rPr>
              <a:t>变更影响分析表</a:t>
            </a:r>
            <a:endParaRPr lang="zh-CN" altLang="en-US" sz="1400">
              <a:latin typeface="+mn-ea"/>
              <a:cs typeface="+mn-ea"/>
            </a:endParaRPr>
          </a:p>
        </p:txBody>
      </p:sp>
      <p:sp>
        <p:nvSpPr>
          <p:cNvPr id="9" name="文本框 8"/>
          <p:cNvSpPr txBox="1"/>
          <p:nvPr/>
        </p:nvSpPr>
        <p:spPr>
          <a:xfrm>
            <a:off x="6174105" y="609346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13 CCB</a:t>
            </a:r>
            <a:r>
              <a:rPr lang="zh-CN" altLang="en-US" sz="1400">
                <a:latin typeface="+mn-ea"/>
                <a:cs typeface="+mn-ea"/>
              </a:rPr>
              <a:t>通过变更</a:t>
            </a:r>
            <a:endParaRPr lang="zh-CN" altLang="en-US" sz="1400">
              <a:latin typeface="+mn-ea"/>
              <a:cs typeface="+mn-ea"/>
            </a:endParaRPr>
          </a:p>
        </p:txBody>
      </p:sp>
      <p:pic>
        <p:nvPicPr>
          <p:cNvPr id="3" name="图片 2"/>
          <p:cNvPicPr>
            <a:picLocks noChangeAspect="1"/>
          </p:cNvPicPr>
          <p:nvPr/>
        </p:nvPicPr>
        <p:blipFill>
          <a:blip r:embed="rId2"/>
          <a:stretch>
            <a:fillRect/>
          </a:stretch>
        </p:blipFill>
        <p:spPr>
          <a:xfrm>
            <a:off x="370205" y="871220"/>
            <a:ext cx="5296535" cy="5135880"/>
          </a:xfrm>
          <a:prstGeom prst="rect">
            <a:avLst/>
          </a:prstGeom>
        </p:spPr>
      </p:pic>
      <p:pic>
        <p:nvPicPr>
          <p:cNvPr id="5" name="图片 4"/>
          <p:cNvPicPr>
            <a:picLocks noChangeAspect="1"/>
          </p:cNvPicPr>
          <p:nvPr/>
        </p:nvPicPr>
        <p:blipFill>
          <a:blip r:embed="rId3"/>
          <a:stretch>
            <a:fillRect/>
          </a:stretch>
        </p:blipFill>
        <p:spPr>
          <a:xfrm>
            <a:off x="6108700" y="2404745"/>
            <a:ext cx="4921885" cy="329755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需求变更里程碑会议</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154305" y="640016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13 </a:t>
            </a:r>
            <a:r>
              <a:rPr lang="zh-CN" sz="1400">
                <a:latin typeface="+mn-ea"/>
                <a:cs typeface="+mn-ea"/>
              </a:rPr>
              <a:t>需求变更里程碑</a:t>
            </a:r>
            <a:r>
              <a:rPr lang="zh-CN" altLang="en-US" sz="1400">
                <a:latin typeface="+mn-ea"/>
                <a:cs typeface="+mn-ea"/>
              </a:rPr>
              <a:t>会议纪要</a:t>
            </a:r>
            <a:endParaRPr lang="zh-CN" altLang="en-US" sz="1400">
              <a:latin typeface="+mn-ea"/>
              <a:cs typeface="+mn-ea"/>
            </a:endParaRPr>
          </a:p>
        </p:txBody>
      </p:sp>
      <p:sp>
        <p:nvSpPr>
          <p:cNvPr id="12" name="文本框 11"/>
          <p:cNvSpPr txBox="1"/>
          <p:nvPr/>
        </p:nvSpPr>
        <p:spPr>
          <a:xfrm>
            <a:off x="9925685" y="1685290"/>
            <a:ext cx="1934210" cy="2030095"/>
          </a:xfrm>
          <a:prstGeom prst="rect">
            <a:avLst/>
          </a:prstGeom>
          <a:noFill/>
        </p:spPr>
        <p:txBody>
          <a:bodyPr wrap="square" rtlCol="0">
            <a:spAutoFit/>
          </a:bodyPr>
          <a:p>
            <a:pPr>
              <a:lnSpc>
                <a:spcPct val="150000"/>
              </a:lnSpc>
            </a:pPr>
            <a:r>
              <a:rPr lang="en-US" altLang="zh-CN" sz="1400"/>
              <a:t>*</a:t>
            </a:r>
            <a:r>
              <a:rPr lang="zh-CN" altLang="en-US" sz="1400"/>
              <a:t>根据评审表的评审项，进行组内的评审。并根据</a:t>
            </a:r>
            <a:r>
              <a:rPr lang="en-US" altLang="zh-CN" sz="1400"/>
              <a:t>1-5</a:t>
            </a:r>
            <a:r>
              <a:rPr lang="zh-CN" altLang="en-US" sz="1400"/>
              <a:t>的打分标准对该项评审项给出分数。会后进行总结，为接下去的终审做准备。</a:t>
            </a:r>
            <a:endParaRPr lang="zh-CN" altLang="en-US" sz="1400"/>
          </a:p>
        </p:txBody>
      </p:sp>
      <p:pic>
        <p:nvPicPr>
          <p:cNvPr id="6" name="图片 5"/>
          <p:cNvPicPr>
            <a:picLocks noChangeAspect="1"/>
          </p:cNvPicPr>
          <p:nvPr/>
        </p:nvPicPr>
        <p:blipFill>
          <a:blip r:embed="rId2"/>
          <a:stretch>
            <a:fillRect/>
          </a:stretch>
        </p:blipFill>
        <p:spPr>
          <a:xfrm>
            <a:off x="4946015" y="2269490"/>
            <a:ext cx="4488815" cy="3943350"/>
          </a:xfrm>
          <a:prstGeom prst="rect">
            <a:avLst/>
          </a:prstGeom>
          <a:ln w="12700" cmpd="sng">
            <a:solidFill>
              <a:schemeClr val="bg1">
                <a:lumMod val="85000"/>
              </a:schemeClr>
            </a:solidFill>
            <a:prstDash val="solid"/>
          </a:ln>
        </p:spPr>
      </p:pic>
      <p:pic>
        <p:nvPicPr>
          <p:cNvPr id="9" name="图片 8"/>
          <p:cNvPicPr>
            <a:picLocks noChangeAspect="1"/>
          </p:cNvPicPr>
          <p:nvPr/>
        </p:nvPicPr>
        <p:blipFill>
          <a:blip r:embed="rId3"/>
          <a:stretch>
            <a:fillRect/>
          </a:stretch>
        </p:blipFill>
        <p:spPr>
          <a:xfrm>
            <a:off x="752475" y="598805"/>
            <a:ext cx="3666490" cy="568198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阶段项目会议</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154305" y="640016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14  </a:t>
            </a:r>
            <a:r>
              <a:rPr lang="zh-CN" altLang="en-US" sz="1400">
                <a:latin typeface="+mn-ea"/>
                <a:cs typeface="+mn-ea"/>
              </a:rPr>
              <a:t>阶段项目会议纪要</a:t>
            </a:r>
            <a:endParaRPr lang="zh-CN" altLang="en-US" sz="1400">
              <a:latin typeface="+mn-ea"/>
              <a:cs typeface="+mn-ea"/>
            </a:endParaRPr>
          </a:p>
        </p:txBody>
      </p:sp>
      <p:sp>
        <p:nvSpPr>
          <p:cNvPr id="12" name="文本框 11"/>
          <p:cNvSpPr txBox="1"/>
          <p:nvPr/>
        </p:nvSpPr>
        <p:spPr>
          <a:xfrm>
            <a:off x="10027285" y="1685290"/>
            <a:ext cx="1832610" cy="1938020"/>
          </a:xfrm>
          <a:prstGeom prst="rect">
            <a:avLst/>
          </a:prstGeom>
          <a:noFill/>
        </p:spPr>
        <p:txBody>
          <a:bodyPr wrap="square" rtlCol="0">
            <a:spAutoFit/>
          </a:bodyPr>
          <a:p>
            <a:pPr>
              <a:lnSpc>
                <a:spcPct val="150000"/>
              </a:lnSpc>
            </a:pPr>
            <a:r>
              <a:rPr lang="en-US" altLang="zh-CN" sz="1400"/>
              <a:t>*</a:t>
            </a:r>
            <a:r>
              <a:rPr lang="zh-CN" altLang="en-US" sz="1600"/>
              <a:t>对之前的各个重要项目阶段进行文档的自我检查和总结，为接下去的最终评审做准备。</a:t>
            </a:r>
            <a:endParaRPr lang="zh-CN" altLang="en-US" sz="1600"/>
          </a:p>
        </p:txBody>
      </p:sp>
      <p:pic>
        <p:nvPicPr>
          <p:cNvPr id="16" name="图片 15"/>
          <p:cNvPicPr>
            <a:picLocks noChangeAspect="1"/>
          </p:cNvPicPr>
          <p:nvPr/>
        </p:nvPicPr>
        <p:blipFill>
          <a:blip r:embed="rId2"/>
          <a:stretch>
            <a:fillRect/>
          </a:stretch>
        </p:blipFill>
        <p:spPr>
          <a:xfrm>
            <a:off x="4446270" y="250190"/>
            <a:ext cx="5104130" cy="6357620"/>
          </a:xfrm>
          <a:prstGeom prst="rect">
            <a:avLst/>
          </a:prstGeom>
        </p:spPr>
      </p:pic>
      <p:pic>
        <p:nvPicPr>
          <p:cNvPr id="2" name="图片 1"/>
          <p:cNvPicPr>
            <a:picLocks noChangeAspect="1"/>
          </p:cNvPicPr>
          <p:nvPr/>
        </p:nvPicPr>
        <p:blipFill>
          <a:blip r:embed="rId3"/>
          <a:stretch>
            <a:fillRect/>
          </a:stretch>
        </p:blipFill>
        <p:spPr>
          <a:xfrm>
            <a:off x="635000" y="727075"/>
            <a:ext cx="3641725" cy="554482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小组例会</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4347845" y="6433820"/>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15  </a:t>
            </a:r>
            <a:r>
              <a:rPr lang="zh-CN" altLang="en-US" sz="1400">
                <a:latin typeface="+mn-ea"/>
                <a:cs typeface="+mn-ea"/>
              </a:rPr>
              <a:t>小组例会</a:t>
            </a:r>
            <a:r>
              <a:rPr lang="en-US" altLang="zh-CN" sz="1400">
                <a:latin typeface="+mn-ea"/>
                <a:cs typeface="+mn-ea"/>
              </a:rPr>
              <a:t>0606</a:t>
            </a:r>
            <a:endParaRPr lang="en-US" altLang="zh-CN" sz="1400">
              <a:latin typeface="+mn-ea"/>
              <a:cs typeface="+mn-ea"/>
            </a:endParaRPr>
          </a:p>
        </p:txBody>
      </p:sp>
      <p:pic>
        <p:nvPicPr>
          <p:cNvPr id="2" name="图片 1" descr="263e738d4c6fab4ee8e6614bd34cc26"/>
          <p:cNvPicPr>
            <a:picLocks noChangeAspect="1"/>
          </p:cNvPicPr>
          <p:nvPr/>
        </p:nvPicPr>
        <p:blipFill>
          <a:blip r:embed="rId2"/>
          <a:stretch>
            <a:fillRect/>
          </a:stretch>
        </p:blipFill>
        <p:spPr>
          <a:xfrm>
            <a:off x="266065" y="1027430"/>
            <a:ext cx="6059805" cy="5091430"/>
          </a:xfrm>
          <a:prstGeom prst="rect">
            <a:avLst/>
          </a:prstGeom>
        </p:spPr>
      </p:pic>
      <p:pic>
        <p:nvPicPr>
          <p:cNvPr id="6" name="图片 5" descr="fa7cebbda0847f91ce6b98a158c95da"/>
          <p:cNvPicPr>
            <a:picLocks noChangeAspect="1"/>
          </p:cNvPicPr>
          <p:nvPr/>
        </p:nvPicPr>
        <p:blipFill>
          <a:blip r:embed="rId3"/>
          <a:srcRect l="17658"/>
          <a:stretch>
            <a:fillRect/>
          </a:stretch>
        </p:blipFill>
        <p:spPr>
          <a:xfrm>
            <a:off x="6546215" y="1577340"/>
            <a:ext cx="5493385" cy="430720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小组例会</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5" name="文本框 14"/>
          <p:cNvSpPr txBox="1"/>
          <p:nvPr/>
        </p:nvSpPr>
        <p:spPr>
          <a:xfrm>
            <a:off x="3293110" y="6370955"/>
            <a:ext cx="4636135" cy="306705"/>
          </a:xfrm>
          <a:prstGeom prst="rect">
            <a:avLst/>
          </a:prstGeom>
          <a:noFill/>
        </p:spPr>
        <p:txBody>
          <a:bodyPr wrap="square" rtlCol="0">
            <a:spAutoFit/>
          </a:bodyPr>
          <a:p>
            <a:pPr algn="ctr"/>
            <a:r>
              <a:rPr lang="zh-CN" altLang="en-US" sz="1400">
                <a:latin typeface="+mn-ea"/>
                <a:cs typeface="+mn-ea"/>
              </a:rPr>
              <a:t>表</a:t>
            </a:r>
            <a:r>
              <a:rPr lang="en-US" altLang="zh-CN" sz="1400">
                <a:latin typeface="+mn-ea"/>
                <a:cs typeface="+mn-ea"/>
              </a:rPr>
              <a:t>15  </a:t>
            </a:r>
            <a:r>
              <a:rPr lang="zh-CN" altLang="en-US" sz="1400">
                <a:latin typeface="+mn-ea"/>
                <a:cs typeface="+mn-ea"/>
              </a:rPr>
              <a:t>小组例会</a:t>
            </a:r>
            <a:r>
              <a:rPr lang="en-US" altLang="zh-CN" sz="1400">
                <a:latin typeface="+mn-ea"/>
                <a:cs typeface="+mn-ea"/>
              </a:rPr>
              <a:t>0606</a:t>
            </a:r>
            <a:endParaRPr lang="en-US" altLang="zh-CN" sz="1400">
              <a:latin typeface="+mn-ea"/>
              <a:cs typeface="+mn-ea"/>
            </a:endParaRPr>
          </a:p>
        </p:txBody>
      </p:sp>
      <p:pic>
        <p:nvPicPr>
          <p:cNvPr id="3" name="图片 2"/>
          <p:cNvPicPr>
            <a:picLocks noChangeAspect="1"/>
          </p:cNvPicPr>
          <p:nvPr/>
        </p:nvPicPr>
        <p:blipFill>
          <a:blip r:embed="rId2"/>
          <a:stretch>
            <a:fillRect/>
          </a:stretch>
        </p:blipFill>
        <p:spPr>
          <a:xfrm>
            <a:off x="2456180" y="930910"/>
            <a:ext cx="6483985" cy="53568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思源黑体 CN Light" panose="020B0300000000000000" charset="-122"/>
                <a:ea typeface="思源黑体 CN Light" panose="020B0300000000000000" charset="-122"/>
              </a:rPr>
              <a:t>本次变更的</a:t>
            </a: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组织成员</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1685925" y="6416675"/>
            <a:ext cx="4636135" cy="337185"/>
          </a:xfrm>
          <a:prstGeom prst="rect">
            <a:avLst/>
          </a:prstGeom>
          <a:noFill/>
        </p:spPr>
        <p:txBody>
          <a:bodyPr wrap="square" rtlCol="0">
            <a:spAutoFit/>
          </a:bodyPr>
          <a:p>
            <a:pPr algn="ctr"/>
            <a:r>
              <a:rPr lang="zh-CN" altLang="en-US" sz="1600">
                <a:latin typeface="+mn-ea"/>
                <a:cs typeface="+mn-ea"/>
              </a:rPr>
              <a:t>表</a:t>
            </a:r>
            <a:r>
              <a:rPr lang="en-US" altLang="zh-CN" sz="1600">
                <a:latin typeface="+mn-ea"/>
                <a:cs typeface="+mn-ea"/>
              </a:rPr>
              <a:t>2  CCB</a:t>
            </a:r>
            <a:r>
              <a:rPr lang="zh-CN" altLang="en-US" sz="1600">
                <a:latin typeface="+mn-ea"/>
                <a:cs typeface="+mn-ea"/>
              </a:rPr>
              <a:t>组织成员</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1" name="文本框 10"/>
          <p:cNvSpPr txBox="1"/>
          <p:nvPr/>
        </p:nvSpPr>
        <p:spPr>
          <a:xfrm>
            <a:off x="805815" y="800735"/>
            <a:ext cx="10238105" cy="1198880"/>
          </a:xfrm>
          <a:prstGeom prst="rect">
            <a:avLst/>
          </a:prstGeom>
          <a:noFill/>
        </p:spPr>
        <p:txBody>
          <a:bodyPr wrap="square" rtlCol="0">
            <a:spAutoFit/>
          </a:bodyPr>
          <a:p>
            <a:pPr>
              <a:lnSpc>
                <a:spcPct val="150000"/>
              </a:lnSpc>
            </a:pPr>
            <a:r>
              <a:rPr lang="zh-CN" altLang="en-US" sz="1600"/>
              <a:t>根据</a:t>
            </a:r>
            <a:r>
              <a:rPr lang="en-US" altLang="zh-CN" sz="1600"/>
              <a:t>CCB</a:t>
            </a:r>
            <a:r>
              <a:rPr lang="zh-CN" altLang="en-US" sz="1600"/>
              <a:t>各类角色的职责规定，针对本次需求变更，我们拟定以下人员成为我们的</a:t>
            </a:r>
            <a:r>
              <a:rPr lang="en-US" altLang="zh-CN" sz="1600"/>
              <a:t>CCB</a:t>
            </a:r>
            <a:r>
              <a:rPr lang="zh-CN" altLang="en-US" sz="1600"/>
              <a:t>组织成员。并为主席和委员会成员发送了邀请函，均已得到肯定答复。</a:t>
            </a:r>
            <a:endParaRPr lang="zh-CN" altLang="en-US" sz="1600"/>
          </a:p>
          <a:p>
            <a:pPr>
              <a:lnSpc>
                <a:spcPct val="150000"/>
              </a:lnSpc>
            </a:pPr>
            <a:endParaRPr lang="zh-CN" altLang="en-US" sz="1600"/>
          </a:p>
        </p:txBody>
      </p:sp>
      <p:graphicFrame>
        <p:nvGraphicFramePr>
          <p:cNvPr id="13" name="表格 12"/>
          <p:cNvGraphicFramePr/>
          <p:nvPr>
            <p:custDataLst>
              <p:tags r:id="rId1"/>
            </p:custDataLst>
          </p:nvPr>
        </p:nvGraphicFramePr>
        <p:xfrm>
          <a:off x="897890" y="1753870"/>
          <a:ext cx="6676390" cy="4662805"/>
        </p:xfrm>
        <a:graphic>
          <a:graphicData uri="http://schemas.openxmlformats.org/drawingml/2006/table">
            <a:tbl>
              <a:tblPr firstRow="1" bandRow="1">
                <a:tableStyleId>{5940675A-B579-460E-94D1-54222C63F5DA}</a:tableStyleId>
              </a:tblPr>
              <a:tblGrid>
                <a:gridCol w="2109470"/>
                <a:gridCol w="1356360"/>
                <a:gridCol w="3210560"/>
              </a:tblGrid>
              <a:tr h="514985">
                <a:tc>
                  <a:txBody>
                    <a:bodyPr/>
                    <a:p>
                      <a:pPr indent="0" algn="ctr">
                        <a:buNone/>
                      </a:pPr>
                      <a:r>
                        <a:rPr lang="en-US" sz="1800" b="1">
                          <a:solidFill>
                            <a:srgbClr val="FFFFFF"/>
                          </a:solidFill>
                          <a:latin typeface="+mj-ea"/>
                          <a:ea typeface="+mj-ea"/>
                          <a:cs typeface="宋体" panose="02010600030101010101" pitchFamily="2" charset="-122"/>
                        </a:rPr>
                        <a:t>角色</a:t>
                      </a:r>
                      <a:endParaRPr lang="en-US" altLang="en-US" sz="1800" b="1">
                        <a:solidFill>
                          <a:srgbClr val="FFFFFF"/>
                        </a:solidFill>
                        <a:latin typeface="+mj-ea"/>
                        <a:ea typeface="+mj-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595959"/>
                    </a:solidFill>
                  </a:tcPr>
                </a:tc>
                <a:tc>
                  <a:txBody>
                    <a:bodyPr/>
                    <a:p>
                      <a:pPr indent="0" algn="ctr">
                        <a:buNone/>
                      </a:pPr>
                      <a:r>
                        <a:rPr lang="en-US" sz="1800" b="1">
                          <a:solidFill>
                            <a:srgbClr val="FFFFFF"/>
                          </a:solidFill>
                          <a:latin typeface="+mj-ea"/>
                          <a:ea typeface="+mj-ea"/>
                          <a:cs typeface="宋体" panose="02010600030101010101" pitchFamily="2" charset="-122"/>
                        </a:rPr>
                        <a:t>人员</a:t>
                      </a:r>
                      <a:endParaRPr lang="en-US" altLang="en-US" sz="1800" b="1">
                        <a:solidFill>
                          <a:srgbClr val="FFFFFF"/>
                        </a:solidFill>
                        <a:latin typeface="+mj-ea"/>
                        <a:ea typeface="+mj-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F58F33"/>
                    </a:solidFill>
                  </a:tcPr>
                </a:tc>
                <a:tc>
                  <a:txBody>
                    <a:bodyPr/>
                    <a:p>
                      <a:pPr indent="0" algn="ctr">
                        <a:buNone/>
                      </a:pPr>
                      <a:r>
                        <a:rPr lang="en-US" sz="1800" b="1">
                          <a:solidFill>
                            <a:srgbClr val="FFFFFF"/>
                          </a:solidFill>
                          <a:latin typeface="+mj-ea"/>
                          <a:ea typeface="+mj-ea"/>
                          <a:cs typeface="宋体" panose="02010600030101010101" pitchFamily="2" charset="-122"/>
                        </a:rPr>
                        <a:t>联系方式</a:t>
                      </a:r>
                      <a:endParaRPr lang="en-US" altLang="en-US" sz="1800" b="1">
                        <a:solidFill>
                          <a:srgbClr val="FFFFFF"/>
                        </a:solidFill>
                        <a:latin typeface="+mj-ea"/>
                        <a:ea typeface="+mj-ea"/>
                        <a:cs typeface="宋体" panose="02010600030101010101" pitchFamily="2" charset="-122"/>
                      </a:endParaRPr>
                    </a:p>
                  </a:txBody>
                  <a:tcPr marL="68580" marR="68580" marT="0" marB="0" vert="horz" anchor="ctr">
                    <a:lnL>
                      <a:noFill/>
                    </a:lnL>
                    <a:lnR>
                      <a:noFill/>
                    </a:lnR>
                    <a:lnT>
                      <a:noFill/>
                    </a:lnT>
                    <a:lnB>
                      <a:noFill/>
                    </a:lnB>
                    <a:lnTlToBr>
                      <a:noFill/>
                    </a:lnTlToBr>
                    <a:lnBlToTr>
                      <a:noFill/>
                    </a:lnBlToTr>
                    <a:solidFill>
                      <a:srgbClr val="EAB42E"/>
                    </a:solidFill>
                  </a:tcPr>
                </a:tc>
              </a:tr>
              <a:tr h="472440">
                <a:tc>
                  <a:txBody>
                    <a:bodyPr/>
                    <a:p>
                      <a:pPr indent="0" algn="ctr">
                        <a:lnSpc>
                          <a:spcPct val="100000"/>
                        </a:lnSpc>
                        <a:buNone/>
                      </a:pPr>
                      <a:r>
                        <a:rPr lang="en-US" sz="1600" b="1">
                          <a:solidFill>
                            <a:srgbClr val="404040"/>
                          </a:solidFill>
                          <a:latin typeface="+mn-ea"/>
                          <a:cs typeface="宋体" panose="02010600030101010101" pitchFamily="2" charset="-122"/>
                        </a:rPr>
                        <a:t>变更控制委员会主席</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黄依豪</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31902018@stu.zucc.edu.cn</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603885">
                <a:tc>
                  <a:txBody>
                    <a:bodyPr/>
                    <a:p>
                      <a:pPr indent="0" algn="ctr">
                        <a:lnSpc>
                          <a:spcPct val="100000"/>
                        </a:lnSpc>
                        <a:buNone/>
                      </a:pPr>
                      <a:r>
                        <a:rPr lang="en-US" sz="1600" b="1">
                          <a:solidFill>
                            <a:srgbClr val="404040"/>
                          </a:solidFill>
                          <a:latin typeface="+mn-ea"/>
                          <a:cs typeface="宋体" panose="02010600030101010101" pitchFamily="2" charset="-122"/>
                        </a:rPr>
                        <a:t>变更控制委员会</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mn-ea"/>
                        </a:rPr>
                        <a:t>林婷婷 </a:t>
                      </a:r>
                      <a:endParaRPr lang="en-US" sz="1600" b="0">
                        <a:solidFill>
                          <a:srgbClr val="404040"/>
                        </a:solidFill>
                        <a:latin typeface="+mn-ea"/>
                        <a:cs typeface="+mn-ea"/>
                      </a:endParaRPr>
                    </a:p>
                    <a:p>
                      <a:pPr indent="0" algn="ctr">
                        <a:lnSpc>
                          <a:spcPct val="100000"/>
                        </a:lnSpc>
                        <a:buNone/>
                      </a:pPr>
                      <a:r>
                        <a:rPr lang="en-US" sz="1600" b="0">
                          <a:solidFill>
                            <a:srgbClr val="404040"/>
                          </a:solidFill>
                          <a:latin typeface="+mn-ea"/>
                          <a:cs typeface="+mn-ea"/>
                        </a:rPr>
                        <a:t>陈沿良</a:t>
                      </a:r>
                      <a:endParaRPr lang="en-US" altLang="en-US" sz="1600" b="0">
                        <a:solidFill>
                          <a:srgbClr val="404040"/>
                        </a:solidFill>
                        <a:latin typeface="+mn-ea"/>
                        <a:cs typeface="+mn-ea"/>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31901219@stu.zucc.edu.cn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31901196@stu.zucc.edu.cn</a:t>
                      </a:r>
                      <a:endParaRPr 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2F2F2"/>
                    </a:solidFill>
                  </a:tcPr>
                </a:tc>
              </a:tr>
              <a:tr h="527685">
                <a:tc>
                  <a:txBody>
                    <a:bodyPr/>
                    <a:p>
                      <a:pPr indent="0" algn="ctr">
                        <a:lnSpc>
                          <a:spcPct val="100000"/>
                        </a:lnSpc>
                        <a:buNone/>
                      </a:pPr>
                      <a:r>
                        <a:rPr lang="en-US" sz="1600" b="1">
                          <a:solidFill>
                            <a:srgbClr val="404040"/>
                          </a:solidFill>
                          <a:latin typeface="+mn-ea"/>
                          <a:cs typeface="宋体" panose="02010600030101010101" pitchFamily="2" charset="-122"/>
                        </a:rPr>
                        <a:t>评估者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潘仲菁</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31901191@stu.zucc.edu.cn</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1327785">
                <a:tc>
                  <a:txBody>
                    <a:bodyPr/>
                    <a:p>
                      <a:pPr indent="0" algn="ctr">
                        <a:lnSpc>
                          <a:spcPct val="100000"/>
                        </a:lnSpc>
                        <a:buNone/>
                      </a:pPr>
                      <a:r>
                        <a:rPr lang="en-US" sz="1600" b="1">
                          <a:solidFill>
                            <a:srgbClr val="404040"/>
                          </a:solidFill>
                          <a:latin typeface="+mn-ea"/>
                          <a:cs typeface="宋体" panose="02010600030101010101" pitchFamily="2" charset="-122"/>
                        </a:rPr>
                        <a:t>修改者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潘仲菁</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施芳怡</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杨庆贤</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周文涛</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余张龙</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31901191@stu.zucc.edu.cn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31901192@stu.zucc.edu.cn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31903099@stu.zucc.edu.cn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31901214@stu.zucc.edu.cn</a:t>
                      </a:r>
                      <a:endParaRPr lang="en-US" sz="1600" b="0">
                        <a:solidFill>
                          <a:srgbClr val="404040"/>
                        </a:solidFill>
                        <a:latin typeface="+mn-ea"/>
                        <a:cs typeface="宋体" panose="02010600030101010101" pitchFamily="2" charset="-122"/>
                      </a:endParaRPr>
                    </a:p>
                    <a:p>
                      <a:pPr indent="0" algn="ctr">
                        <a:lnSpc>
                          <a:spcPct val="100000"/>
                        </a:lnSpc>
                        <a:buNone/>
                      </a:pPr>
                      <a:r>
                        <a:rPr lang="en-US" sz="1600" b="0">
                          <a:solidFill>
                            <a:srgbClr val="404040"/>
                          </a:solidFill>
                          <a:latin typeface="+mn-ea"/>
                          <a:cs typeface="宋体" panose="02010600030101010101" pitchFamily="2" charset="-122"/>
                        </a:rPr>
                        <a:t>31901241@stu.zucc.edu.cn</a:t>
                      </a:r>
                      <a:endParaRPr 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2F2F2"/>
                    </a:solidFill>
                  </a:tcPr>
                </a:tc>
              </a:tr>
              <a:tr h="365760">
                <a:tc>
                  <a:txBody>
                    <a:bodyPr/>
                    <a:p>
                      <a:pPr indent="0" algn="ctr">
                        <a:lnSpc>
                          <a:spcPct val="100000"/>
                        </a:lnSpc>
                        <a:buNone/>
                      </a:pPr>
                      <a:r>
                        <a:rPr lang="en-US" sz="1600" b="1">
                          <a:solidFill>
                            <a:srgbClr val="404040"/>
                          </a:solidFill>
                          <a:latin typeface="+mn-ea"/>
                          <a:cs typeface="宋体" panose="02010600030101010101" pitchFamily="2" charset="-122"/>
                        </a:rPr>
                        <a:t>提交者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zh-CN" altLang="en-US" sz="1600" b="0">
                          <a:solidFill>
                            <a:srgbClr val="404040"/>
                          </a:solidFill>
                          <a:latin typeface="+mn-ea"/>
                          <a:cs typeface="宋体" panose="02010600030101010101" pitchFamily="2" charset="-122"/>
                        </a:rPr>
                        <a:t>潘仲菁</a:t>
                      </a:r>
                      <a:endParaRPr lang="zh-CN"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FFFFF"/>
                    </a:solidFill>
                  </a:tcPr>
                </a:tc>
                <a:tc>
                  <a:txBody>
                    <a:bodyPr/>
                    <a:p>
                      <a:pPr indent="0" algn="ctr">
                        <a:lnSpc>
                          <a:spcPct val="100000"/>
                        </a:lnSpc>
                        <a:buNone/>
                      </a:pPr>
                      <a:r>
                        <a:rPr lang="en-US" sz="1600">
                          <a:solidFill>
                            <a:srgbClr val="404040"/>
                          </a:solidFill>
                          <a:latin typeface="+mn-ea"/>
                          <a:cs typeface="宋体" panose="02010600030101010101" pitchFamily="2" charset="-122"/>
                          <a:sym typeface="+mn-ea"/>
                        </a:rPr>
                        <a:t>31901191@stu.zucc.edu.cn</a:t>
                      </a:r>
                      <a:r>
                        <a:rPr lang="en-US" sz="1600" b="0">
                          <a:solidFill>
                            <a:srgbClr val="404040"/>
                          </a:solidFill>
                          <a:latin typeface="+mn-ea"/>
                          <a:cs typeface="宋体" panose="02010600030101010101" pitchFamily="2" charset="-122"/>
                        </a:rPr>
                        <a:t> </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FFFFF"/>
                    </a:solidFill>
                  </a:tcPr>
                </a:tc>
              </a:tr>
              <a:tr h="484505">
                <a:tc>
                  <a:txBody>
                    <a:bodyPr/>
                    <a:p>
                      <a:pPr indent="0" algn="ctr">
                        <a:lnSpc>
                          <a:spcPct val="100000"/>
                        </a:lnSpc>
                        <a:buNone/>
                      </a:pPr>
                      <a:r>
                        <a:rPr lang="en-US" sz="1600" b="1">
                          <a:solidFill>
                            <a:srgbClr val="404040"/>
                          </a:solidFill>
                          <a:latin typeface="+mn-ea"/>
                          <a:cs typeface="宋体" panose="02010600030101010101" pitchFamily="2" charset="-122"/>
                        </a:rPr>
                        <a:t>请求接收者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黄依豪</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a:noFill/>
                    </a:lnB>
                    <a:lnTlToBr>
                      <a:noFill/>
                    </a:lnTlToBr>
                    <a:lnBlToTr>
                      <a:noFill/>
                    </a:lnBlToTr>
                    <a:solidFill>
                      <a:srgbClr val="F2F2F2"/>
                    </a:solidFill>
                  </a:tcPr>
                </a:tc>
                <a:tc>
                  <a:txBody>
                    <a:bodyPr/>
                    <a:p>
                      <a:pPr indent="0" algn="ctr">
                        <a:lnSpc>
                          <a:spcPct val="100000"/>
                        </a:lnSpc>
                        <a:buNone/>
                      </a:pPr>
                      <a:r>
                        <a:rPr lang="en-US" sz="1600" b="0">
                          <a:solidFill>
                            <a:srgbClr val="404040"/>
                          </a:solidFill>
                          <a:latin typeface="+mn-ea"/>
                          <a:cs typeface="宋体" panose="02010600030101010101" pitchFamily="2" charset="-122"/>
                        </a:rPr>
                        <a:t>31902018@stu.zucc.edu.cn</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a:noFill/>
                    </a:lnB>
                    <a:lnTlToBr>
                      <a:noFill/>
                    </a:lnTlToBr>
                    <a:lnBlToTr>
                      <a:noFill/>
                    </a:lnBlToTr>
                    <a:solidFill>
                      <a:srgbClr val="F2F2F2"/>
                    </a:solidFill>
                  </a:tcPr>
                </a:tc>
              </a:tr>
              <a:tr h="365760">
                <a:tc>
                  <a:txBody>
                    <a:bodyPr/>
                    <a:p>
                      <a:pPr indent="0" algn="ctr">
                        <a:lnSpc>
                          <a:spcPct val="100000"/>
                        </a:lnSpc>
                        <a:buNone/>
                      </a:pPr>
                      <a:r>
                        <a:rPr lang="en-US" sz="1600" b="1">
                          <a:solidFill>
                            <a:srgbClr val="404040"/>
                          </a:solidFill>
                          <a:latin typeface="+mn-ea"/>
                          <a:cs typeface="宋体" panose="02010600030101010101" pitchFamily="2" charset="-122"/>
                        </a:rPr>
                        <a:t>验证者</a:t>
                      </a:r>
                      <a:endParaRPr lang="en-US" altLang="en-US" sz="1600" b="1">
                        <a:solidFill>
                          <a:srgbClr val="404040"/>
                        </a:solidFill>
                        <a:latin typeface="+mn-ea"/>
                        <a:cs typeface="宋体" panose="02010600030101010101" pitchFamily="2" charset="-122"/>
                      </a:endParaRPr>
                    </a:p>
                  </a:txBody>
                  <a:tcPr marL="68580" marR="68580" marT="0" marB="0" vert="horz" anchor="ctr">
                    <a:lnL>
                      <a:noFill/>
                    </a:lnL>
                    <a:lnR w="1270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杨枨</a:t>
                      </a:r>
                      <a:endParaRPr lang="en-US" altLang="en-US" sz="1600" b="0">
                        <a:solidFill>
                          <a:srgbClr val="404040"/>
                        </a:solidFill>
                        <a:latin typeface="+mn-ea"/>
                        <a:cs typeface="宋体" panose="02010600030101010101" pitchFamily="2" charset="-122"/>
                      </a:endParaRPr>
                    </a:p>
                  </a:txBody>
                  <a:tcPr marL="68580" marR="68580" marT="0" marB="0" vert="horz" anchor="ctr">
                    <a:lnL w="12700">
                      <a:solidFill>
                        <a:srgbClr val="D9D9D9"/>
                      </a:solidFill>
                      <a:prstDash val="solid"/>
                    </a:lnL>
                    <a:lnR w="6350">
                      <a:solidFill>
                        <a:srgbClr val="D9D9D9"/>
                      </a:solidFill>
                      <a:prstDash val="solid"/>
                    </a:lnR>
                    <a:lnT>
                      <a:noFill/>
                    </a:lnT>
                    <a:lnB w="19050">
                      <a:solidFill>
                        <a:srgbClr val="595959"/>
                      </a:solidFill>
                      <a:prstDash val="solid"/>
                    </a:lnB>
                    <a:lnTlToBr>
                      <a:noFill/>
                    </a:lnTlToBr>
                    <a:lnBlToTr>
                      <a:noFill/>
                    </a:lnBlToTr>
                    <a:solidFill>
                      <a:srgbClr val="FFFFFF"/>
                    </a:solidFill>
                  </a:tcPr>
                </a:tc>
                <a:tc>
                  <a:txBody>
                    <a:bodyPr/>
                    <a:p>
                      <a:pPr indent="0" algn="ctr">
                        <a:lnSpc>
                          <a:spcPct val="100000"/>
                        </a:lnSpc>
                        <a:buNone/>
                      </a:pPr>
                      <a:r>
                        <a:rPr lang="en-US" sz="1600" b="0">
                          <a:solidFill>
                            <a:srgbClr val="404040"/>
                          </a:solidFill>
                          <a:latin typeface="+mn-ea"/>
                          <a:cs typeface="宋体" panose="02010600030101010101" pitchFamily="2" charset="-122"/>
                        </a:rPr>
                        <a:t>yangc@zucc.edu.cn </a:t>
                      </a:r>
                      <a:endParaRPr lang="en-US" altLang="en-US" sz="1600" b="0">
                        <a:solidFill>
                          <a:srgbClr val="404040"/>
                        </a:solidFill>
                        <a:latin typeface="+mn-ea"/>
                        <a:cs typeface="宋体" panose="02010600030101010101" pitchFamily="2" charset="-122"/>
                      </a:endParaRPr>
                    </a:p>
                  </a:txBody>
                  <a:tcPr marL="68580" marR="68580" marT="0" marB="0" vert="horz" anchor="ctr">
                    <a:lnL w="6350">
                      <a:solidFill>
                        <a:srgbClr val="D9D9D9"/>
                      </a:solidFill>
                      <a:prstDash val="solid"/>
                    </a:lnL>
                    <a:lnR>
                      <a:noFill/>
                    </a:lnR>
                    <a:lnT>
                      <a:noFill/>
                    </a:lnT>
                    <a:lnB w="19050">
                      <a:solidFill>
                        <a:srgbClr val="595959"/>
                      </a:solidFill>
                      <a:prstDash val="solid"/>
                    </a:lnB>
                    <a:lnTlToBr>
                      <a:noFill/>
                    </a:lnTlToBr>
                    <a:lnBlToTr>
                      <a:noFill/>
                    </a:lnBlToTr>
                    <a:solidFill>
                      <a:srgbClr val="FFFFFF"/>
                    </a:solidFill>
                  </a:tcPr>
                </a:tc>
              </a:tr>
            </a:tbl>
          </a:graphicData>
        </a:graphic>
      </p:graphicFrame>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9434830" y="3815080"/>
            <a:ext cx="3017520" cy="3018155"/>
          </a:xfrm>
          <a:prstGeom prst="rect">
            <a:avLst/>
          </a:prstGeom>
        </p:spPr>
      </p:pic>
      <p:sp>
        <p:nvSpPr>
          <p:cNvPr id="7" name="文本框 6"/>
          <p:cNvSpPr txBox="1"/>
          <p:nvPr/>
        </p:nvSpPr>
        <p:spPr>
          <a:xfrm>
            <a:off x="266065" y="200025"/>
            <a:ext cx="4930140" cy="398780"/>
          </a:xfrm>
          <a:prstGeom prst="rect">
            <a:avLst/>
          </a:prstGeom>
          <a:noFill/>
        </p:spPr>
        <p:txBody>
          <a:bodyPr wrap="square" rtlCol="0">
            <a:spAutoFit/>
          </a:bodyPr>
          <a:p>
            <a:pPr marL="457200" lvl="0" indent="-457200" algn="l">
              <a:buClrTx/>
              <a:buSzTx/>
              <a:buFont typeface="Arial" panose="020B0604020202020204" pitchFamily="34" charset="0"/>
              <a:buChar char="•"/>
            </a:pPr>
            <a:r>
              <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rPr>
              <a:t>小组例会</a:t>
            </a:r>
            <a:endParaRPr lang="zh-CN" altLang="en-US" sz="2000" b="1">
              <a:solidFill>
                <a:schemeClr val="accent4">
                  <a:lumMod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341735" y="320675"/>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pic>
        <p:nvPicPr>
          <p:cNvPr id="2" name="图片 1" descr="4bfbbec49d6606f4ccc630e36bf864c"/>
          <p:cNvPicPr>
            <a:picLocks noChangeAspect="1"/>
          </p:cNvPicPr>
          <p:nvPr/>
        </p:nvPicPr>
        <p:blipFill>
          <a:blip r:embed="rId2"/>
          <a:stretch>
            <a:fillRect/>
          </a:stretch>
        </p:blipFill>
        <p:spPr>
          <a:xfrm>
            <a:off x="492760" y="4016375"/>
            <a:ext cx="5149850" cy="2597150"/>
          </a:xfrm>
          <a:prstGeom prst="rect">
            <a:avLst/>
          </a:prstGeom>
        </p:spPr>
      </p:pic>
      <p:pic>
        <p:nvPicPr>
          <p:cNvPr id="12" name="图片 11" descr="4fb8b3f1c0f788bf81c384a3dcc719b"/>
          <p:cNvPicPr>
            <a:picLocks noChangeAspect="1"/>
          </p:cNvPicPr>
          <p:nvPr/>
        </p:nvPicPr>
        <p:blipFill>
          <a:blip r:embed="rId3"/>
          <a:stretch>
            <a:fillRect/>
          </a:stretch>
        </p:blipFill>
        <p:spPr>
          <a:xfrm>
            <a:off x="6309360" y="4384675"/>
            <a:ext cx="4754245" cy="2448560"/>
          </a:xfrm>
          <a:prstGeom prst="rect">
            <a:avLst/>
          </a:prstGeom>
        </p:spPr>
      </p:pic>
      <p:pic>
        <p:nvPicPr>
          <p:cNvPr id="13" name="图片 12" descr="f1894a7324679f900ccfa671f535126"/>
          <p:cNvPicPr>
            <a:picLocks noChangeAspect="1"/>
          </p:cNvPicPr>
          <p:nvPr/>
        </p:nvPicPr>
        <p:blipFill>
          <a:blip r:embed="rId4"/>
          <a:stretch>
            <a:fillRect/>
          </a:stretch>
        </p:blipFill>
        <p:spPr>
          <a:xfrm>
            <a:off x="6220460" y="200025"/>
            <a:ext cx="4932045" cy="1662430"/>
          </a:xfrm>
          <a:prstGeom prst="rect">
            <a:avLst/>
          </a:prstGeom>
        </p:spPr>
      </p:pic>
      <p:pic>
        <p:nvPicPr>
          <p:cNvPr id="14" name="图片 13" descr="c20a3e693ac5fefffc2370dc6e3c122"/>
          <p:cNvPicPr>
            <a:picLocks noChangeAspect="1"/>
          </p:cNvPicPr>
          <p:nvPr/>
        </p:nvPicPr>
        <p:blipFill>
          <a:blip r:embed="rId5"/>
          <a:stretch>
            <a:fillRect/>
          </a:stretch>
        </p:blipFill>
        <p:spPr>
          <a:xfrm>
            <a:off x="6271895" y="1943100"/>
            <a:ext cx="4829175" cy="2279650"/>
          </a:xfrm>
          <a:prstGeom prst="rect">
            <a:avLst/>
          </a:prstGeom>
        </p:spPr>
      </p:pic>
      <p:pic>
        <p:nvPicPr>
          <p:cNvPr id="17" name="图片 16" descr="b6ca71e4c6dd133c96861b7acf5798a"/>
          <p:cNvPicPr>
            <a:picLocks noChangeAspect="1"/>
          </p:cNvPicPr>
          <p:nvPr/>
        </p:nvPicPr>
        <p:blipFill>
          <a:blip r:embed="rId6"/>
          <a:stretch>
            <a:fillRect/>
          </a:stretch>
        </p:blipFill>
        <p:spPr>
          <a:xfrm>
            <a:off x="524510" y="1294765"/>
            <a:ext cx="5118100" cy="24003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详情页参考\高级图片\未标题-6.png未标题-6"/>
          <p:cNvPicPr>
            <a:picLocks noChangeAspect="1"/>
          </p:cNvPicPr>
          <p:nvPr/>
        </p:nvPicPr>
        <p:blipFill>
          <a:blip r:embed="rId1"/>
          <a:srcRect/>
          <a:stretch>
            <a:fillRect/>
          </a:stretch>
        </p:blipFill>
        <p:spPr>
          <a:xfrm>
            <a:off x="-646430" y="3750945"/>
            <a:ext cx="3547110" cy="3547745"/>
          </a:xfrm>
          <a:prstGeom prst="rect">
            <a:avLst/>
          </a:prstGeom>
        </p:spPr>
      </p:pic>
      <p:sp>
        <p:nvSpPr>
          <p:cNvPr id="7" name="文本框 6"/>
          <p:cNvSpPr txBox="1"/>
          <p:nvPr/>
        </p:nvSpPr>
        <p:spPr>
          <a:xfrm>
            <a:off x="208280" y="210820"/>
            <a:ext cx="5527675" cy="521970"/>
          </a:xfrm>
          <a:prstGeom prst="rect">
            <a:avLst/>
          </a:prstGeom>
          <a:noFill/>
        </p:spPr>
        <p:txBody>
          <a:bodyPr wrap="square" rtlCol="0">
            <a:spAutoFit/>
          </a:bodyPr>
          <a:p>
            <a:pPr lvl="0" algn="l">
              <a:buClrTx/>
              <a:buSzTx/>
              <a:buFontTx/>
            </a:pPr>
            <a:r>
              <a:rPr lang="zh-CN" altLang="en-US" sz="2800" b="1">
                <a:latin typeface="微软雅黑" panose="020B0503020204020204" pitchFamily="34" charset="-122"/>
                <a:ea typeface="微软雅黑" panose="020B0503020204020204" pitchFamily="34" charset="-122"/>
                <a:sym typeface="+mn-ea"/>
              </a:rPr>
              <a:t>参考资料</a:t>
            </a:r>
            <a:r>
              <a:rPr lang="en-US" altLang="zh-CN" sz="2800" b="1">
                <a:latin typeface="微软雅黑" panose="020B0503020204020204" pitchFamily="34" charset="-122"/>
                <a:ea typeface="微软雅黑" panose="020B0503020204020204" pitchFamily="34" charset="-122"/>
                <a:sym typeface="+mn-ea"/>
              </a:rPr>
              <a:t> </a:t>
            </a:r>
            <a:endParaRPr lang="en-US" altLang="zh-CN" sz="2800" b="1">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60680" y="1152525"/>
            <a:ext cx="11028045" cy="3415030"/>
          </a:xfrm>
          <a:prstGeom prst="rect">
            <a:avLst/>
          </a:prstGeom>
          <a:noFill/>
        </p:spPr>
        <p:txBody>
          <a:bodyPr wrap="square" rtlCol="0" anchor="t">
            <a:spAutoFit/>
          </a:bodyPr>
          <a:p>
            <a:pPr>
              <a:lnSpc>
                <a:spcPct val="150000"/>
              </a:lnSpc>
            </a:pPr>
            <a:r>
              <a:rPr lang="en-US" altLang="zh-CN"/>
              <a:t>[1] [美]Karl Wiegers Joy Beatty  《软件需求（第3版）》 北京：清华大学出版社，2021</a:t>
            </a:r>
            <a:endParaRPr lang="en-US" altLang="zh-CN"/>
          </a:p>
          <a:p>
            <a:pPr>
              <a:lnSpc>
                <a:spcPct val="150000"/>
              </a:lnSpc>
            </a:pPr>
            <a:r>
              <a:rPr lang="en-US" altLang="zh-CN"/>
              <a:t>[2] 需求变更申请表模板  </a:t>
            </a:r>
            <a:r>
              <a:rPr lang="zh-CN" altLang="en-US"/>
              <a:t>https://ishare.iask.sina.com.cn/f/ewrQ74i4JN.html  访问时间：</a:t>
            </a:r>
            <a:r>
              <a:rPr lang="en-US" altLang="zh-CN"/>
              <a:t>0529 12</a:t>
            </a:r>
            <a:r>
              <a:rPr lang="zh-CN" altLang="en-US"/>
              <a:t>：</a:t>
            </a:r>
            <a:r>
              <a:rPr lang="en-US" altLang="zh-CN"/>
              <a:t>39</a:t>
            </a:r>
            <a:endParaRPr lang="en-US" altLang="zh-CN"/>
          </a:p>
          <a:p>
            <a:pPr>
              <a:lnSpc>
                <a:spcPct val="150000"/>
              </a:lnSpc>
            </a:pPr>
            <a:r>
              <a:rPr lang="en-US" altLang="zh-CN"/>
              <a:t>[3] SRA2022-G25-CCB</a:t>
            </a:r>
            <a:r>
              <a:rPr lang="zh-CN" altLang="en-US"/>
              <a:t>章程</a:t>
            </a:r>
            <a:endParaRPr lang="zh-CN" altLang="en-US"/>
          </a:p>
          <a:p>
            <a:pPr>
              <a:lnSpc>
                <a:spcPct val="150000"/>
              </a:lnSpc>
            </a:pPr>
            <a:r>
              <a:rPr lang="en-US" altLang="zh-CN"/>
              <a:t>[4]SRA2022-G25-</a:t>
            </a:r>
            <a:r>
              <a:rPr lang="zh-CN" altLang="en-US"/>
              <a:t>需求变更可行性分析报告</a:t>
            </a:r>
            <a:endParaRPr lang="zh-CN" altLang="en-US"/>
          </a:p>
          <a:p>
            <a:pPr>
              <a:lnSpc>
                <a:spcPct val="150000"/>
              </a:lnSpc>
            </a:pPr>
            <a:r>
              <a:rPr lang="en-US" altLang="zh-CN"/>
              <a:t>[5]SRA2022-G25-</a:t>
            </a:r>
            <a:r>
              <a:rPr lang="zh-CN" altLang="en-US"/>
              <a:t>需求变更影响分析报告</a:t>
            </a:r>
            <a:endParaRPr lang="zh-CN" altLang="en-US"/>
          </a:p>
          <a:p>
            <a:pPr>
              <a:lnSpc>
                <a:spcPct val="150000"/>
              </a:lnSpc>
            </a:pPr>
            <a:r>
              <a:rPr lang="en-US" altLang="zh-CN"/>
              <a:t>[6]SRA2022-G25-</a:t>
            </a:r>
            <a:r>
              <a:rPr lang="zh-CN" altLang="en-US"/>
              <a:t>用例与用例描述文档</a:t>
            </a:r>
            <a:endParaRPr lang="zh-CN" altLang="en-US"/>
          </a:p>
          <a:p>
            <a:pPr>
              <a:lnSpc>
                <a:spcPct val="150000"/>
              </a:lnSpc>
            </a:pPr>
            <a:r>
              <a:rPr lang="en-US" altLang="zh-CN"/>
              <a:t>[7]SRA2022-G25-</a:t>
            </a:r>
            <a:r>
              <a:rPr lang="zh-CN" altLang="en-US"/>
              <a:t>测试用例</a:t>
            </a:r>
            <a:endParaRPr lang="zh-CN" altLang="en-US"/>
          </a:p>
          <a:p>
            <a:pPr>
              <a:lnSpc>
                <a:spcPct val="150000"/>
              </a:lnSpc>
            </a:pPr>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D:\详情页参考\高级图片\未标题-6.png未标题-6"/>
          <p:cNvPicPr>
            <a:picLocks noChangeAspect="1"/>
          </p:cNvPicPr>
          <p:nvPr/>
        </p:nvPicPr>
        <p:blipFill>
          <a:blip r:embed="rId1"/>
          <a:srcRect/>
          <a:stretch>
            <a:fillRect/>
          </a:stretch>
        </p:blipFill>
        <p:spPr>
          <a:xfrm>
            <a:off x="5828348" y="701040"/>
            <a:ext cx="5269230" cy="5269865"/>
          </a:xfrm>
          <a:prstGeom prst="rect">
            <a:avLst/>
          </a:prstGeom>
        </p:spPr>
      </p:pic>
      <p:sp>
        <p:nvSpPr>
          <p:cNvPr id="5" name="文本框 4"/>
          <p:cNvSpPr txBox="1"/>
          <p:nvPr/>
        </p:nvSpPr>
        <p:spPr>
          <a:xfrm>
            <a:off x="2378710" y="2767965"/>
            <a:ext cx="5309235" cy="1322070"/>
          </a:xfrm>
          <a:prstGeom prst="rect">
            <a:avLst/>
          </a:prstGeom>
          <a:noFill/>
        </p:spPr>
        <p:txBody>
          <a:bodyPr wrap="square" rtlCol="0">
            <a:spAutoFit/>
          </a:bodyPr>
          <a:p>
            <a:pPr algn="dist"/>
            <a:r>
              <a:rPr lang="en-US" altLang="zh-CN" sz="8000" b="1"/>
              <a:t>THANKS</a:t>
            </a:r>
            <a:endParaRPr lang="en-US" altLang="zh-CN" sz="8000" b="1"/>
          </a:p>
        </p:txBody>
      </p:sp>
      <p:sp>
        <p:nvSpPr>
          <p:cNvPr id="7" name="矩形 6"/>
          <p:cNvSpPr/>
          <p:nvPr/>
        </p:nvSpPr>
        <p:spPr>
          <a:xfrm>
            <a:off x="916305" y="5527675"/>
            <a:ext cx="1461770" cy="127635"/>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16305" y="5159375"/>
            <a:ext cx="2393950" cy="521970"/>
          </a:xfrm>
          <a:prstGeom prst="rect">
            <a:avLst/>
          </a:prstGeom>
          <a:noFill/>
        </p:spPr>
        <p:txBody>
          <a:bodyPr wrap="square" rtlCol="0">
            <a:spAutoFit/>
          </a:bodyPr>
          <a:p>
            <a:r>
              <a:rPr lang="en-US" altLang="zh-CN" sz="2800">
                <a:latin typeface="思源黑体 CN Normal" panose="020B0400000000000000" charset="-122"/>
                <a:ea typeface="思源黑体 CN Normal" panose="020B0400000000000000" charset="-122"/>
              </a:rPr>
              <a:t>SRA2022-G25</a:t>
            </a:r>
            <a:endParaRPr lang="en-US" altLang="zh-CN" sz="2800">
              <a:latin typeface="思源黑体 CN Normal" panose="020B0400000000000000" charset="-122"/>
              <a:ea typeface="思源黑体 CN Normal" panose="020B0400000000000000" charset="-122"/>
            </a:endParaRPr>
          </a:p>
        </p:txBody>
      </p:sp>
      <p:sp>
        <p:nvSpPr>
          <p:cNvPr id="2" name="文本框 1"/>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委员会</a:t>
            </a:r>
            <a:r>
              <a:rPr lang="zh-CN" altLang="en-US" sz="2400" u="sng">
                <a:latin typeface="思源黑体 CN Light" panose="020B0300000000000000" charset="-122"/>
                <a:ea typeface="思源黑体 CN Light" panose="020B0300000000000000" charset="-122"/>
              </a:rPr>
              <a:t>成员</a:t>
            </a:r>
            <a:r>
              <a:rPr lang="zh-CN" altLang="en-US" sz="2400">
                <a:latin typeface="思源黑体 CN Light" panose="020B0300000000000000" charset="-122"/>
                <a:ea typeface="思源黑体 CN Light" panose="020B0300000000000000" charset="-122"/>
              </a:rPr>
              <a:t>邀请函示例</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3403600" y="5831840"/>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1  CCB</a:t>
            </a:r>
            <a:r>
              <a:rPr lang="zh-CN" altLang="en-US" sz="1600">
                <a:latin typeface="+mn-ea"/>
                <a:cs typeface="+mn-ea"/>
              </a:rPr>
              <a:t>委员会成员</a:t>
            </a:r>
            <a:r>
              <a:rPr lang="zh-CN" altLang="en-US" sz="1600">
                <a:latin typeface="+mn-ea"/>
                <a:cs typeface="+mn-ea"/>
              </a:rPr>
              <a:t>邀请函</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pic>
        <p:nvPicPr>
          <p:cNvPr id="3" name="图片 2"/>
          <p:cNvPicPr>
            <a:picLocks noChangeAspect="1"/>
          </p:cNvPicPr>
          <p:nvPr/>
        </p:nvPicPr>
        <p:blipFill>
          <a:blip r:embed="rId1"/>
          <a:stretch>
            <a:fillRect/>
          </a:stretch>
        </p:blipFill>
        <p:spPr>
          <a:xfrm>
            <a:off x="755015" y="1040765"/>
            <a:ext cx="10681335" cy="4557395"/>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2933700" y="3860800"/>
              <a:ext cx="1035050" cy="6350"/>
            </p14:xfrm>
          </p:contentPart>
        </mc:Choice>
        <mc:Fallback xmlns="">
          <p:pic>
            <p:nvPicPr>
              <p:cNvPr id="2" name="墨迹 1"/>
            </p:nvPicPr>
            <p:blipFill>
              <a:blip r:embed="rId3"/>
            </p:blipFill>
            <p:spPr>
              <a:xfrm>
                <a:off x="2933700" y="3860800"/>
                <a:ext cx="1035050" cy="63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3206750" y="4838700"/>
              <a:ext cx="2959100" cy="31750"/>
            </p14:xfrm>
          </p:contentPart>
        </mc:Choice>
        <mc:Fallback xmlns="">
          <p:pic>
            <p:nvPicPr>
              <p:cNvPr id="5" name="墨迹 4"/>
            </p:nvPicPr>
            <p:blipFill>
              <a:blip r:embed="rId5"/>
            </p:blipFill>
            <p:spPr>
              <a:xfrm>
                <a:off x="3206750" y="4838700"/>
                <a:ext cx="2959100" cy="31750"/>
              </a:xfrm>
              <a:prstGeom prst="rect"/>
            </p:spPr>
          </p:pic>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委员会</a:t>
            </a:r>
            <a:r>
              <a:rPr lang="zh-CN" altLang="en-US" sz="2400" u="sng">
                <a:latin typeface="思源黑体 CN Light" panose="020B0300000000000000" charset="-122"/>
                <a:ea typeface="思源黑体 CN Light" panose="020B0300000000000000" charset="-122"/>
              </a:rPr>
              <a:t>主席</a:t>
            </a:r>
            <a:r>
              <a:rPr lang="zh-CN" altLang="en-US" sz="2400">
                <a:latin typeface="思源黑体 CN Light" panose="020B0300000000000000" charset="-122"/>
                <a:ea typeface="思源黑体 CN Light" panose="020B0300000000000000" charset="-122"/>
              </a:rPr>
              <a:t>邀请函示例</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3273425" y="5831840"/>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2</a:t>
            </a:r>
            <a:r>
              <a:rPr lang="en-US" altLang="zh-CN" sz="1600">
                <a:latin typeface="+mn-ea"/>
                <a:cs typeface="+mn-ea"/>
              </a:rPr>
              <a:t>  CCB</a:t>
            </a:r>
            <a:r>
              <a:rPr lang="zh-CN" altLang="en-US" sz="1600">
                <a:latin typeface="+mn-ea"/>
                <a:cs typeface="+mn-ea"/>
              </a:rPr>
              <a:t>委员会主席邀请函</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pic>
        <p:nvPicPr>
          <p:cNvPr id="2" name="图片 1"/>
          <p:cNvPicPr>
            <a:picLocks noChangeAspect="1"/>
          </p:cNvPicPr>
          <p:nvPr/>
        </p:nvPicPr>
        <p:blipFill>
          <a:blip r:embed="rId1"/>
          <a:stretch>
            <a:fillRect/>
          </a:stretch>
        </p:blipFill>
        <p:spPr>
          <a:xfrm>
            <a:off x="661670" y="876300"/>
            <a:ext cx="10514330" cy="4597400"/>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3409950" y="3797300"/>
              <a:ext cx="495300" cy="6350"/>
            </p14:xfrm>
          </p:contentPart>
        </mc:Choice>
        <mc:Fallback xmlns="">
          <p:pic>
            <p:nvPicPr>
              <p:cNvPr id="3" name="墨迹 2"/>
            </p:nvPicPr>
            <p:blipFill>
              <a:blip r:embed="rId3"/>
            </p:blipFill>
            <p:spPr>
              <a:xfrm>
                <a:off x="3409950" y="3797300"/>
                <a:ext cx="495300" cy="63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6788150" y="5149850"/>
              <a:ext cx="755650" cy="6350"/>
            </p14:xfrm>
          </p:contentPart>
        </mc:Choice>
        <mc:Fallback xmlns="">
          <p:pic>
            <p:nvPicPr>
              <p:cNvPr id="5" name="墨迹 4"/>
            </p:nvPicPr>
            <p:blipFill>
              <a:blip r:embed="rId5"/>
            </p:blipFill>
            <p:spPr>
              <a:xfrm>
                <a:off x="6788150" y="5149850"/>
                <a:ext cx="755650" cy="6350"/>
              </a:xfrm>
              <a:prstGeom prst="rect"/>
            </p:spPr>
          </p:pic>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45745"/>
            <a:ext cx="4636135" cy="460375"/>
          </a:xfrm>
          <a:prstGeom prst="rect">
            <a:avLst/>
          </a:prstGeom>
          <a:noFill/>
        </p:spPr>
        <p:txBody>
          <a:bodyPr wrap="square" rtlCol="0">
            <a:spAutoFit/>
          </a:bodyPr>
          <a:p>
            <a:pPr marL="342900" indent="-342900">
              <a:buFont typeface="Arial" panose="020B0604020202020204" pitchFamily="34" charset="0"/>
              <a:buChar char="•"/>
            </a:pPr>
            <a:r>
              <a:rPr lang="en-US" altLang="zh-CN" sz="2400">
                <a:latin typeface="思源黑体 CN Light" panose="020B0300000000000000" charset="-122"/>
                <a:ea typeface="思源黑体 CN Light" panose="020B0300000000000000" charset="-122"/>
              </a:rPr>
              <a:t>CCB</a:t>
            </a:r>
            <a:r>
              <a:rPr lang="zh-CN" altLang="en-US" sz="2400">
                <a:latin typeface="思源黑体 CN Light" panose="020B0300000000000000" charset="-122"/>
                <a:ea typeface="思源黑体 CN Light" panose="020B0300000000000000" charset="-122"/>
              </a:rPr>
              <a:t>委员会邀请函答复</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3149600" y="6169025"/>
            <a:ext cx="4636135" cy="337185"/>
          </a:xfrm>
          <a:prstGeom prst="rect">
            <a:avLst/>
          </a:prstGeom>
          <a:noFill/>
        </p:spPr>
        <p:txBody>
          <a:bodyPr wrap="square" rtlCol="0">
            <a:spAutoFit/>
          </a:bodyPr>
          <a:p>
            <a:pPr algn="ctr"/>
            <a:r>
              <a:rPr lang="zh-CN" altLang="en-US" sz="1600">
                <a:latin typeface="+mn-ea"/>
                <a:cs typeface="+mn-ea"/>
              </a:rPr>
              <a:t>图</a:t>
            </a:r>
            <a:r>
              <a:rPr lang="en-US" altLang="zh-CN" sz="1600">
                <a:latin typeface="+mn-ea"/>
                <a:cs typeface="+mn-ea"/>
              </a:rPr>
              <a:t>3</a:t>
            </a:r>
            <a:r>
              <a:rPr lang="zh-CN" altLang="en-US" sz="1600">
                <a:latin typeface="+mn-ea"/>
                <a:cs typeface="+mn-ea"/>
              </a:rPr>
              <a:t>（合</a:t>
            </a:r>
            <a:r>
              <a:rPr lang="zh-CN" altLang="en-US" sz="1600">
                <a:latin typeface="+mn-ea"/>
                <a:cs typeface="+mn-ea"/>
              </a:rPr>
              <a:t>）</a:t>
            </a:r>
            <a:r>
              <a:rPr lang="en-US" altLang="zh-CN" sz="1600">
                <a:latin typeface="+mn-ea"/>
                <a:cs typeface="+mn-ea"/>
              </a:rPr>
              <a:t>  CCB</a:t>
            </a:r>
            <a:r>
              <a:rPr lang="zh-CN" altLang="en-US" sz="1600">
                <a:latin typeface="+mn-ea"/>
                <a:cs typeface="+mn-ea"/>
              </a:rPr>
              <a:t>委员会邀请函答复</a:t>
            </a:r>
            <a:endParaRPr lang="zh-CN" altLang="en-US" sz="16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pic>
        <p:nvPicPr>
          <p:cNvPr id="7" name="图片 6" descr="00f9f2a7ed703e7cf4e2528d8292674"/>
          <p:cNvPicPr>
            <a:picLocks noChangeAspect="1"/>
          </p:cNvPicPr>
          <p:nvPr/>
        </p:nvPicPr>
        <p:blipFill>
          <a:blip r:embed="rId1"/>
          <a:srcRect l="-170" r="6497"/>
          <a:stretch>
            <a:fillRect/>
          </a:stretch>
        </p:blipFill>
        <p:spPr>
          <a:xfrm>
            <a:off x="484505" y="1116965"/>
            <a:ext cx="5950585" cy="1957705"/>
          </a:xfrm>
          <a:prstGeom prst="rect">
            <a:avLst/>
          </a:prstGeom>
        </p:spPr>
      </p:pic>
      <p:pic>
        <p:nvPicPr>
          <p:cNvPr id="9" name="图片 8" descr="bce794c1cd54fe7fe109d6fdbcf9b8c"/>
          <p:cNvPicPr>
            <a:picLocks noChangeAspect="1"/>
          </p:cNvPicPr>
          <p:nvPr/>
        </p:nvPicPr>
        <p:blipFill>
          <a:blip r:embed="rId2"/>
          <a:stretch>
            <a:fillRect/>
          </a:stretch>
        </p:blipFill>
        <p:spPr>
          <a:xfrm>
            <a:off x="408305" y="3404870"/>
            <a:ext cx="5932170" cy="2543810"/>
          </a:xfrm>
          <a:prstGeom prst="rect">
            <a:avLst/>
          </a:prstGeom>
        </p:spPr>
      </p:pic>
      <p:pic>
        <p:nvPicPr>
          <p:cNvPr id="10" name="图片 9" descr="694a1b9f548fcc0d38b8c6c2fc7a88a"/>
          <p:cNvPicPr>
            <a:picLocks noChangeAspect="1"/>
          </p:cNvPicPr>
          <p:nvPr/>
        </p:nvPicPr>
        <p:blipFill>
          <a:blip r:embed="rId3"/>
          <a:stretch>
            <a:fillRect/>
          </a:stretch>
        </p:blipFill>
        <p:spPr>
          <a:xfrm>
            <a:off x="6760845" y="1040765"/>
            <a:ext cx="4993005" cy="2109470"/>
          </a:xfrm>
          <a:prstGeom prst="rect">
            <a:avLst/>
          </a:prstGeom>
        </p:spPr>
      </p:pic>
      <p:sp>
        <p:nvSpPr>
          <p:cNvPr id="11" name="文本框 10"/>
          <p:cNvSpPr txBox="1"/>
          <p:nvPr/>
        </p:nvSpPr>
        <p:spPr>
          <a:xfrm>
            <a:off x="7558405" y="4166870"/>
            <a:ext cx="4195445" cy="737235"/>
          </a:xfrm>
          <a:prstGeom prst="rect">
            <a:avLst/>
          </a:prstGeom>
          <a:noFill/>
        </p:spPr>
        <p:txBody>
          <a:bodyPr wrap="square" rtlCol="0">
            <a:spAutoFit/>
          </a:bodyPr>
          <a:p>
            <a:pPr>
              <a:lnSpc>
                <a:spcPct val="150000"/>
              </a:lnSpc>
            </a:pPr>
            <a:r>
              <a:rPr lang="en-US" altLang="zh-CN" sz="1400"/>
              <a:t>*</a:t>
            </a:r>
            <a:r>
              <a:rPr lang="zh-CN" altLang="en-US" sz="1400"/>
              <a:t>由于发送时疏忽，部分邀请函遗漏了组员抄送，在收到肯定答复后第一时间已经转发给组员。</a:t>
            </a:r>
            <a:endParaRPr lang="zh-CN" altLang="en-US" sz="140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8305" y="256540"/>
            <a:ext cx="463613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思源黑体 CN Light" panose="020B0300000000000000" charset="-122"/>
                <a:ea typeface="思源黑体 CN Light" panose="020B0300000000000000" charset="-122"/>
              </a:rPr>
              <a:t>变更请求状态</a:t>
            </a:r>
            <a:endParaRPr lang="zh-CN" altLang="en-US" sz="2400">
              <a:latin typeface="思源黑体 CN Light" panose="020B0300000000000000" charset="-122"/>
              <a:ea typeface="思源黑体 CN Light" panose="020B0300000000000000" charset="-122"/>
            </a:endParaRPr>
          </a:p>
        </p:txBody>
      </p:sp>
      <p:sp>
        <p:nvSpPr>
          <p:cNvPr id="4" name="文本框 3"/>
          <p:cNvSpPr txBox="1"/>
          <p:nvPr/>
        </p:nvSpPr>
        <p:spPr>
          <a:xfrm>
            <a:off x="-53975" y="616902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3  </a:t>
            </a:r>
            <a:r>
              <a:rPr lang="zh-CN" altLang="en-US" sz="1400">
                <a:latin typeface="+mn-ea"/>
                <a:cs typeface="+mn-ea"/>
              </a:rPr>
              <a:t>变更请求状态（上）</a:t>
            </a:r>
            <a:endParaRPr lang="zh-CN" altLang="en-US" sz="1400">
              <a:latin typeface="+mn-ea"/>
              <a:cs typeface="+mn-ea"/>
            </a:endParaRPr>
          </a:p>
        </p:txBody>
      </p:sp>
      <p:sp>
        <p:nvSpPr>
          <p:cNvPr id="6" name="文本框 5"/>
          <p:cNvSpPr txBox="1"/>
          <p:nvPr/>
        </p:nvSpPr>
        <p:spPr>
          <a:xfrm>
            <a:off x="11341735" y="334010"/>
            <a:ext cx="412115" cy="706755"/>
          </a:xfrm>
          <a:prstGeom prst="rect">
            <a:avLst/>
          </a:prstGeom>
          <a:noFill/>
        </p:spPr>
        <p:txBody>
          <a:bodyPr wrap="square" rtlCol="0">
            <a:spAutoFit/>
          </a:bodyPr>
          <a:p>
            <a:r>
              <a:rPr lang="en-US" altLang="zh-CN" sz="4000">
                <a:latin typeface="思源黑体 CN Light" panose="020B0300000000000000" charset="-122"/>
                <a:ea typeface="思源黑体 CN Light" panose="020B0300000000000000" charset="-122"/>
              </a:rPr>
              <a:t>+</a:t>
            </a:r>
            <a:endParaRPr lang="en-US" altLang="zh-CN" sz="4000">
              <a:latin typeface="思源黑体 CN Light" panose="020B0300000000000000" charset="-122"/>
              <a:ea typeface="思源黑体 CN Light" panose="020B0300000000000000" charset="-122"/>
            </a:endParaRPr>
          </a:p>
        </p:txBody>
      </p:sp>
      <p:sp>
        <p:nvSpPr>
          <p:cNvPr id="14" name="文本框 13"/>
          <p:cNvSpPr txBox="1"/>
          <p:nvPr/>
        </p:nvSpPr>
        <p:spPr>
          <a:xfrm>
            <a:off x="6096000" y="13818236"/>
            <a:ext cx="5080000" cy="252730"/>
          </a:xfrm>
          <a:prstGeom prst="rect">
            <a:avLst/>
          </a:prstGeom>
          <a:noFill/>
          <a:ln w="9525">
            <a:noFill/>
          </a:ln>
        </p:spPr>
        <p:txBody>
          <a:bodyPr>
            <a:spAutoFit/>
          </a:bodyPr>
          <a:p>
            <a:pPr indent="0"/>
            <a:r>
              <a:rPr lang="en-US" sz="1050" b="0">
                <a:latin typeface="宋体" panose="02010600030101010101" pitchFamily="2" charset="-122"/>
                <a:ea typeface="宋体" panose="02010600030101010101" pitchFamily="2" charset="-122"/>
              </a:rPr>
              <a:t> </a:t>
            </a:r>
            <a:endParaRPr lang="zh-CN" altLang="en-US"/>
          </a:p>
        </p:txBody>
      </p:sp>
      <p:grpSp>
        <p:nvGrpSpPr>
          <p:cNvPr id="15" name="组合 14"/>
          <p:cNvGrpSpPr/>
          <p:nvPr/>
        </p:nvGrpSpPr>
        <p:grpSpPr>
          <a:xfrm>
            <a:off x="8394065" y="5633798"/>
            <a:ext cx="4700132" cy="1099107"/>
            <a:chOff x="10368" y="4386"/>
            <a:chExt cx="8673" cy="2118"/>
          </a:xfrm>
        </p:grpSpPr>
        <p:sp>
          <p:nvSpPr>
            <p:cNvPr id="16" name="矩形 15"/>
            <p:cNvSpPr/>
            <p:nvPr/>
          </p:nvSpPr>
          <p:spPr>
            <a:xfrm>
              <a:off x="10368" y="5418"/>
              <a:ext cx="6611" cy="1086"/>
            </a:xfrm>
            <a:prstGeom prst="rect">
              <a:avLst/>
            </a:prstGeom>
            <a:solidFill>
              <a:srgbClr val="F5C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1310" y="4386"/>
              <a:ext cx="7731" cy="1777"/>
            </a:xfrm>
            <a:prstGeom prst="rect">
              <a:avLst/>
            </a:prstGeom>
            <a:noFill/>
          </p:spPr>
          <p:txBody>
            <a:bodyPr wrap="square" rtlCol="0">
              <a:spAutoFit/>
            </a:bodyPr>
            <a:p>
              <a:pPr lvl="0" algn="l">
                <a:buClrTx/>
                <a:buSzTx/>
                <a:buFontTx/>
              </a:pPr>
              <a:r>
                <a:rPr lang="en-US" altLang="zh-CN" sz="5400" b="1">
                  <a:latin typeface="+mj-ea"/>
                  <a:ea typeface="+mj-ea"/>
                  <a:sym typeface="+mn-ea"/>
                </a:rPr>
                <a:t>CCB</a:t>
              </a:r>
              <a:r>
                <a:rPr lang="zh-CN" altLang="en-US" sz="5400" b="1">
                  <a:latin typeface="+mj-ea"/>
                  <a:ea typeface="+mj-ea"/>
                  <a:sym typeface="+mn-ea"/>
                </a:rPr>
                <a:t>章程</a:t>
              </a:r>
              <a:endParaRPr lang="zh-CN" altLang="en-US" sz="5400" b="1">
                <a:latin typeface="+mj-ea"/>
                <a:ea typeface="+mj-ea"/>
                <a:sym typeface="+mn-ea"/>
              </a:endParaRPr>
            </a:p>
          </p:txBody>
        </p:sp>
      </p:grpSp>
      <p:pic>
        <p:nvPicPr>
          <p:cNvPr id="7" name="图片 6" descr="未命名文件-3"/>
          <p:cNvPicPr>
            <a:picLocks noChangeAspect="1"/>
          </p:cNvPicPr>
          <p:nvPr/>
        </p:nvPicPr>
        <p:blipFill>
          <a:blip r:embed="rId1"/>
          <a:srcRect b="47672"/>
          <a:stretch>
            <a:fillRect/>
          </a:stretch>
        </p:blipFill>
        <p:spPr>
          <a:xfrm>
            <a:off x="-379095" y="651510"/>
            <a:ext cx="5436870" cy="5276215"/>
          </a:xfrm>
          <a:prstGeom prst="rect">
            <a:avLst/>
          </a:prstGeom>
        </p:spPr>
      </p:pic>
      <p:pic>
        <p:nvPicPr>
          <p:cNvPr id="9" name="图片 8" descr="未命名文件-3"/>
          <p:cNvPicPr>
            <a:picLocks noChangeAspect="1"/>
          </p:cNvPicPr>
          <p:nvPr/>
        </p:nvPicPr>
        <p:blipFill>
          <a:blip r:embed="rId1"/>
          <a:srcRect t="46328"/>
          <a:stretch>
            <a:fillRect/>
          </a:stretch>
        </p:blipFill>
        <p:spPr>
          <a:xfrm>
            <a:off x="4866005" y="805815"/>
            <a:ext cx="5145405" cy="5121910"/>
          </a:xfrm>
          <a:prstGeom prst="rect">
            <a:avLst/>
          </a:prstGeom>
        </p:spPr>
      </p:pic>
      <p:sp>
        <p:nvSpPr>
          <p:cNvPr id="10" name="文本框 9"/>
          <p:cNvSpPr txBox="1"/>
          <p:nvPr/>
        </p:nvSpPr>
        <p:spPr>
          <a:xfrm>
            <a:off x="5043805" y="6169025"/>
            <a:ext cx="4636135" cy="306705"/>
          </a:xfrm>
          <a:prstGeom prst="rect">
            <a:avLst/>
          </a:prstGeom>
          <a:noFill/>
        </p:spPr>
        <p:txBody>
          <a:bodyPr wrap="square" rtlCol="0">
            <a:spAutoFit/>
          </a:bodyPr>
          <a:p>
            <a:pPr algn="ctr"/>
            <a:r>
              <a:rPr lang="zh-CN" altLang="en-US" sz="1400">
                <a:latin typeface="+mn-ea"/>
                <a:cs typeface="+mn-ea"/>
              </a:rPr>
              <a:t>图</a:t>
            </a:r>
            <a:r>
              <a:rPr lang="en-US" altLang="zh-CN" sz="1400">
                <a:latin typeface="+mn-ea"/>
                <a:cs typeface="+mn-ea"/>
              </a:rPr>
              <a:t>4  </a:t>
            </a:r>
            <a:r>
              <a:rPr lang="zh-CN" altLang="en-US" sz="1400">
                <a:latin typeface="+mn-ea"/>
                <a:cs typeface="+mn-ea"/>
              </a:rPr>
              <a:t>变更请求状态（下）</a:t>
            </a:r>
            <a:endParaRPr lang="zh-CN" altLang="en-US" sz="1400">
              <a:latin typeface="+mn-ea"/>
              <a:cs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UNIT_TABLE_BEAUTIFY" val="smartTable{9764adee-efcc-4035-9fa1-1de4933f6758}"/>
  <p:tag name="TABLE_SKINIDX" val="3"/>
  <p:tag name="TABLE_ENCOLOR" val="#F38636"/>
</p:tagLst>
</file>

<file path=ppt/tags/tag1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UNIT_TABLE_BEAUTIFY" val="smartTable{0996569e-6316-4e7a-8ed5-7a9f2181188b}"/>
  <p:tag name="TABLE_SKINIDX" val="3"/>
  <p:tag name="TABLE_ENCOLOR" val="#F38636"/>
</p:tagLst>
</file>

<file path=ppt/tags/tag10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p="http://schemas.openxmlformats.org/presentationml/2006/main">
  <p:tag name="KSO_WM_UNIT_TABLE_BEAUTIFY" val="smartTable{0996569e-6316-4e7a-8ed5-7a9f2181188b}"/>
  <p:tag name="TABLE_SKINIDX" val="3"/>
  <p:tag name="TABLE_ENCOLOR" val="#F38636"/>
</p:tagLst>
</file>

<file path=ppt/tags/tag1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TABLE_BEAUTIFY" val="smartTable{a528c79c-d48a-427e-b3b9-0703fcfac18d}"/>
  <p:tag name="TABLE_SKINIDX" val="3"/>
  <p:tag name="TABLE_ENCOLOR" val="#F38636"/>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UNIT_TABLE_BEAUTIFY" val="smartTable{22827e13-0871-4deb-ba58-ffef3174782d}"/>
  <p:tag name="TABLE_SKINIDX" val="3"/>
  <p:tag name="TABLE_ENCOLOR" val="#F38636"/>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1_4*l_h_i*1_1_2"/>
  <p:tag name="KSO_WM_TEMPLATE_CATEGORY" val="diagram"/>
  <p:tag name="KSO_WM_TEMPLATE_INDEX" val="71"/>
  <p:tag name="KSO_WM_UNIT_LAYERLEVEL" val="1_1_1"/>
  <p:tag name="KSO_WM_TAG_VERSION" val="1.0"/>
  <p:tag name="KSO_WM_BEAUTIFY_FLAG" val="#wm#"/>
  <p:tag name="KSO_WM_UNIT_LINE_FORE_SCHEMECOLOR_INDEX" val="5"/>
  <p:tag name="KSO_WM_UNIT_LINE_FILL_TYPE" val="2"/>
  <p:tag name="KSO_WM_UNIT_TEXT_FILL_FORE_SCHEMECOLOR_INDEX" val="5"/>
  <p:tag name="KSO_WM_UNIT_TEXT_FILL_TYPE" val="1"/>
  <p:tag name="KSO_WM_UNIT_DIAGRAM_SCHEMECOLOR_ID" val="4"/>
</p:tagLst>
</file>

<file path=ppt/tags/tag74.xml><?xml version="1.0" encoding="utf-8"?>
<p:tagLst xmlns:p="http://schemas.openxmlformats.org/presentationml/2006/main">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1_4*l_h_f*1_1_1"/>
  <p:tag name="KSO_WM_TEMPLATE_CATEGORY" val="diagram"/>
  <p:tag name="KSO_WM_TEMPLATE_INDEX" val="71"/>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DIAGRAM_SCHEMECOLOR_ID" val="4"/>
</p:tagLst>
</file>

<file path=ppt/tags/tag7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1_4*l_h_i*1_3_2"/>
  <p:tag name="KSO_WM_TEMPLATE_CATEGORY" val="diagram"/>
  <p:tag name="KSO_WM_TEMPLATE_INDEX" val="71"/>
  <p:tag name="KSO_WM_UNIT_LAYERLEVEL" val="1_1_1"/>
  <p:tag name="KSO_WM_TAG_VERSION" val="1.0"/>
  <p:tag name="KSO_WM_BEAUTIFY_FLAG" val="#wm#"/>
  <p:tag name="KSO_WM_UNIT_LINE_FORE_SCHEMECOLOR_INDEX" val="7"/>
  <p:tag name="KSO_WM_UNIT_LINE_FILL_TYPE" val="2"/>
  <p:tag name="KSO_WM_UNIT_TEXT_FILL_FORE_SCHEMECOLOR_INDEX" val="5"/>
  <p:tag name="KSO_WM_UNIT_TEXT_FILL_TYPE" val="1"/>
  <p:tag name="KSO_WM_UNIT_DIAGRAM_SCHEMECOLOR_ID" val="4"/>
</p:tagLst>
</file>

<file path=ppt/tags/tag76.xml><?xml version="1.0" encoding="utf-8"?>
<p:tagLst xmlns:p="http://schemas.openxmlformats.org/presentationml/2006/main">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71_4*l_h_f*1_3_1"/>
  <p:tag name="KSO_WM_TEMPLATE_CATEGORY" val="diagram"/>
  <p:tag name="KSO_WM_TEMPLATE_INDEX" val="71"/>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DIAGRAM_SCHEMECOLOR_ID" val="4"/>
</p:tagLst>
</file>

<file path=ppt/tags/tag7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1_4*l_h_i*1_2_2"/>
  <p:tag name="KSO_WM_TEMPLATE_CATEGORY" val="diagram"/>
  <p:tag name="KSO_WM_TEMPLATE_INDEX" val="71"/>
  <p:tag name="KSO_WM_UNIT_LAYERLEVEL" val="1_1_1"/>
  <p:tag name="KSO_WM_TAG_VERSION" val="1.0"/>
  <p:tag name="KSO_WM_BEAUTIFY_FLAG" val="#wm#"/>
  <p:tag name="KSO_WM_UNIT_LINE_FORE_SCHEMECOLOR_INDEX" val="6"/>
  <p:tag name="KSO_WM_UNIT_LINE_FILL_TYPE" val="2"/>
  <p:tag name="KSO_WM_UNIT_TEXT_FILL_FORE_SCHEMECOLOR_INDEX" val="5"/>
  <p:tag name="KSO_WM_UNIT_TEXT_FILL_TYPE" val="1"/>
  <p:tag name="KSO_WM_UNIT_DIAGRAM_SCHEMECOLOR_ID" val="4"/>
</p:tagLst>
</file>

<file path=ppt/tags/tag78.xml><?xml version="1.0" encoding="utf-8"?>
<p:tagLst xmlns:p="http://schemas.openxmlformats.org/presentationml/2006/main">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1_4*l_h_f*1_2_1"/>
  <p:tag name="KSO_WM_TEMPLATE_CATEGORY" val="diagram"/>
  <p:tag name="KSO_WM_TEMPLATE_INDEX" val="71"/>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DIAGRAM_SCHEMECOLOR_ID" val="4"/>
</p:tagLst>
</file>

<file path=ppt/tags/tag7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71_4*l_h_i*1_4_2"/>
  <p:tag name="KSO_WM_TEMPLATE_CATEGORY" val="diagram"/>
  <p:tag name="KSO_WM_TEMPLATE_INDEX" val="71"/>
  <p:tag name="KSO_WM_UNIT_LAYERLEVEL" val="1_1_1"/>
  <p:tag name="KSO_WM_TAG_VERSION" val="1.0"/>
  <p:tag name="KSO_WM_BEAUTIFY_FLAG" val="#wm#"/>
  <p:tag name="KSO_WM_UNIT_LINE_FORE_SCHEMECOLOR_INDEX" val="8"/>
  <p:tag name="KSO_WM_UNIT_LINE_FILL_TYPE" val="2"/>
  <p:tag name="KSO_WM_UNIT_TEXT_FILL_FORE_SCHEMECOLOR_INDEX" val="5"/>
  <p:tag name="KSO_WM_UNIT_TEXT_FILL_TYPE" val="1"/>
  <p:tag name="KSO_WM_UNIT_DIAGRAM_SCHEMECOLOR_ID" val="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NOCLEAR" val="0"/>
  <p:tag name="KSO_WM_UNIT_VALUE" val="7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71_4*l_h_f*1_4_1"/>
  <p:tag name="KSO_WM_TEMPLATE_CATEGORY" val="diagram"/>
  <p:tag name="KSO_WM_TEMPLATE_INDEX" val="71"/>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 name="KSO_WM_UNIT_DIAGRAM_SCHEMECOLOR_ID" val="4"/>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71_4*l_h_i*1_3_1"/>
  <p:tag name="KSO_WM_TEMPLATE_CATEGORY" val="diagram"/>
  <p:tag name="KSO_WM_TEMPLATE_INDEX" val="71"/>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DIAGRAM_SCHEMECOLOR_ID" val="4"/>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71_4*l_h_i*1_3_1"/>
  <p:tag name="KSO_WM_TEMPLATE_CATEGORY" val="diagram"/>
  <p:tag name="KSO_WM_TEMPLATE_INDEX" val="71"/>
  <p:tag name="KSO_WM_UNIT_LAYERLEVEL" val="1_1_1"/>
  <p:tag name="KSO_WM_TAG_VERSION" val="1.0"/>
  <p:tag name="KSO_WM_BEAUTIFY_FLAG" val="#wm#"/>
  <p:tag name="KSO_WM_UNIT_TEXT_FILL_FORE_SCHEMECOLOR_INDEX" val="14"/>
  <p:tag name="KSO_WM_UNIT_TEXT_FILL_TYPE" val="1"/>
  <p:tag name="KSO_WM_UNIT_DIAGRAM_SCHEMECOLOR_ID" val="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1_4*l_h_i*1_1_1"/>
  <p:tag name="KSO_WM_TEMPLATE_CATEGORY" val="diagram"/>
  <p:tag name="KSO_WM_TEMPLATE_INDEX" val="7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DIAGRAM_SCHEMECOLOR_ID" val="4"/>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1_4*l_h_i*1_1_1"/>
  <p:tag name="KSO_WM_TEMPLATE_CATEGORY" val="diagram"/>
  <p:tag name="KSO_WM_TEMPLATE_INDEX" val="71"/>
  <p:tag name="KSO_WM_UNIT_LAYERLEVEL" val="1_1_1"/>
  <p:tag name="KSO_WM_TAG_VERSION" val="1.0"/>
  <p:tag name="KSO_WM_BEAUTIFY_FLAG" val="#wm#"/>
  <p:tag name="KSO_WM_UNIT_TEXT_FILL_FORE_SCHEMECOLOR_INDEX" val="14"/>
  <p:tag name="KSO_WM_UNIT_TEXT_FILL_TYPE" val="1"/>
  <p:tag name="KSO_WM_UNIT_DIAGRAM_SCHEMECOLOR_ID" val="4"/>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71_4*l_h_i*1_4_1"/>
  <p:tag name="KSO_WM_TEMPLATE_CATEGORY" val="diagram"/>
  <p:tag name="KSO_WM_TEMPLATE_INDEX" val="71"/>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DIAGRAM_SCHEMECOLOR_ID" val="4"/>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71_4*l_h_i*1_4_1"/>
  <p:tag name="KSO_WM_TEMPLATE_CATEGORY" val="diagram"/>
  <p:tag name="KSO_WM_TEMPLATE_INDEX" val="71"/>
  <p:tag name="KSO_WM_UNIT_LAYERLEVEL" val="1_1_1"/>
  <p:tag name="KSO_WM_TAG_VERSION" val="1.0"/>
  <p:tag name="KSO_WM_BEAUTIFY_FLAG" val="#wm#"/>
  <p:tag name="KSO_WM_UNIT_TEXT_FILL_FORE_SCHEMECOLOR_INDEX" val="14"/>
  <p:tag name="KSO_WM_UNIT_TEXT_FILL_TYPE" val="1"/>
  <p:tag name="KSO_WM_UNIT_DIAGRAM_SCHEMECOLOR_ID" val="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1_4*l_h_i*1_2_1"/>
  <p:tag name="KSO_WM_TEMPLATE_CATEGORY" val="diagram"/>
  <p:tag name="KSO_WM_TEMPLATE_INDEX" val="71"/>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DIAGRAM_SCHEMECOLOR_ID" val="4"/>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1_4*l_h_i*1_2_1"/>
  <p:tag name="KSO_WM_TEMPLATE_CATEGORY" val="diagram"/>
  <p:tag name="KSO_WM_TEMPLATE_INDEX" val="71"/>
  <p:tag name="KSO_WM_UNIT_LAYERLEVEL" val="1_1_1"/>
  <p:tag name="KSO_WM_TAG_VERSION" val="1.0"/>
  <p:tag name="KSO_WM_BEAUTIFY_FLAG" val="#wm#"/>
  <p:tag name="KSO_WM_UNIT_TEXT_FILL_FORE_SCHEMECOLOR_INDEX" val="14"/>
  <p:tag name="KSO_WM_UNIT_TEXT_FILL_TYPE" val="1"/>
  <p:tag name="KSO_WM_UNIT_DIAGRAM_SCHEMECOLOR_ID" val="4"/>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4043</Words>
  <Application>WPS 演示</Application>
  <PresentationFormat>宽屏</PresentationFormat>
  <Paragraphs>695</Paragraphs>
  <Slides>52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Arial</vt:lpstr>
      <vt:lpstr>宋体</vt:lpstr>
      <vt:lpstr>Wingdings</vt:lpstr>
      <vt:lpstr>微软雅黑</vt:lpstr>
      <vt:lpstr>Wingdings</vt:lpstr>
      <vt:lpstr>思源黑体 CN Normal</vt:lpstr>
      <vt:lpstr>黑体</vt:lpstr>
      <vt:lpstr>思源黑体 CN Light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软软</cp:lastModifiedBy>
  <cp:revision>229</cp:revision>
  <dcterms:created xsi:type="dcterms:W3CDTF">2019-06-19T02:08:00Z</dcterms:created>
  <dcterms:modified xsi:type="dcterms:W3CDTF">2022-06-08T06:46:07Z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y fmtid="{D5CDD505-2E9C-101B-9397-08002B2CF9AE}" pid="3" name="ICV">
    <vt:lpwstr>DBB4D7E40F1845AFA7312EDA05CD65D2</vt:lpwstr>
  </property>
</Properties>
</file>