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78" name="Shape 78"/>
          <p:cNvSpPr/>
          <p:nvPr>
            <p:ph type="sldImg"/>
          </p:nvPr>
        </p:nvSpPr>
        <p:spPr>
          <a:xfrm>
            <a:off x="1143000" y="685800"/>
            <a:ext cx="4572000" cy="3429000"/>
          </a:xfrm>
          <a:prstGeom prst="rect">
            <a:avLst/>
          </a:prstGeom>
        </p:spPr>
        <p:txBody>
          <a:bodyPr/>
          <a:lstStyle/>
          <a:p>
            <a:pPr/>
          </a:p>
        </p:txBody>
      </p:sp>
      <p:sp>
        <p:nvSpPr>
          <p:cNvPr id="79" name="Shape 7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Default">
    <p:spTree>
      <p:nvGrpSpPr>
        <p:cNvPr id="1" name=""/>
        <p:cNvGrpSpPr/>
        <p:nvPr/>
      </p:nvGrpSpPr>
      <p:grpSpPr>
        <a:xfrm>
          <a:off x="0" y="0"/>
          <a:ext cx="0" cy="0"/>
          <a:chOff x="0" y="0"/>
          <a:chExt cx="0" cy="0"/>
        </a:xfrm>
      </p:grpSpPr>
      <p:sp>
        <p:nvSpPr>
          <p:cNvPr id="12" name="标题文本"/>
          <p:cNvSpPr txBox="1"/>
          <p:nvPr>
            <p:ph type="title"/>
          </p:nvPr>
        </p:nvSpPr>
        <p:spPr>
          <a:xfrm>
            <a:off x="3895725" y="2268537"/>
            <a:ext cx="10496550" cy="1030288"/>
          </a:xfrm>
          <a:prstGeom prst="rect">
            <a:avLst/>
          </a:prstGeom>
        </p:spPr>
        <p:txBody>
          <a:bodyPr>
            <a:normAutofit fontScale="100000" lnSpcReduction="0"/>
          </a:bodyPr>
          <a:lstStyle/>
          <a:p>
            <a:pPr/>
            <a:r>
              <a:t>标题文本</a:t>
            </a:r>
          </a:p>
        </p:txBody>
      </p:sp>
      <p:sp>
        <p:nvSpPr>
          <p:cNvPr id="13" name="正文级别 1…"/>
          <p:cNvSpPr txBox="1"/>
          <p:nvPr>
            <p:ph type="body" idx="1"/>
          </p:nvPr>
        </p:nvSpPr>
        <p:spPr>
          <a:xfrm>
            <a:off x="914400" y="2365375"/>
            <a:ext cx="16459200" cy="6789738"/>
          </a:xfrm>
          <a:prstGeom prst="rect">
            <a:avLst/>
          </a:prstGeom>
        </p:spPr>
        <p:txBody>
          <a:bodyP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1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21" name="标题文本"/>
          <p:cNvSpPr txBox="1"/>
          <p:nvPr>
            <p:ph type="title"/>
          </p:nvPr>
        </p:nvSpPr>
        <p:spPr>
          <a:xfrm>
            <a:off x="3895725" y="2268537"/>
            <a:ext cx="10496550" cy="1030288"/>
          </a:xfrm>
          <a:prstGeom prst="rect">
            <a:avLst/>
          </a:prstGeom>
        </p:spPr>
        <p:txBody>
          <a:bodyPr>
            <a:normAutofit fontScale="100000" lnSpcReduction="0"/>
          </a:bodyPr>
          <a:lstStyle/>
          <a:p>
            <a:pPr/>
            <a:r>
              <a:t>标题文本</a:t>
            </a:r>
          </a:p>
        </p:txBody>
      </p:sp>
      <p:sp>
        <p:nvSpPr>
          <p:cNvPr id="22" name="正文级别 1…"/>
          <p:cNvSpPr txBox="1"/>
          <p:nvPr>
            <p:ph type="body" idx="1"/>
          </p:nvPr>
        </p:nvSpPr>
        <p:spPr>
          <a:xfrm>
            <a:off x="914400" y="2365375"/>
            <a:ext cx="16459200" cy="6789738"/>
          </a:xfrm>
          <a:prstGeom prst="rect">
            <a:avLst/>
          </a:prstGeom>
        </p:spPr>
        <p:txBody>
          <a:bodyP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3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0">
    <p:spTree>
      <p:nvGrpSpPr>
        <p:cNvPr id="1" name=""/>
        <p:cNvGrpSpPr/>
        <p:nvPr/>
      </p:nvGrpSpPr>
      <p:grpSpPr>
        <a:xfrm>
          <a:off x="0" y="0"/>
          <a:ext cx="0" cy="0"/>
          <a:chOff x="0" y="0"/>
          <a:chExt cx="0" cy="0"/>
        </a:xfrm>
      </p:grpSpPr>
      <p:sp>
        <p:nvSpPr>
          <p:cNvPr id="3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4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0">
    <p:spTree>
      <p:nvGrpSpPr>
        <p:cNvPr id="1" name=""/>
        <p:cNvGrpSpPr/>
        <p:nvPr/>
      </p:nvGrpSpPr>
      <p:grpSpPr>
        <a:xfrm>
          <a:off x="0" y="0"/>
          <a:ext cx="0" cy="0"/>
          <a:chOff x="0" y="0"/>
          <a:chExt cx="0" cy="0"/>
        </a:xfrm>
      </p:grpSpPr>
      <p:sp>
        <p:nvSpPr>
          <p:cNvPr id="5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sp>
        <p:nvSpPr>
          <p:cNvPr id="6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0">
    <p:spTree>
      <p:nvGrpSpPr>
        <p:cNvPr id="1" name=""/>
        <p:cNvGrpSpPr/>
        <p:nvPr/>
      </p:nvGrpSpPr>
      <p:grpSpPr>
        <a:xfrm>
          <a:off x="0" y="0"/>
          <a:ext cx="0" cy="0"/>
          <a:chOff x="0" y="0"/>
          <a:chExt cx="0" cy="0"/>
        </a:xfrm>
      </p:grpSpPr>
      <p:sp>
        <p:nvSpPr>
          <p:cNvPr id="7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矩形"/>
          <p:cNvSpPr/>
          <p:nvPr/>
        </p:nvSpPr>
        <p:spPr>
          <a:xfrm>
            <a:off x="-1" y="-1"/>
            <a:ext cx="18288000" cy="10287001"/>
          </a:xfrm>
          <a:prstGeom prst="rect">
            <a:avLst/>
          </a:prstGeom>
          <a:solidFill>
            <a:srgbClr val="4D1253"/>
          </a:solidFill>
          <a:ln w="12700">
            <a:miter lim="400000"/>
          </a:ln>
        </p:spPr>
        <p:txBody>
          <a:bodyPr lIns="45719" rIns="45719"/>
          <a:lstStyle/>
          <a:p>
            <a:pPr>
              <a:defRPr>
                <a:solidFill>
                  <a:srgbClr val="FFFFFF"/>
                </a:solidFill>
              </a:defRPr>
            </a:pPr>
          </a:p>
        </p:txBody>
      </p:sp>
      <p:sp>
        <p:nvSpPr>
          <p:cNvPr id="3" name="标题文本"/>
          <p:cNvSpPr txBox="1"/>
          <p:nvPr>
            <p:ph type="title"/>
          </p:nvPr>
        </p:nvSpPr>
        <p:spPr>
          <a:xfrm>
            <a:off x="914400" y="411956"/>
            <a:ext cx="16459200" cy="1988344"/>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标题文本</a:t>
            </a:r>
          </a:p>
        </p:txBody>
      </p:sp>
      <p:sp>
        <p:nvSpPr>
          <p:cNvPr id="4" name="正文级别 1…"/>
          <p:cNvSpPr txBox="1"/>
          <p:nvPr>
            <p:ph type="body" idx="1"/>
          </p:nvPr>
        </p:nvSpPr>
        <p:spPr>
          <a:xfrm>
            <a:off x="914400" y="2400300"/>
            <a:ext cx="16459200" cy="7886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正文级别 1</a:t>
            </a:r>
          </a:p>
          <a:p>
            <a:pPr lvl="1"/>
            <a:r>
              <a:t>正文级别 2</a:t>
            </a:r>
          </a:p>
          <a:p>
            <a:pPr lvl="2"/>
            <a:r>
              <a:t>正文级别 3</a:t>
            </a:r>
          </a:p>
          <a:p>
            <a:pPr lvl="3"/>
            <a:r>
              <a:t>正文级别 4</a:t>
            </a:r>
          </a:p>
          <a:p>
            <a:pPr lvl="4"/>
            <a:r>
              <a:t>正文级别 5</a:t>
            </a:r>
          </a:p>
        </p:txBody>
      </p:sp>
      <p:sp>
        <p:nvSpPr>
          <p:cNvPr id="5" name="幻灯片编号"/>
          <p:cNvSpPr txBox="1"/>
          <p:nvPr>
            <p:ph type="sldNum" sz="quarter" idx="2"/>
          </p:nvPr>
        </p:nvSpPr>
        <p:spPr>
          <a:xfrm>
            <a:off x="17129174" y="9566275"/>
            <a:ext cx="244426" cy="241648"/>
          </a:xfrm>
          <a:prstGeom prst="rect">
            <a:avLst/>
          </a:prstGeom>
          <a:ln w="12700">
            <a:miter lim="400000"/>
          </a:ln>
        </p:spPr>
        <p:txBody>
          <a:bodyPr wrap="none" lIns="0" tIns="0" rIns="0" bIns="0">
            <a:spAutoFit/>
          </a:bodyPr>
          <a:lstStyle>
            <a:lvl1pPr algn="r">
              <a:defRPr>
                <a:solidFill>
                  <a:srgbClr val="898989"/>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FFFFFF"/>
          </a:solidFill>
          <a:uFillTx/>
          <a:latin typeface="Calibri"/>
          <a:ea typeface="Calibri"/>
          <a:cs typeface="Calibri"/>
          <a:sym typeface="Calibri"/>
        </a:defRPr>
      </a:lvl1pPr>
      <a:lvl2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FFFFFF"/>
          </a:solidFill>
          <a:uFillTx/>
          <a:latin typeface="Calibri"/>
          <a:ea typeface="Calibri"/>
          <a:cs typeface="Calibri"/>
          <a:sym typeface="Calibri"/>
        </a:defRPr>
      </a:lvl2pPr>
      <a:lvl3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FFFFFF"/>
          </a:solidFill>
          <a:uFillTx/>
          <a:latin typeface="Calibri"/>
          <a:ea typeface="Calibri"/>
          <a:cs typeface="Calibri"/>
          <a:sym typeface="Calibri"/>
        </a:defRPr>
      </a:lvl3pPr>
      <a:lvl4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FFFFFF"/>
          </a:solidFill>
          <a:uFillTx/>
          <a:latin typeface="Calibri"/>
          <a:ea typeface="Calibri"/>
          <a:cs typeface="Calibri"/>
          <a:sym typeface="Calibri"/>
        </a:defRPr>
      </a:lvl4pPr>
      <a:lvl5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FFFFFF"/>
          </a:solidFill>
          <a:uFillTx/>
          <a:latin typeface="Calibri"/>
          <a:ea typeface="Calibri"/>
          <a:cs typeface="Calibri"/>
          <a:sym typeface="Calibri"/>
        </a:defRPr>
      </a:lvl5pPr>
      <a:lvl6pPr marL="0" marR="0" indent="457200" algn="l" defTabSz="914400" rtl="0" latinLnBrk="0">
        <a:lnSpc>
          <a:spcPct val="100000"/>
        </a:lnSpc>
        <a:spcBef>
          <a:spcPts val="0"/>
        </a:spcBef>
        <a:spcAft>
          <a:spcPts val="0"/>
        </a:spcAft>
        <a:buClrTx/>
        <a:buSzTx/>
        <a:buFontTx/>
        <a:buNone/>
        <a:tabLst/>
        <a:defRPr b="0" baseline="0" cap="none" i="0" spc="0" strike="noStrike" sz="1800" u="none">
          <a:solidFill>
            <a:srgbClr val="FFFFFF"/>
          </a:solidFill>
          <a:uFillTx/>
          <a:latin typeface="Calibri"/>
          <a:ea typeface="Calibri"/>
          <a:cs typeface="Calibri"/>
          <a:sym typeface="Calibri"/>
        </a:defRPr>
      </a:lvl6pPr>
      <a:lvl7pPr marL="0" marR="0" indent="914400" algn="l" defTabSz="914400" rtl="0" latinLnBrk="0">
        <a:lnSpc>
          <a:spcPct val="100000"/>
        </a:lnSpc>
        <a:spcBef>
          <a:spcPts val="0"/>
        </a:spcBef>
        <a:spcAft>
          <a:spcPts val="0"/>
        </a:spcAft>
        <a:buClrTx/>
        <a:buSzTx/>
        <a:buFontTx/>
        <a:buNone/>
        <a:tabLst/>
        <a:defRPr b="0" baseline="0" cap="none" i="0" spc="0" strike="noStrike" sz="1800" u="none">
          <a:solidFill>
            <a:srgbClr val="FFFFFF"/>
          </a:solidFill>
          <a:uFillTx/>
          <a:latin typeface="Calibri"/>
          <a:ea typeface="Calibri"/>
          <a:cs typeface="Calibri"/>
          <a:sym typeface="Calibri"/>
        </a:defRPr>
      </a:lvl7pPr>
      <a:lvl8pPr marL="0" marR="0" indent="1371600" algn="l" defTabSz="914400" rtl="0" latinLnBrk="0">
        <a:lnSpc>
          <a:spcPct val="100000"/>
        </a:lnSpc>
        <a:spcBef>
          <a:spcPts val="0"/>
        </a:spcBef>
        <a:spcAft>
          <a:spcPts val="0"/>
        </a:spcAft>
        <a:buClrTx/>
        <a:buSzTx/>
        <a:buFontTx/>
        <a:buNone/>
        <a:tabLst/>
        <a:defRPr b="0" baseline="0" cap="none" i="0" spc="0" strike="noStrike" sz="1800" u="none">
          <a:solidFill>
            <a:srgbClr val="FFFFFF"/>
          </a:solidFill>
          <a:uFillTx/>
          <a:latin typeface="Calibri"/>
          <a:ea typeface="Calibri"/>
          <a:cs typeface="Calibri"/>
          <a:sym typeface="Calibri"/>
        </a:defRPr>
      </a:lvl8pPr>
      <a:lvl9pPr marL="0" marR="0" indent="1828800" algn="l" defTabSz="914400" rtl="0" latinLnBrk="0">
        <a:lnSpc>
          <a:spcPct val="100000"/>
        </a:lnSpc>
        <a:spcBef>
          <a:spcPts val="0"/>
        </a:spcBef>
        <a:spcAft>
          <a:spcPts val="0"/>
        </a:spcAft>
        <a:buClrTx/>
        <a:buSzTx/>
        <a:buFontTx/>
        <a:buNone/>
        <a:tabLst/>
        <a:defRPr b="0" baseline="0" cap="none" i="0" spc="0" strike="noStrike" sz="1800" u="none">
          <a:solidFill>
            <a:srgbClr val="FFFFFF"/>
          </a:solidFill>
          <a:uFillTx/>
          <a:latin typeface="Calibri"/>
          <a:ea typeface="Calibri"/>
          <a:cs typeface="Calibri"/>
          <a:sym typeface="Calibri"/>
        </a:defRPr>
      </a:lvl9pPr>
    </p:titleStyle>
    <p:bodyStyle>
      <a:lvl1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FFFFFF"/>
          </a:solidFill>
          <a:uFillTx/>
          <a:latin typeface="Calibri"/>
          <a:ea typeface="Calibri"/>
          <a:cs typeface="Calibri"/>
          <a:sym typeface="Calibri"/>
        </a:defRPr>
      </a:lvl1pPr>
      <a:lvl2pPr marL="0" marR="0" indent="457200" algn="l" defTabSz="914400" rtl="0" latinLnBrk="0">
        <a:lnSpc>
          <a:spcPct val="100000"/>
        </a:lnSpc>
        <a:spcBef>
          <a:spcPts val="0"/>
        </a:spcBef>
        <a:spcAft>
          <a:spcPts val="0"/>
        </a:spcAft>
        <a:buClrTx/>
        <a:buSzTx/>
        <a:buFontTx/>
        <a:buNone/>
        <a:tabLst/>
        <a:defRPr b="0" baseline="0" cap="none" i="0" spc="0" strike="noStrike" sz="1800" u="none">
          <a:solidFill>
            <a:srgbClr val="FFFFFF"/>
          </a:solidFill>
          <a:uFillTx/>
          <a:latin typeface="Calibri"/>
          <a:ea typeface="Calibri"/>
          <a:cs typeface="Calibri"/>
          <a:sym typeface="Calibri"/>
        </a:defRPr>
      </a:lvl2pPr>
      <a:lvl3pPr marL="0" marR="0" indent="914400" algn="l" defTabSz="914400" rtl="0" latinLnBrk="0">
        <a:lnSpc>
          <a:spcPct val="100000"/>
        </a:lnSpc>
        <a:spcBef>
          <a:spcPts val="0"/>
        </a:spcBef>
        <a:spcAft>
          <a:spcPts val="0"/>
        </a:spcAft>
        <a:buClrTx/>
        <a:buSzTx/>
        <a:buFontTx/>
        <a:buNone/>
        <a:tabLst/>
        <a:defRPr b="0" baseline="0" cap="none" i="0" spc="0" strike="noStrike" sz="1800" u="none">
          <a:solidFill>
            <a:srgbClr val="FFFFFF"/>
          </a:solidFill>
          <a:uFillTx/>
          <a:latin typeface="Calibri"/>
          <a:ea typeface="Calibri"/>
          <a:cs typeface="Calibri"/>
          <a:sym typeface="Calibri"/>
        </a:defRPr>
      </a:lvl3pPr>
      <a:lvl4pPr marL="0" marR="0" indent="1371600" algn="l" defTabSz="914400" rtl="0" latinLnBrk="0">
        <a:lnSpc>
          <a:spcPct val="100000"/>
        </a:lnSpc>
        <a:spcBef>
          <a:spcPts val="0"/>
        </a:spcBef>
        <a:spcAft>
          <a:spcPts val="0"/>
        </a:spcAft>
        <a:buClrTx/>
        <a:buSzTx/>
        <a:buFontTx/>
        <a:buNone/>
        <a:tabLst/>
        <a:defRPr b="0" baseline="0" cap="none" i="0" spc="0" strike="noStrike" sz="1800" u="none">
          <a:solidFill>
            <a:srgbClr val="FFFFFF"/>
          </a:solidFill>
          <a:uFillTx/>
          <a:latin typeface="Calibri"/>
          <a:ea typeface="Calibri"/>
          <a:cs typeface="Calibri"/>
          <a:sym typeface="Calibri"/>
        </a:defRPr>
      </a:lvl4pPr>
      <a:lvl5pPr marL="0" marR="0" indent="1828800" algn="l" defTabSz="914400" rtl="0" latinLnBrk="0">
        <a:lnSpc>
          <a:spcPct val="100000"/>
        </a:lnSpc>
        <a:spcBef>
          <a:spcPts val="0"/>
        </a:spcBef>
        <a:spcAft>
          <a:spcPts val="0"/>
        </a:spcAft>
        <a:buClrTx/>
        <a:buSzTx/>
        <a:buFontTx/>
        <a:buNone/>
        <a:tabLst/>
        <a:defRPr b="0" baseline="0" cap="none" i="0" spc="0" strike="noStrike" sz="1800" u="none">
          <a:solidFill>
            <a:srgbClr val="FFFFFF"/>
          </a:solidFill>
          <a:uFillTx/>
          <a:latin typeface="Calibri"/>
          <a:ea typeface="Calibri"/>
          <a:cs typeface="Calibri"/>
          <a:sym typeface="Calibri"/>
        </a:defRPr>
      </a:lvl5pPr>
      <a:lvl6pPr marL="0" marR="0" indent="2286000" algn="l" defTabSz="914400" rtl="0" latinLnBrk="0">
        <a:lnSpc>
          <a:spcPct val="100000"/>
        </a:lnSpc>
        <a:spcBef>
          <a:spcPts val="0"/>
        </a:spcBef>
        <a:spcAft>
          <a:spcPts val="0"/>
        </a:spcAft>
        <a:buClrTx/>
        <a:buSzTx/>
        <a:buFontTx/>
        <a:buNone/>
        <a:tabLst/>
        <a:defRPr b="0" baseline="0" cap="none" i="0" spc="0" strike="noStrike" sz="1800" u="none">
          <a:solidFill>
            <a:srgbClr val="FFFFFF"/>
          </a:solidFill>
          <a:uFillTx/>
          <a:latin typeface="Calibri"/>
          <a:ea typeface="Calibri"/>
          <a:cs typeface="Calibri"/>
          <a:sym typeface="Calibri"/>
        </a:defRPr>
      </a:lvl6pPr>
      <a:lvl7pPr marL="0" marR="0" indent="2743200" algn="l" defTabSz="914400" rtl="0" latinLnBrk="0">
        <a:lnSpc>
          <a:spcPct val="100000"/>
        </a:lnSpc>
        <a:spcBef>
          <a:spcPts val="0"/>
        </a:spcBef>
        <a:spcAft>
          <a:spcPts val="0"/>
        </a:spcAft>
        <a:buClrTx/>
        <a:buSzTx/>
        <a:buFontTx/>
        <a:buNone/>
        <a:tabLst/>
        <a:defRPr b="0" baseline="0" cap="none" i="0" spc="0" strike="noStrike" sz="1800" u="none">
          <a:solidFill>
            <a:srgbClr val="FFFFFF"/>
          </a:solidFill>
          <a:uFillTx/>
          <a:latin typeface="Calibri"/>
          <a:ea typeface="Calibri"/>
          <a:cs typeface="Calibri"/>
          <a:sym typeface="Calibri"/>
        </a:defRPr>
      </a:lvl7pPr>
      <a:lvl8pPr marL="0" marR="0" indent="3200400" algn="l" defTabSz="914400" rtl="0" latinLnBrk="0">
        <a:lnSpc>
          <a:spcPct val="100000"/>
        </a:lnSpc>
        <a:spcBef>
          <a:spcPts val="0"/>
        </a:spcBef>
        <a:spcAft>
          <a:spcPts val="0"/>
        </a:spcAft>
        <a:buClrTx/>
        <a:buSzTx/>
        <a:buFontTx/>
        <a:buNone/>
        <a:tabLst/>
        <a:defRPr b="0" baseline="0" cap="none" i="0" spc="0" strike="noStrike" sz="1800" u="none">
          <a:solidFill>
            <a:srgbClr val="FFFFFF"/>
          </a:solidFill>
          <a:uFillTx/>
          <a:latin typeface="Calibri"/>
          <a:ea typeface="Calibri"/>
          <a:cs typeface="Calibri"/>
          <a:sym typeface="Calibri"/>
        </a:defRPr>
      </a:lvl8pPr>
      <a:lvl9pPr marL="0" marR="0" indent="3657600" algn="l" defTabSz="914400" rtl="0" latinLnBrk="0">
        <a:lnSpc>
          <a:spcPct val="100000"/>
        </a:lnSpc>
        <a:spcBef>
          <a:spcPts val="0"/>
        </a:spcBef>
        <a:spcAft>
          <a:spcPts val="0"/>
        </a:spcAft>
        <a:buClrTx/>
        <a:buSzTx/>
        <a:buFontTx/>
        <a:buNone/>
        <a:tabLst/>
        <a:defRPr b="0" baseline="0" cap="none" i="0" spc="0" strike="noStrike" sz="1800" u="none">
          <a:solidFill>
            <a:srgbClr val="FFFFFF"/>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81" name="image.png" descr="image.png"/>
          <p:cNvPicPr>
            <a:picLocks noChangeAspect="1"/>
          </p:cNvPicPr>
          <p:nvPr/>
        </p:nvPicPr>
        <p:blipFill>
          <a:blip r:embed="rId2">
            <a:extLst/>
          </a:blip>
          <a:stretch>
            <a:fillRect/>
          </a:stretch>
        </p:blipFill>
        <p:spPr>
          <a:xfrm>
            <a:off x="0" y="5741987"/>
            <a:ext cx="3944938" cy="4545013"/>
          </a:xfrm>
          <a:prstGeom prst="rect">
            <a:avLst/>
          </a:prstGeom>
          <a:ln w="12700">
            <a:miter lim="400000"/>
          </a:ln>
        </p:spPr>
      </p:pic>
      <p:pic>
        <p:nvPicPr>
          <p:cNvPr id="82" name="image.png" descr="image.png"/>
          <p:cNvPicPr>
            <a:picLocks noChangeAspect="1"/>
          </p:cNvPicPr>
          <p:nvPr/>
        </p:nvPicPr>
        <p:blipFill>
          <a:blip r:embed="rId3">
            <a:extLst/>
          </a:blip>
          <a:stretch>
            <a:fillRect/>
          </a:stretch>
        </p:blipFill>
        <p:spPr>
          <a:xfrm>
            <a:off x="0" y="-400050"/>
            <a:ext cx="1566863" cy="2574925"/>
          </a:xfrm>
          <a:prstGeom prst="rect">
            <a:avLst/>
          </a:prstGeom>
          <a:ln w="12700">
            <a:miter lim="400000"/>
          </a:ln>
        </p:spPr>
      </p:pic>
      <p:sp>
        <p:nvSpPr>
          <p:cNvPr id="83" name="面向对象开发"/>
          <p:cNvSpPr txBox="1"/>
          <p:nvPr/>
        </p:nvSpPr>
        <p:spPr>
          <a:xfrm>
            <a:off x="1226627" y="917334"/>
            <a:ext cx="3075941" cy="59309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900">
                <a:latin typeface="冬青黑体简体中文 W3"/>
                <a:ea typeface="冬青黑体简体中文 W3"/>
                <a:cs typeface="冬青黑体简体中文 W3"/>
                <a:sym typeface="冬青黑体简体中文 W3"/>
              </a:defRPr>
            </a:lvl1pPr>
          </a:lstStyle>
          <a:p>
            <a:pPr/>
            <a:r>
              <a:t>面向对象开发</a:t>
            </a:r>
          </a:p>
        </p:txBody>
      </p:sp>
      <p:sp>
        <p:nvSpPr>
          <p:cNvPr id="84" name="面向对象方法(简称为OO)具有很强的类的概念,因此它能很直观地模拟人类对客观…"/>
          <p:cNvSpPr txBox="1"/>
          <p:nvPr/>
        </p:nvSpPr>
        <p:spPr>
          <a:xfrm>
            <a:off x="1249220" y="2227774"/>
            <a:ext cx="16057624" cy="25615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500">
                <a:latin typeface="冬青黑体简体中文 W3"/>
                <a:ea typeface="冬青黑体简体中文 W3"/>
                <a:cs typeface="冬青黑体简体中文 W3"/>
                <a:sym typeface="冬青黑体简体中文 W3"/>
              </a:defRPr>
            </a:pPr>
            <a:r>
              <a:t>面向对象方法(简称为OO)具有很强的类的概念,因此它能很直观地模拟人类对客观</a:t>
            </a:r>
          </a:p>
          <a:p>
            <a:pPr>
              <a:defRPr sz="3500">
                <a:latin typeface="冬青黑体简体中文 W3"/>
                <a:ea typeface="冬青黑体简体中文 W3"/>
                <a:cs typeface="冬青黑体简体中文 W3"/>
                <a:sym typeface="冬青黑体简体中文 W3"/>
              </a:defRPr>
            </a:pPr>
            <a:r>
              <a:t>世界的认识方式，这样也就能模拟人类在认知过程中的由一般到特殊或由特殊到一般的归纳功能, 前面介绍的类的概念既能够反映出对象的本质属性,又提供了实现对象共享机制的理论根据。</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86" name="image.png" descr="image.png"/>
          <p:cNvPicPr>
            <a:picLocks noChangeAspect="1"/>
          </p:cNvPicPr>
          <p:nvPr/>
        </p:nvPicPr>
        <p:blipFill>
          <a:blip r:embed="rId2">
            <a:extLst/>
          </a:blip>
          <a:stretch>
            <a:fillRect/>
          </a:stretch>
        </p:blipFill>
        <p:spPr>
          <a:xfrm>
            <a:off x="0" y="5741987"/>
            <a:ext cx="3944938" cy="4545013"/>
          </a:xfrm>
          <a:prstGeom prst="rect">
            <a:avLst/>
          </a:prstGeom>
          <a:ln w="12700">
            <a:miter lim="400000"/>
          </a:ln>
        </p:spPr>
      </p:pic>
      <p:pic>
        <p:nvPicPr>
          <p:cNvPr id="87" name="image.png" descr="image.png"/>
          <p:cNvPicPr>
            <a:picLocks noChangeAspect="1"/>
          </p:cNvPicPr>
          <p:nvPr/>
        </p:nvPicPr>
        <p:blipFill>
          <a:blip r:embed="rId3">
            <a:extLst/>
          </a:blip>
          <a:stretch>
            <a:fillRect/>
          </a:stretch>
        </p:blipFill>
        <p:spPr>
          <a:xfrm>
            <a:off x="0" y="-400050"/>
            <a:ext cx="1566863" cy="2574925"/>
          </a:xfrm>
          <a:prstGeom prst="rect">
            <a:avLst/>
          </a:prstGeom>
          <a:ln w="12700">
            <a:miter lim="400000"/>
          </a:ln>
        </p:spPr>
      </p:pic>
      <p:sp>
        <p:nvSpPr>
          <p:cNvPr id="88" name="面向对象开发的四个阶段"/>
          <p:cNvSpPr txBox="1"/>
          <p:nvPr/>
        </p:nvSpPr>
        <p:spPr>
          <a:xfrm>
            <a:off x="1271814" y="872146"/>
            <a:ext cx="5552441" cy="77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900"/>
            </a:lvl1pPr>
          </a:lstStyle>
          <a:p>
            <a:pPr/>
            <a:r>
              <a:t>面向对象开发的四个阶段</a:t>
            </a:r>
          </a:p>
        </p:txBody>
      </p:sp>
      <p:sp>
        <p:nvSpPr>
          <p:cNvPr id="89" name="(1)系统调查和需求分析，分析问题并求解。…"/>
          <p:cNvSpPr txBox="1"/>
          <p:nvPr/>
        </p:nvSpPr>
        <p:spPr>
          <a:xfrm>
            <a:off x="1181439" y="2159993"/>
            <a:ext cx="16428924" cy="623189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3300">
                <a:latin typeface="冬青黑体简体中文 W3"/>
                <a:ea typeface="冬青黑体简体中文 W3"/>
                <a:cs typeface="冬青黑体简体中文 W3"/>
                <a:sym typeface="冬青黑体简体中文 W3"/>
              </a:defRPr>
            </a:pPr>
            <a:r>
              <a:t>(1)系统调查和需求分析，分析问题并求解。</a:t>
            </a:r>
          </a:p>
          <a:p>
            <a:pPr>
              <a:defRPr sz="3300">
                <a:latin typeface="冬青黑体简体中文 W3"/>
                <a:ea typeface="冬青黑体简体中文 W3"/>
                <a:cs typeface="冬青黑体简体中文 W3"/>
                <a:sym typeface="冬青黑体简体中文 W3"/>
              </a:defRPr>
            </a:pPr>
            <a:r>
              <a:t>对用户的开发需求以及要开发的系统所面临的问题进行调查和研究。针对复杂的问题</a:t>
            </a:r>
          </a:p>
          <a:p>
            <a:pPr>
              <a:defRPr sz="3300">
                <a:latin typeface="冬青黑体简体中文 W3"/>
                <a:ea typeface="冬青黑体简体中文 W3"/>
                <a:cs typeface="冬青黑体简体中文 W3"/>
                <a:sym typeface="冬青黑体简体中文 W3"/>
              </a:defRPr>
            </a:pPr>
            <a:r>
              <a:t>领域,抽象出对象及其属性和方法。这一个阶段通常称为面向对象分析(OOA)。</a:t>
            </a:r>
            <a:br/>
          </a:p>
          <a:p>
            <a:pPr>
              <a:defRPr sz="3300">
                <a:latin typeface="冬青黑体简体中文 W3"/>
                <a:ea typeface="冬青黑体简体中文 W3"/>
                <a:cs typeface="冬青黑体简体中文 W3"/>
                <a:sym typeface="冬青黑体简体中文 W3"/>
              </a:defRPr>
            </a:pPr>
            <a:r>
              <a:t>(2)整理问题: 对第一阶段的结果进一步抽象、归类整理。</a:t>
            </a:r>
          </a:p>
          <a:p>
            <a:pPr>
              <a:defRPr sz="3300">
                <a:latin typeface="冬青黑体简体中文 W3"/>
                <a:ea typeface="冬青黑体简体中文 W3"/>
                <a:cs typeface="冬青黑体简体中文 W3"/>
                <a:sym typeface="冬青黑体简体中文 W3"/>
              </a:defRPr>
            </a:pPr>
            <a:r>
              <a:t>对每一部分进行分别的具体的设计 ,先是进行类的设计,类的设计可能包含多个层次</a:t>
            </a:r>
          </a:p>
          <a:p>
            <a:pPr>
              <a:defRPr sz="3300">
                <a:latin typeface="冬青黑体简体中文 W3"/>
                <a:ea typeface="冬青黑体简体中文 W3"/>
                <a:cs typeface="冬青黑体简体中文 W3"/>
                <a:sym typeface="冬青黑体简体中文 W3"/>
              </a:defRPr>
            </a:pPr>
            <a:r>
              <a:t>(利用继承、派生)。然后在这些类的基础之上，提出程序设计的思路和方法,对算法进行设</a:t>
            </a:r>
          </a:p>
          <a:p>
            <a:pPr>
              <a:defRPr sz="3300">
                <a:latin typeface="冬青黑体简体中文 W3"/>
                <a:ea typeface="冬青黑体简体中文 W3"/>
                <a:cs typeface="冬青黑体简体中文 W3"/>
                <a:sym typeface="冬青黑体简体中文 W3"/>
              </a:defRPr>
            </a:pPr>
            <a:r>
              <a:t>计。在设计阶段,不牵扯某一种具体的计算机语言,而是用一-种更通用的描述工具进行描</a:t>
            </a:r>
          </a:p>
          <a:p>
            <a:pPr>
              <a:defRPr sz="3300">
                <a:latin typeface="冬青黑体简体中文 W3"/>
                <a:ea typeface="冬青黑体简体中文 W3"/>
                <a:cs typeface="冬青黑体简体中文 W3"/>
                <a:sym typeface="冬青黑体简体中文 W3"/>
              </a:defRPr>
            </a:pPr>
            <a:r>
              <a:t>述,这个阶段即为面向对象设计(OOD)。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1" name="image.png" descr="image.png"/>
          <p:cNvPicPr>
            <a:picLocks noChangeAspect="1"/>
          </p:cNvPicPr>
          <p:nvPr/>
        </p:nvPicPr>
        <p:blipFill>
          <a:blip r:embed="rId2">
            <a:extLst/>
          </a:blip>
          <a:stretch>
            <a:fillRect/>
          </a:stretch>
        </p:blipFill>
        <p:spPr>
          <a:xfrm>
            <a:off x="0" y="5741987"/>
            <a:ext cx="3944938" cy="4545013"/>
          </a:xfrm>
          <a:prstGeom prst="rect">
            <a:avLst/>
          </a:prstGeom>
          <a:ln w="12700">
            <a:miter lim="400000"/>
          </a:ln>
        </p:spPr>
      </p:pic>
      <p:pic>
        <p:nvPicPr>
          <p:cNvPr id="92" name="image.png" descr="image.png"/>
          <p:cNvPicPr>
            <a:picLocks noChangeAspect="1"/>
          </p:cNvPicPr>
          <p:nvPr/>
        </p:nvPicPr>
        <p:blipFill>
          <a:blip r:embed="rId3">
            <a:extLst/>
          </a:blip>
          <a:stretch>
            <a:fillRect/>
          </a:stretch>
        </p:blipFill>
        <p:spPr>
          <a:xfrm>
            <a:off x="0" y="-400050"/>
            <a:ext cx="1566863" cy="2574925"/>
          </a:xfrm>
          <a:prstGeom prst="rect">
            <a:avLst/>
          </a:prstGeom>
          <a:ln w="12700">
            <a:miter lim="400000"/>
          </a:ln>
        </p:spPr>
      </p:pic>
      <p:sp>
        <p:nvSpPr>
          <p:cNvPr id="93" name="面向对象开发的四个阶段"/>
          <p:cNvSpPr txBox="1"/>
          <p:nvPr/>
        </p:nvSpPr>
        <p:spPr>
          <a:xfrm>
            <a:off x="1271814" y="872146"/>
            <a:ext cx="5552441" cy="77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900"/>
            </a:lvl1pPr>
          </a:lstStyle>
          <a:p>
            <a:pPr/>
            <a:r>
              <a:t>面向对象开发的四个阶段</a:t>
            </a:r>
          </a:p>
        </p:txBody>
      </p:sp>
      <p:sp>
        <p:nvSpPr>
          <p:cNvPr id="94" name="(3)程序实现。…"/>
          <p:cNvSpPr txBox="1"/>
          <p:nvPr/>
        </p:nvSpPr>
        <p:spPr>
          <a:xfrm>
            <a:off x="1181439" y="2159993"/>
            <a:ext cx="16231109" cy="432689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3300">
                <a:latin typeface="冬青黑体简体中文 W3"/>
                <a:ea typeface="冬青黑体简体中文 W3"/>
                <a:cs typeface="冬青黑体简体中文 W3"/>
                <a:sym typeface="冬青黑体简体中文 W3"/>
              </a:defRPr>
            </a:pPr>
            <a:r>
              <a:t>(3)程序实现。</a:t>
            </a:r>
          </a:p>
          <a:p>
            <a:pPr>
              <a:defRPr sz="3300">
                <a:latin typeface="冬青黑体简体中文 W3"/>
                <a:ea typeface="冬青黑体简体中文 W3"/>
                <a:cs typeface="冬青黑体简体中文 W3"/>
                <a:sym typeface="冬青黑体简体中文 W3"/>
              </a:defRPr>
            </a:pPr>
            <a:r>
              <a:t>利用面向对象的程序设计语言,进行系统的实现,即面向对象编程(OOP)。</a:t>
            </a:r>
          </a:p>
          <a:p>
            <a:pPr>
              <a:defRPr sz="3300">
                <a:latin typeface="冬青黑体简体中文 W3"/>
                <a:ea typeface="冬青黑体简体中文 W3"/>
                <a:cs typeface="冬青黑体简体中文 W3"/>
                <a:sym typeface="冬青黑体简体中文 W3"/>
              </a:defRPr>
            </a:pPr>
          </a:p>
          <a:p>
            <a:pPr>
              <a:defRPr sz="3300">
                <a:latin typeface="冬青黑体简体中文 W3"/>
                <a:ea typeface="冬青黑体简体中文 W3"/>
                <a:cs typeface="冬青黑体简体中文 W3"/>
                <a:sym typeface="冬青黑体简体中文 W3"/>
              </a:defRPr>
            </a:pPr>
            <a:r>
              <a:t>(4)系统测试。</a:t>
            </a:r>
          </a:p>
          <a:p>
            <a:pPr>
              <a:defRPr sz="3300">
                <a:latin typeface="冬青黑体简体中文 W3"/>
                <a:ea typeface="冬青黑体简体中文 W3"/>
                <a:cs typeface="冬青黑体简体中文 W3"/>
                <a:sym typeface="冬青黑体简体中文 W3"/>
              </a:defRPr>
            </a:pPr>
            <a:r>
              <a:t>系统开发好后,在交付用户使用前,必须对程序进行严格的测试。测试的主要目的就是</a:t>
            </a:r>
          </a:p>
          <a:p>
            <a:pPr>
              <a:defRPr sz="3300">
                <a:latin typeface="冬青黑体简体中文 W3"/>
                <a:ea typeface="冬青黑体简体中文 W3"/>
                <a:cs typeface="冬青黑体简体中文 W3"/>
                <a:sym typeface="冬青黑体简体中文 W3"/>
              </a:defRPr>
            </a:pPr>
            <a:r>
              <a:t>发现程序中的错误，进行改正,使得系统更健壮。面向对象测试时,采用面向对象的方法进</a:t>
            </a:r>
          </a:p>
          <a:p>
            <a:pPr>
              <a:defRPr sz="3300">
                <a:latin typeface="冬青黑体简体中文 W3"/>
                <a:ea typeface="冬青黑体简体中文 W3"/>
                <a:cs typeface="冬青黑体简体中文 W3"/>
                <a:sym typeface="冬青黑体简体中文 W3"/>
              </a:defRPr>
            </a:pPr>
            <a:r>
              <a:t>行测试，以类作为测试的一个基本单元。这个阶段称为面向对象测试(OOT)。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6" name="image.png" descr="image.png"/>
          <p:cNvPicPr>
            <a:picLocks noChangeAspect="1"/>
          </p:cNvPicPr>
          <p:nvPr/>
        </p:nvPicPr>
        <p:blipFill>
          <a:blip r:embed="rId2">
            <a:extLst/>
          </a:blip>
          <a:stretch>
            <a:fillRect/>
          </a:stretch>
        </p:blipFill>
        <p:spPr>
          <a:xfrm>
            <a:off x="0" y="5741987"/>
            <a:ext cx="3944938" cy="4545013"/>
          </a:xfrm>
          <a:prstGeom prst="rect">
            <a:avLst/>
          </a:prstGeom>
          <a:ln w="12700">
            <a:miter lim="400000"/>
          </a:ln>
        </p:spPr>
      </p:pic>
      <p:pic>
        <p:nvPicPr>
          <p:cNvPr id="97" name="image.png" descr="image.png"/>
          <p:cNvPicPr>
            <a:picLocks noChangeAspect="1"/>
          </p:cNvPicPr>
          <p:nvPr/>
        </p:nvPicPr>
        <p:blipFill>
          <a:blip r:embed="rId3">
            <a:extLst/>
          </a:blip>
          <a:stretch>
            <a:fillRect/>
          </a:stretch>
        </p:blipFill>
        <p:spPr>
          <a:xfrm>
            <a:off x="0" y="-400050"/>
            <a:ext cx="1566863" cy="2574925"/>
          </a:xfrm>
          <a:prstGeom prst="rect">
            <a:avLst/>
          </a:prstGeom>
          <a:ln w="12700">
            <a:miter lim="400000"/>
          </a:ln>
        </p:spPr>
      </p:pic>
      <p:sp>
        <p:nvSpPr>
          <p:cNvPr id="98" name="系统调查和需求分析 — 分析过程概述"/>
          <p:cNvSpPr txBox="1"/>
          <p:nvPr/>
        </p:nvSpPr>
        <p:spPr>
          <a:xfrm>
            <a:off x="1271814" y="872146"/>
            <a:ext cx="8205972" cy="77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900"/>
            </a:lvl1pPr>
          </a:lstStyle>
          <a:p>
            <a:pPr/>
            <a:r>
              <a:t>系统调查和需求分析 — 分析过程概述</a:t>
            </a:r>
          </a:p>
        </p:txBody>
      </p:sp>
      <p:sp>
        <p:nvSpPr>
          <p:cNvPr id="99" name="在进行系统调查和需求分析阶段,系统分析员要对需求文档进行分析。通过分析可以…"/>
          <p:cNvSpPr txBox="1"/>
          <p:nvPr/>
        </p:nvSpPr>
        <p:spPr>
          <a:xfrm>
            <a:off x="1249220" y="1911461"/>
            <a:ext cx="16549625" cy="55968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3300">
                <a:latin typeface="冬青黑体简体中文 W3"/>
                <a:ea typeface="冬青黑体简体中文 W3"/>
                <a:cs typeface="冬青黑体简体中文 W3"/>
                <a:sym typeface="冬青黑体简体中文 W3"/>
              </a:defRPr>
            </a:pPr>
            <a:r>
              <a:t>   在进行系统调查和需求分析阶段,系统分析员要对需求文档进行分析。通过分析可以</a:t>
            </a:r>
          </a:p>
          <a:p>
            <a:pPr>
              <a:defRPr sz="3300">
                <a:latin typeface="冬青黑体简体中文 W3"/>
                <a:ea typeface="冬青黑体简体中文 W3"/>
                <a:cs typeface="冬青黑体简体中文 W3"/>
                <a:sym typeface="冬青黑体简体中文 W3"/>
              </a:defRPr>
            </a:pPr>
            <a:r>
              <a:t>发现并对需求文档中的歧义性、不--致性进行修正,剔除那些冗余内容,挖掘系统中应该存</a:t>
            </a:r>
          </a:p>
          <a:p>
            <a:pPr>
              <a:defRPr sz="3300">
                <a:latin typeface="冬青黑体简体中文 W3"/>
                <a:ea typeface="冬青黑体简体中文 W3"/>
                <a:cs typeface="冬青黑体简体中文 W3"/>
                <a:sym typeface="冬青黑体简体中文 W3"/>
              </a:defRPr>
            </a:pPr>
            <a:r>
              <a:t>在的潜在内容,弥补系统中的不足，从而使需求文档更完整和准确。</a:t>
            </a:r>
          </a:p>
          <a:p>
            <a:pPr>
              <a:defRPr sz="3300">
                <a:latin typeface="冬青黑体简体中文 W3"/>
                <a:ea typeface="冬青黑体简体中文 W3"/>
                <a:cs typeface="冬青黑体简体中文 W3"/>
                <a:sym typeface="冬青黑体简体中文 W3"/>
              </a:defRPr>
            </a:pPr>
            <a:r>
              <a:t>对需求文档进行了分析和整理后,为了给面向对象分析过程提供依据，要进行需求建</a:t>
            </a:r>
          </a:p>
          <a:p>
            <a:pPr>
              <a:defRPr sz="3300">
                <a:latin typeface="冬青黑体简体中文 W3"/>
                <a:ea typeface="冬青黑体简体中文 W3"/>
                <a:cs typeface="冬青黑体简体中文 W3"/>
                <a:sym typeface="冬青黑体简体中文 W3"/>
              </a:defRPr>
            </a:pPr>
            <a:r>
              <a:t>模。这时系统分析员根据提取的用户需求,对用户的需求进行深人地理解，识别出问题领域</a:t>
            </a:r>
          </a:p>
          <a:p>
            <a:pPr>
              <a:defRPr sz="3300">
                <a:latin typeface="冬青黑体简体中文 W3"/>
                <a:ea typeface="冬青黑体简体中文 W3"/>
                <a:cs typeface="冬青黑体简体中文 W3"/>
                <a:sym typeface="冬青黑体简体中文 W3"/>
              </a:defRPr>
            </a:pPr>
            <a:r>
              <a:t>内的对象,并分析对象之间的关系,抽象出目标系统需要完成的任务，这样就可以利用OOA</a:t>
            </a:r>
          </a:p>
          <a:p>
            <a:pPr>
              <a:defRPr sz="3300">
                <a:latin typeface="冬青黑体简体中文 W3"/>
                <a:ea typeface="冬青黑体简体中文 W3"/>
                <a:cs typeface="冬青黑体简体中文 W3"/>
                <a:sym typeface="冬青黑体简体中文 W3"/>
              </a:defRPr>
            </a:pPr>
            <a:r>
              <a:t>模型准确地表示出来,即用面向对象观点建立对象模型、动态模型和功能模型。</a:t>
            </a:r>
          </a:p>
          <a:p>
            <a:pPr>
              <a:defRPr sz="3300">
                <a:latin typeface="冬青黑体简体中文 W3"/>
                <a:ea typeface="冬青黑体简体中文 W3"/>
                <a:cs typeface="冬青黑体简体中文 W3"/>
                <a:sym typeface="冬青黑体简体中文 W3"/>
              </a:defRPr>
            </a:pPr>
            <a:r>
              <a:t>进过需求的分析和建模,最后对所得的需要进行评审。通过用户、领域专家、系统分析</a:t>
            </a:r>
          </a:p>
          <a:p>
            <a:pPr>
              <a:defRPr sz="3300">
                <a:latin typeface="冬青黑体简体中文 W3"/>
                <a:ea typeface="冬青黑体简体中文 W3"/>
                <a:cs typeface="冬青黑体简体中文 W3"/>
                <a:sym typeface="冬青黑体简体中文 W3"/>
              </a:defRPr>
            </a:pPr>
            <a:r>
              <a:t>员和系统设计人员的评审，并进行反复修改后,最终确定目标系统的需求规格说明。</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1" name="image.png" descr="image.png"/>
          <p:cNvPicPr>
            <a:picLocks noChangeAspect="1"/>
          </p:cNvPicPr>
          <p:nvPr/>
        </p:nvPicPr>
        <p:blipFill>
          <a:blip r:embed="rId2">
            <a:extLst/>
          </a:blip>
          <a:stretch>
            <a:fillRect/>
          </a:stretch>
        </p:blipFill>
        <p:spPr>
          <a:xfrm>
            <a:off x="0" y="5741987"/>
            <a:ext cx="3944938" cy="4545013"/>
          </a:xfrm>
          <a:prstGeom prst="rect">
            <a:avLst/>
          </a:prstGeom>
          <a:ln w="12700">
            <a:miter lim="400000"/>
          </a:ln>
        </p:spPr>
      </p:pic>
      <p:pic>
        <p:nvPicPr>
          <p:cNvPr id="102" name="image.png" descr="image.png"/>
          <p:cNvPicPr>
            <a:picLocks noChangeAspect="1"/>
          </p:cNvPicPr>
          <p:nvPr/>
        </p:nvPicPr>
        <p:blipFill>
          <a:blip r:embed="rId3">
            <a:extLst/>
          </a:blip>
          <a:stretch>
            <a:fillRect/>
          </a:stretch>
        </p:blipFill>
        <p:spPr>
          <a:xfrm>
            <a:off x="0" y="-400050"/>
            <a:ext cx="1566863" cy="2574925"/>
          </a:xfrm>
          <a:prstGeom prst="rect">
            <a:avLst/>
          </a:prstGeom>
          <a:ln w="12700">
            <a:miter lim="400000"/>
          </a:ln>
        </p:spPr>
      </p:pic>
      <p:sp>
        <p:nvSpPr>
          <p:cNvPr id="103" name="系统调查和需求分析 — 实例需求文档"/>
          <p:cNvSpPr txBox="1"/>
          <p:nvPr/>
        </p:nvSpPr>
        <p:spPr>
          <a:xfrm>
            <a:off x="1271814" y="872146"/>
            <a:ext cx="8205972" cy="1386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900"/>
            </a:lvl1pPr>
          </a:lstStyle>
          <a:p>
            <a:pPr/>
            <a:r>
              <a:t>系统调查和需求分析 — 实例需求文档</a:t>
            </a:r>
          </a:p>
        </p:txBody>
      </p:sp>
      <p:sp>
        <p:nvSpPr>
          <p:cNvPr id="104" name="需求文档也叫需求陈述或问题陈述。对于要开发的任何一个系统，需求陈述是首要任务。因为系统最终是要由用户使用,而在该过程中,主要是陈述用户的需求，即该系统应该“做什么”,而不是“怎么做”, 即系统要完成的任务是什么, 而不是解决问题的方法。…"/>
          <p:cNvSpPr txBox="1"/>
          <p:nvPr/>
        </p:nvSpPr>
        <p:spPr>
          <a:xfrm>
            <a:off x="1249220" y="1911461"/>
            <a:ext cx="16358077" cy="534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600">
                <a:latin typeface="冬青黑体简体中文 W3"/>
                <a:ea typeface="冬青黑体简体中文 W3"/>
                <a:cs typeface="冬青黑体简体中文 W3"/>
                <a:sym typeface="冬青黑体简体中文 W3"/>
              </a:defRPr>
            </a:pPr>
            <a:r>
              <a:t>  需求文档也叫需求陈述或问题陈述。对于要开发的任何一个系统，需求陈述是首要任务。因为系统最终是要由用户使用,而在该过程中,主要是陈述用户的需求，即该系统应该“做什么”,而不是“怎么做”, 即系统要完成的任务是什么, 而不是解决问题的方法。</a:t>
            </a:r>
          </a:p>
          <a:p>
            <a:pPr>
              <a:defRPr sz="3600">
                <a:latin typeface="冬青黑体简体中文 W3"/>
                <a:ea typeface="冬青黑体简体中文 W3"/>
                <a:cs typeface="冬青黑体简体中文 W3"/>
                <a:sym typeface="冬青黑体简体中文 W3"/>
              </a:defRPr>
            </a:pPr>
            <a:r>
              <a:t>  在进行需求陈述时,必须要清楚所要解决问题的目标。如果目标模糊, 将会影响整个系统分析、设计和实现等后续开发阶段的所有工作。也就是说,需求质量的好坏直接影响到整个系统的质量,是很关键的过程，如果想准确表达用户的要求，在对需求进行陈述时需要分析人员和用户一起研究和讨论。</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6" name="image.png" descr="image.png"/>
          <p:cNvPicPr>
            <a:picLocks noChangeAspect="1"/>
          </p:cNvPicPr>
          <p:nvPr/>
        </p:nvPicPr>
        <p:blipFill>
          <a:blip r:embed="rId2">
            <a:extLst/>
          </a:blip>
          <a:stretch>
            <a:fillRect/>
          </a:stretch>
        </p:blipFill>
        <p:spPr>
          <a:xfrm>
            <a:off x="0" y="5741987"/>
            <a:ext cx="3944938" cy="4545013"/>
          </a:xfrm>
          <a:prstGeom prst="rect">
            <a:avLst/>
          </a:prstGeom>
          <a:ln w="12700">
            <a:miter lim="400000"/>
          </a:ln>
        </p:spPr>
      </p:pic>
      <p:pic>
        <p:nvPicPr>
          <p:cNvPr id="107" name="image.png" descr="image.png"/>
          <p:cNvPicPr>
            <a:picLocks noChangeAspect="1"/>
          </p:cNvPicPr>
          <p:nvPr/>
        </p:nvPicPr>
        <p:blipFill>
          <a:blip r:embed="rId3">
            <a:extLst/>
          </a:blip>
          <a:stretch>
            <a:fillRect/>
          </a:stretch>
        </p:blipFill>
        <p:spPr>
          <a:xfrm>
            <a:off x="0" y="-400050"/>
            <a:ext cx="1566863" cy="2574925"/>
          </a:xfrm>
          <a:prstGeom prst="rect">
            <a:avLst/>
          </a:prstGeom>
          <a:ln w="12700">
            <a:miter lim="400000"/>
          </a:ln>
        </p:spPr>
      </p:pic>
      <p:sp>
        <p:nvSpPr>
          <p:cNvPr id="108" name="面向对象分析方法 — 概念"/>
          <p:cNvSpPr txBox="1"/>
          <p:nvPr/>
        </p:nvSpPr>
        <p:spPr>
          <a:xfrm>
            <a:off x="1271814" y="872146"/>
            <a:ext cx="5729472" cy="77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900"/>
            </a:lvl1pPr>
          </a:lstStyle>
          <a:p>
            <a:pPr/>
            <a:r>
              <a:t>面向对象分析方法 — 概念</a:t>
            </a:r>
          </a:p>
        </p:txBody>
      </p:sp>
      <p:sp>
        <p:nvSpPr>
          <p:cNvPr id="109" name="面向对象的分析方法, 指的是按照面向对象的概念和方法。…"/>
          <p:cNvSpPr txBox="1"/>
          <p:nvPr/>
        </p:nvSpPr>
        <p:spPr>
          <a:xfrm>
            <a:off x="1181439" y="2159993"/>
            <a:ext cx="15400244" cy="432689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300">
                <a:latin typeface="冬青黑体简体中文 W3"/>
                <a:ea typeface="冬青黑体简体中文 W3"/>
                <a:cs typeface="冬青黑体简体中文 W3"/>
                <a:sym typeface="冬青黑体简体中文 W3"/>
              </a:defRPr>
            </a:pPr>
            <a:r>
              <a:t>面向对象的分析方法, 指的是按照面向对象的概念和方法。</a:t>
            </a:r>
          </a:p>
          <a:p>
            <a:pPr>
              <a:defRPr sz="3300">
                <a:latin typeface="冬青黑体简体中文 W3"/>
                <a:ea typeface="冬青黑体简体中文 W3"/>
                <a:cs typeface="冬青黑体简体中文 W3"/>
                <a:sym typeface="冬青黑体简体中文 W3"/>
              </a:defRPr>
            </a:pPr>
            <a:r>
              <a:t>在对任务的分析中，根据客观存在的事物以及事物之间的关系,归纳出相关的对象，包括对象的属性、行为及对象之间的联系,并将具有共同属性和行为的对象用一个类来表示。</a:t>
            </a:r>
          </a:p>
          <a:p>
            <a:pPr>
              <a:defRPr sz="3300">
                <a:latin typeface="冬青黑体简体中文 W3"/>
                <a:ea typeface="冬青黑体简体中文 W3"/>
                <a:cs typeface="冬青黑体简体中文 W3"/>
                <a:sym typeface="冬青黑体简体中文 W3"/>
              </a:defRPr>
            </a:pPr>
            <a:r>
              <a:t>通过面向对象的分析,建立一个能反映真实工作情况的需求模型。在这个阶段所形成</a:t>
            </a:r>
          </a:p>
          <a:p>
            <a:pPr>
              <a:defRPr sz="3300">
                <a:latin typeface="冬青黑体简体中文 W3"/>
                <a:ea typeface="冬青黑体简体中文 W3"/>
                <a:cs typeface="冬青黑体简体中文 W3"/>
                <a:sym typeface="冬青黑体简体中文 W3"/>
              </a:defRPr>
            </a:pPr>
            <a:r>
              <a:t>的模型只是一个比较粗略的模型。OOA所强调的是在系统调查资料的基础上,进行对象的归类分析和整理。</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1" name="image.png" descr="image.png"/>
          <p:cNvPicPr>
            <a:picLocks noChangeAspect="1"/>
          </p:cNvPicPr>
          <p:nvPr/>
        </p:nvPicPr>
        <p:blipFill>
          <a:blip r:embed="rId2">
            <a:extLst/>
          </a:blip>
          <a:stretch>
            <a:fillRect/>
          </a:stretch>
        </p:blipFill>
        <p:spPr>
          <a:xfrm>
            <a:off x="0" y="5741987"/>
            <a:ext cx="3944938" cy="4545013"/>
          </a:xfrm>
          <a:prstGeom prst="rect">
            <a:avLst/>
          </a:prstGeom>
          <a:ln w="12700">
            <a:miter lim="400000"/>
          </a:ln>
        </p:spPr>
      </p:pic>
      <p:pic>
        <p:nvPicPr>
          <p:cNvPr id="112" name="image.png" descr="image.png"/>
          <p:cNvPicPr>
            <a:picLocks noChangeAspect="1"/>
          </p:cNvPicPr>
          <p:nvPr/>
        </p:nvPicPr>
        <p:blipFill>
          <a:blip r:embed="rId3">
            <a:extLst/>
          </a:blip>
          <a:stretch>
            <a:fillRect/>
          </a:stretch>
        </p:blipFill>
        <p:spPr>
          <a:xfrm>
            <a:off x="0" y="-400050"/>
            <a:ext cx="1566863" cy="2574925"/>
          </a:xfrm>
          <a:prstGeom prst="rect">
            <a:avLst/>
          </a:prstGeom>
          <a:ln w="12700">
            <a:miter lim="400000"/>
          </a:ln>
        </p:spPr>
      </p:pic>
      <p:sp>
        <p:nvSpPr>
          <p:cNvPr id="113" name="面向对象分析方法阶段 — 识别并筛选对象"/>
          <p:cNvSpPr txBox="1"/>
          <p:nvPr/>
        </p:nvSpPr>
        <p:spPr>
          <a:xfrm>
            <a:off x="1271814" y="917334"/>
            <a:ext cx="9196572" cy="77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900"/>
            </a:lvl1pPr>
          </a:lstStyle>
          <a:p>
            <a:pPr/>
            <a:r>
              <a:t>面向对象分析方法阶段 — 识别并筛选对象</a:t>
            </a:r>
          </a:p>
        </p:txBody>
      </p:sp>
      <p:sp>
        <p:nvSpPr>
          <p:cNvPr id="114" name="按照对象的定义,对象应该是实际问题域中有意义的个体或概念实体。对象具有目标…"/>
          <p:cNvSpPr txBox="1"/>
          <p:nvPr/>
        </p:nvSpPr>
        <p:spPr>
          <a:xfrm>
            <a:off x="1181439" y="2159993"/>
            <a:ext cx="15400244" cy="432689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300">
                <a:latin typeface="冬青黑体简体中文 W3"/>
                <a:ea typeface="冬青黑体简体中文 W3"/>
                <a:cs typeface="冬青黑体简体中文 W3"/>
                <a:sym typeface="冬青黑体简体中文 W3"/>
              </a:defRPr>
            </a:pPr>
            <a:r>
              <a:t>按照对象的定义,对象应该是实际问题域中有意义的个体或概念实体。对象具有目标</a:t>
            </a:r>
          </a:p>
          <a:p>
            <a:pPr>
              <a:defRPr sz="3300">
                <a:latin typeface="冬青黑体简体中文 W3"/>
                <a:ea typeface="冬青黑体简体中文 W3"/>
                <a:cs typeface="冬青黑体简体中文 W3"/>
                <a:sym typeface="冬青黑体简体中文 W3"/>
              </a:defRPr>
            </a:pPr>
            <a:r>
              <a:t>软件系统所关心的属性。并且对象应该以某种方式与系统发生关联，即对象必须与系统中其他有意义的对象进行消息传递,并提供外部服务。</a:t>
            </a:r>
          </a:p>
          <a:p>
            <a:pPr>
              <a:defRPr sz="3300">
                <a:latin typeface="冬青黑体简体中文 W3"/>
                <a:ea typeface="冬青黑体简体中文 W3"/>
                <a:cs typeface="冬青黑体简体中文 W3"/>
                <a:sym typeface="冬青黑体简体中文 W3"/>
              </a:defRPr>
            </a:pPr>
          </a:p>
          <a:p>
            <a:pPr>
              <a:defRPr sz="3300">
                <a:latin typeface="冬青黑体简体中文 W3"/>
                <a:ea typeface="冬青黑体简体中文 W3"/>
                <a:cs typeface="冬青黑体简体中文 W3"/>
                <a:sym typeface="冬青黑体简体中文 W3"/>
              </a:defRPr>
            </a:pPr>
            <a:r>
              <a:t>通过对用户需求分析文档的分析可以找出所有的名词或名词短语,合并同义词,这些是</a:t>
            </a:r>
          </a:p>
          <a:p>
            <a:pPr>
              <a:defRPr sz="3300">
                <a:latin typeface="冬青黑体简体中文 W3"/>
                <a:ea typeface="冬青黑体简体中文 W3"/>
                <a:cs typeface="冬青黑体简体中文 W3"/>
                <a:sym typeface="冬青黑体简体中文 W3"/>
              </a:defRPr>
            </a:pPr>
            <a:r>
              <a:t>极有可能成为对象的。除去具有动作含义的名词,这些动词将被描述为对象的操作而不是对象本身。</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6" name="image.png" descr="image.png"/>
          <p:cNvPicPr>
            <a:picLocks noChangeAspect="1"/>
          </p:cNvPicPr>
          <p:nvPr/>
        </p:nvPicPr>
        <p:blipFill>
          <a:blip r:embed="rId2">
            <a:extLst/>
          </a:blip>
          <a:stretch>
            <a:fillRect/>
          </a:stretch>
        </p:blipFill>
        <p:spPr>
          <a:xfrm>
            <a:off x="0" y="5741987"/>
            <a:ext cx="3944938" cy="4545013"/>
          </a:xfrm>
          <a:prstGeom prst="rect">
            <a:avLst/>
          </a:prstGeom>
          <a:ln w="12700">
            <a:miter lim="400000"/>
          </a:ln>
        </p:spPr>
      </p:pic>
      <p:pic>
        <p:nvPicPr>
          <p:cNvPr id="117" name="image.png" descr="image.png"/>
          <p:cNvPicPr>
            <a:picLocks noChangeAspect="1"/>
          </p:cNvPicPr>
          <p:nvPr/>
        </p:nvPicPr>
        <p:blipFill>
          <a:blip r:embed="rId3">
            <a:extLst/>
          </a:blip>
          <a:stretch>
            <a:fillRect/>
          </a:stretch>
        </p:blipFill>
        <p:spPr>
          <a:xfrm>
            <a:off x="0" y="-400050"/>
            <a:ext cx="1566863" cy="2574925"/>
          </a:xfrm>
          <a:prstGeom prst="rect">
            <a:avLst/>
          </a:prstGeom>
          <a:ln w="12700">
            <a:miter lim="400000"/>
          </a:ln>
        </p:spPr>
      </p:pic>
      <p:sp>
        <p:nvSpPr>
          <p:cNvPr id="118" name="面向对象分析方法阶段  — 标识对象的属性"/>
          <p:cNvSpPr txBox="1"/>
          <p:nvPr/>
        </p:nvSpPr>
        <p:spPr>
          <a:xfrm>
            <a:off x="1271814" y="872146"/>
            <a:ext cx="9308547" cy="77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900"/>
            </a:lvl1pPr>
          </a:lstStyle>
          <a:p>
            <a:pPr/>
            <a:r>
              <a:t>面向对象分析方法阶段  — 标识对象的属性</a:t>
            </a:r>
          </a:p>
        </p:txBody>
      </p:sp>
      <p:sp>
        <p:nvSpPr>
          <p:cNvPr id="119" name="属性是对问题域中对象性质的一个描述,对象在系统中所有可能的状态就是属性的取值。对象—般具有很多属性,但在分析阶段就要分析出对象的哪些属性是和系统紧密相关的。…"/>
          <p:cNvSpPr txBox="1"/>
          <p:nvPr/>
        </p:nvSpPr>
        <p:spPr>
          <a:xfrm>
            <a:off x="1226627" y="2453712"/>
            <a:ext cx="15400244" cy="49618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300">
                <a:latin typeface="冬青黑体简体中文 W3"/>
                <a:ea typeface="冬青黑体简体中文 W3"/>
                <a:cs typeface="冬青黑体简体中文 W3"/>
                <a:sym typeface="冬青黑体简体中文 W3"/>
              </a:defRPr>
            </a:pPr>
            <a:r>
              <a:t>  属性是对问题域中对象性质的一个描述,对象在系统中所有可能的状态就是属性的取值。对象—般具有很多属性,但在分析阶段就要分析出对象的哪些属性是和系统紧密相关的。</a:t>
            </a:r>
          </a:p>
          <a:p>
            <a:pPr>
              <a:defRPr sz="3300">
                <a:latin typeface="冬青黑体简体中文 W3"/>
                <a:ea typeface="冬青黑体简体中文 W3"/>
                <a:cs typeface="冬青黑体简体中文 W3"/>
                <a:sym typeface="冬青黑体简体中文 W3"/>
              </a:defRPr>
            </a:pPr>
            <a:r>
              <a:t>  在问题域中,如何能够识别出对象的哪些属性是有意义的?要识别出所关心的潜在属</a:t>
            </a:r>
          </a:p>
          <a:p>
            <a:pPr>
              <a:defRPr sz="3300">
                <a:latin typeface="冬青黑体简体中文 W3"/>
                <a:ea typeface="冬青黑体简体中文 W3"/>
                <a:cs typeface="冬青黑体简体中文 W3"/>
                <a:sym typeface="冬青黑体简体中文 W3"/>
              </a:defRPr>
            </a:pPr>
            <a:r>
              <a:t>性,需要对问题领域涉及的知识进行深刻的理解。</a:t>
            </a:r>
          </a:p>
          <a:p>
            <a:pPr>
              <a:defRPr sz="3300">
                <a:latin typeface="冬青黑体简体中文 W3"/>
                <a:ea typeface="冬青黑体简体中文 W3"/>
                <a:cs typeface="冬青黑体简体中文 W3"/>
                <a:sym typeface="冬青黑体简体中文 W3"/>
              </a:defRPr>
            </a:pPr>
            <a:r>
              <a:t>在识别属性的过程中,对于问题领域中的某个实体,不但要求其取值有意义,而且它本</a:t>
            </a:r>
          </a:p>
          <a:p>
            <a:pPr>
              <a:defRPr sz="3300">
                <a:latin typeface="冬青黑体简体中文 W3"/>
                <a:ea typeface="冬青黑体简体中文 W3"/>
                <a:cs typeface="冬青黑体简体中文 W3"/>
                <a:sym typeface="冬青黑体简体中文 W3"/>
              </a:defRPr>
            </a:pPr>
            <a:r>
              <a:t>身在系统中必须要是独立存在。这时应该将该实体作为一个对象，而不能作为另一对象的属性。此外,为了保持需求模型的简洁性, 一般将省略对象的一些导出属性。</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1" name="image.png" descr="image.png"/>
          <p:cNvPicPr>
            <a:picLocks noChangeAspect="1"/>
          </p:cNvPicPr>
          <p:nvPr/>
        </p:nvPicPr>
        <p:blipFill>
          <a:blip r:embed="rId2">
            <a:extLst/>
          </a:blip>
          <a:stretch>
            <a:fillRect/>
          </a:stretch>
        </p:blipFill>
        <p:spPr>
          <a:xfrm>
            <a:off x="0" y="5741987"/>
            <a:ext cx="3944938" cy="4545013"/>
          </a:xfrm>
          <a:prstGeom prst="rect">
            <a:avLst/>
          </a:prstGeom>
          <a:ln w="12700">
            <a:miter lim="400000"/>
          </a:ln>
        </p:spPr>
      </p:pic>
      <p:pic>
        <p:nvPicPr>
          <p:cNvPr id="122" name="image.png" descr="image.png"/>
          <p:cNvPicPr>
            <a:picLocks noChangeAspect="1"/>
          </p:cNvPicPr>
          <p:nvPr/>
        </p:nvPicPr>
        <p:blipFill>
          <a:blip r:embed="rId3">
            <a:extLst/>
          </a:blip>
          <a:stretch>
            <a:fillRect/>
          </a:stretch>
        </p:blipFill>
        <p:spPr>
          <a:xfrm>
            <a:off x="0" y="-400050"/>
            <a:ext cx="1566863" cy="2574925"/>
          </a:xfrm>
          <a:prstGeom prst="rect">
            <a:avLst/>
          </a:prstGeom>
          <a:ln w="12700">
            <a:miter lim="400000"/>
          </a:ln>
        </p:spPr>
      </p:pic>
      <p:sp>
        <p:nvSpPr>
          <p:cNvPr id="123" name="面向对象分析方法阶段 — 识别对象的行为"/>
          <p:cNvSpPr txBox="1"/>
          <p:nvPr/>
        </p:nvSpPr>
        <p:spPr>
          <a:xfrm>
            <a:off x="1271814" y="872146"/>
            <a:ext cx="9196572" cy="77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900"/>
            </a:lvl1pPr>
          </a:lstStyle>
          <a:p>
            <a:pPr/>
            <a:r>
              <a:t>面向对象分析方法阶段 — 识别对象的行为</a:t>
            </a:r>
          </a:p>
        </p:txBody>
      </p:sp>
      <p:sp>
        <p:nvSpPr>
          <p:cNvPr id="124" name="对象的行为可以简单地理解为对象对外提供的所有的功能。…"/>
          <p:cNvSpPr txBox="1"/>
          <p:nvPr/>
        </p:nvSpPr>
        <p:spPr>
          <a:xfrm>
            <a:off x="1443878" y="2137399"/>
            <a:ext cx="15400244" cy="432689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300">
                <a:latin typeface="冬青黑体简体中文 W3"/>
                <a:ea typeface="冬青黑体简体中文 W3"/>
                <a:cs typeface="冬青黑体简体中文 W3"/>
                <a:sym typeface="冬青黑体简体中文 W3"/>
              </a:defRPr>
            </a:pPr>
            <a:r>
              <a:t>对象的行为可以简单地理解为对象对外提供的所有的功能。</a:t>
            </a:r>
          </a:p>
          <a:p>
            <a:pPr>
              <a:defRPr sz="3300">
                <a:latin typeface="冬青黑体简体中文 W3"/>
                <a:ea typeface="冬青黑体简体中文 W3"/>
                <a:cs typeface="冬青黑体简体中文 W3"/>
                <a:sym typeface="冬青黑体简体中文 W3"/>
              </a:defRPr>
            </a:pPr>
            <a:r>
              <a:t>比如说,在面向对象模型中,一个对象要处理另一个对象的请求、查询或命令,即响应外部的事件,要完成某项操作，这种操作将改变对象自身的属性值或系统的状态，这些都是对象的行为。</a:t>
            </a:r>
          </a:p>
          <a:p>
            <a:pPr>
              <a:defRPr sz="3300">
                <a:latin typeface="冬青黑体简体中文 W3"/>
                <a:ea typeface="冬青黑体简体中文 W3"/>
                <a:cs typeface="冬青黑体简体中文 W3"/>
                <a:sym typeface="冬青黑体简体中文 W3"/>
              </a:defRPr>
            </a:pPr>
            <a:r>
              <a:t>当对象受到外部事件的刺激或接收另一个对象传来的消息后,为完成某项操作,响应外部事件,该对象可能又需要向其他对象发送消息。因此，可以把整个系统看成是对象之间的相互通信，以及在通信过程中引发的动作。</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