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8" r:id="rId3"/>
    <p:sldId id="286" r:id="rId4"/>
    <p:sldId id="282" r:id="rId5"/>
    <p:sldId id="284" r:id="rId6"/>
    <p:sldId id="285" r:id="rId7"/>
    <p:sldId id="283" r:id="rId8"/>
    <p:sldId id="278" r:id="rId9"/>
  </p:sldIdLst>
  <p:sldSz cx="12192000" cy="6858000"/>
  <p:notesSz cx="6858000" cy="9144000"/>
  <p:embeddedFontLst>
    <p:embeddedFont>
      <p:font typeface="Corbel" panose="020B0503020204020204"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Tb0jHi+pQYLNOJMioIuLsM+As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426131-EDBE-4EFF-9011-A5841AA35ADA}">
  <a:tblStyle styleId="{04426131-EDBE-4EFF-9011-A5841AA35ADA}"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7"/>
          </a:solidFill>
        </a:fill>
      </a:tcStyle>
    </a:wholeTbl>
    <a:band1H>
      <a:tcTxStyle/>
      <a:tcStyle>
        <a:tcBdr/>
        <a:fill>
          <a:solidFill>
            <a:srgbClr val="CCCCCC"/>
          </a:solidFill>
        </a:fill>
      </a:tcStyle>
    </a:band1H>
    <a:band2H>
      <a:tcTxStyle/>
      <a:tcStyle>
        <a:tcBdr/>
      </a:tcStyle>
    </a:band2H>
    <a:band1V>
      <a:tcTxStyle/>
      <a:tcStyle>
        <a:tcBdr/>
        <a:fill>
          <a:solidFill>
            <a:srgbClr val="CCCCCC"/>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33"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36"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65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15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21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39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80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34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4413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1121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4072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01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934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2460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745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7991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219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45256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662548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7" name="Picture 166" descr="close up of man finger on stock market charts">
            <a:extLst>
              <a:ext uri="{FF2B5EF4-FFF2-40B4-BE49-F238E27FC236}">
                <a16:creationId xmlns:a16="http://schemas.microsoft.com/office/drawing/2014/main" id="{BC5F25E3-B8E4-CB7D-6CF3-4124BC76049E}"/>
              </a:ext>
            </a:extLst>
          </p:cNvPr>
          <p:cNvPicPr>
            <a:picLocks noChangeAspect="1"/>
          </p:cNvPicPr>
          <p:nvPr/>
        </p:nvPicPr>
        <p:blipFill rotWithShape="1">
          <a:blip r:embed="rId3"/>
          <a:srcRect t="9546" b="6184"/>
          <a:stretch/>
        </p:blipFill>
        <p:spPr>
          <a:xfrm>
            <a:off x="20" y="10"/>
            <a:ext cx="12191980" cy="6857990"/>
          </a:xfrm>
          <a:prstGeom prst="rect">
            <a:avLst/>
          </a:prstGeom>
        </p:spPr>
      </p:pic>
      <p:sp>
        <p:nvSpPr>
          <p:cNvPr id="164" name="Google Shape;164;p1"/>
          <p:cNvSpPr txBox="1">
            <a:spLocks noGrp="1"/>
          </p:cNvSpPr>
          <p:nvPr>
            <p:ph type="ctrTitle"/>
          </p:nvPr>
        </p:nvSpPr>
        <p:spPr>
          <a:prstGeom prst="rect">
            <a:avLst/>
          </a:prstGeom>
        </p:spPr>
        <p:txBody>
          <a:bodyPr spcFirstLastPara="1" lIns="91425" tIns="45700" rIns="91425" bIns="45700" anchorCtr="0">
            <a:normAutofit/>
          </a:bodyPr>
          <a:lstStyle/>
          <a:p>
            <a:pPr marL="0" lvl="0" indent="0" rtl="0">
              <a:spcBef>
                <a:spcPts val="0"/>
              </a:spcBef>
              <a:spcAft>
                <a:spcPts val="0"/>
              </a:spcAft>
              <a:buClr>
                <a:srgbClr val="168DBA"/>
              </a:buClr>
              <a:buSzPts val="5400"/>
              <a:buFont typeface="Arial"/>
              <a:buNone/>
            </a:pPr>
            <a:r>
              <a:rPr lang="en-US">
                <a:latin typeface="Arial"/>
                <a:ea typeface="Arial"/>
                <a:cs typeface="Arial"/>
                <a:sym typeface="Arial"/>
              </a:rPr>
              <a:t>Flight Passenger Analysis Using Python.</a:t>
            </a:r>
          </a:p>
        </p:txBody>
      </p:sp>
      <p:sp>
        <p:nvSpPr>
          <p:cNvPr id="165" name="Google Shape;165;p1"/>
          <p:cNvSpPr txBox="1">
            <a:spLocks noGrp="1"/>
          </p:cNvSpPr>
          <p:nvPr>
            <p:ph type="subTitle" idx="1"/>
          </p:nvPr>
        </p:nvSpPr>
        <p:spPr>
          <a:prstGeom prst="rect">
            <a:avLst/>
          </a:prstGeom>
        </p:spPr>
        <p:txBody>
          <a:bodyPr spcFirstLastPara="1" lIns="91425" tIns="45700" rIns="91425" bIns="45700" anchorCtr="0">
            <a:normAutofit/>
          </a:bodyPr>
          <a:lstStyle/>
          <a:p>
            <a:pPr marL="0" lvl="0" indent="0" rtl="0">
              <a:spcBef>
                <a:spcPts val="0"/>
              </a:spcBef>
              <a:spcAft>
                <a:spcPts val="600"/>
              </a:spcAft>
              <a:buSzPts val="2000"/>
              <a:buNone/>
            </a:pPr>
            <a:r>
              <a:rPr lang="en-IN">
                <a:latin typeface="Arial"/>
                <a:ea typeface="Arial"/>
                <a:cs typeface="Arial"/>
                <a:sym typeface="Arial"/>
              </a:rPr>
              <a:t>BI CASE STUDY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a:extLst>
              <a:ext uri="{FF2B5EF4-FFF2-40B4-BE49-F238E27FC236}">
                <a16:creationId xmlns:a16="http://schemas.microsoft.com/office/drawing/2014/main" id="{6563402A-CFFB-EA47-6B98-EC95882ED248}"/>
              </a:ext>
            </a:extLst>
          </p:cNvPr>
          <p:cNvSpPr>
            <a:spLocks noGrp="1"/>
          </p:cNvSpPr>
          <p:nvPr>
            <p:ph type="title"/>
          </p:nvPr>
        </p:nvSpPr>
        <p:spPr>
          <a:xfrm>
            <a:off x="1143000" y="609600"/>
            <a:ext cx="9875520" cy="670560"/>
          </a:xfrm>
        </p:spPr>
        <p:txBody>
          <a:bodyPr>
            <a:normAutofit fontScale="90000"/>
          </a:bodyPr>
          <a:lstStyle/>
          <a:p>
            <a:r>
              <a:rPr lang="en-IN" b="1" dirty="0">
                <a:solidFill>
                  <a:schemeClr val="tx1"/>
                </a:solidFill>
              </a:rPr>
              <a:t>Project Overview :</a:t>
            </a:r>
          </a:p>
        </p:txBody>
      </p:sp>
      <p:sp>
        <p:nvSpPr>
          <p:cNvPr id="5" name="TextBox 4">
            <a:extLst>
              <a:ext uri="{FF2B5EF4-FFF2-40B4-BE49-F238E27FC236}">
                <a16:creationId xmlns:a16="http://schemas.microsoft.com/office/drawing/2014/main" id="{C4F61833-62E8-30FD-B640-91254E908EB8}"/>
              </a:ext>
            </a:extLst>
          </p:cNvPr>
          <p:cNvSpPr txBox="1"/>
          <p:nvPr/>
        </p:nvSpPr>
        <p:spPr>
          <a:xfrm>
            <a:off x="678180" y="1582340"/>
            <a:ext cx="10835640" cy="4524315"/>
          </a:xfrm>
          <a:prstGeom prst="rect">
            <a:avLst/>
          </a:prstGeom>
          <a:noFill/>
        </p:spPr>
        <p:txBody>
          <a:bodyPr wrap="square" rtlCol="0">
            <a:spAutoFit/>
          </a:bodyPr>
          <a:lstStyle/>
          <a:p>
            <a:pPr marL="285750" indent="-285750">
              <a:buFont typeface="Arial" panose="020B0604020202020204" pitchFamily="34" charset="0"/>
              <a:buChar char="•"/>
            </a:pPr>
            <a:r>
              <a:rPr lang="en-IN" dirty="0"/>
              <a:t>In this project we have analysed a dataset of an Airline company. Through our analysis we’ve found some important key factors through which we can bring in more passengers and shall have the positive impact on their journey.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passengers are planning their travels, they consider variety of factors like:-</a:t>
            </a:r>
          </a:p>
          <a:p>
            <a:pPr marL="342900" indent="-342900">
              <a:buFont typeface="+mj-lt"/>
              <a:buAutoNum type="arabicPeriod"/>
            </a:pPr>
            <a:r>
              <a:rPr lang="en-IN" dirty="0"/>
              <a:t>Ticket prices</a:t>
            </a:r>
          </a:p>
          <a:p>
            <a:pPr marL="342900" indent="-342900">
              <a:buFont typeface="+mj-lt"/>
              <a:buAutoNum type="arabicPeriod"/>
            </a:pPr>
            <a:r>
              <a:rPr lang="en-IN" dirty="0"/>
              <a:t>Airline awareness &amp; reputation</a:t>
            </a:r>
          </a:p>
          <a:p>
            <a:pPr marL="342900" indent="-342900">
              <a:buFont typeface="+mj-lt"/>
              <a:buAutoNum type="arabicPeriod"/>
            </a:pPr>
            <a:r>
              <a:rPr lang="en-IN" dirty="0"/>
              <a:t>Brand loyalty </a:t>
            </a:r>
          </a:p>
          <a:p>
            <a:pPr marL="342900" indent="-342900">
              <a:buFont typeface="+mj-lt"/>
              <a:buAutoNum type="arabicPeriod"/>
            </a:pPr>
            <a:r>
              <a:rPr lang="en-IN" dirty="0"/>
              <a:t>Cleanliness</a:t>
            </a:r>
          </a:p>
          <a:p>
            <a:pPr marL="342900" indent="-342900">
              <a:buFont typeface="+mj-lt"/>
              <a:buAutoNum type="arabicPeriod"/>
            </a:pPr>
            <a:r>
              <a:rPr lang="en-IN" dirty="0"/>
              <a:t>Flying history   etc</a:t>
            </a:r>
          </a:p>
          <a:p>
            <a:endParaRPr lang="en-IN" dirty="0"/>
          </a:p>
          <a:p>
            <a:pPr marL="342900" indent="-342900">
              <a:buFont typeface="+mj-lt"/>
              <a:buAutoNum type="arabicPeriod"/>
            </a:pPr>
            <a:endParaRPr lang="en-IN" dirty="0"/>
          </a:p>
          <a:p>
            <a:pPr marL="285750" indent="-285750">
              <a:buFont typeface="Arial" panose="020B0604020202020204" pitchFamily="34" charset="0"/>
              <a:buChar char="•"/>
            </a:pPr>
            <a:r>
              <a:rPr lang="en-IN" dirty="0"/>
              <a:t>So in our given dataset we have some ratings data given by passengers regarding the experience and service of airline company, we’ll see what they indicate in further analysis.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Python Libraries used – </a:t>
            </a:r>
            <a:r>
              <a:rPr lang="en-IN" dirty="0" err="1"/>
              <a:t>Numpy</a:t>
            </a:r>
            <a:r>
              <a:rPr lang="en-IN" dirty="0"/>
              <a:t>, Pandas, Matplotlib, Seaborn.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97280" y="404588"/>
            <a:ext cx="10058400" cy="86794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4000"/>
              <a:buFont typeface="Arial"/>
              <a:buNone/>
            </a:pPr>
            <a:r>
              <a:rPr lang="en-IN" sz="4000" b="1" dirty="0">
                <a:solidFill>
                  <a:schemeClr val="tx1">
                    <a:lumMod val="95000"/>
                    <a:lumOff val="5000"/>
                  </a:schemeClr>
                </a:solidFill>
                <a:latin typeface="Arial"/>
                <a:ea typeface="Arial"/>
                <a:cs typeface="Arial"/>
                <a:sym typeface="Arial"/>
              </a:rPr>
              <a:t>Univariate and Bivariate Analysis</a:t>
            </a:r>
            <a:endParaRPr sz="4000" b="1" dirty="0">
              <a:solidFill>
                <a:schemeClr val="tx1">
                  <a:lumMod val="95000"/>
                  <a:lumOff val="5000"/>
                </a:schemeClr>
              </a:solidFill>
              <a:latin typeface="Arial"/>
              <a:ea typeface="Arial"/>
              <a:cs typeface="Arial"/>
              <a:sym typeface="Arial"/>
            </a:endParaRPr>
          </a:p>
        </p:txBody>
      </p:sp>
      <p:graphicFrame>
        <p:nvGraphicFramePr>
          <p:cNvPr id="6" name="Table 6">
            <a:extLst>
              <a:ext uri="{FF2B5EF4-FFF2-40B4-BE49-F238E27FC236}">
                <a16:creationId xmlns:a16="http://schemas.microsoft.com/office/drawing/2014/main" id="{037D6343-ED41-3EE4-8C15-EA37BC373E9C}"/>
              </a:ext>
            </a:extLst>
          </p:cNvPr>
          <p:cNvGraphicFramePr>
            <a:graphicFrameLocks noGrp="1"/>
          </p:cNvGraphicFramePr>
          <p:nvPr/>
        </p:nvGraphicFramePr>
        <p:xfrm>
          <a:off x="462116" y="1140542"/>
          <a:ext cx="11297265" cy="5430854"/>
        </p:xfrm>
        <a:graphic>
          <a:graphicData uri="http://schemas.openxmlformats.org/drawingml/2006/table">
            <a:tbl>
              <a:tblPr firstRow="1" bandRow="1">
                <a:tableStyleId>{2D5ABB26-0587-4C30-8999-92F81FD0307C}</a:tableStyleId>
              </a:tblPr>
              <a:tblGrid>
                <a:gridCol w="2824316">
                  <a:extLst>
                    <a:ext uri="{9D8B030D-6E8A-4147-A177-3AD203B41FA5}">
                      <a16:colId xmlns:a16="http://schemas.microsoft.com/office/drawing/2014/main" val="1153537088"/>
                    </a:ext>
                  </a:extLst>
                </a:gridCol>
                <a:gridCol w="2829233">
                  <a:extLst>
                    <a:ext uri="{9D8B030D-6E8A-4147-A177-3AD203B41FA5}">
                      <a16:colId xmlns:a16="http://schemas.microsoft.com/office/drawing/2014/main" val="4055310599"/>
                    </a:ext>
                  </a:extLst>
                </a:gridCol>
                <a:gridCol w="2819400">
                  <a:extLst>
                    <a:ext uri="{9D8B030D-6E8A-4147-A177-3AD203B41FA5}">
                      <a16:colId xmlns:a16="http://schemas.microsoft.com/office/drawing/2014/main" val="1434687438"/>
                    </a:ext>
                  </a:extLst>
                </a:gridCol>
                <a:gridCol w="2824316">
                  <a:extLst>
                    <a:ext uri="{9D8B030D-6E8A-4147-A177-3AD203B41FA5}">
                      <a16:colId xmlns:a16="http://schemas.microsoft.com/office/drawing/2014/main" val="2833048262"/>
                    </a:ext>
                  </a:extLst>
                </a:gridCol>
              </a:tblGrid>
              <a:tr h="2715427">
                <a:tc>
                  <a:txBody>
                    <a:bodyPr/>
                    <a:lstStyle/>
                    <a:p>
                      <a:endParaRPr lang="en-IN" sz="1400" dirty="0"/>
                    </a:p>
                    <a:p>
                      <a:r>
                        <a:rPr lang="en-IN" sz="1400" dirty="0"/>
                        <a:t>The airline have very strong loyal customer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p>
                      <a:r>
                        <a:rPr lang="en-IN" sz="1400" dirty="0"/>
                        <a:t>Passengers are majorly traveling for the business 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p>
                      <a:r>
                        <a:rPr lang="en-IN" sz="1400" dirty="0"/>
                        <a:t>Passengers are majorly distributed in business class and eco class.</a:t>
                      </a:r>
                    </a:p>
                    <a:p>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p>
                      <a:r>
                        <a:rPr lang="en-IN" sz="1400" dirty="0"/>
                        <a:t>More than 50% customers are not satisfied with the airline service.</a:t>
                      </a:r>
                    </a:p>
                    <a:p>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489724"/>
                  </a:ext>
                </a:extLst>
              </a:tr>
              <a:tr h="2715427">
                <a:tc>
                  <a:txBody>
                    <a:bodyPr/>
                    <a:lstStyle/>
                    <a:p>
                      <a:r>
                        <a:rPr lang="en-IN" sz="1400" dirty="0"/>
                        <a:t>Gender have no role to play over the customer satisfaction.</a:t>
                      </a:r>
                    </a:p>
                    <a:p>
                      <a:endParaRPr lang="en-IN" sz="1400" dirty="0"/>
                    </a:p>
                    <a:p>
                      <a:r>
                        <a:rPr lang="en-IN" sz="1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Passengers which travel for the business purpose are more than personal travellers and so they’re satisfied with the services.</a:t>
                      </a:r>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Passengers are more satisfied with the services of business class than any other. And most dissatisfied with the eco class. </a:t>
                      </a:r>
                    </a:p>
                    <a:p>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Passengers are satisfied with the services for longer flight distance and vice versa.</a:t>
                      </a:r>
                    </a:p>
                    <a:p>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63018"/>
                  </a:ext>
                </a:extLst>
              </a:tr>
            </a:tbl>
          </a:graphicData>
        </a:graphic>
      </p:graphicFrame>
      <p:pic>
        <p:nvPicPr>
          <p:cNvPr id="4" name="Picture 3">
            <a:extLst>
              <a:ext uri="{FF2B5EF4-FFF2-40B4-BE49-F238E27FC236}">
                <a16:creationId xmlns:a16="http://schemas.microsoft.com/office/drawing/2014/main" id="{4381CBEA-6EF2-B081-AF14-0CCC6DB0C157}"/>
              </a:ext>
            </a:extLst>
          </p:cNvPr>
          <p:cNvPicPr>
            <a:picLocks noChangeAspect="1"/>
          </p:cNvPicPr>
          <p:nvPr/>
        </p:nvPicPr>
        <p:blipFill>
          <a:blip r:embed="rId3"/>
          <a:stretch>
            <a:fillRect/>
          </a:stretch>
        </p:blipFill>
        <p:spPr>
          <a:xfrm>
            <a:off x="432656" y="1789471"/>
            <a:ext cx="2878130" cy="1944000"/>
          </a:xfrm>
          <a:prstGeom prst="rect">
            <a:avLst/>
          </a:prstGeom>
        </p:spPr>
      </p:pic>
      <p:pic>
        <p:nvPicPr>
          <p:cNvPr id="8" name="Picture 7" descr="Chart, pie chart&#10;&#10;Description automatically generated">
            <a:extLst>
              <a:ext uri="{FF2B5EF4-FFF2-40B4-BE49-F238E27FC236}">
                <a16:creationId xmlns:a16="http://schemas.microsoft.com/office/drawing/2014/main" id="{E9A5B026-1965-AB3D-7851-75B2ECE1370A}"/>
              </a:ext>
            </a:extLst>
          </p:cNvPr>
          <p:cNvPicPr>
            <a:picLocks noChangeAspect="1"/>
          </p:cNvPicPr>
          <p:nvPr/>
        </p:nvPicPr>
        <p:blipFill>
          <a:blip r:embed="rId4"/>
          <a:stretch>
            <a:fillRect/>
          </a:stretch>
        </p:blipFill>
        <p:spPr>
          <a:xfrm>
            <a:off x="3463722" y="1827425"/>
            <a:ext cx="2322767" cy="1958245"/>
          </a:xfrm>
          <a:prstGeom prst="rect">
            <a:avLst/>
          </a:prstGeom>
        </p:spPr>
      </p:pic>
      <p:pic>
        <p:nvPicPr>
          <p:cNvPr id="10" name="Picture 9" descr="Chart, pie chart&#10;&#10;Description automatically generated">
            <a:extLst>
              <a:ext uri="{FF2B5EF4-FFF2-40B4-BE49-F238E27FC236}">
                <a16:creationId xmlns:a16="http://schemas.microsoft.com/office/drawing/2014/main" id="{904C59F5-59AF-3D3C-07F9-49B7246EED77}"/>
              </a:ext>
            </a:extLst>
          </p:cNvPr>
          <p:cNvPicPr>
            <a:picLocks noChangeAspect="1"/>
          </p:cNvPicPr>
          <p:nvPr/>
        </p:nvPicPr>
        <p:blipFill>
          <a:blip r:embed="rId5"/>
          <a:stretch>
            <a:fillRect/>
          </a:stretch>
        </p:blipFill>
        <p:spPr>
          <a:xfrm>
            <a:off x="6225378" y="1738930"/>
            <a:ext cx="2508275" cy="2138050"/>
          </a:xfrm>
          <a:prstGeom prst="rect">
            <a:avLst/>
          </a:prstGeom>
        </p:spPr>
      </p:pic>
      <p:pic>
        <p:nvPicPr>
          <p:cNvPr id="12" name="Picture 11">
            <a:extLst>
              <a:ext uri="{FF2B5EF4-FFF2-40B4-BE49-F238E27FC236}">
                <a16:creationId xmlns:a16="http://schemas.microsoft.com/office/drawing/2014/main" id="{8FDD0CB7-A8AF-9D4A-AB5C-F9CD4920452B}"/>
              </a:ext>
            </a:extLst>
          </p:cNvPr>
          <p:cNvPicPr>
            <a:picLocks noChangeAspect="1"/>
          </p:cNvPicPr>
          <p:nvPr/>
        </p:nvPicPr>
        <p:blipFill>
          <a:blip r:embed="rId6"/>
          <a:stretch>
            <a:fillRect/>
          </a:stretch>
        </p:blipFill>
        <p:spPr>
          <a:xfrm>
            <a:off x="9137403" y="1738930"/>
            <a:ext cx="2333625" cy="2200275"/>
          </a:xfrm>
          <a:prstGeom prst="rect">
            <a:avLst/>
          </a:prstGeom>
        </p:spPr>
      </p:pic>
      <p:pic>
        <p:nvPicPr>
          <p:cNvPr id="14" name="Picture 13" descr="Chart, pie chart&#10;&#10;Description automatically generated">
            <a:extLst>
              <a:ext uri="{FF2B5EF4-FFF2-40B4-BE49-F238E27FC236}">
                <a16:creationId xmlns:a16="http://schemas.microsoft.com/office/drawing/2014/main" id="{50FB8A1A-6452-C7BE-2CA9-20CE3B1EAAE3}"/>
              </a:ext>
            </a:extLst>
          </p:cNvPr>
          <p:cNvPicPr>
            <a:picLocks noChangeAspect="1"/>
          </p:cNvPicPr>
          <p:nvPr/>
        </p:nvPicPr>
        <p:blipFill>
          <a:blip r:embed="rId7"/>
          <a:stretch>
            <a:fillRect/>
          </a:stretch>
        </p:blipFill>
        <p:spPr>
          <a:xfrm>
            <a:off x="671806" y="4482127"/>
            <a:ext cx="2257604" cy="2128598"/>
          </a:xfrm>
          <a:prstGeom prst="rect">
            <a:avLst/>
          </a:prstGeom>
        </p:spPr>
      </p:pic>
      <p:pic>
        <p:nvPicPr>
          <p:cNvPr id="16" name="Picture 15" descr="Chart, bar chart&#10;&#10;Description automatically generated">
            <a:extLst>
              <a:ext uri="{FF2B5EF4-FFF2-40B4-BE49-F238E27FC236}">
                <a16:creationId xmlns:a16="http://schemas.microsoft.com/office/drawing/2014/main" id="{670508D0-9695-FBBB-2BD4-B895EA384669}"/>
              </a:ext>
            </a:extLst>
          </p:cNvPr>
          <p:cNvPicPr>
            <a:picLocks noChangeAspect="1"/>
          </p:cNvPicPr>
          <p:nvPr/>
        </p:nvPicPr>
        <p:blipFill>
          <a:blip r:embed="rId8"/>
          <a:stretch>
            <a:fillRect/>
          </a:stretch>
        </p:blipFill>
        <p:spPr>
          <a:xfrm>
            <a:off x="3310786" y="4788311"/>
            <a:ext cx="2784631" cy="1788002"/>
          </a:xfrm>
          <a:prstGeom prst="rect">
            <a:avLst/>
          </a:prstGeom>
        </p:spPr>
      </p:pic>
      <p:pic>
        <p:nvPicPr>
          <p:cNvPr id="18" name="Picture 17" descr="Chart, bar chart&#10;&#10;Description automatically generated">
            <a:extLst>
              <a:ext uri="{FF2B5EF4-FFF2-40B4-BE49-F238E27FC236}">
                <a16:creationId xmlns:a16="http://schemas.microsoft.com/office/drawing/2014/main" id="{49E7CAF8-0C1E-EE75-EF6A-7C937C0BA1A5}"/>
              </a:ext>
            </a:extLst>
          </p:cNvPr>
          <p:cNvPicPr>
            <a:picLocks noChangeAspect="1"/>
          </p:cNvPicPr>
          <p:nvPr/>
        </p:nvPicPr>
        <p:blipFill>
          <a:blip r:embed="rId9"/>
          <a:stretch>
            <a:fillRect/>
          </a:stretch>
        </p:blipFill>
        <p:spPr>
          <a:xfrm>
            <a:off x="6100539" y="4788311"/>
            <a:ext cx="2784632" cy="1708816"/>
          </a:xfrm>
          <a:prstGeom prst="rect">
            <a:avLst/>
          </a:prstGeom>
        </p:spPr>
      </p:pic>
      <p:pic>
        <p:nvPicPr>
          <p:cNvPr id="20" name="Picture 19" descr="Chart, histogram&#10;&#10;Description automatically generated">
            <a:extLst>
              <a:ext uri="{FF2B5EF4-FFF2-40B4-BE49-F238E27FC236}">
                <a16:creationId xmlns:a16="http://schemas.microsoft.com/office/drawing/2014/main" id="{508416AA-8981-E4E6-2442-BF622B880DDB}"/>
              </a:ext>
            </a:extLst>
          </p:cNvPr>
          <p:cNvPicPr>
            <a:picLocks noChangeAspect="1"/>
          </p:cNvPicPr>
          <p:nvPr/>
        </p:nvPicPr>
        <p:blipFill>
          <a:blip r:embed="rId10"/>
          <a:stretch>
            <a:fillRect/>
          </a:stretch>
        </p:blipFill>
        <p:spPr>
          <a:xfrm>
            <a:off x="8983304" y="4536467"/>
            <a:ext cx="2746580" cy="2019918"/>
          </a:xfrm>
          <a:prstGeom prst="rect">
            <a:avLst/>
          </a:prstGeom>
        </p:spPr>
      </p:pic>
    </p:spTree>
    <p:extLst>
      <p:ext uri="{BB962C8B-B14F-4D97-AF65-F5344CB8AC3E}">
        <p14:creationId xmlns:p14="http://schemas.microsoft.com/office/powerpoint/2010/main" val="158130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97280" y="404588"/>
            <a:ext cx="10058400" cy="52947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4000"/>
              <a:buFont typeface="Arial"/>
              <a:buNone/>
            </a:pPr>
            <a:r>
              <a:rPr lang="en-IN" sz="2800" b="1" dirty="0">
                <a:solidFill>
                  <a:schemeClr val="tx1">
                    <a:lumMod val="95000"/>
                    <a:lumOff val="5000"/>
                  </a:schemeClr>
                </a:solidFill>
                <a:latin typeface="Arial"/>
                <a:ea typeface="Arial"/>
                <a:cs typeface="Arial"/>
                <a:sym typeface="Arial"/>
              </a:rPr>
              <a:t>Passenger satisfaction rating as per airline services.</a:t>
            </a:r>
            <a:br>
              <a:rPr lang="en-IN" sz="2800" b="1" dirty="0">
                <a:solidFill>
                  <a:schemeClr val="tx1">
                    <a:lumMod val="95000"/>
                    <a:lumOff val="5000"/>
                  </a:schemeClr>
                </a:solidFill>
                <a:latin typeface="Arial"/>
                <a:ea typeface="Arial"/>
                <a:cs typeface="Arial"/>
                <a:sym typeface="Arial"/>
              </a:rPr>
            </a:br>
            <a:endParaRPr sz="2800" b="1" dirty="0">
              <a:solidFill>
                <a:schemeClr val="tx1">
                  <a:lumMod val="95000"/>
                  <a:lumOff val="5000"/>
                </a:schemeClr>
              </a:solidFill>
              <a:latin typeface="Arial"/>
              <a:ea typeface="Arial"/>
              <a:cs typeface="Arial"/>
              <a:sym typeface="Arial"/>
            </a:endParaRPr>
          </a:p>
        </p:txBody>
      </p:sp>
      <p:pic>
        <p:nvPicPr>
          <p:cNvPr id="2" name="Picture 1">
            <a:extLst>
              <a:ext uri="{FF2B5EF4-FFF2-40B4-BE49-F238E27FC236}">
                <a16:creationId xmlns:a16="http://schemas.microsoft.com/office/drawing/2014/main" id="{2FE4C1A0-E3CA-11F3-B88B-13B3EC21C483}"/>
              </a:ext>
            </a:extLst>
          </p:cNvPr>
          <p:cNvPicPr>
            <a:picLocks noChangeAspect="1"/>
          </p:cNvPicPr>
          <p:nvPr/>
        </p:nvPicPr>
        <p:blipFill>
          <a:blip r:embed="rId3"/>
          <a:stretch>
            <a:fillRect/>
          </a:stretch>
        </p:blipFill>
        <p:spPr>
          <a:xfrm>
            <a:off x="420943" y="2163096"/>
            <a:ext cx="4799986" cy="4416327"/>
          </a:xfrm>
          <a:prstGeom prst="rect">
            <a:avLst/>
          </a:prstGeom>
        </p:spPr>
      </p:pic>
      <p:pic>
        <p:nvPicPr>
          <p:cNvPr id="3" name="Picture 2">
            <a:extLst>
              <a:ext uri="{FF2B5EF4-FFF2-40B4-BE49-F238E27FC236}">
                <a16:creationId xmlns:a16="http://schemas.microsoft.com/office/drawing/2014/main" id="{6AC9ED40-86FC-B14A-4756-5E567EC90D82}"/>
              </a:ext>
            </a:extLst>
          </p:cNvPr>
          <p:cNvPicPr>
            <a:picLocks noChangeAspect="1"/>
          </p:cNvPicPr>
          <p:nvPr/>
        </p:nvPicPr>
        <p:blipFill>
          <a:blip r:embed="rId4"/>
          <a:stretch>
            <a:fillRect/>
          </a:stretch>
        </p:blipFill>
        <p:spPr>
          <a:xfrm>
            <a:off x="6518786" y="2163096"/>
            <a:ext cx="4799986" cy="4416327"/>
          </a:xfrm>
          <a:prstGeom prst="rect">
            <a:avLst/>
          </a:prstGeom>
        </p:spPr>
      </p:pic>
      <p:sp>
        <p:nvSpPr>
          <p:cNvPr id="6" name="TextBox 5">
            <a:extLst>
              <a:ext uri="{FF2B5EF4-FFF2-40B4-BE49-F238E27FC236}">
                <a16:creationId xmlns:a16="http://schemas.microsoft.com/office/drawing/2014/main" id="{1BEED04B-68F7-D557-49E9-431B56172CC4}"/>
              </a:ext>
            </a:extLst>
          </p:cNvPr>
          <p:cNvSpPr txBox="1"/>
          <p:nvPr/>
        </p:nvSpPr>
        <p:spPr>
          <a:xfrm>
            <a:off x="1848465" y="1071716"/>
            <a:ext cx="9969910" cy="923330"/>
          </a:xfrm>
          <a:prstGeom prst="rect">
            <a:avLst/>
          </a:prstGeom>
          <a:noFill/>
        </p:spPr>
        <p:txBody>
          <a:bodyPr wrap="square" rtlCol="0">
            <a:spAutoFit/>
          </a:bodyPr>
          <a:lstStyle/>
          <a:p>
            <a:r>
              <a:rPr lang="en-IN" dirty="0"/>
              <a:t>The Airline should improve the below services to improve customer satisfaction:</a:t>
            </a:r>
          </a:p>
          <a:p>
            <a:r>
              <a:rPr lang="en-IN" dirty="0">
                <a:solidFill>
                  <a:schemeClr val="bg2">
                    <a:lumMod val="50000"/>
                  </a:schemeClr>
                </a:solidFill>
              </a:rPr>
              <a:t>1. Inflight </a:t>
            </a:r>
            <a:r>
              <a:rPr lang="en-IN" dirty="0" err="1">
                <a:solidFill>
                  <a:schemeClr val="bg2">
                    <a:lumMod val="50000"/>
                  </a:schemeClr>
                </a:solidFill>
              </a:rPr>
              <a:t>wifi</a:t>
            </a:r>
            <a:r>
              <a:rPr lang="en-IN" dirty="0">
                <a:solidFill>
                  <a:schemeClr val="bg2">
                    <a:lumMod val="50000"/>
                  </a:schemeClr>
                </a:solidFill>
              </a:rPr>
              <a:t> service.     2. Departure/Arrival time convenient.      3. Ease of online booking.</a:t>
            </a:r>
          </a:p>
          <a:p>
            <a:r>
              <a:rPr lang="en-IN" dirty="0">
                <a:solidFill>
                  <a:schemeClr val="bg2">
                    <a:lumMod val="50000"/>
                  </a:schemeClr>
                </a:solidFill>
              </a:rPr>
              <a:t>4. Gate location.                5. Food and drink                                               6. Baggage handling.</a:t>
            </a:r>
          </a:p>
        </p:txBody>
      </p:sp>
    </p:spTree>
    <p:extLst>
      <p:ext uri="{BB962C8B-B14F-4D97-AF65-F5344CB8AC3E}">
        <p14:creationId xmlns:p14="http://schemas.microsoft.com/office/powerpoint/2010/main" val="2179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7558564" y="973394"/>
            <a:ext cx="3912583" cy="1356360"/>
          </a:xfrm>
          <a:prstGeom prst="rect">
            <a:avLst/>
          </a:prstGeom>
        </p:spPr>
        <p:txBody>
          <a:bodyPr spcFirstLastPara="1" vert="horz" lIns="91440" tIns="45720" rIns="91440" bIns="45720" rtlCol="0" anchor="ctr" anchorCtr="0">
            <a:normAutofit/>
          </a:bodyPr>
          <a:lstStyle/>
          <a:p>
            <a:pPr marL="0" lvl="0" indent="0">
              <a:spcAft>
                <a:spcPts val="0"/>
              </a:spcAft>
              <a:buClr>
                <a:srgbClr val="168DBA"/>
              </a:buClr>
              <a:buSzPts val="4000"/>
            </a:pPr>
            <a:r>
              <a:rPr lang="en-US" sz="3200" b="1" dirty="0">
                <a:solidFill>
                  <a:schemeClr val="tx1">
                    <a:lumMod val="95000"/>
                    <a:lumOff val="5000"/>
                  </a:schemeClr>
                </a:solidFill>
                <a:sym typeface="Arial"/>
              </a:rPr>
              <a:t>Travel class among diff age group.</a:t>
            </a:r>
          </a:p>
        </p:txBody>
      </p:sp>
      <p:pic>
        <p:nvPicPr>
          <p:cNvPr id="4" name="Picture 3">
            <a:extLst>
              <a:ext uri="{FF2B5EF4-FFF2-40B4-BE49-F238E27FC236}">
                <a16:creationId xmlns:a16="http://schemas.microsoft.com/office/drawing/2014/main" id="{9C50C650-B90F-3D55-0689-24AD40B93C3F}"/>
              </a:ext>
            </a:extLst>
          </p:cNvPr>
          <p:cNvPicPr>
            <a:picLocks noChangeAspect="1"/>
          </p:cNvPicPr>
          <p:nvPr/>
        </p:nvPicPr>
        <p:blipFill>
          <a:blip r:embed="rId3"/>
          <a:stretch>
            <a:fillRect/>
          </a:stretch>
        </p:blipFill>
        <p:spPr>
          <a:xfrm>
            <a:off x="452284" y="786580"/>
            <a:ext cx="6921910" cy="5309419"/>
          </a:xfrm>
          <a:prstGeom prst="rect">
            <a:avLst/>
          </a:prstGeom>
        </p:spPr>
      </p:pic>
      <p:sp>
        <p:nvSpPr>
          <p:cNvPr id="5" name="TextBox 4">
            <a:extLst>
              <a:ext uri="{FF2B5EF4-FFF2-40B4-BE49-F238E27FC236}">
                <a16:creationId xmlns:a16="http://schemas.microsoft.com/office/drawing/2014/main" id="{B3019B53-04DA-A398-C6BE-B2A0EA727FD6}"/>
              </a:ext>
            </a:extLst>
          </p:cNvPr>
          <p:cNvSpPr txBox="1"/>
          <p:nvPr/>
        </p:nvSpPr>
        <p:spPr>
          <a:xfrm>
            <a:off x="7558564" y="2057400"/>
            <a:ext cx="3912583" cy="4038600"/>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Dominant age group for business class is 40 years of age.</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Dominant age group for eco class is between 20 t0 25 years of age.</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For the eco plus class the age group is widely distributed.</a:t>
            </a:r>
          </a:p>
        </p:txBody>
      </p:sp>
    </p:spTree>
    <p:extLst>
      <p:ext uri="{BB962C8B-B14F-4D97-AF65-F5344CB8AC3E}">
        <p14:creationId xmlns:p14="http://schemas.microsoft.com/office/powerpoint/2010/main" val="69395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7558564" y="762000"/>
            <a:ext cx="3912583" cy="1356360"/>
          </a:xfrm>
          <a:prstGeom prst="rect">
            <a:avLst/>
          </a:prstGeom>
        </p:spPr>
        <p:txBody>
          <a:bodyPr spcFirstLastPara="1" vert="horz" lIns="91440" tIns="45720" rIns="91440" bIns="45720" rtlCol="0" anchor="ctr" anchorCtr="0">
            <a:normAutofit fontScale="90000"/>
          </a:bodyPr>
          <a:lstStyle/>
          <a:p>
            <a:pPr marL="0" lvl="0" indent="0">
              <a:spcAft>
                <a:spcPts val="0"/>
              </a:spcAft>
              <a:buClr>
                <a:srgbClr val="168DBA"/>
              </a:buClr>
              <a:buSzPts val="4000"/>
            </a:pPr>
            <a:r>
              <a:rPr lang="en-US" sz="3200" b="1" dirty="0">
                <a:solidFill>
                  <a:schemeClr val="tx1">
                    <a:lumMod val="95000"/>
                    <a:lumOff val="5000"/>
                  </a:schemeClr>
                </a:solidFill>
                <a:sym typeface="Arial"/>
              </a:rPr>
              <a:t>Type of customers among the travel class.</a:t>
            </a:r>
          </a:p>
        </p:txBody>
      </p:sp>
      <p:sp>
        <p:nvSpPr>
          <p:cNvPr id="5" name="TextBox 4">
            <a:extLst>
              <a:ext uri="{FF2B5EF4-FFF2-40B4-BE49-F238E27FC236}">
                <a16:creationId xmlns:a16="http://schemas.microsoft.com/office/drawing/2014/main" id="{B3019B53-04DA-A398-C6BE-B2A0EA727FD6}"/>
              </a:ext>
            </a:extLst>
          </p:cNvPr>
          <p:cNvSpPr txBox="1"/>
          <p:nvPr/>
        </p:nvSpPr>
        <p:spPr>
          <a:xfrm>
            <a:off x="7558564" y="2057400"/>
            <a:ext cx="3912583" cy="4038600"/>
          </a:xfrm>
          <a:prstGeom prst="rect">
            <a:avLst/>
          </a:prstGeom>
        </p:spPr>
        <p:txBody>
          <a:bodyPr vert="horz" lIns="91440" tIns="45720" rIns="91440" bIns="45720" rtlCol="0">
            <a:normAutofit/>
          </a:bodyPr>
          <a:lstStyle/>
          <a:p>
            <a:pPr defTabSz="914400">
              <a:lnSpc>
                <a:spcPct val="90000"/>
              </a:lnSpc>
              <a:spcAft>
                <a:spcPts val="600"/>
              </a:spcAft>
              <a:buClr>
                <a:schemeClr val="accent1"/>
              </a:buClr>
              <a:buSzPct val="80000"/>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Here we identify that the airlines loyalty program mostly consists the passengers of business class.</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Also the count of loyal customers is greater than the disloyal customers across all the travel classes.</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tx1">
                  <a:lumMod val="95000"/>
                  <a:lumOff val="5000"/>
                </a:schemeClr>
              </a:solidFill>
            </a:endParaRPr>
          </a:p>
          <a:p>
            <a:pPr indent="-182880" defTabSz="914400">
              <a:lnSpc>
                <a:spcPct val="90000"/>
              </a:lnSpc>
              <a:spcAft>
                <a:spcPts val="600"/>
              </a:spcAft>
              <a:buClr>
                <a:schemeClr val="accent1"/>
              </a:buClr>
              <a:buSzPct val="80000"/>
              <a:buFont typeface="Corbel" pitchFamily="34" charset="0"/>
              <a:buChar char="•"/>
            </a:pPr>
            <a:r>
              <a:rPr lang="en-US" sz="1600" dirty="0">
                <a:solidFill>
                  <a:schemeClr val="tx1">
                    <a:lumMod val="95000"/>
                    <a:lumOff val="5000"/>
                  </a:schemeClr>
                </a:solidFill>
              </a:rPr>
              <a:t>From this the marketing team can strategies their marketing gimmicks to attract the passengers towards eco plus travel  class.</a:t>
            </a:r>
          </a:p>
          <a:p>
            <a:pPr defTabSz="914400">
              <a:lnSpc>
                <a:spcPct val="90000"/>
              </a:lnSpc>
              <a:spcAft>
                <a:spcPts val="600"/>
              </a:spcAft>
              <a:buClr>
                <a:schemeClr val="accent1"/>
              </a:buClr>
              <a:buSzPct val="80000"/>
            </a:pPr>
            <a:endParaRPr lang="en-US" sz="1600" dirty="0">
              <a:solidFill>
                <a:schemeClr val="tx1">
                  <a:lumMod val="95000"/>
                  <a:lumOff val="5000"/>
                </a:schemeClr>
              </a:solidFill>
            </a:endParaRPr>
          </a:p>
          <a:p>
            <a:pPr defTabSz="914400">
              <a:lnSpc>
                <a:spcPct val="90000"/>
              </a:lnSpc>
              <a:spcAft>
                <a:spcPts val="600"/>
              </a:spcAft>
              <a:buClr>
                <a:schemeClr val="accent1"/>
              </a:buClr>
              <a:buSzPct val="80000"/>
            </a:pPr>
            <a:endParaRPr lang="en-US" sz="1600" dirty="0">
              <a:solidFill>
                <a:schemeClr val="tx1">
                  <a:lumMod val="95000"/>
                  <a:lumOff val="5000"/>
                </a:schemeClr>
              </a:solidFill>
            </a:endParaRPr>
          </a:p>
        </p:txBody>
      </p:sp>
      <p:pic>
        <p:nvPicPr>
          <p:cNvPr id="2" name="Picture 1">
            <a:extLst>
              <a:ext uri="{FF2B5EF4-FFF2-40B4-BE49-F238E27FC236}">
                <a16:creationId xmlns:a16="http://schemas.microsoft.com/office/drawing/2014/main" id="{1644DD07-2E26-F953-9585-FDF3CAB5526D}"/>
              </a:ext>
            </a:extLst>
          </p:cNvPr>
          <p:cNvPicPr>
            <a:picLocks noChangeAspect="1"/>
          </p:cNvPicPr>
          <p:nvPr/>
        </p:nvPicPr>
        <p:blipFill>
          <a:blip r:embed="rId3"/>
          <a:stretch>
            <a:fillRect/>
          </a:stretch>
        </p:blipFill>
        <p:spPr>
          <a:xfrm>
            <a:off x="356726" y="737419"/>
            <a:ext cx="7182174" cy="5358581"/>
          </a:xfrm>
          <a:prstGeom prst="rect">
            <a:avLst/>
          </a:prstGeom>
        </p:spPr>
      </p:pic>
    </p:spTree>
    <p:extLst>
      <p:ext uri="{BB962C8B-B14F-4D97-AF65-F5344CB8AC3E}">
        <p14:creationId xmlns:p14="http://schemas.microsoft.com/office/powerpoint/2010/main" val="61587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97280" y="404588"/>
            <a:ext cx="10058400" cy="86794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4000"/>
              <a:buFont typeface="Arial"/>
              <a:buNone/>
            </a:pPr>
            <a:r>
              <a:rPr lang="en-IN" sz="3600" b="1" dirty="0">
                <a:solidFill>
                  <a:schemeClr val="tx1">
                    <a:lumMod val="95000"/>
                    <a:lumOff val="5000"/>
                  </a:schemeClr>
                </a:solidFill>
                <a:latin typeface="Arial"/>
                <a:ea typeface="Arial"/>
                <a:cs typeface="Arial"/>
                <a:sym typeface="Arial"/>
              </a:rPr>
              <a:t>Correlation of dataset.</a:t>
            </a:r>
            <a:endParaRPr sz="3600" b="1" dirty="0">
              <a:solidFill>
                <a:schemeClr val="tx1">
                  <a:lumMod val="95000"/>
                  <a:lumOff val="5000"/>
                </a:schemeClr>
              </a:solidFill>
              <a:latin typeface="Arial"/>
              <a:ea typeface="Arial"/>
              <a:cs typeface="Arial"/>
              <a:sym typeface="Arial"/>
            </a:endParaRPr>
          </a:p>
        </p:txBody>
      </p:sp>
      <p:pic>
        <p:nvPicPr>
          <p:cNvPr id="1026" name="Picture 2">
            <a:extLst>
              <a:ext uri="{FF2B5EF4-FFF2-40B4-BE49-F238E27FC236}">
                <a16:creationId xmlns:a16="http://schemas.microsoft.com/office/drawing/2014/main" id="{C5E9F35D-9937-2F58-2EBF-B72B06D1E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1" y="923638"/>
            <a:ext cx="6833176" cy="570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4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2"/>
          <p:cNvSpPr txBox="1">
            <a:spLocks noGrp="1"/>
          </p:cNvSpPr>
          <p:nvPr>
            <p:ph type="title"/>
          </p:nvPr>
        </p:nvSpPr>
        <p:spPr>
          <a:xfrm>
            <a:off x="1106517" y="2808131"/>
            <a:ext cx="10058400" cy="1450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6000"/>
              <a:buFont typeface="Arial"/>
              <a:buNone/>
            </a:pPr>
            <a:r>
              <a:rPr lang="en-IN" sz="6000" b="1" dirty="0">
                <a:solidFill>
                  <a:schemeClr val="tx1">
                    <a:lumMod val="95000"/>
                    <a:lumOff val="5000"/>
                  </a:schemeClr>
                </a:solidFill>
                <a:latin typeface="Arial"/>
                <a:ea typeface="Arial"/>
                <a:cs typeface="Arial"/>
                <a:sym typeface="Arial"/>
              </a:rPr>
              <a:t>THANK YOU</a:t>
            </a:r>
            <a:endParaRPr sz="6000" b="1" dirty="0">
              <a:solidFill>
                <a:schemeClr val="tx1">
                  <a:lumMod val="95000"/>
                  <a:lumOff val="5000"/>
                </a:schemeClr>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406</Words>
  <Application>Microsoft Office PowerPoint</Application>
  <PresentationFormat>Widescreen</PresentationFormat>
  <Paragraphs>55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Basis</vt:lpstr>
      <vt:lpstr>Flight Passenger Analysis Using Python.</vt:lpstr>
      <vt:lpstr>Project Overview :</vt:lpstr>
      <vt:lpstr>Univariate and Bivariate Analysis</vt:lpstr>
      <vt:lpstr>Passenger satisfaction rating as per airline services. </vt:lpstr>
      <vt:lpstr>Travel class among diff age group.</vt:lpstr>
      <vt:lpstr>Type of customers among the travel class.</vt:lpstr>
      <vt:lpstr>Correlation of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Passenger Analysis Using Python.</dc:title>
  <dc:creator>Netra Joshi</dc:creator>
  <cp:lastModifiedBy>Sourabh Argade</cp:lastModifiedBy>
  <cp:revision>5</cp:revision>
  <dcterms:created xsi:type="dcterms:W3CDTF">2022-12-02T18:31:13Z</dcterms:created>
  <dcterms:modified xsi:type="dcterms:W3CDTF">2023-03-19T08:15:25Z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2023-02-27T17:38:26Z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465925cf-f805-4b81-9c95-6a5d33bccfab</vt:lpwstr>
  </property>
  <property fmtid="{D5CDD505-2E9C-101B-9397-08002B2CF9AE}" pid="7" name="MSIP_Label_defa4170-0d19-0005-0004-bc88714345d2_ActionId">
    <vt:lpwstr>a7a2ed42-6de7-4ba2-9959-61120f449cc3</vt:lpwstr>
  </property>
  <property fmtid="{D5CDD505-2E9C-101B-9397-08002B2CF9AE}" pid="8" name="MSIP_Label_defa4170-0d19-0005-0004-bc88714345d2_ContentBits">
    <vt:lpwstr>0</vt:lpwstr>
  </property>
</Properties>
</file>