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8" r:id="rId4"/>
    <p:sldId id="257" r:id="rId5"/>
    <p:sldId id="256" r:id="rId7"/>
    <p:sldId id="288" r:id="rId8"/>
    <p:sldId id="287" r:id="rId9"/>
    <p:sldId id="260" r:id="rId10"/>
    <p:sldId id="290" r:id="rId11"/>
    <p:sldId id="291" r:id="rId12"/>
    <p:sldId id="292" r:id="rId13"/>
    <p:sldId id="293" r:id="rId14"/>
    <p:sldId id="295" r:id="rId15"/>
    <p:sldId id="296" r:id="rId16"/>
    <p:sldId id="294" r:id="rId17"/>
    <p:sldId id="297" r:id="rId18"/>
    <p:sldId id="28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B7B"/>
    <a:srgbClr val="F8B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36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  <a:endParaRPr lang="zh-CN" altLang="zh-CN">
              <a:sym typeface="Calibri Light" panose="020F0302020204030204" pitchFamily="34" charset="0"/>
            </a:endParaRP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  <a:endParaRPr lang="zh-CN" altLang="zh-CN">
              <a:sym typeface="Calibri" panose="020F0502020204030204" pitchFamily="34" charset="0"/>
            </a:endParaRP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  <a:endParaRPr lang="zh-CN" altLang="zh-CN">
              <a:sym typeface="Calibri" panose="020F0502020204030204" pitchFamily="34" charset="0"/>
            </a:endParaRP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229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153.xml"/><Relationship Id="rId25" Type="http://schemas.openxmlformats.org/officeDocument/2006/relationships/image" Target="../media/image13.jpeg"/><Relationship Id="rId24" Type="http://schemas.openxmlformats.org/officeDocument/2006/relationships/image" Target="../media/image12.jpeg"/><Relationship Id="rId23" Type="http://schemas.openxmlformats.org/officeDocument/2006/relationships/image" Target="../media/image11.jpeg"/><Relationship Id="rId22" Type="http://schemas.openxmlformats.org/officeDocument/2006/relationships/image" Target="../media/image3.png"/><Relationship Id="rId21" Type="http://schemas.openxmlformats.org/officeDocument/2006/relationships/tags" Target="../tags/tag152.xml"/><Relationship Id="rId20" Type="http://schemas.openxmlformats.org/officeDocument/2006/relationships/tags" Target="../tags/tag151.xml"/><Relationship Id="rId2" Type="http://schemas.openxmlformats.org/officeDocument/2006/relationships/tags" Target="../tags/tag133.xml"/><Relationship Id="rId19" Type="http://schemas.openxmlformats.org/officeDocument/2006/relationships/tags" Target="../tags/tag150.xml"/><Relationship Id="rId18" Type="http://schemas.openxmlformats.org/officeDocument/2006/relationships/tags" Target="../tags/tag149.xml"/><Relationship Id="rId17" Type="http://schemas.openxmlformats.org/officeDocument/2006/relationships/tags" Target="../tags/tag148.xml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image" Target="../media/image4.png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14.jpeg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16.jpeg"/><Relationship Id="rId20" Type="http://schemas.openxmlformats.org/officeDocument/2006/relationships/image" Target="../media/image15.png"/><Relationship Id="rId2" Type="http://schemas.openxmlformats.org/officeDocument/2006/relationships/tags" Target="../tags/tag177.xml"/><Relationship Id="rId19" Type="http://schemas.openxmlformats.org/officeDocument/2006/relationships/tags" Target="../tags/tag192.xml"/><Relationship Id="rId18" Type="http://schemas.openxmlformats.org/officeDocument/2006/relationships/tags" Target="../tags/tag191.xml"/><Relationship Id="rId17" Type="http://schemas.openxmlformats.org/officeDocument/2006/relationships/tags" Target="../tags/tag190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image" Target="../media/image4.png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image" Target="../media/image4.png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71.xml"/><Relationship Id="rId2" Type="http://schemas.openxmlformats.org/officeDocument/2006/relationships/tags" Target="../tags/tag55.xml"/><Relationship Id="rId19" Type="http://schemas.openxmlformats.org/officeDocument/2006/relationships/image" Target="../media/image6.jpeg"/><Relationship Id="rId18" Type="http://schemas.openxmlformats.org/officeDocument/2006/relationships/image" Target="../media/image5.jpeg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7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image" Target="../media/image9.jpeg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image" Target="../media/image4.png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image" Target="../media/image4.png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image" Target="../media/image10.jpeg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image" Target="../media/image4.png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4" name="PA_组合 18"/>
          <p:cNvGrpSpPr/>
          <p:nvPr>
            <p:custDataLst>
              <p:tags r:id="rId3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5" name="椭圆 19"/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" name="椭圆 20"/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" name="椭圆 21"/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8" name="椭圆 22"/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9" name="椭圆 23"/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0" name="椭圆 24"/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椭圆 25"/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椭圆 26"/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椭圆 27"/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椭圆 28"/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椭圆 29"/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椭圆 30"/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椭圆 31"/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椭圆 32"/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椭圆 33"/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椭圆 34"/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椭圆 35"/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椭圆 36"/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椭圆 37"/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椭圆 38"/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椭圆 39"/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椭圆 40"/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椭圆 41"/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椭圆 43"/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0" name="椭圆 44"/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1" name="椭圆 45"/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" name="椭圆 46"/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3" name="椭圆 47"/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4" name="椭圆 48"/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" name="椭圆 49"/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7" name="椭圆 51"/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8" name="椭圆 52"/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9" name="椭圆 53"/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0" name="椭圆 54"/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" name="椭圆 55"/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" name="椭圆 56"/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3" name="椭圆 57"/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4" name="椭圆 58"/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椭圆 59"/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6" name="椭圆 60"/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" name="椭圆 61"/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8" name="椭圆 62"/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椭圆 63"/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椭圆 64"/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椭圆 65"/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2" name="椭圆 66"/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3" name="椭圆 67"/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4" name="椭圆 68"/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5" name="椭圆 69"/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6" name="椭圆 70"/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7" name="椭圆 71"/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椭圆 72"/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9" name="椭圆 73"/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0" name="椭圆 74"/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1" name="椭圆 75"/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" name="椭圆 76"/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3" name="椭圆 77"/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4" name="椭圆 78"/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5" name="椭圆 79"/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6" name="椭圆 80"/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7" name="椭圆 81"/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8" name="椭圆 82"/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9" name="椭圆 83"/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0" name="椭圆 84"/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1" name="椭圆 85"/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2" name="椭圆 86"/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3" name="椭圆 87"/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4" name="椭圆 88"/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75" name="椭圆 89"/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76" name="PA_任意多边形 90"/>
          <p:cNvSpPr/>
          <p:nvPr>
            <p:custDataLst>
              <p:tags r:id="rId4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PA_椭圆 9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8" name="PA_椭圆 9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9" name="PA_椭圆 9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0" name="PA_任意多边形 94"/>
          <p:cNvSpPr/>
          <p:nvPr>
            <p:custDataLst>
              <p:tags r:id="rId8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PA_任意多边形 95"/>
          <p:cNvSpPr/>
          <p:nvPr>
            <p:custDataLst>
              <p:tags r:id="rId9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PA_任意多边形 96"/>
          <p:cNvSpPr/>
          <p:nvPr>
            <p:custDataLst>
              <p:tags r:id="rId10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PA_任意多边形 97"/>
          <p:cNvSpPr/>
          <p:nvPr>
            <p:custDataLst>
              <p:tags r:id="rId11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PA_任意多边形 98"/>
          <p:cNvSpPr/>
          <p:nvPr>
            <p:custDataLst>
              <p:tags r:id="rId12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PA_文本框 9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327502" y="1962468"/>
            <a:ext cx="28403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基础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6" name="PA_文本框 10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75861" y="3000375"/>
            <a:ext cx="6309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SRA G04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87" name="PA_组合 101"/>
          <p:cNvGrpSpPr/>
          <p:nvPr>
            <p:custDataLst>
              <p:tags r:id="rId15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88" name="矩形 102"/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89" name="矩形 103"/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90" name="矩形 104"/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91" name="矩形 105"/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92" name="图片 9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2" y="1762780"/>
            <a:ext cx="1021853" cy="1021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/>
      <p:bldP spid="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21250" y="1384300"/>
            <a:ext cx="1456690" cy="3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2</a:t>
            </a:r>
            <a:endParaRPr kumimoji="0" lang="en-US" altLang="zh-CN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95110" y="1508760"/>
            <a:ext cx="24688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600" dirty="0">
                <a:solidFill>
                  <a:srgbClr val="FFFFFF"/>
                </a:solidFill>
                <a:sym typeface="+mn-ea"/>
              </a:rPr>
              <a:t>用例之间的</a:t>
            </a:r>
            <a:endParaRPr lang="zh-CN" sz="3600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600" dirty="0">
                <a:solidFill>
                  <a:srgbClr val="FFFFFF"/>
                </a:solidFill>
                <a:sym typeface="+mn-ea"/>
              </a:rPr>
              <a:t>可视化表示</a:t>
            </a:r>
            <a:endParaRPr kumimoji="0" 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nimBg="1"/>
      <p:bldP spid="30723" grpId="0" bldLvl="0" animBg="1"/>
      <p:bldP spid="30724" grpId="0" bldLvl="0" animBg="1"/>
      <p:bldP spid="30725" grpId="0" bldLvl="0" animBg="1"/>
      <p:bldP spid="30726" grpId="0" bldLvl="0" animBg="1"/>
      <p:bldP spid="30727" grpId="0" bldLvl="0" animBg="1"/>
      <p:bldP spid="30728" grpId="0" bldLvl="0" animBg="1"/>
      <p:bldP spid="30729" grpId="0" bldLvl="0" animBg="1"/>
      <p:bldP spid="30730" grpId="0" bldLvl="0" animBg="1"/>
      <p:bldP spid="30731" grpId="0" bldLvl="0" animBg="1"/>
      <p:bldP spid="30732" grpId="0"/>
      <p:bldP spid="307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1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2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3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5" name="PA_任意多边形 10"/>
          <p:cNvSpPr/>
          <p:nvPr>
            <p:custDataLst>
              <p:tags r:id="rId6"/>
            </p:custDataLst>
          </p:nvPr>
        </p:nvSpPr>
        <p:spPr bwMode="auto">
          <a:xfrm rot="16200000" flipH="1">
            <a:off x="792162" y="1200151"/>
            <a:ext cx="1330325" cy="2203450"/>
          </a:xfrm>
          <a:custGeom>
            <a:avLst/>
            <a:gdLst>
              <a:gd name="T0" fmla="*/ 0 w 2696561"/>
              <a:gd name="T1" fmla="*/ 381231 h 4469351"/>
              <a:gd name="T2" fmla="*/ 56346 w 2696561"/>
              <a:gd name="T3" fmla="*/ 296392 h 4469351"/>
              <a:gd name="T4" fmla="*/ 60560 w 2696561"/>
              <a:gd name="T5" fmla="*/ 295087 h 4469351"/>
              <a:gd name="T6" fmla="*/ 57746 w 2696561"/>
              <a:gd name="T7" fmla="*/ 289913 h 4469351"/>
              <a:gd name="T8" fmla="*/ 51335 w 2696561"/>
              <a:gd name="T9" fmla="*/ 258221 h 4469351"/>
              <a:gd name="T10" fmla="*/ 101162 w 2696561"/>
              <a:gd name="T11" fmla="*/ 183198 h 4469351"/>
              <a:gd name="T12" fmla="*/ 105101 w 2696561"/>
              <a:gd name="T13" fmla="*/ 181978 h 4469351"/>
              <a:gd name="T14" fmla="*/ 105466 w 2696561"/>
              <a:gd name="T15" fmla="*/ 174764 h 4469351"/>
              <a:gd name="T16" fmla="*/ 193624 w 2696561"/>
              <a:gd name="T17" fmla="*/ 78663 h 4469351"/>
              <a:gd name="T18" fmla="*/ 207374 w 2696561"/>
              <a:gd name="T19" fmla="*/ 77366 h 4469351"/>
              <a:gd name="T20" fmla="*/ 207865 w 2696561"/>
              <a:gd name="T21" fmla="*/ 76103 h 4469351"/>
              <a:gd name="T22" fmla="*/ 213191 w 2696561"/>
              <a:gd name="T23" fmla="*/ 61037 h 4469351"/>
              <a:gd name="T24" fmla="*/ 222716 w 2696561"/>
              <a:gd name="T25" fmla="*/ 0 h 4469351"/>
              <a:gd name="T26" fmla="*/ 241066 w 2696561"/>
              <a:gd name="T27" fmla="*/ 50337 h 4469351"/>
              <a:gd name="T28" fmla="*/ 246602 w 2696561"/>
              <a:gd name="T29" fmla="*/ 77532 h 4469351"/>
              <a:gd name="T30" fmla="*/ 247133 w 2696561"/>
              <a:gd name="T31" fmla="*/ 82254 h 4469351"/>
              <a:gd name="T32" fmla="*/ 256941 w 2696561"/>
              <a:gd name="T33" fmla="*/ 85292 h 4469351"/>
              <a:gd name="T34" fmla="*/ 323782 w 2696561"/>
              <a:gd name="T35" fmla="*/ 185932 h 4469351"/>
              <a:gd name="T36" fmla="*/ 323404 w 2696561"/>
              <a:gd name="T37" fmla="*/ 193387 h 4469351"/>
              <a:gd name="T38" fmla="*/ 323404 w 2696561"/>
              <a:gd name="T39" fmla="*/ 420575 h 4469351"/>
              <a:gd name="T40" fmla="*/ 323782 w 2696561"/>
              <a:gd name="T41" fmla="*/ 428034 h 4469351"/>
              <a:gd name="T42" fmla="*/ 323404 w 2696561"/>
              <a:gd name="T43" fmla="*/ 435493 h 4469351"/>
              <a:gd name="T44" fmla="*/ 323404 w 2696561"/>
              <a:gd name="T45" fmla="*/ 438741 h 4469351"/>
              <a:gd name="T46" fmla="*/ 323240 w 2696561"/>
              <a:gd name="T47" fmla="*/ 438741 h 4469351"/>
              <a:gd name="T48" fmla="*/ 323226 w 2696561"/>
              <a:gd name="T49" fmla="*/ 439029 h 4469351"/>
              <a:gd name="T50" fmla="*/ 216025 w 2696561"/>
              <a:gd name="T51" fmla="*/ 535575 h 4469351"/>
              <a:gd name="T52" fmla="*/ 116737 w 2696561"/>
              <a:gd name="T53" fmla="*/ 469894 h 4469351"/>
              <a:gd name="T54" fmla="*/ 116644 w 2696561"/>
              <a:gd name="T55" fmla="*/ 469639 h 4469351"/>
              <a:gd name="T56" fmla="*/ 110850 w 2696561"/>
              <a:gd name="T57" fmla="*/ 471434 h 4469351"/>
              <a:gd name="T58" fmla="*/ 92257 w 2696561"/>
              <a:gd name="T59" fmla="*/ 473304 h 4469351"/>
              <a:gd name="T60" fmla="*/ 0 w 2696561"/>
              <a:gd name="T61" fmla="*/ 381231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6" name="PA_任意多边形 12"/>
          <p:cNvSpPr/>
          <p:nvPr>
            <p:custDataLst>
              <p:tags r:id="rId7"/>
            </p:custDataLst>
          </p:nvPr>
        </p:nvSpPr>
        <p:spPr bwMode="auto">
          <a:xfrm rot="16200000" flipH="1">
            <a:off x="791369" y="3757772"/>
            <a:ext cx="1330325" cy="2205037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3 h 4469351"/>
              <a:gd name="T4" fmla="*/ 60560 w 2696561"/>
              <a:gd name="T5" fmla="*/ 295725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1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3 h 4469351"/>
              <a:gd name="T36" fmla="*/ 323404 w 2696561"/>
              <a:gd name="T37" fmla="*/ 193806 h 4469351"/>
              <a:gd name="T38" fmla="*/ 323404 w 2696561"/>
              <a:gd name="T39" fmla="*/ 421484 h 4469351"/>
              <a:gd name="T40" fmla="*/ 323782 w 2696561"/>
              <a:gd name="T41" fmla="*/ 428959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0 h 4469351"/>
              <a:gd name="T54" fmla="*/ 116644 w 2696561"/>
              <a:gd name="T55" fmla="*/ 470654 h 4469351"/>
              <a:gd name="T56" fmla="*/ 110850 w 2696561"/>
              <a:gd name="T57" fmla="*/ 472453 h 4469351"/>
              <a:gd name="T58" fmla="*/ 92257 w 2696561"/>
              <a:gd name="T59" fmla="*/ 474327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7" name="PA_任意多边形 13"/>
          <p:cNvSpPr/>
          <p:nvPr>
            <p:custDataLst>
              <p:tags r:id="rId8"/>
            </p:custDataLst>
          </p:nvPr>
        </p:nvSpPr>
        <p:spPr bwMode="auto">
          <a:xfrm rot="16200000" flipH="1">
            <a:off x="7229951" y="1198722"/>
            <a:ext cx="1330325" cy="2205038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4 h 4469351"/>
              <a:gd name="T4" fmla="*/ 60560 w 2696561"/>
              <a:gd name="T5" fmla="*/ 295726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2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4 h 4469351"/>
              <a:gd name="T36" fmla="*/ 323404 w 2696561"/>
              <a:gd name="T37" fmla="*/ 193806 h 4469351"/>
              <a:gd name="T38" fmla="*/ 323404 w 2696561"/>
              <a:gd name="T39" fmla="*/ 421485 h 4469351"/>
              <a:gd name="T40" fmla="*/ 323782 w 2696561"/>
              <a:gd name="T41" fmla="*/ 428960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1 h 4469351"/>
              <a:gd name="T54" fmla="*/ 116644 w 2696561"/>
              <a:gd name="T55" fmla="*/ 470655 h 4469351"/>
              <a:gd name="T56" fmla="*/ 110850 w 2696561"/>
              <a:gd name="T57" fmla="*/ 472453 h 4469351"/>
              <a:gd name="T58" fmla="*/ 92257 w 2696561"/>
              <a:gd name="T59" fmla="*/ 474328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8" name="PA_任意多边形 14"/>
          <p:cNvSpPr/>
          <p:nvPr>
            <p:custDataLst>
              <p:tags r:id="rId9"/>
            </p:custDataLst>
          </p:nvPr>
        </p:nvSpPr>
        <p:spPr bwMode="auto">
          <a:xfrm rot="16200000" flipH="1">
            <a:off x="7229951" y="3757772"/>
            <a:ext cx="1330325" cy="2205038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4 h 4469351"/>
              <a:gd name="T4" fmla="*/ 60560 w 2696561"/>
              <a:gd name="T5" fmla="*/ 295726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2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4 h 4469351"/>
              <a:gd name="T36" fmla="*/ 323404 w 2696561"/>
              <a:gd name="T37" fmla="*/ 193806 h 4469351"/>
              <a:gd name="T38" fmla="*/ 323404 w 2696561"/>
              <a:gd name="T39" fmla="*/ 421485 h 4469351"/>
              <a:gd name="T40" fmla="*/ 323782 w 2696561"/>
              <a:gd name="T41" fmla="*/ 428960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1 h 4469351"/>
              <a:gd name="T54" fmla="*/ 116644 w 2696561"/>
              <a:gd name="T55" fmla="*/ 470655 h 4469351"/>
              <a:gd name="T56" fmla="*/ 110850 w 2696561"/>
              <a:gd name="T57" fmla="*/ 472453 h 4469351"/>
              <a:gd name="T58" fmla="*/ 92257 w 2696561"/>
              <a:gd name="T59" fmla="*/ 474328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9" name="PA_文本框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2405" y="3119120"/>
            <a:ext cx="291211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指两个用例中，其中一个用例（基本用例）的行为包含另一个用例（包含用例）的行为。基本用例依赖于包含用例。</a:t>
            </a:r>
            <a:endParaRPr kumimoji="0" 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3260" name="PA_文本框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2405" y="5677535"/>
            <a:ext cx="291274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是对基本用例的扩展。表明用例的某一部分是可选的系统行为；表明只在特定条件下执行的分支</a:t>
            </a:r>
            <a:endParaRPr kumimoji="0" 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3261" name="PA_文本框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83375" y="3014345"/>
            <a:ext cx="25558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当多个用例共同拥有一种类似的结构和行为的时候，可以将它们的共性抽象成父用例</a:t>
            </a:r>
            <a:endParaRPr kumimoji="0" 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3262" name="PA_文本框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83375" y="5525770"/>
            <a:ext cx="255524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在一些用例图中，用例的数目可能很多，这时就需要把这些用例组织起来。这种情况在一个系统包含很多子系统时会出现。</a:t>
            </a:r>
            <a:endParaRPr kumimoji="0" 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3263" name="PA_文本框 1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2010" y="2209483"/>
            <a:ext cx="1612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包含关系</a:t>
            </a:r>
            <a:endParaRPr kumimoji="0" lang="zh-CN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4" name="PA_文本框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33120" y="4767898"/>
            <a:ext cx="1612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扩展关系</a:t>
            </a:r>
            <a:endParaRPr kumimoji="0" lang="zh-CN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5" name="PA_文本框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36790" y="2209483"/>
            <a:ext cx="1612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泛化关系</a:t>
            </a:r>
            <a:endParaRPr kumimoji="0" lang="zh-CN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6" name="PA_文本框 2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11073" y="4767898"/>
            <a:ext cx="1612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分组关系</a:t>
            </a:r>
            <a:endParaRPr kumimoji="0" lang="zh-CN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PA_矩形 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462530" y="61595"/>
            <a:ext cx="3284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用例之间的可视化表示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PA_文本框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946910" y="966470"/>
            <a:ext cx="96634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1" i="0" u="none" strike="noStrike" cap="none" spc="0" normalizeH="0" baseline="0">
                <a:solidFill>
                  <a:srgbClr val="6C5B7B"/>
                </a:solidFill>
                <a:latin typeface="+mn-ea"/>
                <a:ea typeface="+mn-ea"/>
              </a:rPr>
              <a:t>用例除了与参与者有关联外，用例之间也存在着一定的关系。</a:t>
            </a:r>
            <a:endParaRPr kumimoji="0" lang="zh-CN" sz="2400" b="1" i="0" u="none" strike="noStrike" cap="none" spc="0" normalizeH="0" baseline="0">
              <a:solidFill>
                <a:srgbClr val="6C5B7B"/>
              </a:solidFill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7110" y="852805"/>
            <a:ext cx="692150" cy="692150"/>
            <a:chOff x="1252" y="3233"/>
            <a:chExt cx="1090" cy="1090"/>
          </a:xfrm>
        </p:grpSpPr>
        <p:sp>
          <p:nvSpPr>
            <p:cNvPr id="11" name="PA_椭圆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52" y="3233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3" name="PA_图片 31"/>
            <p:cNvPicPr>
              <a:picLocks noChangeAspect="1" noChangeArrowheads="1"/>
            </p:cNvPicPr>
            <p:nvPr>
              <p:custDataLst>
                <p:tags r:id="rId2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3508"/>
              <a:ext cx="73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 descr="QQ截图20210411155033"/>
          <p:cNvPicPr>
            <a:picLocks noChangeAspect="1"/>
          </p:cNvPicPr>
          <p:nvPr/>
        </p:nvPicPr>
        <p:blipFill>
          <a:blip r:embed="rId23"/>
          <a:srcRect l="2374" t="3091" r="3368" b="4220"/>
          <a:stretch>
            <a:fillRect/>
          </a:stretch>
        </p:blipFill>
        <p:spPr>
          <a:xfrm>
            <a:off x="3105150" y="1806575"/>
            <a:ext cx="3362325" cy="1697990"/>
          </a:xfrm>
          <a:prstGeom prst="rect">
            <a:avLst/>
          </a:prstGeom>
        </p:spPr>
      </p:pic>
      <p:pic>
        <p:nvPicPr>
          <p:cNvPr id="4" name="图片 3" descr="QQ截图20210411155546"/>
          <p:cNvPicPr>
            <a:picLocks noChangeAspect="1"/>
          </p:cNvPicPr>
          <p:nvPr/>
        </p:nvPicPr>
        <p:blipFill>
          <a:blip r:embed="rId24"/>
          <a:srcRect l="2405" t="5821" r="2405"/>
          <a:stretch>
            <a:fillRect/>
          </a:stretch>
        </p:blipFill>
        <p:spPr>
          <a:xfrm>
            <a:off x="3104515" y="4525010"/>
            <a:ext cx="3333750" cy="1483995"/>
          </a:xfrm>
          <a:prstGeom prst="rect">
            <a:avLst/>
          </a:prstGeom>
        </p:spPr>
      </p:pic>
      <p:pic>
        <p:nvPicPr>
          <p:cNvPr id="5" name="图片 4" descr="QQ截图20210411160253"/>
          <p:cNvPicPr>
            <a:picLocks noChangeAspect="1"/>
          </p:cNvPicPr>
          <p:nvPr/>
        </p:nvPicPr>
        <p:blipFill>
          <a:blip r:embed="rId25"/>
          <a:srcRect l="1959" t="3304" r="1718" b="3739"/>
          <a:stretch>
            <a:fillRect/>
          </a:stretch>
        </p:blipFill>
        <p:spPr>
          <a:xfrm>
            <a:off x="9239250" y="1806575"/>
            <a:ext cx="2787015" cy="1594485"/>
          </a:xfrm>
          <a:prstGeom prst="rect">
            <a:avLst/>
          </a:prstGeom>
        </p:spPr>
      </p:pic>
      <p:sp>
        <p:nvSpPr>
          <p:cNvPr id="6" name="PA_文本框 1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354820" y="4728845"/>
            <a:ext cx="255524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最简单的方法是把相关的用例放在一个包中组织起来。一组用例放在一个文件夹中。</a:t>
            </a:r>
            <a:endParaRPr kumimoji="0" 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/>
      <p:bldP spid="53251" grpId="0" bldLvl="0" animBg="1"/>
      <p:bldP spid="53252" grpId="0" bldLvl="0" animBg="1"/>
      <p:bldP spid="53253" grpId="0" bldLvl="0" animBg="1"/>
      <p:bldP spid="53255" grpId="0" bldLvl="0" animBg="1"/>
      <p:bldP spid="53256" grpId="0" bldLvl="0" animBg="1"/>
      <p:bldP spid="53257" grpId="0" bldLvl="0" animBg="1"/>
      <p:bldP spid="53258" grpId="0" bldLvl="0" animBg="1"/>
      <p:bldP spid="53259" grpId="0"/>
      <p:bldP spid="53260" grpId="0"/>
      <p:bldP spid="53261" grpId="0"/>
      <p:bldP spid="53262" grpId="0"/>
      <p:bldP spid="53263" grpId="0"/>
      <p:bldP spid="53264" grpId="0"/>
      <p:bldP spid="53265" grpId="0"/>
      <p:bldP spid="53266" grpId="0"/>
      <p:bldP spid="19" grpId="0"/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59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60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61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63" name="PA_文本框 2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38263" y="1606394"/>
            <a:ext cx="77146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单选：右侧图中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&lt;&lt;?&gt;&gt;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处的关系是以下哪种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45072" name="PA_图片 30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4" y="1606394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文本框 2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8263" y="3531771"/>
            <a:ext cx="18840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扩展关系</a:t>
            </a:r>
            <a:endParaRPr kumimoji="0" lang="zh-CN" sz="14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PA_文本框 2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37003" y="2838228"/>
            <a:ext cx="18980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包含关系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5" name="PA_文本框 2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37003" y="4188331"/>
            <a:ext cx="18745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、泛化关系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6" name="PA_文本框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37003" y="4789941"/>
            <a:ext cx="1905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、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分组关系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9" name="PA_矩形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62530" y="61595"/>
            <a:ext cx="3284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用例之间的可视化表示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 descr="QQ截图20210411164331"/>
          <p:cNvPicPr>
            <a:picLocks noChangeAspect="1"/>
          </p:cNvPicPr>
          <p:nvPr/>
        </p:nvPicPr>
        <p:blipFill>
          <a:blip r:embed="rId14"/>
          <a:srcRect l="3179" t="9242" r="2649" b="2727"/>
          <a:stretch>
            <a:fillRect/>
          </a:stretch>
        </p:blipFill>
        <p:spPr>
          <a:xfrm>
            <a:off x="5518785" y="2573655"/>
            <a:ext cx="4852670" cy="295148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14425" y="2723515"/>
            <a:ext cx="2485390" cy="6896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ldLvl="0" animBg="1" autoUpdateAnimBg="0"/>
      <p:bldP spid="45059" grpId="0" bldLvl="0" animBg="1" autoUpdateAnimBg="0"/>
      <p:bldP spid="45060" grpId="0" bldLvl="0" animBg="1" autoUpdateAnimBg="0"/>
      <p:bldP spid="45061" grpId="0" bldLvl="0" animBg="1" autoUpdateAnimBg="0"/>
      <p:bldP spid="45063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9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21250" y="1384300"/>
            <a:ext cx="1456690" cy="3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en-US" altLang="zh-CN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95110" y="1508760"/>
            <a:ext cx="24688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600" dirty="0">
                <a:solidFill>
                  <a:srgbClr val="FFFFFF"/>
                </a:solidFill>
                <a:sym typeface="+mn-ea"/>
              </a:rPr>
              <a:t>用例图建模</a:t>
            </a:r>
            <a:endParaRPr lang="zh-CN" sz="3600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600" dirty="0">
                <a:solidFill>
                  <a:srgbClr val="FFFFFF"/>
                </a:solidFill>
                <a:sym typeface="+mn-ea"/>
              </a:rPr>
              <a:t>技术及应用</a:t>
            </a:r>
            <a:endParaRPr kumimoji="0" 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nimBg="1"/>
      <p:bldP spid="30723" grpId="0" bldLvl="0" animBg="1"/>
      <p:bldP spid="30724" grpId="0" bldLvl="0" animBg="1"/>
      <p:bldP spid="30725" grpId="0" bldLvl="0" animBg="1"/>
      <p:bldP spid="30726" grpId="0" bldLvl="0" animBg="1"/>
      <p:bldP spid="30727" grpId="0" bldLvl="0" animBg="1"/>
      <p:bldP spid="30728" grpId="0" bldLvl="0" animBg="1"/>
      <p:bldP spid="30729" grpId="0" bldLvl="0" animBg="1"/>
      <p:bldP spid="30730" grpId="0" bldLvl="0" animBg="1"/>
      <p:bldP spid="30731" grpId="0" bldLvl="0" animBg="1"/>
      <p:bldP spid="30732" grpId="0"/>
      <p:bldP spid="307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PA_文本框 2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95120" y="2000250"/>
            <a:ext cx="5725795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1" i="0" u="none" strike="noStrike" cap="none" spc="0" normalizeH="0" baseline="0">
                <a:solidFill>
                  <a:srgbClr val="6C5B7B"/>
                </a:solidFill>
                <a:latin typeface="+mn-ea"/>
                <a:ea typeface="+mn-ea"/>
              </a:rPr>
              <a:t>识别出系统中的角色和用例</a:t>
            </a:r>
            <a:endParaRPr kumimoji="0" lang="zh-CN" b="1" i="0" u="none" strike="noStrike" cap="none" spc="0" normalizeH="0" baseline="0">
              <a:solidFill>
                <a:srgbClr val="6C5B7B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这项任务通常是由系统分析员，通过与用户进行沟通来完成。通过与用户之间的交流，提出问题，了解他们的业务需求。对于这些业务需求，需要向用户提出一些问题以得到所需要的答案。</a:t>
            </a:r>
            <a:endParaRPr kumimoji="0" lang="zh-CN" sz="1800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PA_文本框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95120" y="4098290"/>
            <a:ext cx="8658225" cy="79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区分用例之间的先后次序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某些用例必须在其他用例之前完成，因为它们之间要相互依赖。</a:t>
            </a:r>
            <a:endParaRPr kumimoji="0" 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7040" y="1992630"/>
            <a:ext cx="692150" cy="692150"/>
            <a:chOff x="1252" y="3233"/>
            <a:chExt cx="1090" cy="1090"/>
          </a:xfrm>
        </p:grpSpPr>
        <p:sp>
          <p:nvSpPr>
            <p:cNvPr id="11" name="PA_椭圆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52" y="3233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3" name="PA_图片 31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3508"/>
              <a:ext cx="73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447040" y="4072890"/>
            <a:ext cx="692150" cy="692150"/>
            <a:chOff x="825" y="3913"/>
            <a:chExt cx="1090" cy="1090"/>
          </a:xfrm>
        </p:grpSpPr>
        <p:sp>
          <p:nvSpPr>
            <p:cNvPr id="13" name="PA_椭圆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25" y="3913"/>
              <a:ext cx="1090" cy="109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2" name="PA_图片 30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4068"/>
              <a:ext cx="78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2" name="PA_矩形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47620" y="61595"/>
            <a:ext cx="33089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用例图建模技术及应用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PA_任意多边形 34"/>
          <p:cNvSpPr/>
          <p:nvPr>
            <p:custDataLst>
              <p:tags r:id="rId15"/>
            </p:custDataLst>
          </p:nvPr>
        </p:nvSpPr>
        <p:spPr bwMode="auto">
          <a:xfrm flipH="1">
            <a:off x="0" y="1041113"/>
            <a:ext cx="4660249" cy="719884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PA_文本框 4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914400" y="1140460"/>
            <a:ext cx="27533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用例图模型创建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PA_文本框 2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95120" y="5255895"/>
            <a:ext cx="86582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创建用例图模型结构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将已确定并细化的角色和用例放入用例图中。此时再借助包含、扩展和泛化的关系给出用例之间的结构模型。</a:t>
            </a:r>
            <a:endParaRPr 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2595" y="5255895"/>
            <a:ext cx="692150" cy="676910"/>
            <a:chOff x="870" y="6094"/>
            <a:chExt cx="1090" cy="1066"/>
          </a:xfrm>
        </p:grpSpPr>
        <p:sp>
          <p:nvSpPr>
            <p:cNvPr id="14" name="PA_椭圆 1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70" y="6094"/>
              <a:ext cx="1090" cy="106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1" name="PA_图片 29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" y="6297"/>
              <a:ext cx="548" cy="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QQ图片20210411164836"/>
          <p:cNvPicPr>
            <a:picLocks noChangeAspect="1"/>
          </p:cNvPicPr>
          <p:nvPr/>
        </p:nvPicPr>
        <p:blipFill>
          <a:blip r:embed="rId21"/>
          <a:srcRect l="13706" t="37668" r="20915" b="20000"/>
          <a:stretch>
            <a:fillRect/>
          </a:stretch>
        </p:blipFill>
        <p:spPr>
          <a:xfrm>
            <a:off x="7393940" y="1761490"/>
            <a:ext cx="4518025" cy="219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7" grpId="0"/>
      <p:bldP spid="8" grpId="0"/>
      <p:bldP spid="45062" grpId="0"/>
      <p:bldP spid="23" grpId="0" bldLvl="0" animBg="1"/>
      <p:bldP spid="2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A_矩形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21088" y="1876425"/>
            <a:ext cx="334962" cy="8318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67" name="PA_任意多边形 44"/>
          <p:cNvSpPr/>
          <p:nvPr>
            <p:custDataLst>
              <p:tags r:id="rId3"/>
            </p:custDataLst>
          </p:nvPr>
        </p:nvSpPr>
        <p:spPr bwMode="auto">
          <a:xfrm rot="-9693783">
            <a:off x="4081463" y="2838450"/>
            <a:ext cx="6084887" cy="628650"/>
          </a:xfrm>
          <a:custGeom>
            <a:avLst/>
            <a:gdLst>
              <a:gd name="T0" fmla="*/ 6077441 w 6084724"/>
              <a:gd name="T1" fmla="*/ 630526 h 627714"/>
              <a:gd name="T2" fmla="*/ 0 w 6084724"/>
              <a:gd name="T3" fmla="*/ 630526 h 627714"/>
              <a:gd name="T4" fmla="*/ 4552789 w 6084724"/>
              <a:gd name="T5" fmla="*/ 0 h 627714"/>
              <a:gd name="T6" fmla="*/ 6085213 w 6084724"/>
              <a:gd name="T7" fmla="*/ 614691 h 627714"/>
              <a:gd name="T8" fmla="*/ 0 60000 65536"/>
              <a:gd name="T9" fmla="*/ 0 60000 65536"/>
              <a:gd name="T10" fmla="*/ 0 60000 65536"/>
              <a:gd name="T11" fmla="*/ 0 60000 65536"/>
              <a:gd name="T12" fmla="*/ 0 w 6084724"/>
              <a:gd name="T13" fmla="*/ 0 h 627714"/>
              <a:gd name="T14" fmla="*/ 6084724 w 6084724"/>
              <a:gd name="T15" fmla="*/ 627714 h 62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PA_任意多边形 43"/>
          <p:cNvSpPr/>
          <p:nvPr>
            <p:custDataLst>
              <p:tags r:id="rId4"/>
            </p:custDataLst>
          </p:nvPr>
        </p:nvSpPr>
        <p:spPr bwMode="auto">
          <a:xfrm rot="2694935">
            <a:off x="3578225" y="1730375"/>
            <a:ext cx="419100" cy="2019300"/>
          </a:xfrm>
          <a:custGeom>
            <a:avLst/>
            <a:gdLst>
              <a:gd name="T0" fmla="*/ 0 w 419914"/>
              <a:gd name="T1" fmla="*/ 41875 h 2019468"/>
              <a:gd name="T2" fmla="*/ 80660 w 419914"/>
              <a:gd name="T3" fmla="*/ 0 h 2019468"/>
              <a:gd name="T4" fmla="*/ 417477 w 419914"/>
              <a:gd name="T5" fmla="*/ 0 h 2019468"/>
              <a:gd name="T6" fmla="*/ 417477 w 419914"/>
              <a:gd name="T7" fmla="*/ 1600390 h 2019468"/>
              <a:gd name="T8" fmla="*/ 0 w 419914"/>
              <a:gd name="T9" fmla="*/ 2018964 h 2019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914"/>
              <a:gd name="T16" fmla="*/ 0 h 2019468"/>
              <a:gd name="T17" fmla="*/ 419914 w 419914"/>
              <a:gd name="T18" fmla="*/ 2019468 h 2019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PA_矩形 3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4527550" y="2730500"/>
            <a:ext cx="100013" cy="6540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70" name="PA_文本框 3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35313" y="3940175"/>
            <a:ext cx="59801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THANK   YOU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/>
      <p:bldP spid="62468" grpId="0" animBg="1" autoUpdateAnimBg="0"/>
      <p:bldP spid="62469" grpId="0" animBg="1" autoUpdateAnimBg="0"/>
      <p:bldP spid="6247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PA_任意多边形 111"/>
          <p:cNvSpPr/>
          <p:nvPr>
            <p:custDataLst>
              <p:tags r:id="rId2"/>
            </p:custDataLst>
          </p:nvPr>
        </p:nvSpPr>
        <p:spPr bwMode="auto">
          <a:xfrm rot="-1299987">
            <a:off x="5305425" y="6118225"/>
            <a:ext cx="3878263" cy="695325"/>
          </a:xfrm>
          <a:custGeom>
            <a:avLst/>
            <a:gdLst>
              <a:gd name="T0" fmla="*/ 3880670 w 3877060"/>
              <a:gd name="T1" fmla="*/ 0 h 696658"/>
              <a:gd name="T2" fmla="*/ 3880670 w 3877060"/>
              <a:gd name="T3" fmla="*/ 692667 h 696658"/>
              <a:gd name="T4" fmla="*/ 1755247 w 3877060"/>
              <a:gd name="T5" fmla="*/ 692667 h 696658"/>
              <a:gd name="T6" fmla="*/ 0 w 3877060"/>
              <a:gd name="T7" fmla="*/ 0 h 696658"/>
              <a:gd name="T8" fmla="*/ 0 60000 65536"/>
              <a:gd name="T9" fmla="*/ 0 60000 65536"/>
              <a:gd name="T10" fmla="*/ 0 60000 65536"/>
              <a:gd name="T11" fmla="*/ 0 60000 65536"/>
              <a:gd name="T12" fmla="*/ 0 w 3877060"/>
              <a:gd name="T13" fmla="*/ 0 h 696658"/>
              <a:gd name="T14" fmla="*/ 3877060 w 3877060"/>
              <a:gd name="T15" fmla="*/ 696658 h 696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7060" h="696658">
                <a:moveTo>
                  <a:pt x="3877060" y="0"/>
                </a:moveTo>
                <a:lnTo>
                  <a:pt x="3877060" y="696658"/>
                </a:lnTo>
                <a:lnTo>
                  <a:pt x="1753615" y="696658"/>
                </a:lnTo>
                <a:lnTo>
                  <a:pt x="0" y="0"/>
                </a:lnTo>
                <a:lnTo>
                  <a:pt x="3877060" y="0"/>
                </a:lnTo>
                <a:close/>
              </a:path>
            </a:pathLst>
          </a:custGeom>
          <a:solidFill>
            <a:srgbClr val="F590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" name="PA_组合 112"/>
          <p:cNvGrpSpPr/>
          <p:nvPr>
            <p:custDataLst>
              <p:tags r:id="rId3"/>
            </p:custDataLst>
          </p:nvPr>
        </p:nvGrpSpPr>
        <p:grpSpPr bwMode="auto">
          <a:xfrm>
            <a:off x="3270250" y="2638425"/>
            <a:ext cx="5768975" cy="1122363"/>
            <a:chOff x="0" y="0"/>
            <a:chExt cx="5770322" cy="1121542"/>
          </a:xfrm>
        </p:grpSpPr>
        <p:sp>
          <p:nvSpPr>
            <p:cNvPr id="28701" name="任意多边形 113"/>
            <p:cNvSpPr/>
            <p:nvPr/>
          </p:nvSpPr>
          <p:spPr bwMode="auto">
            <a:xfrm rot="-180000">
              <a:off x="0" y="9517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2" name="任意多边形 114"/>
            <p:cNvSpPr/>
            <p:nvPr/>
          </p:nvSpPr>
          <p:spPr bwMode="auto">
            <a:xfrm rot="-180000">
              <a:off x="336822" y="0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76" name="PA_组合 115"/>
          <p:cNvGrpSpPr/>
          <p:nvPr>
            <p:custDataLst>
              <p:tags r:id="rId4"/>
            </p:custDataLst>
          </p:nvPr>
        </p:nvGrpSpPr>
        <p:grpSpPr bwMode="auto">
          <a:xfrm>
            <a:off x="3328988" y="3714750"/>
            <a:ext cx="5770562" cy="1120775"/>
            <a:chOff x="0" y="0"/>
            <a:chExt cx="5770322" cy="1121542"/>
          </a:xfrm>
        </p:grpSpPr>
        <p:sp>
          <p:nvSpPr>
            <p:cNvPr id="28699" name="任意多边形 116"/>
            <p:cNvSpPr/>
            <p:nvPr/>
          </p:nvSpPr>
          <p:spPr bwMode="auto">
            <a:xfrm rot="-180000">
              <a:off x="0" y="9517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B8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0" name="任意多边形 117"/>
            <p:cNvSpPr/>
            <p:nvPr/>
          </p:nvSpPr>
          <p:spPr bwMode="auto">
            <a:xfrm rot="-180000">
              <a:off x="336822" y="0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B8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77" name="PA_组合 118"/>
          <p:cNvGrpSpPr/>
          <p:nvPr>
            <p:custDataLst>
              <p:tags r:id="rId5"/>
            </p:custDataLst>
          </p:nvPr>
        </p:nvGrpSpPr>
        <p:grpSpPr bwMode="auto">
          <a:xfrm>
            <a:off x="3378200" y="4775200"/>
            <a:ext cx="5770563" cy="1136650"/>
            <a:chOff x="0" y="0"/>
            <a:chExt cx="5770322" cy="1136374"/>
          </a:xfrm>
        </p:grpSpPr>
        <p:sp>
          <p:nvSpPr>
            <p:cNvPr id="28697" name="任意多边形 119"/>
            <p:cNvSpPr/>
            <p:nvPr/>
          </p:nvSpPr>
          <p:spPr bwMode="auto">
            <a:xfrm rot="-180000">
              <a:off x="0" y="0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8" name="任意多边形 120"/>
            <p:cNvSpPr/>
            <p:nvPr/>
          </p:nvSpPr>
          <p:spPr bwMode="auto">
            <a:xfrm rot="-180000">
              <a:off x="336822" y="24349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78" name="PA_组合 121"/>
          <p:cNvGrpSpPr/>
          <p:nvPr>
            <p:custDataLst>
              <p:tags r:id="rId6"/>
            </p:custDataLst>
          </p:nvPr>
        </p:nvGrpSpPr>
        <p:grpSpPr bwMode="auto">
          <a:xfrm>
            <a:off x="8280400" y="0"/>
            <a:ext cx="1389063" cy="1287463"/>
            <a:chOff x="0" y="0"/>
            <a:chExt cx="2701935" cy="1257300"/>
          </a:xfrm>
        </p:grpSpPr>
        <p:sp>
          <p:nvSpPr>
            <p:cNvPr id="28693" name="矩形 122"/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/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/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/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/>
          <p:cNvGrpSpPr/>
          <p:nvPr>
            <p:custDataLst>
              <p:tags r:id="rId7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/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/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/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/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00233" y="182880"/>
            <a:ext cx="317373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</a:t>
            </a: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基础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81" name="PA_矩形 13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-180000">
            <a:off x="3232150" y="2319338"/>
            <a:ext cx="5791200" cy="69691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2" name="PA_矩形 13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-180000">
            <a:off x="3287713" y="3387725"/>
            <a:ext cx="5791200" cy="696913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3" name="PA_矩形 13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-180000">
            <a:off x="3343275" y="4470400"/>
            <a:ext cx="5791200" cy="695325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4" name="PA_矩形 13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-180000">
            <a:off x="3398838" y="5518150"/>
            <a:ext cx="5791200" cy="696913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5" name="PA_矩形 13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-240000">
            <a:off x="4051300" y="2414588"/>
            <a:ext cx="4089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86" name="PA_矩形 13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-240000">
            <a:off x="4105275" y="3514725"/>
            <a:ext cx="4089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87" name="PA_矩形 13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-240000">
            <a:off x="4179888" y="4565650"/>
            <a:ext cx="4089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88" name="PA_矩形 13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-240000">
            <a:off x="4273550" y="5648325"/>
            <a:ext cx="408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80" grpId="0"/>
      <p:bldP spid="28681" grpId="0" animBg="1"/>
      <p:bldP spid="28682" grpId="0" animBg="1"/>
      <p:bldP spid="28683" grpId="0" animBg="1"/>
      <p:bldP spid="28684" grpId="0" animBg="1"/>
      <p:bldP spid="28685" grpId="0"/>
      <p:bldP spid="28686" grpId="0"/>
      <p:bldP spid="28687" grpId="0"/>
      <p:bldP spid="286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21250" y="1384300"/>
            <a:ext cx="1456690" cy="3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en-US" altLang="zh-CN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18910" y="1569720"/>
            <a:ext cx="262128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200" dirty="0">
                <a:solidFill>
                  <a:srgbClr val="FFFFFF"/>
                </a:solidFill>
                <a:sym typeface="+mn-ea"/>
              </a:rPr>
              <a:t>用例和用例图</a:t>
            </a:r>
            <a:endParaRPr lang="zh-CN" sz="3200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200" dirty="0">
                <a:solidFill>
                  <a:srgbClr val="FFFFFF"/>
                </a:solidFill>
                <a:sym typeface="+mn-ea"/>
              </a:rPr>
              <a:t>的概念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nimBg="1"/>
      <p:bldP spid="30723" grpId="0" bldLvl="0" animBg="1"/>
      <p:bldP spid="30724" grpId="0" bldLvl="0" animBg="1"/>
      <p:bldP spid="30725" grpId="0" bldLvl="0" animBg="1"/>
      <p:bldP spid="30726" grpId="0" bldLvl="0" animBg="1"/>
      <p:bldP spid="30727" grpId="0" bldLvl="0" animBg="1"/>
      <p:bldP spid="30728" grpId="0" bldLvl="0" animBg="1"/>
      <p:bldP spid="30729" grpId="0" bldLvl="0" animBg="1"/>
      <p:bldP spid="30730" grpId="0" bldLvl="0" animBg="1"/>
      <p:bldP spid="30731" grpId="0" bldLvl="0" animBg="1"/>
      <p:bldP spid="30732" grpId="0"/>
      <p:bldP spid="307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PA_文本框 2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15945" y="2413000"/>
            <a:ext cx="6863715" cy="15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1" i="0" u="none" strike="noStrike" cap="none" spc="0" normalizeH="0" baseline="0">
                <a:solidFill>
                  <a:srgbClr val="6C5B7B"/>
                </a:solidFill>
                <a:latin typeface="+mn-ea"/>
                <a:ea typeface="+mn-ea"/>
              </a:rPr>
              <a:t>用例图是显示一组用例、参与者以及它们之间关系的一种图。</a:t>
            </a:r>
            <a:endParaRPr kumimoji="0" lang="zh-CN" b="1" i="0" u="none" strike="noStrike" cap="none" spc="0" normalizeH="0" baseline="0">
              <a:solidFill>
                <a:srgbClr val="6C5B7B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通过用例图可以知道谁将是系统相关的用户，他们希望选哪个提供什么样的服务，以及他们需要为系统提供的服务。</a:t>
            </a:r>
            <a:endParaRPr kumimoji="0" lang="zh-CN" sz="1800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PA_文本框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15945" y="4443095"/>
            <a:ext cx="6841490" cy="135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用例图的主要作用：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(1)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用来描述将要开发系统的功能需求和系统的使用场景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(2)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作为设计和开发过程的基础，促进各阶段开发工作的进展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(3)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用于验证与确认系统需求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67865" y="2405380"/>
            <a:ext cx="692150" cy="692150"/>
            <a:chOff x="1252" y="3233"/>
            <a:chExt cx="1090" cy="1090"/>
          </a:xfrm>
        </p:grpSpPr>
        <p:sp>
          <p:nvSpPr>
            <p:cNvPr id="11" name="PA_椭圆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52" y="3233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3" name="PA_图片 31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3508"/>
              <a:ext cx="73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1994535" y="4545330"/>
            <a:ext cx="692150" cy="692150"/>
            <a:chOff x="825" y="3913"/>
            <a:chExt cx="1090" cy="1090"/>
          </a:xfrm>
        </p:grpSpPr>
        <p:sp>
          <p:nvSpPr>
            <p:cNvPr id="13" name="PA_椭圆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25" y="3913"/>
              <a:ext cx="1090" cy="109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2" name="PA_图片 30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4068"/>
              <a:ext cx="78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2" name="PA_矩形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60015" y="62230"/>
            <a:ext cx="29806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用例和用例图的概念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PA_任意多边形 34"/>
          <p:cNvSpPr/>
          <p:nvPr>
            <p:custDataLst>
              <p:tags r:id="rId15"/>
            </p:custDataLst>
          </p:nvPr>
        </p:nvSpPr>
        <p:spPr bwMode="auto">
          <a:xfrm flipH="1">
            <a:off x="0" y="1041113"/>
            <a:ext cx="4660249" cy="719884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PA_文本框 4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34290" y="1140460"/>
            <a:ext cx="43173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用例图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(Use Case Diagram)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7" grpId="0"/>
      <p:bldP spid="8" grpId="0"/>
      <p:bldP spid="45062" grpId="0"/>
      <p:bldP spid="23" grpId="0" bldLvl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79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80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81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83" name="PA_任意多边形 12"/>
          <p:cNvSpPr/>
          <p:nvPr>
            <p:custDataLst>
              <p:tags r:id="rId6"/>
            </p:custDataLst>
          </p:nvPr>
        </p:nvSpPr>
        <p:spPr bwMode="auto">
          <a:xfrm rot="2083007">
            <a:off x="6412230" y="2257743"/>
            <a:ext cx="1562100" cy="1560512"/>
          </a:xfrm>
          <a:custGeom>
            <a:avLst/>
            <a:gdLst>
              <a:gd name="T0" fmla="*/ 50991 w 3340100"/>
              <a:gd name="T1" fmla="*/ 170315 h 3340100"/>
              <a:gd name="T2" fmla="*/ 290680 w 3340100"/>
              <a:gd name="T3" fmla="*/ 170315 h 3340100"/>
              <a:gd name="T4" fmla="*/ 170835 w 3340100"/>
              <a:gd name="T5" fmla="*/ 0 h 3340100"/>
              <a:gd name="T6" fmla="*/ 190244 w 3340100"/>
              <a:gd name="T7" fmla="*/ 20072 h 3340100"/>
              <a:gd name="T8" fmla="*/ 210623 w 3340100"/>
              <a:gd name="T9" fmla="*/ 24065 h 3340100"/>
              <a:gd name="T10" fmla="*/ 237332 w 3340100"/>
              <a:gd name="T11" fmla="*/ 13384 h 3340100"/>
              <a:gd name="T12" fmla="*/ 246399 w 3340100"/>
              <a:gd name="T13" fmla="*/ 38578 h 3340100"/>
              <a:gd name="T14" fmla="*/ 264025 w 3340100"/>
              <a:gd name="T15" fmla="*/ 50294 h 3340100"/>
              <a:gd name="T16" fmla="*/ 291634 w 3340100"/>
              <a:gd name="T17" fmla="*/ 49884 h 3340100"/>
              <a:gd name="T18" fmla="*/ 291291 w 3340100"/>
              <a:gd name="T19" fmla="*/ 77172 h 3340100"/>
              <a:gd name="T20" fmla="*/ 303386 w 3340100"/>
              <a:gd name="T21" fmla="*/ 95027 h 3340100"/>
              <a:gd name="T22" fmla="*/ 328245 w 3340100"/>
              <a:gd name="T23" fmla="*/ 104020 h 3340100"/>
              <a:gd name="T24" fmla="*/ 318079 w 3340100"/>
              <a:gd name="T25" fmla="*/ 129964 h 3340100"/>
              <a:gd name="T26" fmla="*/ 322440 w 3340100"/>
              <a:gd name="T27" fmla="*/ 151463 h 3340100"/>
              <a:gd name="T28" fmla="*/ 341671 w 3340100"/>
              <a:gd name="T29" fmla="*/ 170315 h 3340100"/>
              <a:gd name="T30" fmla="*/ 322602 w 3340100"/>
              <a:gd name="T31" fmla="*/ 189077 h 3340100"/>
              <a:gd name="T32" fmla="*/ 318268 w 3340100"/>
              <a:gd name="T33" fmla="*/ 210903 h 3340100"/>
              <a:gd name="T34" fmla="*/ 328245 w 3340100"/>
              <a:gd name="T35" fmla="*/ 236609 h 3340100"/>
              <a:gd name="T36" fmla="*/ 304021 w 3340100"/>
              <a:gd name="T37" fmla="*/ 245531 h 3340100"/>
              <a:gd name="T38" fmla="*/ 291493 w 3340100"/>
              <a:gd name="T39" fmla="*/ 264158 h 3340100"/>
              <a:gd name="T40" fmla="*/ 291634 w 3340100"/>
              <a:gd name="T41" fmla="*/ 290746 h 3340100"/>
              <a:gd name="T42" fmla="*/ 264966 w 3340100"/>
              <a:gd name="T43" fmla="*/ 290605 h 3340100"/>
              <a:gd name="T44" fmla="*/ 246281 w 3340100"/>
              <a:gd name="T45" fmla="*/ 303095 h 3340100"/>
              <a:gd name="T46" fmla="*/ 237332 w 3340100"/>
              <a:gd name="T47" fmla="*/ 327245 h 3340100"/>
              <a:gd name="T48" fmla="*/ 211548 w 3340100"/>
              <a:gd name="T49" fmla="*/ 317299 h 3340100"/>
              <a:gd name="T50" fmla="*/ 189655 w 3340100"/>
              <a:gd name="T51" fmla="*/ 321619 h 3340100"/>
              <a:gd name="T52" fmla="*/ 170835 w 3340100"/>
              <a:gd name="T53" fmla="*/ 340629 h 3340100"/>
              <a:gd name="T54" fmla="*/ 151926 w 3340100"/>
              <a:gd name="T55" fmla="*/ 321457 h 3340100"/>
              <a:gd name="T56" fmla="*/ 130361 w 3340100"/>
              <a:gd name="T57" fmla="*/ 317110 h 3340100"/>
              <a:gd name="T58" fmla="*/ 104339 w 3340100"/>
              <a:gd name="T59" fmla="*/ 327245 h 3340100"/>
              <a:gd name="T60" fmla="*/ 95318 w 3340100"/>
              <a:gd name="T61" fmla="*/ 302461 h 3340100"/>
              <a:gd name="T62" fmla="*/ 77408 w 3340100"/>
              <a:gd name="T63" fmla="*/ 290404 h 3340100"/>
              <a:gd name="T64" fmla="*/ 50037 w 3340100"/>
              <a:gd name="T65" fmla="*/ 290746 h 3340100"/>
              <a:gd name="T66" fmla="*/ 50448 w 3340100"/>
              <a:gd name="T67" fmla="*/ 263221 h 3340100"/>
              <a:gd name="T68" fmla="*/ 38695 w 3340100"/>
              <a:gd name="T69" fmla="*/ 245649 h 3340100"/>
              <a:gd name="T70" fmla="*/ 13425 w 3340100"/>
              <a:gd name="T71" fmla="*/ 236609 h 3340100"/>
              <a:gd name="T72" fmla="*/ 24139 w 3340100"/>
              <a:gd name="T73" fmla="*/ 209981 h 3340100"/>
              <a:gd name="T74" fmla="*/ 20133 w 3340100"/>
              <a:gd name="T75" fmla="*/ 189664 h 3340100"/>
              <a:gd name="T76" fmla="*/ 0 w 3340100"/>
              <a:gd name="T77" fmla="*/ 170315 h 3340100"/>
              <a:gd name="T78" fmla="*/ 20295 w 3340100"/>
              <a:gd name="T79" fmla="*/ 150876 h 3340100"/>
              <a:gd name="T80" fmla="*/ 24328 w 3340100"/>
              <a:gd name="T81" fmla="*/ 130886 h 3340100"/>
              <a:gd name="T82" fmla="*/ 13425 w 3340100"/>
              <a:gd name="T83" fmla="*/ 104020 h 3340100"/>
              <a:gd name="T84" fmla="*/ 39331 w 3340100"/>
              <a:gd name="T85" fmla="*/ 94909 h 3340100"/>
              <a:gd name="T86" fmla="*/ 50650 w 3340100"/>
              <a:gd name="T87" fmla="*/ 78111 h 3340100"/>
              <a:gd name="T88" fmla="*/ 50037 w 3340100"/>
              <a:gd name="T89" fmla="*/ 49884 h 3340100"/>
              <a:gd name="T90" fmla="*/ 78350 w 3340100"/>
              <a:gd name="T91" fmla="*/ 50496 h 3340100"/>
              <a:gd name="T92" fmla="*/ 95199 w 3340100"/>
              <a:gd name="T93" fmla="*/ 39211 h 3340100"/>
              <a:gd name="T94" fmla="*/ 104339 w 3340100"/>
              <a:gd name="T95" fmla="*/ 13384 h 3340100"/>
              <a:gd name="T96" fmla="*/ 131285 w 3340100"/>
              <a:gd name="T97" fmla="*/ 24254 h 3340100"/>
              <a:gd name="T98" fmla="*/ 151337 w 3340100"/>
              <a:gd name="T99" fmla="*/ 20234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4" name="PA_任意多边形 15"/>
          <p:cNvSpPr/>
          <p:nvPr>
            <p:custDataLst>
              <p:tags r:id="rId7"/>
            </p:custDataLst>
          </p:nvPr>
        </p:nvSpPr>
        <p:spPr bwMode="auto">
          <a:xfrm rot="2535249">
            <a:off x="4853305" y="3299143"/>
            <a:ext cx="2143125" cy="2143125"/>
          </a:xfrm>
          <a:custGeom>
            <a:avLst/>
            <a:gdLst>
              <a:gd name="T0" fmla="*/ 131676 w 3340100"/>
              <a:gd name="T1" fmla="*/ 441157 h 3340100"/>
              <a:gd name="T2" fmla="*/ 750638 w 3340100"/>
              <a:gd name="T3" fmla="*/ 441157 h 3340100"/>
              <a:gd name="T4" fmla="*/ 441157 w 3340100"/>
              <a:gd name="T5" fmla="*/ 0 h 3340100"/>
              <a:gd name="T6" fmla="*/ 491277 w 3340100"/>
              <a:gd name="T7" fmla="*/ 51990 h 3340100"/>
              <a:gd name="T8" fmla="*/ 543903 w 3340100"/>
              <a:gd name="T9" fmla="*/ 62335 h 3340100"/>
              <a:gd name="T10" fmla="*/ 612876 w 3340100"/>
              <a:gd name="T11" fmla="*/ 34668 h 3340100"/>
              <a:gd name="T12" fmla="*/ 636291 w 3340100"/>
              <a:gd name="T13" fmla="*/ 99926 h 3340100"/>
              <a:gd name="T14" fmla="*/ 681806 w 3340100"/>
              <a:gd name="T15" fmla="*/ 130274 h 3340100"/>
              <a:gd name="T16" fmla="*/ 753103 w 3340100"/>
              <a:gd name="T17" fmla="*/ 129212 h 3340100"/>
              <a:gd name="T18" fmla="*/ 752217 w 3340100"/>
              <a:gd name="T19" fmla="*/ 199896 h 3340100"/>
              <a:gd name="T20" fmla="*/ 783449 w 3340100"/>
              <a:gd name="T21" fmla="*/ 246145 h 3340100"/>
              <a:gd name="T22" fmla="*/ 847647 w 3340100"/>
              <a:gd name="T23" fmla="*/ 269439 h 3340100"/>
              <a:gd name="T24" fmla="*/ 821393 w 3340100"/>
              <a:gd name="T25" fmla="*/ 336638 h 3340100"/>
              <a:gd name="T26" fmla="*/ 832653 w 3340100"/>
              <a:gd name="T27" fmla="*/ 392326 h 3340100"/>
              <a:gd name="T28" fmla="*/ 882315 w 3340100"/>
              <a:gd name="T29" fmla="*/ 441157 h 3340100"/>
              <a:gd name="T30" fmla="*/ 833073 w 3340100"/>
              <a:gd name="T31" fmla="*/ 489757 h 3340100"/>
              <a:gd name="T32" fmla="*/ 821882 w 3340100"/>
              <a:gd name="T33" fmla="*/ 546291 h 3340100"/>
              <a:gd name="T34" fmla="*/ 847647 w 3340100"/>
              <a:gd name="T35" fmla="*/ 612876 h 3340100"/>
              <a:gd name="T36" fmla="*/ 785091 w 3340100"/>
              <a:gd name="T37" fmla="*/ 635985 h 3340100"/>
              <a:gd name="T38" fmla="*/ 752739 w 3340100"/>
              <a:gd name="T39" fmla="*/ 684236 h 3340100"/>
              <a:gd name="T40" fmla="*/ 753103 w 3340100"/>
              <a:gd name="T41" fmla="*/ 753103 h 3340100"/>
              <a:gd name="T42" fmla="*/ 684236 w 3340100"/>
              <a:gd name="T43" fmla="*/ 752739 h 3340100"/>
              <a:gd name="T44" fmla="*/ 635985 w 3340100"/>
              <a:gd name="T45" fmla="*/ 785091 h 3340100"/>
              <a:gd name="T46" fmla="*/ 612876 w 3340100"/>
              <a:gd name="T47" fmla="*/ 847647 h 3340100"/>
              <a:gd name="T48" fmla="*/ 546291 w 3340100"/>
              <a:gd name="T49" fmla="*/ 821882 h 3340100"/>
              <a:gd name="T50" fmla="*/ 489757 w 3340100"/>
              <a:gd name="T51" fmla="*/ 833073 h 3340100"/>
              <a:gd name="T52" fmla="*/ 441157 w 3340100"/>
              <a:gd name="T53" fmla="*/ 882315 h 3340100"/>
              <a:gd name="T54" fmla="*/ 392326 w 3340100"/>
              <a:gd name="T55" fmla="*/ 832653 h 3340100"/>
              <a:gd name="T56" fmla="*/ 336638 w 3340100"/>
              <a:gd name="T57" fmla="*/ 821393 h 3340100"/>
              <a:gd name="T58" fmla="*/ 269439 w 3340100"/>
              <a:gd name="T59" fmla="*/ 847647 h 3340100"/>
              <a:gd name="T60" fmla="*/ 246145 w 3340100"/>
              <a:gd name="T61" fmla="*/ 783449 h 3340100"/>
              <a:gd name="T62" fmla="*/ 199896 w 3340100"/>
              <a:gd name="T63" fmla="*/ 752217 h 3340100"/>
              <a:gd name="T64" fmla="*/ 129212 w 3340100"/>
              <a:gd name="T65" fmla="*/ 753103 h 3340100"/>
              <a:gd name="T66" fmla="*/ 130274 w 3340100"/>
              <a:gd name="T67" fmla="*/ 681806 h 3340100"/>
              <a:gd name="T68" fmla="*/ 99926 w 3340100"/>
              <a:gd name="T69" fmla="*/ 636291 h 3340100"/>
              <a:gd name="T70" fmla="*/ 34668 w 3340100"/>
              <a:gd name="T71" fmla="*/ 612876 h 3340100"/>
              <a:gd name="T72" fmla="*/ 62335 w 3340100"/>
              <a:gd name="T73" fmla="*/ 543903 h 3340100"/>
              <a:gd name="T74" fmla="*/ 51990 w 3340100"/>
              <a:gd name="T75" fmla="*/ 491277 h 3340100"/>
              <a:gd name="T76" fmla="*/ 0 w 3340100"/>
              <a:gd name="T77" fmla="*/ 441157 h 3340100"/>
              <a:gd name="T78" fmla="*/ 52409 w 3340100"/>
              <a:gd name="T79" fmla="*/ 390806 h 3340100"/>
              <a:gd name="T80" fmla="*/ 62824 w 3340100"/>
              <a:gd name="T81" fmla="*/ 339025 h 3340100"/>
              <a:gd name="T82" fmla="*/ 34668 w 3340100"/>
              <a:gd name="T83" fmla="*/ 269439 h 3340100"/>
              <a:gd name="T84" fmla="*/ 101567 w 3340100"/>
              <a:gd name="T85" fmla="*/ 245839 h 3340100"/>
              <a:gd name="T86" fmla="*/ 130797 w 3340100"/>
              <a:gd name="T87" fmla="*/ 202326 h 3340100"/>
              <a:gd name="T88" fmla="*/ 129212 w 3340100"/>
              <a:gd name="T89" fmla="*/ 129212 h 3340100"/>
              <a:gd name="T90" fmla="*/ 202326 w 3340100"/>
              <a:gd name="T91" fmla="*/ 130797 h 3340100"/>
              <a:gd name="T92" fmla="*/ 245839 w 3340100"/>
              <a:gd name="T93" fmla="*/ 101567 h 3340100"/>
              <a:gd name="T94" fmla="*/ 269439 w 3340100"/>
              <a:gd name="T95" fmla="*/ 34668 h 3340100"/>
              <a:gd name="T96" fmla="*/ 339025 w 3340100"/>
              <a:gd name="T97" fmla="*/ 62824 h 3340100"/>
              <a:gd name="T98" fmla="*/ 390806 w 3340100"/>
              <a:gd name="T99" fmla="*/ 52409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5" name="PA_任意多边形 18"/>
          <p:cNvSpPr/>
          <p:nvPr>
            <p:custDataLst>
              <p:tags r:id="rId8"/>
            </p:custDataLst>
          </p:nvPr>
        </p:nvSpPr>
        <p:spPr bwMode="auto">
          <a:xfrm rot="1877475">
            <a:off x="4739005" y="859155"/>
            <a:ext cx="2127250" cy="2125663"/>
          </a:xfrm>
          <a:custGeom>
            <a:avLst/>
            <a:gdLst>
              <a:gd name="T0" fmla="*/ 128772 w 3340100"/>
              <a:gd name="T1" fmla="*/ 430462 h 3340100"/>
              <a:gd name="T2" fmla="*/ 734081 w 3340100"/>
              <a:gd name="T3" fmla="*/ 430462 h 3340100"/>
              <a:gd name="T4" fmla="*/ 431427 w 3340100"/>
              <a:gd name="T5" fmla="*/ 0 h 3340100"/>
              <a:gd name="T6" fmla="*/ 480440 w 3340100"/>
              <a:gd name="T7" fmla="*/ 50730 h 3340100"/>
              <a:gd name="T8" fmla="*/ 531906 w 3340100"/>
              <a:gd name="T9" fmla="*/ 60823 h 3340100"/>
              <a:gd name="T10" fmla="*/ 599357 w 3340100"/>
              <a:gd name="T11" fmla="*/ 33828 h 3340100"/>
              <a:gd name="T12" fmla="*/ 622255 w 3340100"/>
              <a:gd name="T13" fmla="*/ 97503 h 3340100"/>
              <a:gd name="T14" fmla="*/ 666767 w 3340100"/>
              <a:gd name="T15" fmla="*/ 127116 h 3340100"/>
              <a:gd name="T16" fmla="*/ 736491 w 3340100"/>
              <a:gd name="T17" fmla="*/ 126080 h 3340100"/>
              <a:gd name="T18" fmla="*/ 735625 w 3340100"/>
              <a:gd name="T19" fmla="*/ 195050 h 3340100"/>
              <a:gd name="T20" fmla="*/ 766168 w 3340100"/>
              <a:gd name="T21" fmla="*/ 240176 h 3340100"/>
              <a:gd name="T22" fmla="*/ 828949 w 3340100"/>
              <a:gd name="T23" fmla="*/ 262906 h 3340100"/>
              <a:gd name="T24" fmla="*/ 803275 w 3340100"/>
              <a:gd name="T25" fmla="*/ 328476 h 3340100"/>
              <a:gd name="T26" fmla="*/ 814286 w 3340100"/>
              <a:gd name="T27" fmla="*/ 382814 h 3340100"/>
              <a:gd name="T28" fmla="*/ 862853 w 3340100"/>
              <a:gd name="T29" fmla="*/ 430462 h 3340100"/>
              <a:gd name="T30" fmla="*/ 814696 w 3340100"/>
              <a:gd name="T31" fmla="*/ 477882 h 3340100"/>
              <a:gd name="T32" fmla="*/ 803753 w 3340100"/>
              <a:gd name="T33" fmla="*/ 533046 h 3340100"/>
              <a:gd name="T34" fmla="*/ 828949 w 3340100"/>
              <a:gd name="T35" fmla="*/ 598017 h 3340100"/>
              <a:gd name="T36" fmla="*/ 767774 w 3340100"/>
              <a:gd name="T37" fmla="*/ 620565 h 3340100"/>
              <a:gd name="T38" fmla="*/ 736135 w 3340100"/>
              <a:gd name="T39" fmla="*/ 667646 h 3340100"/>
              <a:gd name="T40" fmla="*/ 736491 w 3340100"/>
              <a:gd name="T41" fmla="*/ 734844 h 3340100"/>
              <a:gd name="T42" fmla="*/ 669143 w 3340100"/>
              <a:gd name="T43" fmla="*/ 734489 h 3340100"/>
              <a:gd name="T44" fmla="*/ 621956 w 3340100"/>
              <a:gd name="T45" fmla="*/ 766056 h 3340100"/>
              <a:gd name="T46" fmla="*/ 599357 w 3340100"/>
              <a:gd name="T47" fmla="*/ 827095 h 3340100"/>
              <a:gd name="T48" fmla="*/ 534241 w 3340100"/>
              <a:gd name="T49" fmla="*/ 801956 h 3340100"/>
              <a:gd name="T50" fmla="*/ 478954 w 3340100"/>
              <a:gd name="T51" fmla="*/ 812874 h 3340100"/>
              <a:gd name="T52" fmla="*/ 431427 w 3340100"/>
              <a:gd name="T53" fmla="*/ 860923 h 3340100"/>
              <a:gd name="T54" fmla="*/ 383672 w 3340100"/>
              <a:gd name="T55" fmla="*/ 812465 h 3340100"/>
              <a:gd name="T56" fmla="*/ 329213 w 3340100"/>
              <a:gd name="T57" fmla="*/ 801478 h 3340100"/>
              <a:gd name="T58" fmla="*/ 263496 w 3340100"/>
              <a:gd name="T59" fmla="*/ 827095 h 3340100"/>
              <a:gd name="T60" fmla="*/ 240715 w 3340100"/>
              <a:gd name="T61" fmla="*/ 764455 h 3340100"/>
              <a:gd name="T62" fmla="*/ 195487 w 3340100"/>
              <a:gd name="T63" fmla="*/ 733980 h 3340100"/>
              <a:gd name="T64" fmla="*/ 126362 w 3340100"/>
              <a:gd name="T65" fmla="*/ 734844 h 3340100"/>
              <a:gd name="T66" fmla="*/ 127401 w 3340100"/>
              <a:gd name="T67" fmla="*/ 665276 h 3340100"/>
              <a:gd name="T68" fmla="*/ 97722 w 3340100"/>
              <a:gd name="T69" fmla="*/ 620863 h 3340100"/>
              <a:gd name="T70" fmla="*/ 33904 w 3340100"/>
              <a:gd name="T71" fmla="*/ 598017 h 3340100"/>
              <a:gd name="T72" fmla="*/ 60960 w 3340100"/>
              <a:gd name="T73" fmla="*/ 530716 h 3340100"/>
              <a:gd name="T74" fmla="*/ 50844 w 3340100"/>
              <a:gd name="T75" fmla="*/ 479367 h 3340100"/>
              <a:gd name="T76" fmla="*/ 0 w 3340100"/>
              <a:gd name="T77" fmla="*/ 430462 h 3340100"/>
              <a:gd name="T78" fmla="*/ 51254 w 3340100"/>
              <a:gd name="T79" fmla="*/ 381330 h 3340100"/>
              <a:gd name="T80" fmla="*/ 61438 w 3340100"/>
              <a:gd name="T81" fmla="*/ 330806 h 3340100"/>
              <a:gd name="T82" fmla="*/ 33904 w 3340100"/>
              <a:gd name="T83" fmla="*/ 262906 h 3340100"/>
              <a:gd name="T84" fmla="*/ 99327 w 3340100"/>
              <a:gd name="T85" fmla="*/ 239878 h 3340100"/>
              <a:gd name="T86" fmla="*/ 127912 w 3340100"/>
              <a:gd name="T87" fmla="*/ 197420 h 3340100"/>
              <a:gd name="T88" fmla="*/ 126362 w 3340100"/>
              <a:gd name="T89" fmla="*/ 126080 h 3340100"/>
              <a:gd name="T90" fmla="*/ 197863 w 3340100"/>
              <a:gd name="T91" fmla="*/ 127626 h 3340100"/>
              <a:gd name="T92" fmla="*/ 240416 w 3340100"/>
              <a:gd name="T93" fmla="*/ 99104 h 3340100"/>
              <a:gd name="T94" fmla="*/ 263496 w 3340100"/>
              <a:gd name="T95" fmla="*/ 33828 h 3340100"/>
              <a:gd name="T96" fmla="*/ 331547 w 3340100"/>
              <a:gd name="T97" fmla="*/ 61301 h 3340100"/>
              <a:gd name="T98" fmla="*/ 382185 w 3340100"/>
              <a:gd name="T99" fmla="*/ 51139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6" name="PA_文本框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59718" y="1532255"/>
            <a:ext cx="8794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01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7" name="PA_文本框 2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07518" y="2714943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02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8" name="PA_文本框 2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67668" y="3986530"/>
            <a:ext cx="8747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03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9" name="PA_文本框 2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858645" y="968375"/>
            <a:ext cx="2482850" cy="19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参与者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8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 panose="020F0502020204030204" pitchFamily="34" charset="0"/>
              </a:rPr>
              <a:t>也称为角色。</a:t>
            </a:r>
            <a:endParaRPr lang="zh-CN" sz="18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8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 panose="020F0502020204030204" pitchFamily="34" charset="0"/>
              </a:rPr>
              <a:t>是与系统进行交互的外部实体，通常是系统的一个用户，但也可以是其他系统或硬件设备。</a:t>
            </a:r>
            <a:endParaRPr kumimoji="0" lang="zh-CN" sz="18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0190" name="PA_文本框 2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58645" y="4222750"/>
            <a:ext cx="2459990" cy="135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用例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8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alibri" panose="020F0502020204030204" pitchFamily="34" charset="0"/>
              </a:rPr>
              <a:t>用于描述系统功能，从用户的角度描述系统包含的功能。</a:t>
            </a: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0191" name="PA_文本框 2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279765" y="2499995"/>
            <a:ext cx="35693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系统边界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确定了系统的范围。将系统内部的用例与系统外部的参与者分离。</a:t>
            </a:r>
            <a:endParaRPr kumimoji="0" lang="zh-CN" sz="18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" name="PA_任意多边形 12"/>
          <p:cNvSpPr/>
          <p:nvPr>
            <p:custDataLst>
              <p:tags r:id="rId15"/>
            </p:custDataLst>
          </p:nvPr>
        </p:nvSpPr>
        <p:spPr bwMode="auto">
          <a:xfrm rot="2083007">
            <a:off x="6169660" y="5060633"/>
            <a:ext cx="1562100" cy="1560512"/>
          </a:xfrm>
          <a:custGeom>
            <a:avLst/>
            <a:gdLst>
              <a:gd name="T0" fmla="*/ 50991 w 3340100"/>
              <a:gd name="T1" fmla="*/ 170315 h 3340100"/>
              <a:gd name="T2" fmla="*/ 290680 w 3340100"/>
              <a:gd name="T3" fmla="*/ 170315 h 3340100"/>
              <a:gd name="T4" fmla="*/ 170835 w 3340100"/>
              <a:gd name="T5" fmla="*/ 0 h 3340100"/>
              <a:gd name="T6" fmla="*/ 190244 w 3340100"/>
              <a:gd name="T7" fmla="*/ 20072 h 3340100"/>
              <a:gd name="T8" fmla="*/ 210623 w 3340100"/>
              <a:gd name="T9" fmla="*/ 24065 h 3340100"/>
              <a:gd name="T10" fmla="*/ 237332 w 3340100"/>
              <a:gd name="T11" fmla="*/ 13384 h 3340100"/>
              <a:gd name="T12" fmla="*/ 246399 w 3340100"/>
              <a:gd name="T13" fmla="*/ 38578 h 3340100"/>
              <a:gd name="T14" fmla="*/ 264025 w 3340100"/>
              <a:gd name="T15" fmla="*/ 50294 h 3340100"/>
              <a:gd name="T16" fmla="*/ 291634 w 3340100"/>
              <a:gd name="T17" fmla="*/ 49884 h 3340100"/>
              <a:gd name="T18" fmla="*/ 291291 w 3340100"/>
              <a:gd name="T19" fmla="*/ 77172 h 3340100"/>
              <a:gd name="T20" fmla="*/ 303386 w 3340100"/>
              <a:gd name="T21" fmla="*/ 95027 h 3340100"/>
              <a:gd name="T22" fmla="*/ 328245 w 3340100"/>
              <a:gd name="T23" fmla="*/ 104020 h 3340100"/>
              <a:gd name="T24" fmla="*/ 318079 w 3340100"/>
              <a:gd name="T25" fmla="*/ 129964 h 3340100"/>
              <a:gd name="T26" fmla="*/ 322440 w 3340100"/>
              <a:gd name="T27" fmla="*/ 151463 h 3340100"/>
              <a:gd name="T28" fmla="*/ 341671 w 3340100"/>
              <a:gd name="T29" fmla="*/ 170315 h 3340100"/>
              <a:gd name="T30" fmla="*/ 322602 w 3340100"/>
              <a:gd name="T31" fmla="*/ 189077 h 3340100"/>
              <a:gd name="T32" fmla="*/ 318268 w 3340100"/>
              <a:gd name="T33" fmla="*/ 210903 h 3340100"/>
              <a:gd name="T34" fmla="*/ 328245 w 3340100"/>
              <a:gd name="T35" fmla="*/ 236609 h 3340100"/>
              <a:gd name="T36" fmla="*/ 304021 w 3340100"/>
              <a:gd name="T37" fmla="*/ 245531 h 3340100"/>
              <a:gd name="T38" fmla="*/ 291493 w 3340100"/>
              <a:gd name="T39" fmla="*/ 264158 h 3340100"/>
              <a:gd name="T40" fmla="*/ 291634 w 3340100"/>
              <a:gd name="T41" fmla="*/ 290746 h 3340100"/>
              <a:gd name="T42" fmla="*/ 264966 w 3340100"/>
              <a:gd name="T43" fmla="*/ 290605 h 3340100"/>
              <a:gd name="T44" fmla="*/ 246281 w 3340100"/>
              <a:gd name="T45" fmla="*/ 303095 h 3340100"/>
              <a:gd name="T46" fmla="*/ 237332 w 3340100"/>
              <a:gd name="T47" fmla="*/ 327245 h 3340100"/>
              <a:gd name="T48" fmla="*/ 211548 w 3340100"/>
              <a:gd name="T49" fmla="*/ 317299 h 3340100"/>
              <a:gd name="T50" fmla="*/ 189655 w 3340100"/>
              <a:gd name="T51" fmla="*/ 321619 h 3340100"/>
              <a:gd name="T52" fmla="*/ 170835 w 3340100"/>
              <a:gd name="T53" fmla="*/ 340629 h 3340100"/>
              <a:gd name="T54" fmla="*/ 151926 w 3340100"/>
              <a:gd name="T55" fmla="*/ 321457 h 3340100"/>
              <a:gd name="T56" fmla="*/ 130361 w 3340100"/>
              <a:gd name="T57" fmla="*/ 317110 h 3340100"/>
              <a:gd name="T58" fmla="*/ 104339 w 3340100"/>
              <a:gd name="T59" fmla="*/ 327245 h 3340100"/>
              <a:gd name="T60" fmla="*/ 95318 w 3340100"/>
              <a:gd name="T61" fmla="*/ 302461 h 3340100"/>
              <a:gd name="T62" fmla="*/ 77408 w 3340100"/>
              <a:gd name="T63" fmla="*/ 290404 h 3340100"/>
              <a:gd name="T64" fmla="*/ 50037 w 3340100"/>
              <a:gd name="T65" fmla="*/ 290746 h 3340100"/>
              <a:gd name="T66" fmla="*/ 50448 w 3340100"/>
              <a:gd name="T67" fmla="*/ 263221 h 3340100"/>
              <a:gd name="T68" fmla="*/ 38695 w 3340100"/>
              <a:gd name="T69" fmla="*/ 245649 h 3340100"/>
              <a:gd name="T70" fmla="*/ 13425 w 3340100"/>
              <a:gd name="T71" fmla="*/ 236609 h 3340100"/>
              <a:gd name="T72" fmla="*/ 24139 w 3340100"/>
              <a:gd name="T73" fmla="*/ 209981 h 3340100"/>
              <a:gd name="T74" fmla="*/ 20133 w 3340100"/>
              <a:gd name="T75" fmla="*/ 189664 h 3340100"/>
              <a:gd name="T76" fmla="*/ 0 w 3340100"/>
              <a:gd name="T77" fmla="*/ 170315 h 3340100"/>
              <a:gd name="T78" fmla="*/ 20295 w 3340100"/>
              <a:gd name="T79" fmla="*/ 150876 h 3340100"/>
              <a:gd name="T80" fmla="*/ 24328 w 3340100"/>
              <a:gd name="T81" fmla="*/ 130886 h 3340100"/>
              <a:gd name="T82" fmla="*/ 13425 w 3340100"/>
              <a:gd name="T83" fmla="*/ 104020 h 3340100"/>
              <a:gd name="T84" fmla="*/ 39331 w 3340100"/>
              <a:gd name="T85" fmla="*/ 94909 h 3340100"/>
              <a:gd name="T86" fmla="*/ 50650 w 3340100"/>
              <a:gd name="T87" fmla="*/ 78111 h 3340100"/>
              <a:gd name="T88" fmla="*/ 50037 w 3340100"/>
              <a:gd name="T89" fmla="*/ 49884 h 3340100"/>
              <a:gd name="T90" fmla="*/ 78350 w 3340100"/>
              <a:gd name="T91" fmla="*/ 50496 h 3340100"/>
              <a:gd name="T92" fmla="*/ 95199 w 3340100"/>
              <a:gd name="T93" fmla="*/ 39211 h 3340100"/>
              <a:gd name="T94" fmla="*/ 104339 w 3340100"/>
              <a:gd name="T95" fmla="*/ 13384 h 3340100"/>
              <a:gd name="T96" fmla="*/ 131285 w 3340100"/>
              <a:gd name="T97" fmla="*/ 24254 h 3340100"/>
              <a:gd name="T98" fmla="*/ 151337 w 3340100"/>
              <a:gd name="T99" fmla="*/ 20234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PA_文本框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77013" y="5519738"/>
            <a:ext cx="74676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04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PA_文本框 2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279765" y="5203190"/>
            <a:ext cx="3569335" cy="79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关联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表示参与者与用例间的关系。</a:t>
            </a:r>
            <a:endParaRPr kumimoji="0" lang="zh-CN" sz="18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6" name="图片 5" descr="QQ截图20210411143010"/>
          <p:cNvPicPr>
            <a:picLocks noChangeAspect="1"/>
          </p:cNvPicPr>
          <p:nvPr/>
        </p:nvPicPr>
        <p:blipFill>
          <a:blip r:embed="rId18"/>
          <a:srcRect l="21530" t="16458" r="22771" b="14193"/>
          <a:stretch>
            <a:fillRect/>
          </a:stretch>
        </p:blipFill>
        <p:spPr>
          <a:xfrm>
            <a:off x="386715" y="1076325"/>
            <a:ext cx="1225550" cy="1691005"/>
          </a:xfrm>
          <a:prstGeom prst="rect">
            <a:avLst/>
          </a:prstGeom>
        </p:spPr>
      </p:pic>
      <p:pic>
        <p:nvPicPr>
          <p:cNvPr id="7" name="图片 6" descr="QQ截图20210411143252"/>
          <p:cNvPicPr>
            <a:picLocks noChangeAspect="1"/>
          </p:cNvPicPr>
          <p:nvPr/>
        </p:nvPicPr>
        <p:blipFill>
          <a:blip r:embed="rId19"/>
          <a:srcRect l="12680" t="16721" r="15915" b="12022"/>
          <a:stretch>
            <a:fillRect/>
          </a:stretch>
        </p:blipFill>
        <p:spPr>
          <a:xfrm>
            <a:off x="316230" y="4277995"/>
            <a:ext cx="1387475" cy="1242060"/>
          </a:xfrm>
          <a:prstGeom prst="rect">
            <a:avLst/>
          </a:prstGeom>
        </p:spPr>
      </p:pic>
      <p:sp>
        <p:nvSpPr>
          <p:cNvPr id="8" name="PA_矩形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660015" y="62230"/>
            <a:ext cx="29806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用例和用例图的概念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/>
      <p:bldP spid="50179" grpId="0" bldLvl="0" animBg="1"/>
      <p:bldP spid="50180" grpId="0" bldLvl="0" animBg="1"/>
      <p:bldP spid="50181" grpId="0" bldLvl="0" animBg="1"/>
      <p:bldP spid="50183" grpId="0" bldLvl="0" animBg="1"/>
      <p:bldP spid="50184" grpId="0" bldLvl="0" animBg="1"/>
      <p:bldP spid="50185" grpId="0" bldLvl="0" animBg="1"/>
      <p:bldP spid="50186" grpId="0"/>
      <p:bldP spid="50187" grpId="0"/>
      <p:bldP spid="50188" grpId="0"/>
      <p:bldP spid="50189" grpId="0"/>
      <p:bldP spid="50190" grpId="0"/>
      <p:bldP spid="50191" grpId="0"/>
      <p:bldP spid="3" grpId="0" bldLvl="0" animBg="1"/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80" name="PA_文本框 4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76625" y="5240020"/>
            <a:ext cx="51339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所有用例都放在系统边界内，表明属于一个系统。参与者放在边界的外面，不属于系统。参与者负责直接或间接地驱动与其相关联的用例的执行</a:t>
            </a:r>
            <a:endParaRPr kumimoji="0" 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32781" name="PA_组合 23"/>
          <p:cNvGrpSpPr/>
          <p:nvPr>
            <p:custDataLst>
              <p:tags r:id="rId7"/>
            </p:custDataLst>
          </p:nvPr>
        </p:nvGrpSpPr>
        <p:grpSpPr bwMode="auto">
          <a:xfrm>
            <a:off x="2116455" y="5231765"/>
            <a:ext cx="1057275" cy="922020"/>
            <a:chOff x="0" y="0"/>
            <a:chExt cx="1056192" cy="743368"/>
          </a:xfrm>
        </p:grpSpPr>
        <p:sp>
          <p:nvSpPr>
            <p:cNvPr id="32788" name="矩形 24"/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89" name="矩形 25"/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90" name="矩形 26"/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91" name="矩形 27"/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32782" name="PA_组合 28"/>
          <p:cNvGrpSpPr/>
          <p:nvPr>
            <p:custDataLst>
              <p:tags r:id="rId8"/>
            </p:custDataLst>
          </p:nvPr>
        </p:nvGrpSpPr>
        <p:grpSpPr bwMode="auto">
          <a:xfrm>
            <a:off x="8975090" y="5240020"/>
            <a:ext cx="1038225" cy="906145"/>
            <a:chOff x="0" y="0"/>
            <a:chExt cx="1039259" cy="743368"/>
          </a:xfrm>
        </p:grpSpPr>
        <p:sp>
          <p:nvSpPr>
            <p:cNvPr id="32784" name="矩形 29"/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85" name="矩形 30"/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86" name="矩形 31"/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787" name="矩形 32"/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 descr="QQ截图20210411142206"/>
          <p:cNvPicPr>
            <a:picLocks noChangeAspect="1"/>
          </p:cNvPicPr>
          <p:nvPr/>
        </p:nvPicPr>
        <p:blipFill>
          <a:blip r:embed="rId9"/>
          <a:srcRect l="5979" t="7421" r="11510" b="9549"/>
          <a:stretch>
            <a:fillRect/>
          </a:stretch>
        </p:blipFill>
        <p:spPr>
          <a:xfrm>
            <a:off x="3581400" y="1186815"/>
            <a:ext cx="5029835" cy="3566795"/>
          </a:xfrm>
          <a:prstGeom prst="rect">
            <a:avLst/>
          </a:prstGeom>
          <a:ln w="28575" cmpd="sng">
            <a:solidFill>
              <a:srgbClr val="6C5B7B"/>
            </a:solidFill>
            <a:prstDash val="solid"/>
          </a:ln>
          <a:effectLst/>
        </p:spPr>
      </p:pic>
      <p:sp>
        <p:nvSpPr>
          <p:cNvPr id="3" name="PA_矩形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660015" y="62230"/>
            <a:ext cx="29806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用例和用例图的概念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00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00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00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00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00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00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00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8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PA_文本框 2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30350" y="2396490"/>
            <a:ext cx="686371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1" i="0" u="none" strike="noStrike" cap="none" spc="0" normalizeH="0" baseline="0">
                <a:solidFill>
                  <a:srgbClr val="6C5B7B"/>
                </a:solidFill>
                <a:latin typeface="+mn-ea"/>
                <a:ea typeface="+mn-ea"/>
              </a:rPr>
              <a:t>参与者的作用：</a:t>
            </a:r>
            <a:endParaRPr kumimoji="0" lang="zh-CN" b="1" i="0" u="none" strike="noStrike" cap="none" spc="0" normalizeH="0" baseline="0">
              <a:solidFill>
                <a:srgbClr val="6C5B7B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kumimoji="0" lang="zh-CN" altLang="en-US" sz="1800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建立系统的外部用户模型</a:t>
            </a:r>
            <a:endParaRPr kumimoji="0" lang="zh-CN" altLang="en-US" sz="1800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kumimoji="0" lang="zh-CN" altLang="en-US" sz="1800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对系统边界之外的对象进行描述</a:t>
            </a:r>
            <a:endParaRPr kumimoji="0" lang="zh-CN" altLang="en-US" sz="1800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PA_文本框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30350" y="3935095"/>
            <a:ext cx="6841490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参与者实际上就是类，因此参与者之间也具有继承关系。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子参与者继承了父参与者的行为和含义，还可以增加自己独有的行为和含义。参与者之间的泛化关系用带空心三角箭头的实现来表示，箭头指向超类。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2930" y="2396490"/>
            <a:ext cx="692150" cy="692150"/>
            <a:chOff x="1252" y="3233"/>
            <a:chExt cx="1090" cy="1090"/>
          </a:xfrm>
        </p:grpSpPr>
        <p:sp>
          <p:nvSpPr>
            <p:cNvPr id="11" name="PA_椭圆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52" y="3233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3" name="PA_图片 31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3508"/>
              <a:ext cx="73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596265" y="3935095"/>
            <a:ext cx="692150" cy="692150"/>
            <a:chOff x="825" y="3913"/>
            <a:chExt cx="1090" cy="1090"/>
          </a:xfrm>
        </p:grpSpPr>
        <p:sp>
          <p:nvSpPr>
            <p:cNvPr id="13" name="PA_椭圆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25" y="3913"/>
              <a:ext cx="1090" cy="109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2" name="PA_图片 30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4068"/>
              <a:ext cx="78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PA_任意多边形 34"/>
          <p:cNvSpPr/>
          <p:nvPr>
            <p:custDataLst>
              <p:tags r:id="rId14"/>
            </p:custDataLst>
          </p:nvPr>
        </p:nvSpPr>
        <p:spPr bwMode="auto">
          <a:xfrm flipH="1">
            <a:off x="0" y="1041113"/>
            <a:ext cx="4660249" cy="719884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PA_文本框 4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914400" y="1140460"/>
            <a:ext cx="2540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参与者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(Actor)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6" name="图片 5" descr="QQ截图20210411144623"/>
          <p:cNvPicPr>
            <a:picLocks noChangeAspect="1"/>
          </p:cNvPicPr>
          <p:nvPr/>
        </p:nvPicPr>
        <p:blipFill>
          <a:blip r:embed="rId16"/>
          <a:srcRect l="13350" t="8691" r="12418" b="6072"/>
          <a:stretch>
            <a:fillRect/>
          </a:stretch>
        </p:blipFill>
        <p:spPr>
          <a:xfrm>
            <a:off x="8741410" y="1256665"/>
            <a:ext cx="2718435" cy="4462145"/>
          </a:xfrm>
          <a:prstGeom prst="rect">
            <a:avLst/>
          </a:prstGeom>
          <a:ln w="28575" cmpd="sng">
            <a:solidFill>
              <a:srgbClr val="6C5B7B"/>
            </a:solidFill>
            <a:prstDash val="solid"/>
          </a:ln>
        </p:spPr>
      </p:pic>
      <p:sp>
        <p:nvSpPr>
          <p:cNvPr id="9" name="PA_矩形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721766" y="5869136"/>
            <a:ext cx="27578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  <a:sym typeface="微软雅黑" panose="020B0503020204020204" pitchFamily="34" charset="-122"/>
              </a:rPr>
              <a:t>图书管理系统参与者之间的泛化关系</a:t>
            </a:r>
            <a:endParaRPr kumimoji="0" 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PA_矩形 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660015" y="62230"/>
            <a:ext cx="29806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用例和用例图的概念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7" grpId="0"/>
      <p:bldP spid="8" grpId="0"/>
      <p:bldP spid="23" grpId="0" bldLvl="0" animBg="1"/>
      <p:bldP spid="24" grpId="0"/>
      <p:bldP spid="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PA_文本框 2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10690" y="2045335"/>
            <a:ext cx="9126220" cy="15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1" i="0" u="none" strike="noStrike" cap="none" spc="0" normalizeH="0" baseline="0">
                <a:solidFill>
                  <a:srgbClr val="6C5B7B"/>
                </a:solidFill>
                <a:latin typeface="+mn-ea"/>
                <a:ea typeface="+mn-ea"/>
              </a:rPr>
              <a:t>用例描述了在不同条件下，针对某一项目的相关人员的请求，系统对做出的响应。</a:t>
            </a:r>
            <a:endParaRPr kumimoji="0" lang="zh-CN" b="1" i="0" u="none" strike="noStrike" cap="none" spc="0" normalizeH="0" baseline="0">
              <a:solidFill>
                <a:srgbClr val="6C5B7B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代表系统中各个项目相关人员之间根据系统的行为所达成的契约。用来描述参与者可以感受到的系统服务或功能。用例可大可小。</a:t>
            </a:r>
            <a:endParaRPr kumimoji="0" lang="zh-CN" sz="1800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PA_文本框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10055" y="3924935"/>
            <a:ext cx="9126855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使用用例进行系统的需求分析时的特点：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(1)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用例是从系统的使用角度描述系统中的信息，即在系统的外部所能看到的系统的功能，而不是考虑系统内部对该功能的具体实现方式。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(2)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用例描述了用户提出的一些可见需求，对应一个具体用户目标。用例划分了系统与外部实体的界限，是面向对象分析与设计的起点，是类、对象、操作的来源。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(3)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用例通常由某个参与者来执行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(4)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用例把执行结果反馈给参与者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(5)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用例在功能上具有完整性，即它从参与者接受输入，产生的结果最终再输出给参与者。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3270" y="2045335"/>
            <a:ext cx="692150" cy="692150"/>
            <a:chOff x="1252" y="3233"/>
            <a:chExt cx="1090" cy="1090"/>
          </a:xfrm>
        </p:grpSpPr>
        <p:sp>
          <p:nvSpPr>
            <p:cNvPr id="11" name="PA_椭圆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52" y="3233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3" name="PA_图片 31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3508"/>
              <a:ext cx="73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758825" y="3924935"/>
            <a:ext cx="692150" cy="692150"/>
            <a:chOff x="825" y="3913"/>
            <a:chExt cx="1090" cy="1090"/>
          </a:xfrm>
        </p:grpSpPr>
        <p:sp>
          <p:nvSpPr>
            <p:cNvPr id="13" name="PA_椭圆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25" y="3913"/>
              <a:ext cx="1090" cy="109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2" name="PA_图片 30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4068"/>
              <a:ext cx="78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PA_任意多边形 34"/>
          <p:cNvSpPr/>
          <p:nvPr>
            <p:custDataLst>
              <p:tags r:id="rId14"/>
            </p:custDataLst>
          </p:nvPr>
        </p:nvSpPr>
        <p:spPr bwMode="auto">
          <a:xfrm flipH="1">
            <a:off x="0" y="1041113"/>
            <a:ext cx="4660249" cy="719884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PA_文本框 4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914400" y="1140460"/>
            <a:ext cx="2540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用例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(Use Case)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PA_矩形 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60015" y="62230"/>
            <a:ext cx="29806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用例和用例图的概念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7" grpId="0"/>
      <p:bldP spid="8" grpId="0"/>
      <p:bldP spid="23" grpId="0" bldLvl="0" animBg="1"/>
      <p:bldP spid="2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PA_文本框 2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30350" y="2396490"/>
            <a:ext cx="4408805" cy="122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1" i="0" u="none" strike="noStrike" cap="none" spc="0" normalizeH="0" baseline="0">
                <a:solidFill>
                  <a:srgbClr val="6C5B7B"/>
                </a:solidFill>
                <a:latin typeface="+mn-ea"/>
                <a:ea typeface="+mn-ea"/>
              </a:rPr>
              <a:t>用例描述是对各个用例的详细说明</a:t>
            </a:r>
            <a:endParaRPr kumimoji="0" lang="zh-CN" b="1" i="0" u="none" strike="noStrike" cap="none" spc="0" normalizeH="0" baseline="0">
              <a:solidFill>
                <a:srgbClr val="6C5B7B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使得别人对这个系统有一个更详细的了解。</a:t>
            </a:r>
            <a:endParaRPr kumimoji="0" lang="zh-CN" sz="1800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PA_文本框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30350" y="3935095"/>
            <a:ext cx="4408805" cy="135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用例描述一般包括：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用例编号、用例概述（说明）、前置条件、基本事件流、其他事件流、异常事件流、异常事件流、后置条件等。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2930" y="2396490"/>
            <a:ext cx="692150" cy="692150"/>
            <a:chOff x="1252" y="3233"/>
            <a:chExt cx="1090" cy="1090"/>
          </a:xfrm>
        </p:grpSpPr>
        <p:sp>
          <p:nvSpPr>
            <p:cNvPr id="11" name="PA_椭圆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52" y="3233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3" name="PA_图片 31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3508"/>
              <a:ext cx="73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596265" y="3935095"/>
            <a:ext cx="692150" cy="692150"/>
            <a:chOff x="825" y="3913"/>
            <a:chExt cx="1090" cy="1090"/>
          </a:xfrm>
        </p:grpSpPr>
        <p:sp>
          <p:nvSpPr>
            <p:cNvPr id="13" name="PA_椭圆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25" y="3913"/>
              <a:ext cx="1090" cy="109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2" name="PA_图片 30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4068"/>
              <a:ext cx="78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PA_任意多边形 34"/>
          <p:cNvSpPr/>
          <p:nvPr>
            <p:custDataLst>
              <p:tags r:id="rId14"/>
            </p:custDataLst>
          </p:nvPr>
        </p:nvSpPr>
        <p:spPr bwMode="auto">
          <a:xfrm flipH="1">
            <a:off x="0" y="1041113"/>
            <a:ext cx="4660249" cy="719884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PA_文本框 4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1511300" y="1140460"/>
            <a:ext cx="16370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用例描述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7" name="图片 16" descr="QQ图片20210411153057"/>
          <p:cNvPicPr>
            <a:picLocks noChangeAspect="1"/>
          </p:cNvPicPr>
          <p:nvPr/>
        </p:nvPicPr>
        <p:blipFill>
          <a:blip r:embed="rId16"/>
          <a:srcRect l="14918" t="4301" r="14116" b="8611"/>
          <a:stretch>
            <a:fillRect/>
          </a:stretch>
        </p:blipFill>
        <p:spPr>
          <a:xfrm>
            <a:off x="6109970" y="980440"/>
            <a:ext cx="5694680" cy="5241290"/>
          </a:xfrm>
          <a:prstGeom prst="rect">
            <a:avLst/>
          </a:prstGeom>
        </p:spPr>
      </p:pic>
      <p:sp>
        <p:nvSpPr>
          <p:cNvPr id="18" name="PA_矩形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78131" y="6221561"/>
            <a:ext cx="275780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用例描述模板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PA_矩形 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660015" y="62230"/>
            <a:ext cx="29806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用例和用例图的概念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7" grpId="0"/>
      <p:bldP spid="8" grpId="0"/>
      <p:bldP spid="23" grpId="0" bldLvl="0" animBg="1"/>
      <p:bldP spid="24" grpId="0"/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4.1.3"/>
</p:tagLst>
</file>

<file path=ppt/tags/tag143.xml><?xml version="1.0" encoding="utf-8"?>
<p:tagLst xmlns:p="http://schemas.openxmlformats.org/presentationml/2006/main">
  <p:tag name="PA" val="v4.1.3"/>
</p:tagLst>
</file>

<file path=ppt/tags/tag144.xml><?xml version="1.0" encoding="utf-8"?>
<p:tagLst xmlns:p="http://schemas.openxmlformats.org/presentationml/2006/main">
  <p:tag name="PA" val="v4.1.3"/>
</p:tagLst>
</file>

<file path=ppt/tags/tag145.xml><?xml version="1.0" encoding="utf-8"?>
<p:tagLst xmlns:p="http://schemas.openxmlformats.org/presentationml/2006/main">
  <p:tag name="PA" val="v4.1.3"/>
</p:tagLst>
</file>

<file path=ppt/tags/tag146.xml><?xml version="1.0" encoding="utf-8"?>
<p:tagLst xmlns:p="http://schemas.openxmlformats.org/presentationml/2006/main">
  <p:tag name="PA" val="v4.1.3"/>
</p:tagLst>
</file>

<file path=ppt/tags/tag147.xml><?xml version="1.0" encoding="utf-8"?>
<p:tagLst xmlns:p="http://schemas.openxmlformats.org/presentationml/2006/main">
  <p:tag name="PA" val="v4.1.3"/>
</p:tagLst>
</file>

<file path=ppt/tags/tag148.xml><?xml version="1.0" encoding="utf-8"?>
<p:tagLst xmlns:p="http://schemas.openxmlformats.org/presentationml/2006/main">
  <p:tag name="PA" val="v4.1.3"/>
</p:tagLst>
</file>

<file path=ppt/tags/tag149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PA" val="v4.1.3"/>
</p:tagLst>
</file>

<file path=ppt/tags/tag151.xml><?xml version="1.0" encoding="utf-8"?>
<p:tagLst xmlns:p="http://schemas.openxmlformats.org/presentationml/2006/main">
  <p:tag name="PA" val="v4.1.3"/>
</p:tagLst>
</file>

<file path=ppt/tags/tag152.xml><?xml version="1.0" encoding="utf-8"?>
<p:tagLst xmlns:p="http://schemas.openxmlformats.org/presentationml/2006/main">
  <p:tag name="PA" val="v4.1.3"/>
</p:tagLst>
</file>

<file path=ppt/tags/tag153.xml><?xml version="1.0" encoding="utf-8"?>
<p:tagLst xmlns:p="http://schemas.openxmlformats.org/presentationml/2006/main">
  <p:tag name="PA" val="v4.1.3"/>
</p:tagLst>
</file>

<file path=ppt/tags/tag154.xml><?xml version="1.0" encoding="utf-8"?>
<p:tagLst xmlns:p="http://schemas.openxmlformats.org/presentationml/2006/main">
  <p:tag name="PA" val="v4.1.3"/>
</p:tagLst>
</file>

<file path=ppt/tags/tag155.xml><?xml version="1.0" encoding="utf-8"?>
<p:tagLst xmlns:p="http://schemas.openxmlformats.org/presentationml/2006/main">
  <p:tag name="PA" val="v4.1.3"/>
</p:tagLst>
</file>

<file path=ppt/tags/tag156.xml><?xml version="1.0" encoding="utf-8"?>
<p:tagLst xmlns:p="http://schemas.openxmlformats.org/presentationml/2006/main">
  <p:tag name="PA" val="v4.1.3"/>
</p:tagLst>
</file>

<file path=ppt/tags/tag157.xml><?xml version="1.0" encoding="utf-8"?>
<p:tagLst xmlns:p="http://schemas.openxmlformats.org/presentationml/2006/main">
  <p:tag name="PA" val="v4.1.3"/>
</p:tagLst>
</file>

<file path=ppt/tags/tag158.xml><?xml version="1.0" encoding="utf-8"?>
<p:tagLst xmlns:p="http://schemas.openxmlformats.org/presentationml/2006/main">
  <p:tag name="PA" val="v4.1.3"/>
</p:tagLst>
</file>

<file path=ppt/tags/tag159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60.xml><?xml version="1.0" encoding="utf-8"?>
<p:tagLst xmlns:p="http://schemas.openxmlformats.org/presentationml/2006/main">
  <p:tag name="PA" val="v4.1.3"/>
</p:tagLst>
</file>

<file path=ppt/tags/tag161.xml><?xml version="1.0" encoding="utf-8"?>
<p:tagLst xmlns:p="http://schemas.openxmlformats.org/presentationml/2006/main">
  <p:tag name="PA" val="v4.1.3"/>
</p:tagLst>
</file>

<file path=ppt/tags/tag162.xml><?xml version="1.0" encoding="utf-8"?>
<p:tagLst xmlns:p="http://schemas.openxmlformats.org/presentationml/2006/main">
  <p:tag name="PA" val="v4.1.3"/>
</p:tagLst>
</file>

<file path=ppt/tags/tag163.xml><?xml version="1.0" encoding="utf-8"?>
<p:tagLst xmlns:p="http://schemas.openxmlformats.org/presentationml/2006/main">
  <p:tag name="PA" val="v4.1.3"/>
</p:tagLst>
</file>

<file path=ppt/tags/tag164.xml><?xml version="1.0" encoding="utf-8"?>
<p:tagLst xmlns:p="http://schemas.openxmlformats.org/presentationml/2006/main">
  <p:tag name="PA" val="v4.1.3"/>
</p:tagLst>
</file>

<file path=ppt/tags/tag165.xml><?xml version="1.0" encoding="utf-8"?>
<p:tagLst xmlns:p="http://schemas.openxmlformats.org/presentationml/2006/main">
  <p:tag name="PA" val="v4.1.3"/>
</p:tagLst>
</file>

<file path=ppt/tags/tag166.xml><?xml version="1.0" encoding="utf-8"?>
<p:tagLst xmlns:p="http://schemas.openxmlformats.org/presentationml/2006/main">
  <p:tag name="PA" val="v4.1.3"/>
</p:tagLst>
</file>

<file path=ppt/tags/tag167.xml><?xml version="1.0" encoding="utf-8"?>
<p:tagLst xmlns:p="http://schemas.openxmlformats.org/presentationml/2006/main">
  <p:tag name="PA" val="v4.1.3"/>
</p:tagLst>
</file>

<file path=ppt/tags/tag168.xml><?xml version="1.0" encoding="utf-8"?>
<p:tagLst xmlns:p="http://schemas.openxmlformats.org/presentationml/2006/main">
  <p:tag name="PA" val="v4.1.3"/>
</p:tagLst>
</file>

<file path=ppt/tags/tag169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70.xml><?xml version="1.0" encoding="utf-8"?>
<p:tagLst xmlns:p="http://schemas.openxmlformats.org/presentationml/2006/main">
  <p:tag name="PA" val="v4.1.3"/>
</p:tagLst>
</file>

<file path=ppt/tags/tag171.xml><?xml version="1.0" encoding="utf-8"?>
<p:tagLst xmlns:p="http://schemas.openxmlformats.org/presentationml/2006/main">
  <p:tag name="PA" val="v4.1.3"/>
</p:tagLst>
</file>

<file path=ppt/tags/tag172.xml><?xml version="1.0" encoding="utf-8"?>
<p:tagLst xmlns:p="http://schemas.openxmlformats.org/presentationml/2006/main">
  <p:tag name="PA" val="v4.1.3"/>
</p:tagLst>
</file>

<file path=ppt/tags/tag173.xml><?xml version="1.0" encoding="utf-8"?>
<p:tagLst xmlns:p="http://schemas.openxmlformats.org/presentationml/2006/main">
  <p:tag name="PA" val="v4.1.3"/>
</p:tagLst>
</file>

<file path=ppt/tags/tag174.xml><?xml version="1.0" encoding="utf-8"?>
<p:tagLst xmlns:p="http://schemas.openxmlformats.org/presentationml/2006/main">
  <p:tag name="PA" val="v4.1.3"/>
</p:tagLst>
</file>

<file path=ppt/tags/tag175.xml><?xml version="1.0" encoding="utf-8"?>
<p:tagLst xmlns:p="http://schemas.openxmlformats.org/presentationml/2006/main">
  <p:tag name="PA" val="v4.1.3"/>
</p:tagLst>
</file>

<file path=ppt/tags/tag176.xml><?xml version="1.0" encoding="utf-8"?>
<p:tagLst xmlns:p="http://schemas.openxmlformats.org/presentationml/2006/main">
  <p:tag name="PA" val="v4.1.3"/>
</p:tagLst>
</file>

<file path=ppt/tags/tag177.xml><?xml version="1.0" encoding="utf-8"?>
<p:tagLst xmlns:p="http://schemas.openxmlformats.org/presentationml/2006/main">
  <p:tag name="PA" val="v4.1.3"/>
</p:tagLst>
</file>

<file path=ppt/tags/tag178.xml><?xml version="1.0" encoding="utf-8"?>
<p:tagLst xmlns:p="http://schemas.openxmlformats.org/presentationml/2006/main">
  <p:tag name="PA" val="v4.1.3"/>
</p:tagLst>
</file>

<file path=ppt/tags/tag179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80.xml><?xml version="1.0" encoding="utf-8"?>
<p:tagLst xmlns:p="http://schemas.openxmlformats.org/presentationml/2006/main">
  <p:tag name="PA" val="v4.1.3"/>
</p:tagLst>
</file>

<file path=ppt/tags/tag181.xml><?xml version="1.0" encoding="utf-8"?>
<p:tagLst xmlns:p="http://schemas.openxmlformats.org/presentationml/2006/main">
  <p:tag name="PA" val="v4.1.3"/>
</p:tagLst>
</file>

<file path=ppt/tags/tag182.xml><?xml version="1.0" encoding="utf-8"?>
<p:tagLst xmlns:p="http://schemas.openxmlformats.org/presentationml/2006/main">
  <p:tag name="PA" val="v4.1.3"/>
</p:tagLst>
</file>

<file path=ppt/tags/tag183.xml><?xml version="1.0" encoding="utf-8"?>
<p:tagLst xmlns:p="http://schemas.openxmlformats.org/presentationml/2006/main">
  <p:tag name="PA" val="v4.1.3"/>
</p:tagLst>
</file>

<file path=ppt/tags/tag184.xml><?xml version="1.0" encoding="utf-8"?>
<p:tagLst xmlns:p="http://schemas.openxmlformats.org/presentationml/2006/main">
  <p:tag name="PA" val="v4.1.3"/>
</p:tagLst>
</file>

<file path=ppt/tags/tag185.xml><?xml version="1.0" encoding="utf-8"?>
<p:tagLst xmlns:p="http://schemas.openxmlformats.org/presentationml/2006/main">
  <p:tag name="PA" val="v4.1.3"/>
</p:tagLst>
</file>

<file path=ppt/tags/tag186.xml><?xml version="1.0" encoding="utf-8"?>
<p:tagLst xmlns:p="http://schemas.openxmlformats.org/presentationml/2006/main">
  <p:tag name="PA" val="v4.1.3"/>
</p:tagLst>
</file>

<file path=ppt/tags/tag187.xml><?xml version="1.0" encoding="utf-8"?>
<p:tagLst xmlns:p="http://schemas.openxmlformats.org/presentationml/2006/main">
  <p:tag name="PA" val="v4.1.3"/>
</p:tagLst>
</file>

<file path=ppt/tags/tag188.xml><?xml version="1.0" encoding="utf-8"?>
<p:tagLst xmlns:p="http://schemas.openxmlformats.org/presentationml/2006/main">
  <p:tag name="PA" val="v4.1.3"/>
</p:tagLst>
</file>

<file path=ppt/tags/tag189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190.xml><?xml version="1.0" encoding="utf-8"?>
<p:tagLst xmlns:p="http://schemas.openxmlformats.org/presentationml/2006/main">
  <p:tag name="PA" val="v4.1.3"/>
</p:tagLst>
</file>

<file path=ppt/tags/tag191.xml><?xml version="1.0" encoding="utf-8"?>
<p:tagLst xmlns:p="http://schemas.openxmlformats.org/presentationml/2006/main">
  <p:tag name="PA" val="v4.1.3"/>
</p:tagLst>
</file>

<file path=ppt/tags/tag192.xml><?xml version="1.0" encoding="utf-8"?>
<p:tagLst xmlns:p="http://schemas.openxmlformats.org/presentationml/2006/main">
  <p:tag name="PA" val="v4.1.3"/>
</p:tagLst>
</file>

<file path=ppt/tags/tag193.xml><?xml version="1.0" encoding="utf-8"?>
<p:tagLst xmlns:p="http://schemas.openxmlformats.org/presentationml/2006/main">
  <p:tag name="PA" val="v4.1.3"/>
</p:tagLst>
</file>

<file path=ppt/tags/tag194.xml><?xml version="1.0" encoding="utf-8"?>
<p:tagLst xmlns:p="http://schemas.openxmlformats.org/presentationml/2006/main">
  <p:tag name="PA" val="v4.1.3"/>
</p:tagLst>
</file>

<file path=ppt/tags/tag195.xml><?xml version="1.0" encoding="utf-8"?>
<p:tagLst xmlns:p="http://schemas.openxmlformats.org/presentationml/2006/main">
  <p:tag name="PA" val="v4.1.3"/>
</p:tagLst>
</file>

<file path=ppt/tags/tag196.xml><?xml version="1.0" encoding="utf-8"?>
<p:tagLst xmlns:p="http://schemas.openxmlformats.org/presentationml/2006/main">
  <p:tag name="PA" val="v4.1.3"/>
</p:tagLst>
</file>

<file path=ppt/tags/tag197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1751</Words>
  <Application>WPS 演示</Application>
  <PresentationFormat>宽屏</PresentationFormat>
  <Paragraphs>160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微软雅黑</vt:lpstr>
      <vt:lpstr>方正姚体</vt:lpstr>
      <vt:lpstr>Arial Unicode MS</vt:lpstr>
      <vt:lpstr>等线</vt:lpstr>
      <vt:lpstr>黑体</vt:lpstr>
      <vt:lpstr>等线 Light</vt:lpstr>
      <vt:lpstr>幼圆</vt:lpstr>
      <vt:lpstr>华文琥珀</vt:lpstr>
      <vt:lpstr>华文细黑</vt:lpstr>
      <vt:lpstr>华文仿宋</vt:lpstr>
      <vt:lpstr>华文隶书</vt:lpstr>
      <vt:lpstr>微软雅黑 Light</vt:lpstr>
      <vt:lpstr>隶书</vt:lpstr>
      <vt:lpstr>华文新魏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林空Lynn</cp:lastModifiedBy>
  <cp:revision>26</cp:revision>
  <dcterms:created xsi:type="dcterms:W3CDTF">2016-08-30T15:41:00Z</dcterms:created>
  <dcterms:modified xsi:type="dcterms:W3CDTF">2021-04-11T09:03:16Z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