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3.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4.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5.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6.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7.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8.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9.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10.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11.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12.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13.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4.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notesSlides/notesSlide15.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16.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notesSlides/notesSlide17.xml" ContentType="application/vnd.openxmlformats-officedocument.presentationml.notesSlide+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31"/>
  </p:notesMasterIdLst>
  <p:sldIdLst>
    <p:sldId id="258" r:id="rId4"/>
    <p:sldId id="286" r:id="rId5"/>
    <p:sldId id="288"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290" r:id="rId25"/>
    <p:sldId id="312" r:id="rId26"/>
    <p:sldId id="313" r:id="rId27"/>
    <p:sldId id="314" r:id="rId28"/>
    <p:sldId id="316" r:id="rId29"/>
    <p:sldId id="32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7" d="100"/>
          <a:sy n="67" d="100"/>
        </p:scale>
        <p:origin x="64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A9913-DAFF-4AC4-A00D-EEF3451B5CD5}" type="datetimeFigureOut">
              <a:rPr lang="zh-CN" altLang="en-US" smtClean="0"/>
              <a:t>2021/4/9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D5886-07B7-448A-8728-3372821FF113}" type="slidenum">
              <a:rPr lang="zh-CN" altLang="en-US" smtClean="0"/>
              <a:t>‹#›</a:t>
            </a:fld>
            <a:endParaRPr lang="zh-CN" altLang="en-US"/>
          </a:p>
        </p:txBody>
      </p:sp>
    </p:spTree>
    <p:extLst>
      <p:ext uri="{BB962C8B-B14F-4D97-AF65-F5344CB8AC3E}">
        <p14:creationId xmlns:p14="http://schemas.microsoft.com/office/powerpoint/2010/main" val="86461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BB2AB800-265F-43A1-B4E9-3644BBA75080}"/>
              </a:ext>
            </a:extLst>
          </p:cNvPr>
          <p:cNvSpPr>
            <a:spLocks noGrp="1" noRot="1" noChangeAspect="1" noTextEdit="1"/>
          </p:cNvSpPr>
          <p:nvPr>
            <p:ph type="sldImg"/>
          </p:nvPr>
        </p:nvSpPr>
        <p:spPr/>
      </p:sp>
      <p:sp>
        <p:nvSpPr>
          <p:cNvPr id="56323" name="备注占位符 2">
            <a:extLst>
              <a:ext uri="{FF2B5EF4-FFF2-40B4-BE49-F238E27FC236}">
                <a16:creationId xmlns:a16="http://schemas.microsoft.com/office/drawing/2014/main" id="{F68E494B-9850-47CE-AED5-6DE0FC57F41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a:extLst>
              <a:ext uri="{FF2B5EF4-FFF2-40B4-BE49-F238E27FC236}">
                <a16:creationId xmlns:a16="http://schemas.microsoft.com/office/drawing/2014/main" id="{B0A55FF0-A359-4039-9D14-359EF9DD8C10}"/>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FB990BF1-1013-4728-9F25-3C00503A7753}"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16</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28037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59090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51059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21268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93736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79741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24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8</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24520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9</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10</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86790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11</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32891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13</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99569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14</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20247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2E3D5EED-F4FF-4740-B0F8-51D0BEFDD79F}"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t>15</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5775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FC0A5-AB9E-4002-84F5-EBF9C9BB2BD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5300DA-BC78-43E8-9A35-E2FC3C2875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5EE159C9-BCF8-4385-B37B-B292E48EA11A}"/>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FF433FC9-AAA2-4436-BCD9-6B6E961D2F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4A238C-5F4C-4CC7-BD4A-7457632E79CF}"/>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245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7FFED-F76E-4CAD-81A6-F5DCD3D0BEA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B25FA-40AF-4D7B-A983-2A573312FD5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E213727-693B-4276-840B-5F2E5092BBCC}"/>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BDC6F261-272C-42EF-BBDF-7DD98106E2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819621-4C08-4A34-A845-94C9BD563D1E}"/>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97915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84EBE3-09D1-4227-96AB-42464BBB082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A2C38D1-263E-4F24-8E89-F432FD87E95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37F38A-FBB6-4F2E-B57C-CA381A51BC91}"/>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5A0A51AE-B39D-4D36-9F71-DD34F8A52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D5DE9D-6877-49ED-9881-D5A4FC6458C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9145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a:extLst>
              <a:ext uri="{FF2B5EF4-FFF2-40B4-BE49-F238E27FC236}">
                <a16:creationId xmlns:a16="http://schemas.microsoft.com/office/drawing/2014/main" id="{D5E0A29B-7D1C-420A-92E7-112AC3BC8392}"/>
              </a:ext>
            </a:extLst>
          </p:cNvPr>
          <p:cNvSpPr>
            <a:spLocks noGrp="1" noChangeArrowheads="1"/>
          </p:cNvSpPr>
          <p:nvPr>
            <p:ph type="dt" sz="half" idx="10"/>
          </p:nvPr>
        </p:nvSpPr>
        <p:spPr>
          <a:ln/>
        </p:spPr>
        <p:txBody>
          <a:bodyPr/>
          <a:lstStyle>
            <a:lvl1pPr>
              <a:defRPr/>
            </a:lvl1pPr>
          </a:lstStyle>
          <a:p>
            <a:pPr>
              <a:defRPr/>
            </a:pPr>
            <a:fld id="{9868D0A1-E87A-449F-A516-FF47E4FCD1C4}" type="datetime1">
              <a:rPr lang="zh-CN" altLang="en-US"/>
              <a:pPr>
                <a:defRPr/>
              </a:pPr>
              <a:t>2021/4/9</a:t>
            </a:fld>
            <a:endParaRPr lang="zh-CN" altLang="en-US" sz="1800">
              <a:solidFill>
                <a:schemeClr val="tx1"/>
              </a:solidFill>
            </a:endParaRPr>
          </a:p>
        </p:txBody>
      </p:sp>
      <p:sp>
        <p:nvSpPr>
          <p:cNvPr id="5" name="页脚占位符 3">
            <a:extLst>
              <a:ext uri="{FF2B5EF4-FFF2-40B4-BE49-F238E27FC236}">
                <a16:creationId xmlns:a16="http://schemas.microsoft.com/office/drawing/2014/main" id="{74DE6BA9-6F50-47CB-A255-AA6F4715299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33BBFE1-492B-4DD6-B816-C4EA42D7182E}"/>
              </a:ext>
            </a:extLst>
          </p:cNvPr>
          <p:cNvSpPr>
            <a:spLocks noGrp="1" noChangeArrowheads="1"/>
          </p:cNvSpPr>
          <p:nvPr>
            <p:ph type="sldNum" sz="quarter" idx="12"/>
          </p:nvPr>
        </p:nvSpPr>
        <p:spPr>
          <a:ln/>
        </p:spPr>
        <p:txBody>
          <a:bodyPr/>
          <a:lstStyle>
            <a:lvl1pPr>
              <a:defRPr/>
            </a:lvl1pPr>
          </a:lstStyle>
          <a:p>
            <a:pPr>
              <a:defRPr/>
            </a:pPr>
            <a:fld id="{1934AE4F-8991-4777-B17C-94E995E9586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32893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AF72D0DA-C89F-4C40-9142-88D70C80FDA7}"/>
              </a:ext>
            </a:extLst>
          </p:cNvPr>
          <p:cNvSpPr>
            <a:spLocks noGrp="1" noChangeArrowheads="1"/>
          </p:cNvSpPr>
          <p:nvPr>
            <p:ph type="dt" sz="half" idx="10"/>
          </p:nvPr>
        </p:nvSpPr>
        <p:spPr>
          <a:ln/>
        </p:spPr>
        <p:txBody>
          <a:bodyPr/>
          <a:lstStyle>
            <a:lvl1pPr>
              <a:defRPr/>
            </a:lvl1pPr>
          </a:lstStyle>
          <a:p>
            <a:pPr>
              <a:defRPr/>
            </a:pPr>
            <a:fld id="{AA206E5C-170E-4E09-9491-97A47D42FBD6}" type="datetime1">
              <a:rPr lang="zh-CN" altLang="en-US"/>
              <a:pPr>
                <a:defRPr/>
              </a:pPr>
              <a:t>2021/4/9</a:t>
            </a:fld>
            <a:endParaRPr lang="zh-CN" altLang="en-US" sz="1800">
              <a:solidFill>
                <a:schemeClr val="tx1"/>
              </a:solidFill>
            </a:endParaRPr>
          </a:p>
        </p:txBody>
      </p:sp>
      <p:sp>
        <p:nvSpPr>
          <p:cNvPr id="5" name="页脚占位符 3">
            <a:extLst>
              <a:ext uri="{FF2B5EF4-FFF2-40B4-BE49-F238E27FC236}">
                <a16:creationId xmlns:a16="http://schemas.microsoft.com/office/drawing/2014/main" id="{EA32A3DA-DB9D-4DEE-8352-CC68170391C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83A699B-8CD3-4893-A0A8-68CE22AB9596}"/>
              </a:ext>
            </a:extLst>
          </p:cNvPr>
          <p:cNvSpPr>
            <a:spLocks noGrp="1" noChangeArrowheads="1"/>
          </p:cNvSpPr>
          <p:nvPr>
            <p:ph type="sldNum" sz="quarter" idx="12"/>
          </p:nvPr>
        </p:nvSpPr>
        <p:spPr>
          <a:ln/>
        </p:spPr>
        <p:txBody>
          <a:bodyPr/>
          <a:lstStyle>
            <a:lvl1pPr>
              <a:defRPr/>
            </a:lvl1pPr>
          </a:lstStyle>
          <a:p>
            <a:pPr>
              <a:defRPr/>
            </a:pPr>
            <a:fld id="{AC2D91B6-0045-48CA-B8F9-01699CF14D5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9952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9A8CF999-3CBF-4572-A2EC-2CCDFD6FCDB8}"/>
              </a:ext>
            </a:extLst>
          </p:cNvPr>
          <p:cNvSpPr>
            <a:spLocks noGrp="1" noChangeArrowheads="1"/>
          </p:cNvSpPr>
          <p:nvPr>
            <p:ph type="dt" sz="half" idx="10"/>
          </p:nvPr>
        </p:nvSpPr>
        <p:spPr>
          <a:ln/>
        </p:spPr>
        <p:txBody>
          <a:bodyPr/>
          <a:lstStyle>
            <a:lvl1pPr>
              <a:defRPr/>
            </a:lvl1pPr>
          </a:lstStyle>
          <a:p>
            <a:pPr>
              <a:defRPr/>
            </a:pPr>
            <a:fld id="{418B0439-1DB0-4791-B64B-A4DDD07C92D8}" type="datetime1">
              <a:rPr lang="zh-CN" altLang="en-US"/>
              <a:pPr>
                <a:defRPr/>
              </a:pPr>
              <a:t>2021/4/9</a:t>
            </a:fld>
            <a:endParaRPr lang="zh-CN" altLang="en-US" sz="1800">
              <a:solidFill>
                <a:schemeClr val="tx1"/>
              </a:solidFill>
            </a:endParaRPr>
          </a:p>
        </p:txBody>
      </p:sp>
      <p:sp>
        <p:nvSpPr>
          <p:cNvPr id="5" name="页脚占位符 3">
            <a:extLst>
              <a:ext uri="{FF2B5EF4-FFF2-40B4-BE49-F238E27FC236}">
                <a16:creationId xmlns:a16="http://schemas.microsoft.com/office/drawing/2014/main" id="{85960832-C955-400E-8B12-EA2ED53DA5C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49FD49BE-0850-4736-A801-4C353D61B4A3}"/>
              </a:ext>
            </a:extLst>
          </p:cNvPr>
          <p:cNvSpPr>
            <a:spLocks noGrp="1" noChangeArrowheads="1"/>
          </p:cNvSpPr>
          <p:nvPr>
            <p:ph type="sldNum" sz="quarter" idx="12"/>
          </p:nvPr>
        </p:nvSpPr>
        <p:spPr>
          <a:ln/>
        </p:spPr>
        <p:txBody>
          <a:bodyPr/>
          <a:lstStyle>
            <a:lvl1pPr>
              <a:defRPr/>
            </a:lvl1pPr>
          </a:lstStyle>
          <a:p>
            <a:pPr>
              <a:defRPr/>
            </a:pPr>
            <a:fld id="{AC1165A8-280B-416D-ACF8-248A3864985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50989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70A83027-8487-4350-8EB1-B925B2434417}"/>
              </a:ext>
            </a:extLst>
          </p:cNvPr>
          <p:cNvSpPr>
            <a:spLocks noGrp="1" noChangeArrowheads="1"/>
          </p:cNvSpPr>
          <p:nvPr>
            <p:ph type="dt" sz="half" idx="10"/>
          </p:nvPr>
        </p:nvSpPr>
        <p:spPr>
          <a:ln/>
        </p:spPr>
        <p:txBody>
          <a:bodyPr/>
          <a:lstStyle>
            <a:lvl1pPr>
              <a:defRPr/>
            </a:lvl1pPr>
          </a:lstStyle>
          <a:p>
            <a:pPr>
              <a:defRPr/>
            </a:pPr>
            <a:fld id="{C718B503-634F-4E56-9B10-F7945E376514}" type="datetime1">
              <a:rPr lang="zh-CN" altLang="en-US"/>
              <a:pPr>
                <a:defRPr/>
              </a:pPr>
              <a:t>2021/4/9</a:t>
            </a:fld>
            <a:endParaRPr lang="zh-CN" altLang="en-US" sz="1800">
              <a:solidFill>
                <a:schemeClr val="tx1"/>
              </a:solidFill>
            </a:endParaRPr>
          </a:p>
        </p:txBody>
      </p:sp>
      <p:sp>
        <p:nvSpPr>
          <p:cNvPr id="6" name="页脚占位符 3">
            <a:extLst>
              <a:ext uri="{FF2B5EF4-FFF2-40B4-BE49-F238E27FC236}">
                <a16:creationId xmlns:a16="http://schemas.microsoft.com/office/drawing/2014/main" id="{DA112797-ED04-4520-902C-5270CD4647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D341109-6BD7-446E-9A27-9C008189A821}"/>
              </a:ext>
            </a:extLst>
          </p:cNvPr>
          <p:cNvSpPr>
            <a:spLocks noGrp="1" noChangeArrowheads="1"/>
          </p:cNvSpPr>
          <p:nvPr>
            <p:ph type="sldNum" sz="quarter" idx="12"/>
          </p:nvPr>
        </p:nvSpPr>
        <p:spPr>
          <a:ln/>
        </p:spPr>
        <p:txBody>
          <a:bodyPr/>
          <a:lstStyle>
            <a:lvl1pPr>
              <a:defRPr/>
            </a:lvl1pPr>
          </a:lstStyle>
          <a:p>
            <a:pPr>
              <a:defRPr/>
            </a:pPr>
            <a:fld id="{D8EA813D-2522-41D2-AD69-C22E4AB3AF2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7756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B87F433A-02F9-4C2A-8F2C-2BEA98A319AF}"/>
              </a:ext>
            </a:extLst>
          </p:cNvPr>
          <p:cNvSpPr>
            <a:spLocks noGrp="1" noChangeArrowheads="1"/>
          </p:cNvSpPr>
          <p:nvPr>
            <p:ph type="dt" sz="half" idx="10"/>
          </p:nvPr>
        </p:nvSpPr>
        <p:spPr>
          <a:ln/>
        </p:spPr>
        <p:txBody>
          <a:bodyPr/>
          <a:lstStyle>
            <a:lvl1pPr>
              <a:defRPr/>
            </a:lvl1pPr>
          </a:lstStyle>
          <a:p>
            <a:pPr>
              <a:defRPr/>
            </a:pPr>
            <a:fld id="{AFF0D830-382D-4D77-82C6-C459CE898163}" type="datetime1">
              <a:rPr lang="zh-CN" altLang="en-US"/>
              <a:pPr>
                <a:defRPr/>
              </a:pPr>
              <a:t>2021/4/9</a:t>
            </a:fld>
            <a:endParaRPr lang="zh-CN" altLang="en-US" sz="1800">
              <a:solidFill>
                <a:schemeClr val="tx1"/>
              </a:solidFill>
            </a:endParaRPr>
          </a:p>
        </p:txBody>
      </p:sp>
      <p:sp>
        <p:nvSpPr>
          <p:cNvPr id="8" name="页脚占位符 3">
            <a:extLst>
              <a:ext uri="{FF2B5EF4-FFF2-40B4-BE49-F238E27FC236}">
                <a16:creationId xmlns:a16="http://schemas.microsoft.com/office/drawing/2014/main" id="{3D6C80DD-298B-48FD-AA37-B4483673A4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1BA0F984-616F-4647-8EF5-D9FB8D2ABC4B}"/>
              </a:ext>
            </a:extLst>
          </p:cNvPr>
          <p:cNvSpPr>
            <a:spLocks noGrp="1" noChangeArrowheads="1"/>
          </p:cNvSpPr>
          <p:nvPr>
            <p:ph type="sldNum" sz="quarter" idx="12"/>
          </p:nvPr>
        </p:nvSpPr>
        <p:spPr>
          <a:ln/>
        </p:spPr>
        <p:txBody>
          <a:bodyPr/>
          <a:lstStyle>
            <a:lvl1pPr>
              <a:defRPr/>
            </a:lvl1pPr>
          </a:lstStyle>
          <a:p>
            <a:pPr>
              <a:defRPr/>
            </a:pPr>
            <a:fld id="{54A92184-D217-4B79-81E2-B797F2943D8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80522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1B45DE-4CA7-4276-AF1D-093429C5BB2D}"/>
              </a:ext>
            </a:extLst>
          </p:cNvPr>
          <p:cNvSpPr>
            <a:spLocks noGrp="1" noChangeArrowheads="1"/>
          </p:cNvSpPr>
          <p:nvPr>
            <p:ph type="dt" sz="half" idx="10"/>
          </p:nvPr>
        </p:nvSpPr>
        <p:spPr>
          <a:ln/>
        </p:spPr>
        <p:txBody>
          <a:bodyPr/>
          <a:lstStyle>
            <a:lvl1pPr>
              <a:defRPr/>
            </a:lvl1pPr>
          </a:lstStyle>
          <a:p>
            <a:pPr>
              <a:defRPr/>
            </a:pPr>
            <a:fld id="{BA08FDE8-8536-415C-9B26-A1AF6672AFEB}" type="datetime1">
              <a:rPr lang="zh-CN" altLang="en-US"/>
              <a:pPr>
                <a:defRPr/>
              </a:pPr>
              <a:t>2021/4/9</a:t>
            </a:fld>
            <a:endParaRPr lang="zh-CN" altLang="en-US" sz="1800">
              <a:solidFill>
                <a:schemeClr val="tx1"/>
              </a:solidFill>
            </a:endParaRPr>
          </a:p>
        </p:txBody>
      </p:sp>
      <p:sp>
        <p:nvSpPr>
          <p:cNvPr id="4" name="页脚占位符 3">
            <a:extLst>
              <a:ext uri="{FF2B5EF4-FFF2-40B4-BE49-F238E27FC236}">
                <a16:creationId xmlns:a16="http://schemas.microsoft.com/office/drawing/2014/main" id="{4C0C448F-9B3A-4640-846B-931DEA17860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7FF74701-D193-4F9C-BC33-6E8279D0B189}"/>
              </a:ext>
            </a:extLst>
          </p:cNvPr>
          <p:cNvSpPr>
            <a:spLocks noGrp="1" noChangeArrowheads="1"/>
          </p:cNvSpPr>
          <p:nvPr>
            <p:ph type="sldNum" sz="quarter" idx="12"/>
          </p:nvPr>
        </p:nvSpPr>
        <p:spPr>
          <a:ln/>
        </p:spPr>
        <p:txBody>
          <a:bodyPr/>
          <a:lstStyle>
            <a:lvl1pPr>
              <a:defRPr/>
            </a:lvl1pPr>
          </a:lstStyle>
          <a:p>
            <a:pPr>
              <a:defRPr/>
            </a:pPr>
            <a:fld id="{3E74CB73-D3C0-4B39-89BA-7D77D70AE6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5782686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197D8271-6469-4D27-A8E7-4A5FFE90E50D}"/>
              </a:ext>
            </a:extLst>
          </p:cNvPr>
          <p:cNvSpPr>
            <a:spLocks noGrp="1" noChangeArrowheads="1"/>
          </p:cNvSpPr>
          <p:nvPr>
            <p:ph type="dt" sz="half" idx="10"/>
          </p:nvPr>
        </p:nvSpPr>
        <p:spPr>
          <a:ln/>
        </p:spPr>
        <p:txBody>
          <a:bodyPr/>
          <a:lstStyle>
            <a:lvl1pPr>
              <a:defRPr/>
            </a:lvl1pPr>
          </a:lstStyle>
          <a:p>
            <a:pPr>
              <a:defRPr/>
            </a:pPr>
            <a:fld id="{27087582-80F1-4C64-9EAB-EBC3325065C8}" type="datetime1">
              <a:rPr lang="zh-CN" altLang="en-US"/>
              <a:pPr>
                <a:defRPr/>
              </a:pPr>
              <a:t>2021/4/9</a:t>
            </a:fld>
            <a:endParaRPr lang="zh-CN" altLang="en-US" sz="1800">
              <a:solidFill>
                <a:schemeClr val="tx1"/>
              </a:solidFill>
            </a:endParaRPr>
          </a:p>
        </p:txBody>
      </p:sp>
      <p:sp>
        <p:nvSpPr>
          <p:cNvPr id="3" name="页脚占位符 3">
            <a:extLst>
              <a:ext uri="{FF2B5EF4-FFF2-40B4-BE49-F238E27FC236}">
                <a16:creationId xmlns:a16="http://schemas.microsoft.com/office/drawing/2014/main" id="{7A28C175-CEE5-4CF0-90AD-A10FCA1AA91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96148291-3EB4-4328-AB04-6979C8C44FA4}"/>
              </a:ext>
            </a:extLst>
          </p:cNvPr>
          <p:cNvSpPr>
            <a:spLocks noGrp="1" noChangeArrowheads="1"/>
          </p:cNvSpPr>
          <p:nvPr>
            <p:ph type="sldNum" sz="quarter" idx="12"/>
          </p:nvPr>
        </p:nvSpPr>
        <p:spPr>
          <a:ln/>
        </p:spPr>
        <p:txBody>
          <a:bodyPr/>
          <a:lstStyle>
            <a:lvl1pPr>
              <a:defRPr/>
            </a:lvl1pPr>
          </a:lstStyle>
          <a:p>
            <a:pPr>
              <a:defRPr/>
            </a:pPr>
            <a:fld id="{54BE697F-1C74-4FDF-88BB-35AEB59C58D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246420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566119F8-EB55-4A9A-855A-0BD47C60B99B}"/>
              </a:ext>
            </a:extLst>
          </p:cNvPr>
          <p:cNvSpPr>
            <a:spLocks noGrp="1" noChangeArrowheads="1"/>
          </p:cNvSpPr>
          <p:nvPr>
            <p:ph type="dt" sz="half" idx="10"/>
          </p:nvPr>
        </p:nvSpPr>
        <p:spPr>
          <a:ln/>
        </p:spPr>
        <p:txBody>
          <a:bodyPr/>
          <a:lstStyle>
            <a:lvl1pPr>
              <a:defRPr/>
            </a:lvl1pPr>
          </a:lstStyle>
          <a:p>
            <a:pPr>
              <a:defRPr/>
            </a:pPr>
            <a:fld id="{103D3996-E8F9-41E5-B538-BACE4748DA13}" type="datetime1">
              <a:rPr lang="zh-CN" altLang="en-US"/>
              <a:pPr>
                <a:defRPr/>
              </a:pPr>
              <a:t>2021/4/9</a:t>
            </a:fld>
            <a:endParaRPr lang="zh-CN" altLang="en-US" sz="1800">
              <a:solidFill>
                <a:schemeClr val="tx1"/>
              </a:solidFill>
            </a:endParaRPr>
          </a:p>
        </p:txBody>
      </p:sp>
      <p:sp>
        <p:nvSpPr>
          <p:cNvPr id="6" name="页脚占位符 3">
            <a:extLst>
              <a:ext uri="{FF2B5EF4-FFF2-40B4-BE49-F238E27FC236}">
                <a16:creationId xmlns:a16="http://schemas.microsoft.com/office/drawing/2014/main" id="{F3B1B711-DF34-4802-B1CB-FBA6900ED20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B9EF107D-84AB-40C0-9F8C-4BBC588E3CF1}"/>
              </a:ext>
            </a:extLst>
          </p:cNvPr>
          <p:cNvSpPr>
            <a:spLocks noGrp="1" noChangeArrowheads="1"/>
          </p:cNvSpPr>
          <p:nvPr>
            <p:ph type="sldNum" sz="quarter" idx="12"/>
          </p:nvPr>
        </p:nvSpPr>
        <p:spPr>
          <a:ln/>
        </p:spPr>
        <p:txBody>
          <a:bodyPr/>
          <a:lstStyle>
            <a:lvl1pPr>
              <a:defRPr/>
            </a:lvl1pPr>
          </a:lstStyle>
          <a:p>
            <a:pPr>
              <a:defRPr/>
            </a:pPr>
            <a:fld id="{CD8F2866-E66A-4836-821D-63A5EA4DD37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86614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9C117-00CF-4A1F-84F8-004B8320D6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907BBC-47B6-4203-A79D-C0AA54EFF7D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81C190-84A6-40B5-98EB-755ABF0F7B10}"/>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42EAFD49-970B-4F7F-99DA-1DFE03B094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FB82CE-064E-492C-BD9F-075D40543283}"/>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2409338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B46F0EC8-0C05-485B-836E-3B94C7D146ED}"/>
              </a:ext>
            </a:extLst>
          </p:cNvPr>
          <p:cNvSpPr>
            <a:spLocks noGrp="1" noChangeArrowheads="1"/>
          </p:cNvSpPr>
          <p:nvPr>
            <p:ph type="dt" sz="half" idx="10"/>
          </p:nvPr>
        </p:nvSpPr>
        <p:spPr>
          <a:ln/>
        </p:spPr>
        <p:txBody>
          <a:bodyPr/>
          <a:lstStyle>
            <a:lvl1pPr>
              <a:defRPr/>
            </a:lvl1pPr>
          </a:lstStyle>
          <a:p>
            <a:pPr>
              <a:defRPr/>
            </a:pPr>
            <a:fld id="{0F6B52F0-3115-45C5-89DC-A358D76E10FC}" type="datetime1">
              <a:rPr lang="zh-CN" altLang="en-US"/>
              <a:pPr>
                <a:defRPr/>
              </a:pPr>
              <a:t>2021/4/9</a:t>
            </a:fld>
            <a:endParaRPr lang="zh-CN" altLang="en-US" sz="1800">
              <a:solidFill>
                <a:schemeClr val="tx1"/>
              </a:solidFill>
            </a:endParaRPr>
          </a:p>
        </p:txBody>
      </p:sp>
      <p:sp>
        <p:nvSpPr>
          <p:cNvPr id="6" name="页脚占位符 3">
            <a:extLst>
              <a:ext uri="{FF2B5EF4-FFF2-40B4-BE49-F238E27FC236}">
                <a16:creationId xmlns:a16="http://schemas.microsoft.com/office/drawing/2014/main" id="{8B82036D-B62D-4F0D-A21A-CC7EC219CD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2434870-4B73-4A22-A800-D0C8827FD3AE}"/>
              </a:ext>
            </a:extLst>
          </p:cNvPr>
          <p:cNvSpPr>
            <a:spLocks noGrp="1" noChangeArrowheads="1"/>
          </p:cNvSpPr>
          <p:nvPr>
            <p:ph type="sldNum" sz="quarter" idx="12"/>
          </p:nvPr>
        </p:nvSpPr>
        <p:spPr>
          <a:ln/>
        </p:spPr>
        <p:txBody>
          <a:bodyPr/>
          <a:lstStyle>
            <a:lvl1pPr>
              <a:defRPr/>
            </a:lvl1pPr>
          </a:lstStyle>
          <a:p>
            <a:pPr>
              <a:defRPr/>
            </a:pPr>
            <a:fld id="{214E4A8F-372B-4869-BD5C-DF948A57168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226800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5672624E-3281-40B2-BD4E-0B1114CAD179}"/>
              </a:ext>
            </a:extLst>
          </p:cNvPr>
          <p:cNvSpPr>
            <a:spLocks noGrp="1" noChangeArrowheads="1"/>
          </p:cNvSpPr>
          <p:nvPr>
            <p:ph type="dt" sz="half" idx="10"/>
          </p:nvPr>
        </p:nvSpPr>
        <p:spPr>
          <a:ln/>
        </p:spPr>
        <p:txBody>
          <a:bodyPr/>
          <a:lstStyle>
            <a:lvl1pPr>
              <a:defRPr/>
            </a:lvl1pPr>
          </a:lstStyle>
          <a:p>
            <a:pPr>
              <a:defRPr/>
            </a:pPr>
            <a:fld id="{4E1AC7B2-02E3-4919-ABFB-4EACC4C426C3}" type="datetime1">
              <a:rPr lang="zh-CN" altLang="en-US"/>
              <a:pPr>
                <a:defRPr/>
              </a:pPr>
              <a:t>2021/4/9</a:t>
            </a:fld>
            <a:endParaRPr lang="zh-CN" altLang="en-US" sz="1800">
              <a:solidFill>
                <a:schemeClr val="tx1"/>
              </a:solidFill>
            </a:endParaRPr>
          </a:p>
        </p:txBody>
      </p:sp>
      <p:sp>
        <p:nvSpPr>
          <p:cNvPr id="5" name="页脚占位符 3">
            <a:extLst>
              <a:ext uri="{FF2B5EF4-FFF2-40B4-BE49-F238E27FC236}">
                <a16:creationId xmlns:a16="http://schemas.microsoft.com/office/drawing/2014/main" id="{9098BFAA-6C26-4239-8A28-6E2D9D9DE9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2C24756-CBAC-4037-82AC-7E02A2C67C43}"/>
              </a:ext>
            </a:extLst>
          </p:cNvPr>
          <p:cNvSpPr>
            <a:spLocks noGrp="1" noChangeArrowheads="1"/>
          </p:cNvSpPr>
          <p:nvPr>
            <p:ph type="sldNum" sz="quarter" idx="12"/>
          </p:nvPr>
        </p:nvSpPr>
        <p:spPr>
          <a:ln/>
        </p:spPr>
        <p:txBody>
          <a:bodyPr/>
          <a:lstStyle>
            <a:lvl1pPr>
              <a:defRPr/>
            </a:lvl1pPr>
          </a:lstStyle>
          <a:p>
            <a:pPr>
              <a:defRPr/>
            </a:pPr>
            <a:fld id="{6382F585-DF73-407C-9F0C-443B595BA30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52072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4068BF95-EF5F-4B9E-BEAA-85676D80EE14}"/>
              </a:ext>
            </a:extLst>
          </p:cNvPr>
          <p:cNvSpPr>
            <a:spLocks noGrp="1" noChangeArrowheads="1"/>
          </p:cNvSpPr>
          <p:nvPr>
            <p:ph type="dt" sz="half" idx="10"/>
          </p:nvPr>
        </p:nvSpPr>
        <p:spPr>
          <a:ln/>
        </p:spPr>
        <p:txBody>
          <a:bodyPr/>
          <a:lstStyle>
            <a:lvl1pPr>
              <a:defRPr/>
            </a:lvl1pPr>
          </a:lstStyle>
          <a:p>
            <a:pPr>
              <a:defRPr/>
            </a:pPr>
            <a:fld id="{1F42C5DB-1000-4213-8AA2-423D203CEC3F}" type="datetime1">
              <a:rPr lang="zh-CN" altLang="en-US"/>
              <a:pPr>
                <a:defRPr/>
              </a:pPr>
              <a:t>2021/4/9</a:t>
            </a:fld>
            <a:endParaRPr lang="zh-CN" altLang="en-US" sz="1800">
              <a:solidFill>
                <a:schemeClr val="tx1"/>
              </a:solidFill>
            </a:endParaRPr>
          </a:p>
        </p:txBody>
      </p:sp>
      <p:sp>
        <p:nvSpPr>
          <p:cNvPr id="5" name="页脚占位符 3">
            <a:extLst>
              <a:ext uri="{FF2B5EF4-FFF2-40B4-BE49-F238E27FC236}">
                <a16:creationId xmlns:a16="http://schemas.microsoft.com/office/drawing/2014/main" id="{9AB579ED-E932-48BF-BE67-64549749B9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F770CEA4-6D99-469C-A2FE-2745E9550908}"/>
              </a:ext>
            </a:extLst>
          </p:cNvPr>
          <p:cNvSpPr>
            <a:spLocks noGrp="1" noChangeArrowheads="1"/>
          </p:cNvSpPr>
          <p:nvPr>
            <p:ph type="sldNum" sz="quarter" idx="12"/>
          </p:nvPr>
        </p:nvSpPr>
        <p:spPr>
          <a:ln/>
        </p:spPr>
        <p:txBody>
          <a:bodyPr/>
          <a:lstStyle>
            <a:lvl1pPr>
              <a:defRPr/>
            </a:lvl1pPr>
          </a:lstStyle>
          <a:p>
            <a:pPr>
              <a:defRPr/>
            </a:pPr>
            <a:fld id="{82330CCE-2421-4351-AC98-1DF72F514CA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8670544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2"/>
          <p:cNvSpPr>
            <a:spLocks noGrp="1" noChangeArrowheads="1"/>
          </p:cNvSpPr>
          <p:nvPr>
            <p:ph type="dt" sz="half" idx="10"/>
          </p:nvPr>
        </p:nvSpPr>
        <p:spPr/>
        <p:txBody>
          <a:bodyPr/>
          <a:lstStyle>
            <a:lvl1pPr>
              <a:defRPr/>
            </a:lvl1pPr>
          </a:lstStyle>
          <a:p>
            <a:pPr>
              <a:defRPr/>
            </a:pPr>
            <a:fld id="{9868D0A1-E87A-449F-A516-FF47E4FCD1C4}" type="datetime1">
              <a:rPr lang="zh-CN" altLang="en-US"/>
              <a:t>2021/4/9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1934AE4F-8991-4777-B17C-94E995E9586E}"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9563064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AA206E5C-170E-4E09-9491-97A47D42FBD6}" type="datetime1">
              <a:rPr lang="zh-CN" altLang="en-US"/>
              <a:t>2021/4/9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2D91B6-0045-48CA-B8F9-01699CF14D51}"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183858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2"/>
          <p:cNvSpPr>
            <a:spLocks noGrp="1" noChangeArrowheads="1"/>
          </p:cNvSpPr>
          <p:nvPr>
            <p:ph type="dt" sz="half" idx="10"/>
          </p:nvPr>
        </p:nvSpPr>
        <p:spPr/>
        <p:txBody>
          <a:bodyPr/>
          <a:lstStyle>
            <a:lvl1pPr>
              <a:defRPr/>
            </a:lvl1pPr>
          </a:lstStyle>
          <a:p>
            <a:pPr>
              <a:defRPr/>
            </a:pPr>
            <a:fld id="{418B0439-1DB0-4791-B64B-A4DDD07C92D8}" type="datetime1">
              <a:rPr lang="zh-CN" altLang="en-US"/>
              <a:t>2021/4/9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AC1165A8-280B-416D-ACF8-248A3864985D}"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288167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p:cNvSpPr>
            <a:spLocks noGrp="1" noChangeArrowheads="1"/>
          </p:cNvSpPr>
          <p:nvPr>
            <p:ph type="dt" sz="half" idx="10"/>
          </p:nvPr>
        </p:nvSpPr>
        <p:spPr/>
        <p:txBody>
          <a:bodyPr/>
          <a:lstStyle>
            <a:lvl1pPr>
              <a:defRPr/>
            </a:lvl1pPr>
          </a:lstStyle>
          <a:p>
            <a:pPr>
              <a:defRPr/>
            </a:pPr>
            <a:fld id="{C718B503-634F-4E56-9B10-F7945E376514}" type="datetime1">
              <a:rPr lang="zh-CN" altLang="en-US"/>
              <a:t>2021/4/9</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8EA813D-2522-41D2-AD69-C22E4AB3AF23}"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1940847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p:cNvSpPr>
            <a:spLocks noGrp="1" noChangeArrowheads="1"/>
          </p:cNvSpPr>
          <p:nvPr>
            <p:ph type="dt" sz="half" idx="10"/>
          </p:nvPr>
        </p:nvSpPr>
        <p:spPr/>
        <p:txBody>
          <a:bodyPr/>
          <a:lstStyle>
            <a:lvl1pPr>
              <a:defRPr/>
            </a:lvl1pPr>
          </a:lstStyle>
          <a:p>
            <a:pPr>
              <a:defRPr/>
            </a:pPr>
            <a:fld id="{AFF0D830-382D-4D77-82C6-C459CE898163}" type="datetime1">
              <a:rPr lang="zh-CN" altLang="en-US"/>
              <a:t>2021/4/9</a:t>
            </a:fld>
            <a:endParaRPr lang="zh-CN" altLang="en-US" sz="1800">
              <a:solidFill>
                <a:schemeClr val="tx1"/>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54A92184-D217-4B79-81E2-B797F2943D88}"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5730799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noChangeArrowheads="1"/>
          </p:cNvSpPr>
          <p:nvPr>
            <p:ph type="dt" sz="half" idx="10"/>
          </p:nvPr>
        </p:nvSpPr>
        <p:spPr/>
        <p:txBody>
          <a:bodyPr/>
          <a:lstStyle>
            <a:lvl1pPr>
              <a:defRPr/>
            </a:lvl1pPr>
          </a:lstStyle>
          <a:p>
            <a:pPr>
              <a:defRPr/>
            </a:pPr>
            <a:fld id="{BA08FDE8-8536-415C-9B26-A1AF6672AFEB}" type="datetime1">
              <a:rPr lang="zh-CN" altLang="en-US"/>
              <a:t>2021/4/9</a:t>
            </a:fld>
            <a:endParaRPr lang="zh-CN" altLang="en-US" sz="1800">
              <a:solidFill>
                <a:schemeClr val="tx1"/>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3E74CB73-D3C0-4B39-89BA-7D77D70AE6E6}"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2495081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27087582-80F1-4C64-9EAB-EBC3325065C8}" type="datetime1">
              <a:rPr lang="zh-CN" altLang="en-US"/>
              <a:t>2021/4/9</a:t>
            </a:fld>
            <a:endParaRPr lang="zh-CN" altLang="en-US" sz="1800">
              <a:solidFill>
                <a:schemeClr val="tx1"/>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54BE697F-1C74-4FDF-88BB-35AEB59C58D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772850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36E45F-B31C-4706-AAA8-44F3B59DC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8712436-4CCA-4122-9354-83EF0B27A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ABC2660-A0AD-4903-AABF-1F36C8AB0900}"/>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862DF5B6-AC6D-41BE-9367-6552D81A7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36AF92-8A37-4269-BFF9-DFF05127D91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8557962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103D3996-E8F9-41E5-B538-BACE4748DA13}" type="datetime1">
              <a:rPr lang="zh-CN" altLang="en-US"/>
              <a:t>2021/4/9</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CD8F2866-E66A-4836-821D-63A5EA4DD37B}"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1505182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2"/>
          <p:cNvSpPr>
            <a:spLocks noGrp="1" noChangeArrowheads="1"/>
          </p:cNvSpPr>
          <p:nvPr>
            <p:ph type="dt" sz="half" idx="10"/>
          </p:nvPr>
        </p:nvSpPr>
        <p:spPr/>
        <p:txBody>
          <a:bodyPr/>
          <a:lstStyle>
            <a:lvl1pPr>
              <a:defRPr/>
            </a:lvl1pPr>
          </a:lstStyle>
          <a:p>
            <a:pPr>
              <a:defRPr/>
            </a:pPr>
            <a:fld id="{0F6B52F0-3115-45C5-89DC-A358D76E10FC}" type="datetime1">
              <a:rPr lang="zh-CN" altLang="en-US"/>
              <a:t>2021/4/9</a:t>
            </a:fld>
            <a:endParaRPr lang="zh-CN" altLang="en-US" sz="1800">
              <a:solidFill>
                <a:schemeClr val="tx1"/>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214E4A8F-372B-4869-BD5C-DF948A57168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30764179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4E1AC7B2-02E3-4919-ABFB-4EACC4C426C3}" type="datetime1">
              <a:rPr lang="zh-CN" altLang="en-US"/>
              <a:t>2021/4/9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382F585-DF73-407C-9F0C-443B595BA304}"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26482036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p:cNvSpPr>
            <a:spLocks noGrp="1" noChangeArrowheads="1"/>
          </p:cNvSpPr>
          <p:nvPr>
            <p:ph type="dt" sz="half" idx="10"/>
          </p:nvPr>
        </p:nvSpPr>
        <p:spPr/>
        <p:txBody>
          <a:bodyPr/>
          <a:lstStyle>
            <a:lvl1pPr>
              <a:defRPr/>
            </a:lvl1pPr>
          </a:lstStyle>
          <a:p>
            <a:pPr>
              <a:defRPr/>
            </a:pPr>
            <a:fld id="{1F42C5DB-1000-4213-8AA2-423D203CEC3F}" type="datetime1">
              <a:rPr lang="zh-CN" altLang="en-US"/>
              <a:t>2021/4/9</a:t>
            </a:fld>
            <a:endParaRPr lang="zh-CN" altLang="en-US" sz="1800">
              <a:solidFill>
                <a:schemeClr val="tx1"/>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82330CCE-2421-4351-AC98-1DF72F514CA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92467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37825-5CF2-410F-8313-10F96F39EBD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BE7AA3-85B4-4967-B1C3-25B77194855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42EC5F2-7488-45CC-AC33-A16BCB67AB5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2839BA1-458A-4066-AA96-4C8A5403ABE6}"/>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C004581A-079C-45F9-B034-50C211BDCD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B85635-8535-4E35-B8E3-F55428DDD38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7959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2E5AD6-CA1B-4805-83B9-E81DBA855D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C9B914-6276-48F5-8F64-429C881C5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5FF923-6D8B-4599-8FFC-AF9DA221EBB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9BC7D1A-9C45-4FF1-B604-B9F2837DE9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14FB8BE-C6F9-41EB-BCCC-526A3D22356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08F0856-F8DF-41AD-B569-12CCB57B6E16}"/>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8" name="页脚占位符 7">
            <a:extLst>
              <a:ext uri="{FF2B5EF4-FFF2-40B4-BE49-F238E27FC236}">
                <a16:creationId xmlns:a16="http://schemas.microsoft.com/office/drawing/2014/main" id="{F327408E-3A2C-4FB2-BB61-AC483A348F2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AB0945F-3B8D-441B-90F6-FC89AB97070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81848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95CA5-4F8C-410C-B330-4A3F6F76D6E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0F7198E-2AF3-4E08-9420-285EE0E57240}"/>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4" name="页脚占位符 3">
            <a:extLst>
              <a:ext uri="{FF2B5EF4-FFF2-40B4-BE49-F238E27FC236}">
                <a16:creationId xmlns:a16="http://schemas.microsoft.com/office/drawing/2014/main" id="{B2AB1B80-6E83-41A5-8718-E02FEF4E164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A3FF70-1EC3-4321-A315-4DE7A820632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036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52A6A3-5449-4B7D-9D9A-480EE35728FF}"/>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3" name="页脚占位符 2">
            <a:extLst>
              <a:ext uri="{FF2B5EF4-FFF2-40B4-BE49-F238E27FC236}">
                <a16:creationId xmlns:a16="http://schemas.microsoft.com/office/drawing/2014/main" id="{8420125C-BDBA-4D8A-90AD-945E0ED40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E1F765-9090-4FE3-AB3D-E47D898C1458}"/>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1577976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62AD9-47FB-4001-87AA-1A71A71585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33EC34-87CB-43CA-BD57-2C859ED5A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CB9866C-A62B-46FF-B3C1-B346A67FC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8090FB3-A69A-4C6D-B713-597991C56716}"/>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1B08E581-27E4-4B6C-AC49-C89535348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8EFEB-A351-4813-86CB-9577D09837D0}"/>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325533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DECDD-E0C9-4D88-8EA3-E42BD2EC0D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E97DD5-82FC-45DA-BD2B-8A61C643F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CC296F-FD6B-4D54-847B-F02121687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DB062A0-5198-4169-8679-66634D623A5F}"/>
              </a:ext>
            </a:extLst>
          </p:cNvPr>
          <p:cNvSpPr>
            <a:spLocks noGrp="1"/>
          </p:cNvSpPr>
          <p:nvPr>
            <p:ph type="dt" sz="half" idx="10"/>
          </p:nvPr>
        </p:nvSpPr>
        <p:spPr/>
        <p:txBody>
          <a:bodyPr/>
          <a:lstStyle/>
          <a:p>
            <a:fld id="{FAA124AB-CF4B-457E-BF1F-5A1E87BE531D}" type="datetimeFigureOut">
              <a:rPr lang="zh-CN" altLang="en-US" smtClean="0"/>
              <a:t>2021/4/9</a:t>
            </a:fld>
            <a:endParaRPr lang="zh-CN" altLang="en-US"/>
          </a:p>
        </p:txBody>
      </p:sp>
      <p:sp>
        <p:nvSpPr>
          <p:cNvPr id="6" name="页脚占位符 5">
            <a:extLst>
              <a:ext uri="{FF2B5EF4-FFF2-40B4-BE49-F238E27FC236}">
                <a16:creationId xmlns:a16="http://schemas.microsoft.com/office/drawing/2014/main" id="{1998B9BA-0ED6-461E-A6F4-B9A099AD34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E2230-028A-4BCA-940E-83B116529032}"/>
              </a:ext>
            </a:extLst>
          </p:cNvPr>
          <p:cNvSpPr>
            <a:spLocks noGrp="1"/>
          </p:cNvSpPr>
          <p:nvPr>
            <p:ph type="sldNum" sz="quarter" idx="12"/>
          </p:nvPr>
        </p:nvSpPr>
        <p:spPr/>
        <p:txBody>
          <a:body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52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38D85-F314-44AC-9CDB-2382D80ED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D77362-4FF4-4FA7-84A6-95D31256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3729E7-7A7A-4282-9895-AC07D6DF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124AB-CF4B-457E-BF1F-5A1E87BE531D}" type="datetimeFigureOut">
              <a:rPr lang="zh-CN" altLang="en-US" smtClean="0"/>
              <a:t>2021/4/9</a:t>
            </a:fld>
            <a:endParaRPr lang="zh-CN" altLang="en-US"/>
          </a:p>
        </p:txBody>
      </p:sp>
      <p:sp>
        <p:nvSpPr>
          <p:cNvPr id="5" name="页脚占位符 4">
            <a:extLst>
              <a:ext uri="{FF2B5EF4-FFF2-40B4-BE49-F238E27FC236}">
                <a16:creationId xmlns:a16="http://schemas.microsoft.com/office/drawing/2014/main" id="{F7E973B8-13B5-4FEE-84D9-4CE06E108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7950B6-48BD-4D6A-8BBE-FD0CC8C1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1023A-5B5B-414B-859F-C536B9CF0404}" type="slidenum">
              <a:rPr lang="zh-CN" altLang="en-US" smtClean="0"/>
              <a:t>‹#›</a:t>
            </a:fld>
            <a:endParaRPr lang="zh-CN" altLang="en-US"/>
          </a:p>
        </p:txBody>
      </p:sp>
    </p:spTree>
    <p:extLst>
      <p:ext uri="{BB962C8B-B14F-4D97-AF65-F5344CB8AC3E}">
        <p14:creationId xmlns:p14="http://schemas.microsoft.com/office/powerpoint/2010/main" val="374702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E8498D7C-99DF-438C-ABBD-2C55529417DA}"/>
              </a:ext>
            </a:extLst>
          </p:cNvPr>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2291" name="文本占位符 2">
            <a:extLst>
              <a:ext uri="{FF2B5EF4-FFF2-40B4-BE49-F238E27FC236}">
                <a16:creationId xmlns:a16="http://schemas.microsoft.com/office/drawing/2014/main" id="{0593FC80-6136-44A0-B5D8-D8B5FFDDA37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a:extLst>
              <a:ext uri="{FF2B5EF4-FFF2-40B4-BE49-F238E27FC236}">
                <a16:creationId xmlns:a16="http://schemas.microsoft.com/office/drawing/2014/main" id="{FEEB5111-9E0A-45CE-851E-7C4714CA277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pPr>
                <a:defRPr/>
              </a:pPr>
              <a:t>2021/4/9</a:t>
            </a:fld>
            <a:endParaRPr lang="zh-CN" altLang="en-US" sz="1800">
              <a:solidFill>
                <a:schemeClr val="tx1"/>
              </a:solidFill>
            </a:endParaRPr>
          </a:p>
        </p:txBody>
      </p:sp>
      <p:sp>
        <p:nvSpPr>
          <p:cNvPr id="12293" name="页脚占位符 3">
            <a:extLst>
              <a:ext uri="{FF2B5EF4-FFF2-40B4-BE49-F238E27FC236}">
                <a16:creationId xmlns:a16="http://schemas.microsoft.com/office/drawing/2014/main" id="{CA06B5A5-B571-4817-A4A8-B5F9A04EB8BF}"/>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a:extLst>
              <a:ext uri="{FF2B5EF4-FFF2-40B4-BE49-F238E27FC236}">
                <a16:creationId xmlns:a16="http://schemas.microsoft.com/office/drawing/2014/main" id="{51348460-12DC-4158-9B67-966FAD1F7691}"/>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86393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2292"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335AF22-9BE7-4A3E-8A78-6D36AE9D1519}" type="datetime1">
              <a:rPr lang="zh-CN" altLang="en-US"/>
              <a:t>2021/4/9</a:t>
            </a:fld>
            <a:endParaRPr lang="zh-CN" altLang="en-US" sz="1800">
              <a:solidFill>
                <a:schemeClr val="tx1"/>
              </a:solidFill>
            </a:endParaRPr>
          </a:p>
        </p:txBody>
      </p:sp>
      <p:sp>
        <p:nvSpPr>
          <p:cNvPr id="12293"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E1735C87-C7F0-4449-845B-C8CBE2A04432}" type="slidenum">
              <a:rPr lang="zh-CN" altLang="en-US"/>
              <a:t>‹#›</a:t>
            </a:fld>
            <a:endParaRPr lang="zh-CN" altLang="en-US" sz="1800">
              <a:solidFill>
                <a:schemeClr val="tx1"/>
              </a:solidFill>
            </a:endParaRPr>
          </a:p>
        </p:txBody>
      </p:sp>
    </p:spTree>
    <p:extLst>
      <p:ext uri="{BB962C8B-B14F-4D97-AF65-F5344CB8AC3E}">
        <p14:creationId xmlns:p14="http://schemas.microsoft.com/office/powerpoint/2010/main" val="5393784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23.xml"/><Relationship Id="rId7" Type="http://schemas.openxmlformats.org/officeDocument/2006/relationships/slideLayout" Target="../slideLayouts/slideLayout29.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9"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image" Target="../media/image16.jpeg"/><Relationship Id="rId5" Type="http://schemas.openxmlformats.org/officeDocument/2006/relationships/tags" Target="../tags/tag131.xml"/><Relationship Id="rId10" Type="http://schemas.openxmlformats.org/officeDocument/2006/relationships/image" Target="../media/image1.png"/><Relationship Id="rId4" Type="http://schemas.openxmlformats.org/officeDocument/2006/relationships/tags" Target="../tags/tag130.xml"/><Relationship Id="rId9"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slideLayout" Target="../slideLayouts/slideLayout18.xml"/><Relationship Id="rId3" Type="http://schemas.openxmlformats.org/officeDocument/2006/relationships/tags" Target="../tags/tag136.xml"/><Relationship Id="rId21" Type="http://schemas.openxmlformats.org/officeDocument/2006/relationships/image" Target="../media/image3.png"/><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20" Type="http://schemas.openxmlformats.org/officeDocument/2006/relationships/image" Target="../media/image2.png"/><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image" Target="../media/image1.png"/><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s/_rels/slide13.xml.rels><?xml version="1.0" encoding="UTF-8" standalone="yes"?>
<Relationships xmlns="http://schemas.openxmlformats.org/package/2006/relationships"><Relationship Id="rId8" Type="http://schemas.openxmlformats.org/officeDocument/2006/relationships/tags" Target="../tags/tag158.xml"/><Relationship Id="rId13" Type="http://schemas.openxmlformats.org/officeDocument/2006/relationships/tags" Target="../tags/tag163.xml"/><Relationship Id="rId18" Type="http://schemas.openxmlformats.org/officeDocument/2006/relationships/tags" Target="../tags/tag168.xml"/><Relationship Id="rId3" Type="http://schemas.openxmlformats.org/officeDocument/2006/relationships/tags" Target="../tags/tag153.xml"/><Relationship Id="rId21" Type="http://schemas.openxmlformats.org/officeDocument/2006/relationships/tags" Target="../tags/tag171.xml"/><Relationship Id="rId7" Type="http://schemas.openxmlformats.org/officeDocument/2006/relationships/tags" Target="../tags/tag157.xml"/><Relationship Id="rId12" Type="http://schemas.openxmlformats.org/officeDocument/2006/relationships/tags" Target="../tags/tag162.xml"/><Relationship Id="rId17" Type="http://schemas.openxmlformats.org/officeDocument/2006/relationships/tags" Target="../tags/tag167.xml"/><Relationship Id="rId25" Type="http://schemas.openxmlformats.org/officeDocument/2006/relationships/image" Target="../media/image1.png"/><Relationship Id="rId2" Type="http://schemas.openxmlformats.org/officeDocument/2006/relationships/tags" Target="../tags/tag152.xml"/><Relationship Id="rId16" Type="http://schemas.openxmlformats.org/officeDocument/2006/relationships/tags" Target="../tags/tag166.xml"/><Relationship Id="rId20" Type="http://schemas.openxmlformats.org/officeDocument/2006/relationships/tags" Target="../tags/tag170.xml"/><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tags" Target="../tags/tag161.xml"/><Relationship Id="rId24" Type="http://schemas.openxmlformats.org/officeDocument/2006/relationships/notesSlide" Target="../notesSlides/notesSlide7.xml"/><Relationship Id="rId5" Type="http://schemas.openxmlformats.org/officeDocument/2006/relationships/tags" Target="../tags/tag155.xml"/><Relationship Id="rId15" Type="http://schemas.openxmlformats.org/officeDocument/2006/relationships/tags" Target="../tags/tag165.xml"/><Relationship Id="rId23" Type="http://schemas.openxmlformats.org/officeDocument/2006/relationships/slideLayout" Target="../slideLayouts/slideLayout29.xml"/><Relationship Id="rId10" Type="http://schemas.openxmlformats.org/officeDocument/2006/relationships/tags" Target="../tags/tag160.xml"/><Relationship Id="rId19" Type="http://schemas.openxmlformats.org/officeDocument/2006/relationships/tags" Target="../tags/tag169.xml"/><Relationship Id="rId4" Type="http://schemas.openxmlformats.org/officeDocument/2006/relationships/tags" Target="../tags/tag154.xml"/><Relationship Id="rId9" Type="http://schemas.openxmlformats.org/officeDocument/2006/relationships/tags" Target="../tags/tag159.xml"/><Relationship Id="rId14" Type="http://schemas.openxmlformats.org/officeDocument/2006/relationships/tags" Target="../tags/tag164.xml"/><Relationship Id="rId22" Type="http://schemas.openxmlformats.org/officeDocument/2006/relationships/tags" Target="../tags/tag172.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image" Target="../media/image17.emf"/><Relationship Id="rId5" Type="http://schemas.openxmlformats.org/officeDocument/2006/relationships/tags" Target="../tags/tag177.xml"/><Relationship Id="rId10" Type="http://schemas.openxmlformats.org/officeDocument/2006/relationships/image" Target="../media/image1.png"/><Relationship Id="rId4" Type="http://schemas.openxmlformats.org/officeDocument/2006/relationships/tags" Target="../tags/tag176.xml"/><Relationship Id="rId9"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image" Target="../media/image1.png"/><Relationship Id="rId5" Type="http://schemas.openxmlformats.org/officeDocument/2006/relationships/tags" Target="../tags/tag184.xml"/><Relationship Id="rId10" Type="http://schemas.openxmlformats.org/officeDocument/2006/relationships/notesSlide" Target="../notesSlides/notesSlide9.xml"/><Relationship Id="rId4" Type="http://schemas.openxmlformats.org/officeDocument/2006/relationships/tags" Target="../tags/tag183.xml"/><Relationship Id="rId9"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tags" Target="../tags/tag205.xml"/><Relationship Id="rId3" Type="http://schemas.openxmlformats.org/officeDocument/2006/relationships/tags" Target="../tags/tag190.xml"/><Relationship Id="rId21" Type="http://schemas.openxmlformats.org/officeDocument/2006/relationships/slideLayout" Target="../slideLayouts/slideLayout18.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20" Type="http://schemas.openxmlformats.org/officeDocument/2006/relationships/tags" Target="../tags/tag207.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24" Type="http://schemas.openxmlformats.org/officeDocument/2006/relationships/image" Target="../media/image18.emf"/><Relationship Id="rId5" Type="http://schemas.openxmlformats.org/officeDocument/2006/relationships/tags" Target="../tags/tag192.xml"/><Relationship Id="rId15" Type="http://schemas.openxmlformats.org/officeDocument/2006/relationships/tags" Target="../tags/tag202.xml"/><Relationship Id="rId23" Type="http://schemas.openxmlformats.org/officeDocument/2006/relationships/image" Target="../media/image1.png"/><Relationship Id="rId10" Type="http://schemas.openxmlformats.org/officeDocument/2006/relationships/tags" Target="../tags/tag197.xml"/><Relationship Id="rId19" Type="http://schemas.openxmlformats.org/officeDocument/2006/relationships/tags" Target="../tags/tag206.xml"/><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 Id="rId2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8" Type="http://schemas.openxmlformats.org/officeDocument/2006/relationships/tags" Target="../tags/tag215.xml"/><Relationship Id="rId13" Type="http://schemas.openxmlformats.org/officeDocument/2006/relationships/image" Target="../media/image1.png"/><Relationship Id="rId3" Type="http://schemas.openxmlformats.org/officeDocument/2006/relationships/tags" Target="../tags/tag210.xml"/><Relationship Id="rId7" Type="http://schemas.openxmlformats.org/officeDocument/2006/relationships/tags" Target="../tags/tag214.xml"/><Relationship Id="rId12" Type="http://schemas.openxmlformats.org/officeDocument/2006/relationships/slideLayout" Target="../slideLayouts/slideLayout29.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11" Type="http://schemas.openxmlformats.org/officeDocument/2006/relationships/tags" Target="../tags/tag218.xml"/><Relationship Id="rId5" Type="http://schemas.openxmlformats.org/officeDocument/2006/relationships/tags" Target="../tags/tag212.xml"/><Relationship Id="rId15" Type="http://schemas.openxmlformats.org/officeDocument/2006/relationships/image" Target="../media/image11.png"/><Relationship Id="rId10" Type="http://schemas.openxmlformats.org/officeDocument/2006/relationships/tags" Target="../tags/tag217.xml"/><Relationship Id="rId4" Type="http://schemas.openxmlformats.org/officeDocument/2006/relationships/tags" Target="../tags/tag211.xml"/><Relationship Id="rId9" Type="http://schemas.openxmlformats.org/officeDocument/2006/relationships/tags" Target="../tags/tag216.xml"/><Relationship Id="rId1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221.xml"/><Relationship Id="rId7" Type="http://schemas.openxmlformats.org/officeDocument/2006/relationships/tags" Target="../tags/tag225.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image" Target="../media/image19.png"/><Relationship Id="rId5" Type="http://schemas.openxmlformats.org/officeDocument/2006/relationships/tags" Target="../tags/tag223.xml"/><Relationship Id="rId10" Type="http://schemas.openxmlformats.org/officeDocument/2006/relationships/image" Target="../media/image1.png"/><Relationship Id="rId4" Type="http://schemas.openxmlformats.org/officeDocument/2006/relationships/tags" Target="../tags/tag222.xml"/><Relationship Id="rId9"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8" Type="http://schemas.openxmlformats.org/officeDocument/2006/relationships/tags" Target="../tags/tag233.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image" Target="../media/image8.png"/><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image" Target="../media/image1.png"/><Relationship Id="rId5" Type="http://schemas.openxmlformats.org/officeDocument/2006/relationships/tags" Target="../tags/tag230.xml"/><Relationship Id="rId10" Type="http://schemas.openxmlformats.org/officeDocument/2006/relationships/notesSlide" Target="../notesSlides/notesSlide12.xml"/><Relationship Id="rId4" Type="http://schemas.openxmlformats.org/officeDocument/2006/relationships/tags" Target="../tags/tag229.xml"/><Relationship Id="rId9"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18" Type="http://schemas.openxmlformats.org/officeDocument/2006/relationships/slideLayout" Target="../slideLayouts/slideLayout18.xml"/><Relationship Id="rId3" Type="http://schemas.openxmlformats.org/officeDocument/2006/relationships/tags" Target="../tags/tag15.xml"/><Relationship Id="rId21" Type="http://schemas.openxmlformats.org/officeDocument/2006/relationships/image" Target="../media/image3.png"/><Relationship Id="rId7" Type="http://schemas.openxmlformats.org/officeDocument/2006/relationships/tags" Target="../tags/tag19.xml"/><Relationship Id="rId12" Type="http://schemas.openxmlformats.org/officeDocument/2006/relationships/tags" Target="../tags/tag24.xml"/><Relationship Id="rId17" Type="http://schemas.openxmlformats.org/officeDocument/2006/relationships/tags" Target="../tags/tag29.xml"/><Relationship Id="rId2" Type="http://schemas.openxmlformats.org/officeDocument/2006/relationships/tags" Target="../tags/tag14.xml"/><Relationship Id="rId16" Type="http://schemas.openxmlformats.org/officeDocument/2006/relationships/tags" Target="../tags/tag28.xml"/><Relationship Id="rId20" Type="http://schemas.openxmlformats.org/officeDocument/2006/relationships/image" Target="../media/image2.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tags" Target="../tags/tag27.xml"/><Relationship Id="rId10" Type="http://schemas.openxmlformats.org/officeDocument/2006/relationships/tags" Target="../tags/tag22.xml"/><Relationship Id="rId19" Type="http://schemas.openxmlformats.org/officeDocument/2006/relationships/image" Target="../media/image1.png"/><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tags" Target="../tags/tag26.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236.xml"/><Relationship Id="rId7" Type="http://schemas.openxmlformats.org/officeDocument/2006/relationships/tags" Target="../tags/tag24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11" Type="http://schemas.openxmlformats.org/officeDocument/2006/relationships/image" Target="../media/image20.jpeg"/><Relationship Id="rId5" Type="http://schemas.openxmlformats.org/officeDocument/2006/relationships/tags" Target="../tags/tag238.xml"/><Relationship Id="rId10" Type="http://schemas.openxmlformats.org/officeDocument/2006/relationships/image" Target="../media/image1.png"/><Relationship Id="rId4" Type="http://schemas.openxmlformats.org/officeDocument/2006/relationships/tags" Target="../tags/tag237.xml"/><Relationship Id="rId9" Type="http://schemas.openxmlformats.org/officeDocument/2006/relationships/notesSlide" Target="../notesSlides/notesSlide13.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243.xml"/><Relationship Id="rId7" Type="http://schemas.openxmlformats.org/officeDocument/2006/relationships/tags" Target="../tags/tag247.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11" Type="http://schemas.openxmlformats.org/officeDocument/2006/relationships/image" Target="../media/image21.png"/><Relationship Id="rId5" Type="http://schemas.openxmlformats.org/officeDocument/2006/relationships/tags" Target="../tags/tag245.xml"/><Relationship Id="rId10" Type="http://schemas.openxmlformats.org/officeDocument/2006/relationships/image" Target="../media/image1.png"/><Relationship Id="rId4" Type="http://schemas.openxmlformats.org/officeDocument/2006/relationships/tags" Target="../tags/tag244.xml"/><Relationship Id="rId9"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18" Type="http://schemas.openxmlformats.org/officeDocument/2006/relationships/tags" Target="../tags/tag265.xml"/><Relationship Id="rId26" Type="http://schemas.openxmlformats.org/officeDocument/2006/relationships/image" Target="../media/image14.png"/><Relationship Id="rId3" Type="http://schemas.openxmlformats.org/officeDocument/2006/relationships/tags" Target="../tags/tag250.xml"/><Relationship Id="rId21" Type="http://schemas.openxmlformats.org/officeDocument/2006/relationships/tags" Target="../tags/tag268.xml"/><Relationship Id="rId7" Type="http://schemas.openxmlformats.org/officeDocument/2006/relationships/tags" Target="../tags/tag254.xml"/><Relationship Id="rId12" Type="http://schemas.openxmlformats.org/officeDocument/2006/relationships/tags" Target="../tags/tag259.xml"/><Relationship Id="rId17" Type="http://schemas.openxmlformats.org/officeDocument/2006/relationships/tags" Target="../tags/tag264.xml"/><Relationship Id="rId25" Type="http://schemas.openxmlformats.org/officeDocument/2006/relationships/image" Target="../media/image13.png"/><Relationship Id="rId2" Type="http://schemas.openxmlformats.org/officeDocument/2006/relationships/tags" Target="../tags/tag249.xml"/><Relationship Id="rId16" Type="http://schemas.openxmlformats.org/officeDocument/2006/relationships/tags" Target="../tags/tag263.xml"/><Relationship Id="rId20" Type="http://schemas.openxmlformats.org/officeDocument/2006/relationships/tags" Target="../tags/tag267.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24" Type="http://schemas.openxmlformats.org/officeDocument/2006/relationships/image" Target="../media/image1.png"/><Relationship Id="rId5" Type="http://schemas.openxmlformats.org/officeDocument/2006/relationships/tags" Target="../tags/tag252.xml"/><Relationship Id="rId15" Type="http://schemas.openxmlformats.org/officeDocument/2006/relationships/tags" Target="../tags/tag262.xml"/><Relationship Id="rId23" Type="http://schemas.openxmlformats.org/officeDocument/2006/relationships/notesSlide" Target="../notesSlides/notesSlide15.xml"/><Relationship Id="rId10" Type="http://schemas.openxmlformats.org/officeDocument/2006/relationships/tags" Target="../tags/tag257.xml"/><Relationship Id="rId19" Type="http://schemas.openxmlformats.org/officeDocument/2006/relationships/tags" Target="../tags/tag266.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tags" Target="../tags/tag261.xml"/><Relationship Id="rId22" Type="http://schemas.openxmlformats.org/officeDocument/2006/relationships/slideLayout" Target="../slideLayouts/slideLayout29.xml"/><Relationship Id="rId27"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271.xml"/><Relationship Id="rId7" Type="http://schemas.openxmlformats.org/officeDocument/2006/relationships/tags" Target="../tags/tag275.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image" Target="../media/image22.emf"/><Relationship Id="rId5" Type="http://schemas.openxmlformats.org/officeDocument/2006/relationships/tags" Target="../tags/tag273.xml"/><Relationship Id="rId10" Type="http://schemas.openxmlformats.org/officeDocument/2006/relationships/image" Target="../media/image1.png"/><Relationship Id="rId4" Type="http://schemas.openxmlformats.org/officeDocument/2006/relationships/tags" Target="../tags/tag272.xml"/><Relationship Id="rId9"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8" Type="http://schemas.openxmlformats.org/officeDocument/2006/relationships/tags" Target="../tags/tag283.xml"/><Relationship Id="rId13" Type="http://schemas.openxmlformats.org/officeDocument/2006/relationships/slideLayout" Target="../slideLayouts/slideLayout29.xml"/><Relationship Id="rId3" Type="http://schemas.openxmlformats.org/officeDocument/2006/relationships/tags" Target="../tags/tag278.xml"/><Relationship Id="rId7" Type="http://schemas.openxmlformats.org/officeDocument/2006/relationships/tags" Target="../tags/tag282.xml"/><Relationship Id="rId12" Type="http://schemas.openxmlformats.org/officeDocument/2006/relationships/tags" Target="../tags/tag287.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11" Type="http://schemas.openxmlformats.org/officeDocument/2006/relationships/tags" Target="../tags/tag286.xml"/><Relationship Id="rId5" Type="http://schemas.openxmlformats.org/officeDocument/2006/relationships/tags" Target="../tags/tag280.xml"/><Relationship Id="rId15" Type="http://schemas.openxmlformats.org/officeDocument/2006/relationships/image" Target="../media/image1.png"/><Relationship Id="rId10" Type="http://schemas.openxmlformats.org/officeDocument/2006/relationships/tags" Target="../tags/tag285.xml"/><Relationship Id="rId4" Type="http://schemas.openxmlformats.org/officeDocument/2006/relationships/tags" Target="../tags/tag279.xml"/><Relationship Id="rId9" Type="http://schemas.openxmlformats.org/officeDocument/2006/relationships/tags" Target="../tags/tag284.xml"/><Relationship Id="rId14"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8" Type="http://schemas.openxmlformats.org/officeDocument/2006/relationships/tags" Target="../tags/tag295.xml"/><Relationship Id="rId3" Type="http://schemas.openxmlformats.org/officeDocument/2006/relationships/tags" Target="../tags/tag290.xml"/><Relationship Id="rId7" Type="http://schemas.openxmlformats.org/officeDocument/2006/relationships/tags" Target="../tags/tag294.xml"/><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image" Target="../media/image7.png"/><Relationship Id="rId5" Type="http://schemas.openxmlformats.org/officeDocument/2006/relationships/tags" Target="../tags/tag292.xml"/><Relationship Id="rId10" Type="http://schemas.openxmlformats.org/officeDocument/2006/relationships/image" Target="../media/image1.png"/><Relationship Id="rId4" Type="http://schemas.openxmlformats.org/officeDocument/2006/relationships/tags" Target="../tags/tag291.xml"/><Relationship Id="rId9"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8" Type="http://schemas.openxmlformats.org/officeDocument/2006/relationships/tags" Target="../tags/tag303.xml"/><Relationship Id="rId3" Type="http://schemas.openxmlformats.org/officeDocument/2006/relationships/tags" Target="../tags/tag298.xml"/><Relationship Id="rId7" Type="http://schemas.openxmlformats.org/officeDocument/2006/relationships/tags" Target="../tags/tag302.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image" Target="../media/image1.png"/><Relationship Id="rId5" Type="http://schemas.openxmlformats.org/officeDocument/2006/relationships/tags" Target="../tags/tag300.xml"/><Relationship Id="rId10" Type="http://schemas.openxmlformats.org/officeDocument/2006/relationships/slideLayout" Target="../slideLayouts/slideLayout18.xml"/><Relationship Id="rId4" Type="http://schemas.openxmlformats.org/officeDocument/2006/relationships/tags" Target="../tags/tag299.xml"/><Relationship Id="rId9" Type="http://schemas.openxmlformats.org/officeDocument/2006/relationships/tags" Target="../tags/tag304.xml"/></Relationships>
</file>

<file path=ppt/slides/_rels/slide27.xml.rels><?xml version="1.0" encoding="UTF-8" standalone="yes"?>
<Relationships xmlns="http://schemas.openxmlformats.org/package/2006/relationships"><Relationship Id="rId8" Type="http://schemas.openxmlformats.org/officeDocument/2006/relationships/tags" Target="../tags/tag312.xml"/><Relationship Id="rId13" Type="http://schemas.openxmlformats.org/officeDocument/2006/relationships/image" Target="../media/image1.png"/><Relationship Id="rId3" Type="http://schemas.openxmlformats.org/officeDocument/2006/relationships/tags" Target="../tags/tag307.xml"/><Relationship Id="rId7" Type="http://schemas.openxmlformats.org/officeDocument/2006/relationships/tags" Target="../tags/tag311.xml"/><Relationship Id="rId12" Type="http://schemas.openxmlformats.org/officeDocument/2006/relationships/slideLayout" Target="../slideLayouts/slideLayout29.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11" Type="http://schemas.openxmlformats.org/officeDocument/2006/relationships/tags" Target="../tags/tag315.xml"/><Relationship Id="rId5" Type="http://schemas.openxmlformats.org/officeDocument/2006/relationships/tags" Target="../tags/tag309.xml"/><Relationship Id="rId10" Type="http://schemas.openxmlformats.org/officeDocument/2006/relationships/tags" Target="../tags/tag314.xml"/><Relationship Id="rId4" Type="http://schemas.openxmlformats.org/officeDocument/2006/relationships/tags" Target="../tags/tag308.xml"/><Relationship Id="rId9" Type="http://schemas.openxmlformats.org/officeDocument/2006/relationships/tags" Target="../tags/tag313.xml"/><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1.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slideLayout" Target="../slideLayouts/slideLayout29.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image" Target="../media/image5.png"/><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6.emf"/><Relationship Id="rId5" Type="http://schemas.openxmlformats.org/officeDocument/2006/relationships/tags" Target="../tags/tag45.xml"/><Relationship Id="rId10" Type="http://schemas.openxmlformats.org/officeDocument/2006/relationships/image" Target="../media/image1.png"/><Relationship Id="rId4" Type="http://schemas.openxmlformats.org/officeDocument/2006/relationships/tags" Target="../tags/tag44.xml"/><Relationship Id="rId9"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8" Type="http://schemas.openxmlformats.org/officeDocument/2006/relationships/tags" Target="../tags/tag55.xml"/><Relationship Id="rId3" Type="http://schemas.openxmlformats.org/officeDocument/2006/relationships/tags" Target="../tags/tag50.xml"/><Relationship Id="rId7" Type="http://schemas.openxmlformats.org/officeDocument/2006/relationships/tags" Target="../tags/tag54.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1.png"/><Relationship Id="rId5" Type="http://schemas.openxmlformats.org/officeDocument/2006/relationships/tags" Target="../tags/tag52.xml"/><Relationship Id="rId10" Type="http://schemas.openxmlformats.org/officeDocument/2006/relationships/notesSlide" Target="../notesSlides/notesSlide2.xml"/><Relationship Id="rId4" Type="http://schemas.openxmlformats.org/officeDocument/2006/relationships/tags" Target="../tags/tag51.xml"/><Relationship Id="rId9"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26" Type="http://schemas.openxmlformats.org/officeDocument/2006/relationships/image" Target="../media/image8.png"/><Relationship Id="rId3" Type="http://schemas.openxmlformats.org/officeDocument/2006/relationships/tags" Target="../tags/tag58.xml"/><Relationship Id="rId21" Type="http://schemas.openxmlformats.org/officeDocument/2006/relationships/tags" Target="../tags/tag76.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image" Target="../media/image7.png"/><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29" Type="http://schemas.openxmlformats.org/officeDocument/2006/relationships/image" Target="../media/image11.png"/><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image" Target="../media/image1.png"/><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slideLayout" Target="../slideLayouts/slideLayout18.xml"/><Relationship Id="rId28" Type="http://schemas.openxmlformats.org/officeDocument/2006/relationships/image" Target="../media/image10.png"/><Relationship Id="rId10" Type="http://schemas.openxmlformats.org/officeDocument/2006/relationships/tags" Target="../tags/tag65.xml"/><Relationship Id="rId19" Type="http://schemas.openxmlformats.org/officeDocument/2006/relationships/tags" Target="../tags/tag74.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tags" Target="../tags/tag77.xml"/><Relationship Id="rId27"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18.xml"/><Relationship Id="rId3" Type="http://schemas.openxmlformats.org/officeDocument/2006/relationships/tags" Target="../tags/tag80.xml"/><Relationship Id="rId21" Type="http://schemas.openxmlformats.org/officeDocument/2006/relationships/image" Target="../media/image9.png"/><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image" Target="../media/image12.png"/><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image" Target="../media/image11.png"/><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image" Target="../media/image14.png"/><Relationship Id="rId10" Type="http://schemas.openxmlformats.org/officeDocument/2006/relationships/tags" Target="../tags/tag87.xml"/><Relationship Id="rId19" Type="http://schemas.openxmlformats.org/officeDocument/2006/relationships/image" Target="../media/image1.png"/><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image" Target="../media/image15.png"/><Relationship Id="rId5" Type="http://schemas.openxmlformats.org/officeDocument/2006/relationships/tags" Target="../tags/tag99.xml"/><Relationship Id="rId10" Type="http://schemas.openxmlformats.org/officeDocument/2006/relationships/image" Target="../media/image1.png"/><Relationship Id="rId4" Type="http://schemas.openxmlformats.org/officeDocument/2006/relationships/tags" Target="../tags/tag98.xml"/><Relationship Id="rId9"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tags" Target="../tags/tag119.xml"/><Relationship Id="rId3" Type="http://schemas.openxmlformats.org/officeDocument/2006/relationships/tags" Target="../tags/tag104.xml"/><Relationship Id="rId21" Type="http://schemas.openxmlformats.org/officeDocument/2006/relationships/notesSlide" Target="../notesSlides/notesSlide4.xml"/><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tags" Target="../tags/tag118.xml"/><Relationship Id="rId2" Type="http://schemas.openxmlformats.org/officeDocument/2006/relationships/tags" Target="../tags/tag103.xml"/><Relationship Id="rId16" Type="http://schemas.openxmlformats.org/officeDocument/2006/relationships/tags" Target="../tags/tag117.xml"/><Relationship Id="rId20" Type="http://schemas.openxmlformats.org/officeDocument/2006/relationships/slideLayout" Target="../slideLayouts/slideLayout29.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tags" Target="../tags/tag116.xml"/><Relationship Id="rId10" Type="http://schemas.openxmlformats.org/officeDocument/2006/relationships/tags" Target="../tags/tag111.xml"/><Relationship Id="rId19" Type="http://schemas.openxmlformats.org/officeDocument/2006/relationships/tags" Target="../tags/tag120.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 Id="rId2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22" name="PA_椭圆 15">
            <a:extLst>
              <a:ext uri="{FF2B5EF4-FFF2-40B4-BE49-F238E27FC236}">
                <a16:creationId xmlns:a16="http://schemas.microsoft.com/office/drawing/2014/main" id="{7EC44AC9-D98B-4EB9-87FD-4B8F885CA6DC}"/>
              </a:ext>
            </a:extLst>
          </p:cNvPr>
          <p:cNvSpPr>
            <a:spLocks noChangeArrowheads="1"/>
          </p:cNvSpPr>
          <p:nvPr>
            <p:custDataLst>
              <p:tags r:id="rId1"/>
            </p:custDataLst>
          </p:nvPr>
        </p:nvSpPr>
        <p:spPr bwMode="auto">
          <a:xfrm>
            <a:off x="2695575" y="4662488"/>
            <a:ext cx="800100" cy="798512"/>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3" name="PA_椭圆 7">
            <a:extLst>
              <a:ext uri="{FF2B5EF4-FFF2-40B4-BE49-F238E27FC236}">
                <a16:creationId xmlns:a16="http://schemas.microsoft.com/office/drawing/2014/main" id="{E38A5960-1F91-4AC4-9F26-16177DF38B55}"/>
              </a:ext>
            </a:extLst>
          </p:cNvPr>
          <p:cNvSpPr>
            <a:spLocks noChangeArrowheads="1"/>
          </p:cNvSpPr>
          <p:nvPr>
            <p:custDataLst>
              <p:tags r:id="rId2"/>
            </p:custDataLst>
          </p:nvPr>
        </p:nvSpPr>
        <p:spPr bwMode="auto">
          <a:xfrm>
            <a:off x="6534150" y="3619500"/>
            <a:ext cx="1701800" cy="17018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4" name="PA_椭圆 8">
            <a:extLst>
              <a:ext uri="{FF2B5EF4-FFF2-40B4-BE49-F238E27FC236}">
                <a16:creationId xmlns:a16="http://schemas.microsoft.com/office/drawing/2014/main" id="{C315BB2E-7620-44D4-9F3F-33D8B46FA4ED}"/>
              </a:ext>
            </a:extLst>
          </p:cNvPr>
          <p:cNvSpPr>
            <a:spLocks noChangeArrowheads="1"/>
          </p:cNvSpPr>
          <p:nvPr>
            <p:custDataLst>
              <p:tags r:id="rId3"/>
            </p:custDataLst>
          </p:nvPr>
        </p:nvSpPr>
        <p:spPr bwMode="auto">
          <a:xfrm>
            <a:off x="3797300" y="1397000"/>
            <a:ext cx="3543300" cy="3543300"/>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5" name="PA_椭圆 1">
            <a:extLst>
              <a:ext uri="{FF2B5EF4-FFF2-40B4-BE49-F238E27FC236}">
                <a16:creationId xmlns:a16="http://schemas.microsoft.com/office/drawing/2014/main" id="{C8D1D537-3B3D-44AF-A553-3A13BA9F2DE9}"/>
              </a:ext>
            </a:extLst>
          </p:cNvPr>
          <p:cNvSpPr>
            <a:spLocks noChangeArrowheads="1"/>
          </p:cNvSpPr>
          <p:nvPr>
            <p:custDataLst>
              <p:tags r:id="rId4"/>
            </p:custDataLst>
          </p:nvPr>
        </p:nvSpPr>
        <p:spPr bwMode="auto">
          <a:xfrm>
            <a:off x="6534150" y="812800"/>
            <a:ext cx="2590800" cy="25908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6" name="PA_椭圆 9">
            <a:extLst>
              <a:ext uri="{FF2B5EF4-FFF2-40B4-BE49-F238E27FC236}">
                <a16:creationId xmlns:a16="http://schemas.microsoft.com/office/drawing/2014/main" id="{780E63F5-3EFA-4949-9983-ADA1CDB84D75}"/>
              </a:ext>
            </a:extLst>
          </p:cNvPr>
          <p:cNvSpPr>
            <a:spLocks noChangeArrowheads="1"/>
          </p:cNvSpPr>
          <p:nvPr>
            <p:custDataLst>
              <p:tags r:id="rId5"/>
            </p:custDataLst>
          </p:nvPr>
        </p:nvSpPr>
        <p:spPr bwMode="auto">
          <a:xfrm>
            <a:off x="2954338" y="3390900"/>
            <a:ext cx="1930400" cy="19304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7" name="PA_椭圆 10">
            <a:extLst>
              <a:ext uri="{FF2B5EF4-FFF2-40B4-BE49-F238E27FC236}">
                <a16:creationId xmlns:a16="http://schemas.microsoft.com/office/drawing/2014/main" id="{2A53BD4E-F438-4F95-AA53-17EEA39DD342}"/>
              </a:ext>
            </a:extLst>
          </p:cNvPr>
          <p:cNvSpPr>
            <a:spLocks noChangeArrowheads="1"/>
          </p:cNvSpPr>
          <p:nvPr>
            <p:custDataLst>
              <p:tags r:id="rId6"/>
            </p:custDataLst>
          </p:nvPr>
        </p:nvSpPr>
        <p:spPr bwMode="auto">
          <a:xfrm>
            <a:off x="1914525" y="1397000"/>
            <a:ext cx="514350" cy="5143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8" name="PA_椭圆 11">
            <a:extLst>
              <a:ext uri="{FF2B5EF4-FFF2-40B4-BE49-F238E27FC236}">
                <a16:creationId xmlns:a16="http://schemas.microsoft.com/office/drawing/2014/main" id="{1A8BADA9-B7FE-41ED-A637-EF25266A6A35}"/>
              </a:ext>
            </a:extLst>
          </p:cNvPr>
          <p:cNvSpPr>
            <a:spLocks noChangeArrowheads="1"/>
          </p:cNvSpPr>
          <p:nvPr>
            <p:custDataLst>
              <p:tags r:id="rId7"/>
            </p:custDataLst>
          </p:nvPr>
        </p:nvSpPr>
        <p:spPr bwMode="auto">
          <a:xfrm>
            <a:off x="5280025" y="5842000"/>
            <a:ext cx="288925" cy="2889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29" name="PA_椭圆 12">
            <a:extLst>
              <a:ext uri="{FF2B5EF4-FFF2-40B4-BE49-F238E27FC236}">
                <a16:creationId xmlns:a16="http://schemas.microsoft.com/office/drawing/2014/main" id="{237B45BA-E66D-4FD1-94D1-E59DD57AA7E6}"/>
              </a:ext>
            </a:extLst>
          </p:cNvPr>
          <p:cNvSpPr>
            <a:spLocks noChangeArrowheads="1"/>
          </p:cNvSpPr>
          <p:nvPr>
            <p:custDataLst>
              <p:tags r:id="rId8"/>
            </p:custDataLst>
          </p:nvPr>
        </p:nvSpPr>
        <p:spPr bwMode="auto">
          <a:xfrm>
            <a:off x="9815513" y="2139950"/>
            <a:ext cx="523875" cy="523875"/>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0" name="PA_椭圆 13">
            <a:extLst>
              <a:ext uri="{FF2B5EF4-FFF2-40B4-BE49-F238E27FC236}">
                <a16:creationId xmlns:a16="http://schemas.microsoft.com/office/drawing/2014/main" id="{5985E40A-0F6E-4F0B-AE3A-99632E5814A5}"/>
              </a:ext>
            </a:extLst>
          </p:cNvPr>
          <p:cNvSpPr>
            <a:spLocks noChangeArrowheads="1"/>
          </p:cNvSpPr>
          <p:nvPr>
            <p:custDataLst>
              <p:tags r:id="rId9"/>
            </p:custDataLst>
          </p:nvPr>
        </p:nvSpPr>
        <p:spPr bwMode="auto">
          <a:xfrm>
            <a:off x="5045075" y="412750"/>
            <a:ext cx="798513" cy="800100"/>
          </a:xfrm>
          <a:prstGeom prst="ellipse">
            <a:avLst/>
          </a:pr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1" name="PA_椭圆 14">
            <a:extLst>
              <a:ext uri="{FF2B5EF4-FFF2-40B4-BE49-F238E27FC236}">
                <a16:creationId xmlns:a16="http://schemas.microsoft.com/office/drawing/2014/main" id="{7B12F1EA-64F9-4460-ACA3-0BFF1569999C}"/>
              </a:ext>
            </a:extLst>
          </p:cNvPr>
          <p:cNvSpPr>
            <a:spLocks noChangeArrowheads="1"/>
          </p:cNvSpPr>
          <p:nvPr>
            <p:custDataLst>
              <p:tags r:id="rId10"/>
            </p:custDataLst>
          </p:nvPr>
        </p:nvSpPr>
        <p:spPr bwMode="auto">
          <a:xfrm>
            <a:off x="9763125" y="4819650"/>
            <a:ext cx="244475" cy="24288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732" name="PA_文本框 2">
            <a:extLst>
              <a:ext uri="{FF2B5EF4-FFF2-40B4-BE49-F238E27FC236}">
                <a16:creationId xmlns:a16="http://schemas.microsoft.com/office/drawing/2014/main" id="{A2D2C51A-D7C7-41C8-A625-8BCF8A04ACCD}"/>
              </a:ext>
            </a:extLst>
          </p:cNvPr>
          <p:cNvSpPr>
            <a:spLocks noChangeArrowheads="1"/>
          </p:cNvSpPr>
          <p:nvPr>
            <p:custDataLst>
              <p:tags r:id="rId11"/>
            </p:custDataLst>
          </p:nvPr>
        </p:nvSpPr>
        <p:spPr bwMode="auto">
          <a:xfrm>
            <a:off x="4921250" y="1384300"/>
            <a:ext cx="1470274" cy="315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9900" b="1" dirty="0">
                <a:solidFill>
                  <a:srgbClr val="FFFFFF"/>
                </a:solidFill>
                <a:latin typeface="方正姚体" panose="02010601030101010101" pitchFamily="2" charset="-122"/>
                <a:ea typeface="方正姚体" panose="02010601030101010101" pitchFamily="2" charset="-122"/>
                <a:sym typeface="方正姚体" panose="02010601030101010101" pitchFamily="2" charset="-122"/>
              </a:rPr>
              <a:t>7</a:t>
            </a:r>
            <a:endParaRPr kumimoji="0" lang="zh-CN" altLang="en-US" sz="19900" b="1" i="0" u="none" strike="noStrike" kern="1200" cap="none" spc="0" normalizeH="0" baseline="0" noProof="0" dirty="0">
              <a:ln>
                <a:noFill/>
              </a:ln>
              <a:solidFill>
                <a:srgbClr val="FFFFFF"/>
              </a:solidFill>
              <a:effectLst/>
              <a:uLnTx/>
              <a:uFillTx/>
              <a:latin typeface="方正姚体" panose="02010601030101010101" pitchFamily="2" charset="-122"/>
              <a:ea typeface="方正姚体" panose="02010601030101010101" pitchFamily="2" charset="-122"/>
              <a:cs typeface="+mn-cs"/>
              <a:sym typeface="方正姚体" panose="02010601030101010101" pitchFamily="2" charset="-122"/>
            </a:endParaRPr>
          </a:p>
        </p:txBody>
      </p:sp>
      <p:sp>
        <p:nvSpPr>
          <p:cNvPr id="30733" name="PA_文本框 17">
            <a:extLst>
              <a:ext uri="{FF2B5EF4-FFF2-40B4-BE49-F238E27FC236}">
                <a16:creationId xmlns:a16="http://schemas.microsoft.com/office/drawing/2014/main" id="{136D7366-53EC-4AD5-961B-B665810C8986}"/>
              </a:ext>
            </a:extLst>
          </p:cNvPr>
          <p:cNvSpPr>
            <a:spLocks noChangeArrowheads="1"/>
          </p:cNvSpPr>
          <p:nvPr>
            <p:custDataLst>
              <p:tags r:id="rId12"/>
            </p:custDataLst>
          </p:nvPr>
        </p:nvSpPr>
        <p:spPr bwMode="auto">
          <a:xfrm>
            <a:off x="7018212" y="1640582"/>
            <a:ext cx="202589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3200" dirty="0">
                <a:solidFill>
                  <a:srgbClr val="FFFFFF"/>
                </a:solidFill>
                <a:latin typeface="宋体" panose="02010600030101010101" pitchFamily="2" charset="-122"/>
                <a:sym typeface="微软雅黑" panose="020B0503020204020204" pitchFamily="34" charset="-122"/>
              </a:rPr>
              <a:t>状态机图</a:t>
            </a:r>
            <a:endParaRPr lang="en-US" altLang="zh-CN" sz="3200" dirty="0">
              <a:solidFill>
                <a:srgbClr val="FFFFFF"/>
              </a:solidFill>
              <a:latin typeface="宋体" panose="02010600030101010101" pitchFamily="2"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3200" dirty="0">
                <a:solidFill>
                  <a:srgbClr val="FFFFFF"/>
                </a:solidFill>
                <a:latin typeface="宋体" panose="02010600030101010101" pitchFamily="2" charset="-122"/>
                <a:sym typeface="微软雅黑" panose="020B0503020204020204" pitchFamily="34" charset="-122"/>
              </a:rPr>
              <a:t>和活动图</a:t>
            </a:r>
            <a:endParaRPr lang="en-US" altLang="zh-CN" sz="3200" dirty="0">
              <a:solidFill>
                <a:srgbClr val="FFFFFF"/>
              </a:solidFill>
              <a:latin typeface="宋体" panose="02010600030101010101" pitchFamily="2" charset="-122"/>
              <a:sym typeface="微软雅黑" panose="020B0503020204020204" pitchFamily="34" charset="-122"/>
            </a:endParaRPr>
          </a:p>
        </p:txBody>
      </p:sp>
    </p:spTree>
    <p:extLst>
      <p:ext uri="{BB962C8B-B14F-4D97-AF65-F5344CB8AC3E}">
        <p14:creationId xmlns:p14="http://schemas.microsoft.com/office/powerpoint/2010/main" val="31654441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50" fill="hold">
                                          <p:stCondLst>
                                            <p:cond delay="0"/>
                                          </p:stCondLst>
                                        </p:cTn>
                                        <p:tgtEl>
                                          <p:spTgt spid="30722"/>
                                        </p:tgtEl>
                                        <p:attrNameLst>
                                          <p:attrName>style.visibility</p:attrName>
                                        </p:attrNameLst>
                                      </p:cBhvr>
                                      <p:to>
                                        <p:strVal val="visible"/>
                                      </p:to>
                                    </p:set>
                                    <p:anim to="" calcmode="lin" valueType="num">
                                      <p:cBhvr>
                                        <p:cTn id="7" dur="750" fill="hold">
                                          <p:stCondLst>
                                            <p:cond delay="0"/>
                                          </p:stCondLst>
                                        </p:cTn>
                                        <p:tgtEl>
                                          <p:spTgt spid="3072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8" dur="750" fill="hold">
                                          <p:stCondLst>
                                            <p:cond delay="0"/>
                                          </p:stCondLst>
                                        </p:cTn>
                                        <p:tgtEl>
                                          <p:spTgt spid="30722"/>
                                        </p:tgtEl>
                                        <p:attrNameLst>
                                          <p:attrName>ppt_w</p:attrName>
                                        </p:attrNameLst>
                                      </p:cBhvr>
                                      <p:tavLst>
                                        <p:tav tm="0" fmla="#ppt_w/2*($)^8">
                                          <p:val>
                                            <p:strVal val="0"/>
                                          </p:val>
                                        </p:tav>
                                        <p:tav tm="50000" fmla="#ppt_w-#ppt_w/2*(2-$)^8">
                                          <p:val>
                                            <p:strVal val="1"/>
                                          </p:val>
                                        </p:tav>
                                        <p:tav tm="100000">
                                          <p:val>
                                            <p:strVal val="2"/>
                                          </p:val>
                                        </p:tav>
                                      </p:tavLst>
                                    </p:anim>
                                  </p:childTnLst>
                                </p:cTn>
                              </p:par>
                              <p:par>
                                <p:cTn id="9" presetID="0" presetClass="entr" presetSubtype="0" fill="hold" grpId="0" nodeType="withEffect">
                                  <p:stCondLst>
                                    <p:cond delay="0"/>
                                  </p:stCondLst>
                                  <p:iterate type="lt">
                                    <p:tmPct val="10000"/>
                                  </p:iterate>
                                  <p:childTnLst>
                                    <p:set>
                                      <p:cBhvr>
                                        <p:cTn id="10" dur="750" fill="hold">
                                          <p:stCondLst>
                                            <p:cond delay="0"/>
                                          </p:stCondLst>
                                        </p:cTn>
                                        <p:tgtEl>
                                          <p:spTgt spid="30723"/>
                                        </p:tgtEl>
                                        <p:attrNameLst>
                                          <p:attrName>style.visibility</p:attrName>
                                        </p:attrNameLst>
                                      </p:cBhvr>
                                      <p:to>
                                        <p:strVal val="visible"/>
                                      </p:to>
                                    </p:set>
                                    <p:anim to="" calcmode="lin" valueType="num">
                                      <p:cBhvr>
                                        <p:cTn id="11" dur="750" fill="hold">
                                          <p:stCondLst>
                                            <p:cond delay="0"/>
                                          </p:stCondLst>
                                        </p:cTn>
                                        <p:tgtEl>
                                          <p:spTgt spid="3072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2" dur="750" fill="hold">
                                          <p:stCondLst>
                                            <p:cond delay="0"/>
                                          </p:stCondLst>
                                        </p:cTn>
                                        <p:tgtEl>
                                          <p:spTgt spid="30723"/>
                                        </p:tgtEl>
                                        <p:attrNameLst>
                                          <p:attrName>ppt_w</p:attrName>
                                        </p:attrNameLst>
                                      </p:cBhvr>
                                      <p:tavLst>
                                        <p:tav tm="0" fmla="#ppt_w/2*($)^8">
                                          <p:val>
                                            <p:strVal val="0"/>
                                          </p:val>
                                        </p:tav>
                                        <p:tav tm="50000" fmla="#ppt_w-#ppt_w/2*(2-$)^8">
                                          <p:val>
                                            <p:strVal val="1"/>
                                          </p:val>
                                        </p:tav>
                                        <p:tav tm="100000">
                                          <p:val>
                                            <p:strVal val="2"/>
                                          </p:val>
                                        </p:tav>
                                      </p:tavLst>
                                    </p:anim>
                                  </p:childTnLst>
                                </p:cTn>
                              </p:par>
                              <p:par>
                                <p:cTn id="13" presetID="0" presetClass="entr" presetSubtype="0" fill="hold" grpId="0" nodeType="withEffect">
                                  <p:stCondLst>
                                    <p:cond delay="0"/>
                                  </p:stCondLst>
                                  <p:iterate type="lt">
                                    <p:tmPct val="10000"/>
                                  </p:iterate>
                                  <p:childTnLst>
                                    <p:set>
                                      <p:cBhvr>
                                        <p:cTn id="14" dur="750" fill="hold">
                                          <p:stCondLst>
                                            <p:cond delay="0"/>
                                          </p:stCondLst>
                                        </p:cTn>
                                        <p:tgtEl>
                                          <p:spTgt spid="30724"/>
                                        </p:tgtEl>
                                        <p:attrNameLst>
                                          <p:attrName>style.visibility</p:attrName>
                                        </p:attrNameLst>
                                      </p:cBhvr>
                                      <p:to>
                                        <p:strVal val="visible"/>
                                      </p:to>
                                    </p:set>
                                    <p:anim to="" calcmode="lin" valueType="num">
                                      <p:cBhvr>
                                        <p:cTn id="15" dur="750" fill="hold">
                                          <p:stCondLst>
                                            <p:cond delay="0"/>
                                          </p:stCondLst>
                                        </p:cTn>
                                        <p:tgtEl>
                                          <p:spTgt spid="30724"/>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16" dur="750" fill="hold">
                                          <p:stCondLst>
                                            <p:cond delay="0"/>
                                          </p:stCondLst>
                                        </p:cTn>
                                        <p:tgtEl>
                                          <p:spTgt spid="30724"/>
                                        </p:tgtEl>
                                        <p:attrNameLst>
                                          <p:attrName>ppt_w</p:attrName>
                                        </p:attrNameLst>
                                      </p:cBhvr>
                                      <p:tavLst>
                                        <p:tav tm="0" fmla="#ppt_w/2*($)^8">
                                          <p:val>
                                            <p:strVal val="0"/>
                                          </p:val>
                                        </p:tav>
                                        <p:tav tm="50000" fmla="#ppt_w-#ppt_w/2*(2-$)^8">
                                          <p:val>
                                            <p:strVal val="1"/>
                                          </p:val>
                                        </p:tav>
                                        <p:tav tm="100000">
                                          <p:val>
                                            <p:strVal val="2"/>
                                          </p:val>
                                        </p:tav>
                                      </p:tavLst>
                                    </p:anim>
                                  </p:childTnLst>
                                </p:cTn>
                              </p:par>
                              <p:par>
                                <p:cTn id="17" presetID="0" presetClass="entr" presetSubtype="0" fill="hold" grpId="0" nodeType="withEffect">
                                  <p:stCondLst>
                                    <p:cond delay="0"/>
                                  </p:stCondLst>
                                  <p:iterate type="lt">
                                    <p:tmPct val="10000"/>
                                  </p:iterate>
                                  <p:childTnLst>
                                    <p:set>
                                      <p:cBhvr>
                                        <p:cTn id="18" dur="750" fill="hold">
                                          <p:stCondLst>
                                            <p:cond delay="0"/>
                                          </p:stCondLst>
                                        </p:cTn>
                                        <p:tgtEl>
                                          <p:spTgt spid="30725"/>
                                        </p:tgtEl>
                                        <p:attrNameLst>
                                          <p:attrName>style.visibility</p:attrName>
                                        </p:attrNameLst>
                                      </p:cBhvr>
                                      <p:to>
                                        <p:strVal val="visible"/>
                                      </p:to>
                                    </p:set>
                                    <p:anim to="" calcmode="lin" valueType="num">
                                      <p:cBhvr>
                                        <p:cTn id="19" dur="750" fill="hold">
                                          <p:stCondLst>
                                            <p:cond delay="0"/>
                                          </p:stCondLst>
                                        </p:cTn>
                                        <p:tgtEl>
                                          <p:spTgt spid="30725"/>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0" dur="750" fill="hold">
                                          <p:stCondLst>
                                            <p:cond delay="0"/>
                                          </p:stCondLst>
                                        </p:cTn>
                                        <p:tgtEl>
                                          <p:spTgt spid="30725"/>
                                        </p:tgtEl>
                                        <p:attrNameLst>
                                          <p:attrName>ppt_w</p:attrName>
                                        </p:attrNameLst>
                                      </p:cBhvr>
                                      <p:tavLst>
                                        <p:tav tm="0" fmla="#ppt_w/2*($)^8">
                                          <p:val>
                                            <p:strVal val="0"/>
                                          </p:val>
                                        </p:tav>
                                        <p:tav tm="50000" fmla="#ppt_w-#ppt_w/2*(2-$)^8">
                                          <p:val>
                                            <p:strVal val="1"/>
                                          </p:val>
                                        </p:tav>
                                        <p:tav tm="100000">
                                          <p:val>
                                            <p:strVal val="2"/>
                                          </p:val>
                                        </p:tav>
                                      </p:tavLst>
                                    </p:anim>
                                  </p:childTnLst>
                                </p:cTn>
                              </p:par>
                              <p:par>
                                <p:cTn id="21" presetID="0" presetClass="entr" presetSubtype="0" fill="hold" grpId="0" nodeType="withEffect">
                                  <p:stCondLst>
                                    <p:cond delay="0"/>
                                  </p:stCondLst>
                                  <p:iterate type="lt">
                                    <p:tmPct val="10000"/>
                                  </p:iterate>
                                  <p:childTnLst>
                                    <p:set>
                                      <p:cBhvr>
                                        <p:cTn id="22" dur="750" fill="hold">
                                          <p:stCondLst>
                                            <p:cond delay="0"/>
                                          </p:stCondLst>
                                        </p:cTn>
                                        <p:tgtEl>
                                          <p:spTgt spid="30726"/>
                                        </p:tgtEl>
                                        <p:attrNameLst>
                                          <p:attrName>style.visibility</p:attrName>
                                        </p:attrNameLst>
                                      </p:cBhvr>
                                      <p:to>
                                        <p:strVal val="visible"/>
                                      </p:to>
                                    </p:set>
                                    <p:anim to="" calcmode="lin" valueType="num">
                                      <p:cBhvr>
                                        <p:cTn id="23" dur="750" fill="hold">
                                          <p:stCondLst>
                                            <p:cond delay="0"/>
                                          </p:stCondLst>
                                        </p:cTn>
                                        <p:tgtEl>
                                          <p:spTgt spid="30726"/>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4" dur="750" fill="hold">
                                          <p:stCondLst>
                                            <p:cond delay="0"/>
                                          </p:stCondLst>
                                        </p:cTn>
                                        <p:tgtEl>
                                          <p:spTgt spid="30726"/>
                                        </p:tgtEl>
                                        <p:attrNameLst>
                                          <p:attrName>ppt_w</p:attrName>
                                        </p:attrNameLst>
                                      </p:cBhvr>
                                      <p:tavLst>
                                        <p:tav tm="0" fmla="#ppt_w/2*($)^8">
                                          <p:val>
                                            <p:strVal val="0"/>
                                          </p:val>
                                        </p:tav>
                                        <p:tav tm="50000" fmla="#ppt_w-#ppt_w/2*(2-$)^8">
                                          <p:val>
                                            <p:strVal val="1"/>
                                          </p:val>
                                        </p:tav>
                                        <p:tav tm="100000">
                                          <p:val>
                                            <p:strVal val="2"/>
                                          </p:val>
                                        </p:tav>
                                      </p:tavLst>
                                    </p:anim>
                                  </p:childTnLst>
                                </p:cTn>
                              </p:par>
                              <p:par>
                                <p:cTn id="25" presetID="0" presetClass="entr" presetSubtype="0" fill="hold" grpId="0" nodeType="withEffect">
                                  <p:stCondLst>
                                    <p:cond delay="0"/>
                                  </p:stCondLst>
                                  <p:iterate type="lt">
                                    <p:tmPct val="10000"/>
                                  </p:iterate>
                                  <p:childTnLst>
                                    <p:set>
                                      <p:cBhvr>
                                        <p:cTn id="26" dur="750" fill="hold">
                                          <p:stCondLst>
                                            <p:cond delay="0"/>
                                          </p:stCondLst>
                                        </p:cTn>
                                        <p:tgtEl>
                                          <p:spTgt spid="30727"/>
                                        </p:tgtEl>
                                        <p:attrNameLst>
                                          <p:attrName>style.visibility</p:attrName>
                                        </p:attrNameLst>
                                      </p:cBhvr>
                                      <p:to>
                                        <p:strVal val="visible"/>
                                      </p:to>
                                    </p:set>
                                    <p:anim to="" calcmode="lin" valueType="num">
                                      <p:cBhvr>
                                        <p:cTn id="27" dur="750" fill="hold">
                                          <p:stCondLst>
                                            <p:cond delay="0"/>
                                          </p:stCondLst>
                                        </p:cTn>
                                        <p:tgtEl>
                                          <p:spTgt spid="30727"/>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28" dur="750" fill="hold">
                                          <p:stCondLst>
                                            <p:cond delay="0"/>
                                          </p:stCondLst>
                                        </p:cTn>
                                        <p:tgtEl>
                                          <p:spTgt spid="30727"/>
                                        </p:tgtEl>
                                        <p:attrNameLst>
                                          <p:attrName>ppt_w</p:attrName>
                                        </p:attrNameLst>
                                      </p:cBhvr>
                                      <p:tavLst>
                                        <p:tav tm="0" fmla="#ppt_w/2*($)^8">
                                          <p:val>
                                            <p:strVal val="0"/>
                                          </p:val>
                                        </p:tav>
                                        <p:tav tm="50000" fmla="#ppt_w-#ppt_w/2*(2-$)^8">
                                          <p:val>
                                            <p:strVal val="1"/>
                                          </p:val>
                                        </p:tav>
                                        <p:tav tm="100000">
                                          <p:val>
                                            <p:strVal val="2"/>
                                          </p:val>
                                        </p:tav>
                                      </p:tavLst>
                                    </p:anim>
                                  </p:childTnLst>
                                </p:cTn>
                              </p:par>
                              <p:par>
                                <p:cTn id="29" presetID="0" presetClass="entr" presetSubtype="0" fill="hold" grpId="0" nodeType="withEffect">
                                  <p:stCondLst>
                                    <p:cond delay="0"/>
                                  </p:stCondLst>
                                  <p:iterate type="lt">
                                    <p:tmPct val="10000"/>
                                  </p:iterate>
                                  <p:childTnLst>
                                    <p:set>
                                      <p:cBhvr>
                                        <p:cTn id="30" dur="750" fill="hold">
                                          <p:stCondLst>
                                            <p:cond delay="0"/>
                                          </p:stCondLst>
                                        </p:cTn>
                                        <p:tgtEl>
                                          <p:spTgt spid="30728"/>
                                        </p:tgtEl>
                                        <p:attrNameLst>
                                          <p:attrName>style.visibility</p:attrName>
                                        </p:attrNameLst>
                                      </p:cBhvr>
                                      <p:to>
                                        <p:strVal val="visible"/>
                                      </p:to>
                                    </p:set>
                                    <p:anim to="" calcmode="lin" valueType="num">
                                      <p:cBhvr>
                                        <p:cTn id="31" dur="750" fill="hold">
                                          <p:stCondLst>
                                            <p:cond delay="0"/>
                                          </p:stCondLst>
                                        </p:cTn>
                                        <p:tgtEl>
                                          <p:spTgt spid="30728"/>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2" dur="750" fill="hold">
                                          <p:stCondLst>
                                            <p:cond delay="0"/>
                                          </p:stCondLst>
                                        </p:cTn>
                                        <p:tgtEl>
                                          <p:spTgt spid="30728"/>
                                        </p:tgtEl>
                                        <p:attrNameLst>
                                          <p:attrName>ppt_w</p:attrName>
                                        </p:attrNameLst>
                                      </p:cBhvr>
                                      <p:tavLst>
                                        <p:tav tm="0" fmla="#ppt_w/2*($)^8">
                                          <p:val>
                                            <p:strVal val="0"/>
                                          </p:val>
                                        </p:tav>
                                        <p:tav tm="50000" fmla="#ppt_w-#ppt_w/2*(2-$)^8">
                                          <p:val>
                                            <p:strVal val="1"/>
                                          </p:val>
                                        </p:tav>
                                        <p:tav tm="100000">
                                          <p:val>
                                            <p:strVal val="2"/>
                                          </p:val>
                                        </p:tav>
                                      </p:tavLst>
                                    </p:anim>
                                  </p:childTnLst>
                                </p:cTn>
                              </p:par>
                              <p:par>
                                <p:cTn id="33" presetID="0" presetClass="entr" presetSubtype="0" fill="hold" grpId="0" nodeType="withEffect">
                                  <p:stCondLst>
                                    <p:cond delay="0"/>
                                  </p:stCondLst>
                                  <p:iterate type="lt">
                                    <p:tmPct val="10000"/>
                                  </p:iterate>
                                  <p:childTnLst>
                                    <p:set>
                                      <p:cBhvr>
                                        <p:cTn id="34" dur="750" fill="hold">
                                          <p:stCondLst>
                                            <p:cond delay="0"/>
                                          </p:stCondLst>
                                        </p:cTn>
                                        <p:tgtEl>
                                          <p:spTgt spid="30729"/>
                                        </p:tgtEl>
                                        <p:attrNameLst>
                                          <p:attrName>style.visibility</p:attrName>
                                        </p:attrNameLst>
                                      </p:cBhvr>
                                      <p:to>
                                        <p:strVal val="visible"/>
                                      </p:to>
                                    </p:set>
                                    <p:anim to="" calcmode="lin" valueType="num">
                                      <p:cBhvr>
                                        <p:cTn id="35" dur="750" fill="hold">
                                          <p:stCondLst>
                                            <p:cond delay="0"/>
                                          </p:stCondLst>
                                        </p:cTn>
                                        <p:tgtEl>
                                          <p:spTgt spid="30729"/>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36" dur="750" fill="hold">
                                          <p:stCondLst>
                                            <p:cond delay="0"/>
                                          </p:stCondLst>
                                        </p:cTn>
                                        <p:tgtEl>
                                          <p:spTgt spid="30729"/>
                                        </p:tgtEl>
                                        <p:attrNameLst>
                                          <p:attrName>ppt_w</p:attrName>
                                        </p:attrNameLst>
                                      </p:cBhvr>
                                      <p:tavLst>
                                        <p:tav tm="0" fmla="#ppt_w/2*($)^8">
                                          <p:val>
                                            <p:strVal val="0"/>
                                          </p:val>
                                        </p:tav>
                                        <p:tav tm="50000" fmla="#ppt_w-#ppt_w/2*(2-$)^8">
                                          <p:val>
                                            <p:strVal val="1"/>
                                          </p:val>
                                        </p:tav>
                                        <p:tav tm="100000">
                                          <p:val>
                                            <p:strVal val="2"/>
                                          </p:val>
                                        </p:tav>
                                      </p:tavLst>
                                    </p:anim>
                                  </p:childTnLst>
                                </p:cTn>
                              </p:par>
                              <p:par>
                                <p:cTn id="37" presetID="0" presetClass="entr" presetSubtype="0" fill="hold" grpId="0" nodeType="withEffect">
                                  <p:stCondLst>
                                    <p:cond delay="0"/>
                                  </p:stCondLst>
                                  <p:iterate type="lt">
                                    <p:tmPct val="10000"/>
                                  </p:iterate>
                                  <p:childTnLst>
                                    <p:set>
                                      <p:cBhvr>
                                        <p:cTn id="38" dur="750" fill="hold">
                                          <p:stCondLst>
                                            <p:cond delay="0"/>
                                          </p:stCondLst>
                                        </p:cTn>
                                        <p:tgtEl>
                                          <p:spTgt spid="30730"/>
                                        </p:tgtEl>
                                        <p:attrNameLst>
                                          <p:attrName>style.visibility</p:attrName>
                                        </p:attrNameLst>
                                      </p:cBhvr>
                                      <p:to>
                                        <p:strVal val="visible"/>
                                      </p:to>
                                    </p:set>
                                    <p:anim to="" calcmode="lin" valueType="num">
                                      <p:cBhvr>
                                        <p:cTn id="39" dur="750" fill="hold">
                                          <p:stCondLst>
                                            <p:cond delay="0"/>
                                          </p:stCondLst>
                                        </p:cTn>
                                        <p:tgtEl>
                                          <p:spTgt spid="30730"/>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0" dur="750" fill="hold">
                                          <p:stCondLst>
                                            <p:cond delay="0"/>
                                          </p:stCondLst>
                                        </p:cTn>
                                        <p:tgtEl>
                                          <p:spTgt spid="30730"/>
                                        </p:tgtEl>
                                        <p:attrNameLst>
                                          <p:attrName>ppt_w</p:attrName>
                                        </p:attrNameLst>
                                      </p:cBhvr>
                                      <p:tavLst>
                                        <p:tav tm="0" fmla="#ppt_w/2*($)^8">
                                          <p:val>
                                            <p:strVal val="0"/>
                                          </p:val>
                                        </p:tav>
                                        <p:tav tm="50000" fmla="#ppt_w-#ppt_w/2*(2-$)^8">
                                          <p:val>
                                            <p:strVal val="1"/>
                                          </p:val>
                                        </p:tav>
                                        <p:tav tm="100000">
                                          <p:val>
                                            <p:strVal val="2"/>
                                          </p:val>
                                        </p:tav>
                                      </p:tavLst>
                                    </p:anim>
                                  </p:childTnLst>
                                </p:cTn>
                              </p:par>
                              <p:par>
                                <p:cTn id="41" presetID="0" presetClass="entr" presetSubtype="0" fill="hold" grpId="0" nodeType="withEffect">
                                  <p:stCondLst>
                                    <p:cond delay="0"/>
                                  </p:stCondLst>
                                  <p:iterate type="lt">
                                    <p:tmPct val="10000"/>
                                  </p:iterate>
                                  <p:childTnLst>
                                    <p:set>
                                      <p:cBhvr>
                                        <p:cTn id="42" dur="750" fill="hold">
                                          <p:stCondLst>
                                            <p:cond delay="0"/>
                                          </p:stCondLst>
                                        </p:cTn>
                                        <p:tgtEl>
                                          <p:spTgt spid="30731"/>
                                        </p:tgtEl>
                                        <p:attrNameLst>
                                          <p:attrName>style.visibility</p:attrName>
                                        </p:attrNameLst>
                                      </p:cBhvr>
                                      <p:to>
                                        <p:strVal val="visible"/>
                                      </p:to>
                                    </p:set>
                                    <p:anim to="" calcmode="lin" valueType="num">
                                      <p:cBhvr>
                                        <p:cTn id="43" dur="750" fill="hold">
                                          <p:stCondLst>
                                            <p:cond delay="0"/>
                                          </p:stCondLst>
                                        </p:cTn>
                                        <p:tgtEl>
                                          <p:spTgt spid="30731"/>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4" dur="750" fill="hold">
                                          <p:stCondLst>
                                            <p:cond delay="0"/>
                                          </p:stCondLst>
                                        </p:cTn>
                                        <p:tgtEl>
                                          <p:spTgt spid="30731"/>
                                        </p:tgtEl>
                                        <p:attrNameLst>
                                          <p:attrName>ppt_w</p:attrName>
                                        </p:attrNameLst>
                                      </p:cBhvr>
                                      <p:tavLst>
                                        <p:tav tm="0" fmla="#ppt_w/2*($)^8">
                                          <p:val>
                                            <p:strVal val="0"/>
                                          </p:val>
                                        </p:tav>
                                        <p:tav tm="50000" fmla="#ppt_w-#ppt_w/2*(2-$)^8">
                                          <p:val>
                                            <p:strVal val="1"/>
                                          </p:val>
                                        </p:tav>
                                        <p:tav tm="100000">
                                          <p:val>
                                            <p:strVal val="2"/>
                                          </p:val>
                                        </p:tav>
                                      </p:tavLst>
                                    </p:anim>
                                  </p:childTnLst>
                                </p:cTn>
                              </p:par>
                              <p:par>
                                <p:cTn id="45" presetID="0" presetClass="entr" presetSubtype="0" fill="hold" grpId="0" nodeType="withEffect">
                                  <p:stCondLst>
                                    <p:cond delay="0"/>
                                  </p:stCondLst>
                                  <p:iterate type="lt">
                                    <p:tmPct val="10000"/>
                                  </p:iterate>
                                  <p:childTnLst>
                                    <p:set>
                                      <p:cBhvr>
                                        <p:cTn id="46" dur="750" fill="hold">
                                          <p:stCondLst>
                                            <p:cond delay="0"/>
                                          </p:stCondLst>
                                        </p:cTn>
                                        <p:tgtEl>
                                          <p:spTgt spid="30732"/>
                                        </p:tgtEl>
                                        <p:attrNameLst>
                                          <p:attrName>style.visibility</p:attrName>
                                        </p:attrNameLst>
                                      </p:cBhvr>
                                      <p:to>
                                        <p:strVal val="visible"/>
                                      </p:to>
                                    </p:set>
                                    <p:anim to="" calcmode="lin" valueType="num">
                                      <p:cBhvr>
                                        <p:cTn id="47" dur="750" fill="hold">
                                          <p:stCondLst>
                                            <p:cond delay="0"/>
                                          </p:stCondLst>
                                        </p:cTn>
                                        <p:tgtEl>
                                          <p:spTgt spid="30732"/>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48" dur="750" fill="hold">
                                          <p:stCondLst>
                                            <p:cond delay="0"/>
                                          </p:stCondLst>
                                        </p:cTn>
                                        <p:tgtEl>
                                          <p:spTgt spid="30732"/>
                                        </p:tgtEl>
                                        <p:attrNameLst>
                                          <p:attrName>ppt_w</p:attrName>
                                        </p:attrNameLst>
                                      </p:cBhvr>
                                      <p:tavLst>
                                        <p:tav tm="0" fmla="#ppt_w/2*($)^8">
                                          <p:val>
                                            <p:strVal val="0"/>
                                          </p:val>
                                        </p:tav>
                                        <p:tav tm="50000" fmla="#ppt_w-#ppt_w/2*(2-$)^8">
                                          <p:val>
                                            <p:strVal val="1"/>
                                          </p:val>
                                        </p:tav>
                                        <p:tav tm="100000">
                                          <p:val>
                                            <p:strVal val="2"/>
                                          </p:val>
                                        </p:tav>
                                      </p:tavLst>
                                    </p:anim>
                                  </p:childTnLst>
                                </p:cTn>
                              </p:par>
                              <p:par>
                                <p:cTn id="49" presetID="0" presetClass="entr" presetSubtype="0" fill="hold" grpId="0" nodeType="withEffect">
                                  <p:stCondLst>
                                    <p:cond delay="0"/>
                                  </p:stCondLst>
                                  <p:iterate type="lt">
                                    <p:tmPct val="10000"/>
                                  </p:iterate>
                                  <p:childTnLst>
                                    <p:set>
                                      <p:cBhvr>
                                        <p:cTn id="50" dur="750" fill="hold">
                                          <p:stCondLst>
                                            <p:cond delay="0"/>
                                          </p:stCondLst>
                                        </p:cTn>
                                        <p:tgtEl>
                                          <p:spTgt spid="30733"/>
                                        </p:tgtEl>
                                        <p:attrNameLst>
                                          <p:attrName>style.visibility</p:attrName>
                                        </p:attrNameLst>
                                      </p:cBhvr>
                                      <p:to>
                                        <p:strVal val="visible"/>
                                      </p:to>
                                    </p:set>
                                    <p:anim to="" calcmode="lin" valueType="num">
                                      <p:cBhvr>
                                        <p:cTn id="51" dur="750" fill="hold">
                                          <p:stCondLst>
                                            <p:cond delay="0"/>
                                          </p:stCondLst>
                                        </p:cTn>
                                        <p:tgtEl>
                                          <p:spTgt spid="30733"/>
                                        </p:tgtEl>
                                        <p:attrNameLst>
                                          <p:attrName>ppt_h</p:attrName>
                                        </p:attrNameLst>
                                      </p:cBhvr>
                                      <p:tavLst>
                                        <p:tav tm="0" fmla="#ppt_h/2*($)^8">
                                          <p:val>
                                            <p:strVal val="0"/>
                                          </p:val>
                                        </p:tav>
                                        <p:tav tm="50000" fmla="#ppt_h-#ppt_h/2*(2-$)^8">
                                          <p:val>
                                            <p:strVal val="1"/>
                                          </p:val>
                                        </p:tav>
                                        <p:tav tm="100000">
                                          <p:val>
                                            <p:strVal val="2"/>
                                          </p:val>
                                        </p:tav>
                                      </p:tavLst>
                                    </p:anim>
                                    <p:anim to="" calcmode="lin" valueType="num">
                                      <p:cBhvr>
                                        <p:cTn id="52" dur="750" fill="hold">
                                          <p:stCondLst>
                                            <p:cond delay="0"/>
                                          </p:stCondLst>
                                        </p:cTn>
                                        <p:tgtEl>
                                          <p:spTgt spid="30733"/>
                                        </p:tgtEl>
                                        <p:attrNameLst>
                                          <p:attrName>ppt_w</p:attrName>
                                        </p:attrNameLst>
                                      </p:cBhvr>
                                      <p:tavLst>
                                        <p:tav tm="0" fmla="#ppt_w/2*($)^8">
                                          <p:val>
                                            <p:strVal val="0"/>
                                          </p:val>
                                        </p:tav>
                                        <p:tav tm="50000" fmla="#ppt_w-#ppt_w/2*(2-$)^8">
                                          <p:val>
                                            <p:strVal val="1"/>
                                          </p:val>
                                        </p:tav>
                                        <p:tav tm="100000">
                                          <p:val>
                                            <p:strVal val="2"/>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nimBg="1"/>
      <p:bldP spid="30723" grpId="0" animBg="1"/>
      <p:bldP spid="30724" grpId="0" animBg="1"/>
      <p:bldP spid="30725" grpId="0" animBg="1"/>
      <p:bldP spid="30726" grpId="0" animBg="1"/>
      <p:bldP spid="30727" grpId="0" animBg="1"/>
      <p:bldP spid="30728" grpId="0" animBg="1"/>
      <p:bldP spid="30729" grpId="0" animBg="1"/>
      <p:bldP spid="30730" grpId="0" animBg="1"/>
      <p:bldP spid="30731" grpId="0" animBg="1"/>
      <p:bldP spid="30732" grpId="0"/>
      <p:bldP spid="3073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9"/>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576387" y="60980"/>
            <a:ext cx="5032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7.1.5</a:t>
            </a:r>
            <a:r>
              <a:rPr lang="zh-CN" altLang="en-US" dirty="0">
                <a:solidFill>
                  <a:srgbClr val="000000"/>
                </a:solidFill>
                <a:latin typeface="黑体" panose="02010609060101010101" charset="-122"/>
                <a:ea typeface="黑体" panose="02010609060101010101" charset="-122"/>
              </a:rPr>
              <a:t>状态图的建模技术及应用</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342900" y="1191623"/>
            <a:ext cx="11639550" cy="530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rgbClr val="F8B193"/>
                </a:solidFill>
              </a:rPr>
              <a:t>使用状态图对系统反应型对象建模时，应遵循如下策略：</a:t>
            </a:r>
          </a:p>
          <a:p>
            <a:pPr>
              <a:buNone/>
            </a:pPr>
            <a:r>
              <a:rPr lang="zh-CN" altLang="en-US" sz="2000" dirty="0">
                <a:solidFill>
                  <a:srgbClr val="000000"/>
                </a:solidFill>
                <a:latin typeface="黑体" panose="02010609060101010101" charset="-122"/>
                <a:ea typeface="黑体" panose="02010609060101010101" charset="-122"/>
              </a:rPr>
              <a:t>⑴选择状态机的语境（即建模对象），不管它是类、用例或是整个系统；</a:t>
            </a:r>
          </a:p>
          <a:p>
            <a:pPr>
              <a:buNone/>
            </a:pPr>
            <a:r>
              <a:rPr lang="zh-CN" altLang="en-US" sz="2000" dirty="0">
                <a:solidFill>
                  <a:srgbClr val="000000"/>
                </a:solidFill>
                <a:latin typeface="黑体" panose="02010609060101010101" charset="-122"/>
                <a:ea typeface="黑体" panose="02010609060101010101" charset="-122"/>
              </a:rPr>
              <a:t>⑵选择这个对象的初态和终态。为了指导模型的剩余部分，可能要分别地说明初态和终态的前置条件和后置条件；</a:t>
            </a:r>
          </a:p>
          <a:p>
            <a:pPr>
              <a:buNone/>
            </a:pPr>
            <a:r>
              <a:rPr lang="zh-CN" altLang="en-US" sz="2000" dirty="0">
                <a:solidFill>
                  <a:srgbClr val="000000"/>
                </a:solidFill>
                <a:latin typeface="黑体" panose="02010609060101010101" charset="-122"/>
                <a:ea typeface="黑体" panose="02010609060101010101" charset="-122"/>
              </a:rPr>
              <a:t>⑶考虑对象可能在其中存在一段时间的条件，以决定该对象所在的稳定状态。从这个对象的高层状态开始，然后考虑它的可能的子状态；</a:t>
            </a:r>
          </a:p>
          <a:p>
            <a:pPr>
              <a:buNone/>
            </a:pPr>
            <a:r>
              <a:rPr lang="zh-CN" altLang="en-US" sz="2000" dirty="0">
                <a:solidFill>
                  <a:srgbClr val="000000"/>
                </a:solidFill>
                <a:latin typeface="黑体" panose="02010609060101010101" charset="-122"/>
                <a:ea typeface="黑体" panose="02010609060101010101" charset="-122"/>
              </a:rPr>
              <a:t>⑷在对象的整个生命周期中，决定稳定状态的有意义的顺序；</a:t>
            </a:r>
          </a:p>
          <a:p>
            <a:pPr>
              <a:buNone/>
            </a:pPr>
            <a:r>
              <a:rPr lang="zh-CN" altLang="en-US" sz="2000" dirty="0">
                <a:solidFill>
                  <a:srgbClr val="000000"/>
                </a:solidFill>
                <a:latin typeface="黑体" panose="02010609060101010101" charset="-122"/>
                <a:ea typeface="黑体" panose="02010609060101010101" charset="-122"/>
              </a:rPr>
              <a:t>⑸决定可能触发从状态到状态的转换的事件。将这些事件建模为触发者，它触发从一个合法状态序列到另一个合法状态序列的转换；</a:t>
            </a:r>
          </a:p>
          <a:p>
            <a:pPr>
              <a:buNone/>
            </a:pPr>
            <a:r>
              <a:rPr lang="zh-CN" altLang="en-US" sz="2000" dirty="0">
                <a:solidFill>
                  <a:srgbClr val="000000"/>
                </a:solidFill>
                <a:latin typeface="黑体" panose="02010609060101010101" charset="-122"/>
                <a:ea typeface="黑体" panose="02010609060101010101" charset="-122"/>
              </a:rPr>
              <a:t>⑹把动作附加到这些转换上，并且附加到这些状态上；</a:t>
            </a:r>
          </a:p>
          <a:p>
            <a:pPr>
              <a:buNone/>
            </a:pPr>
            <a:r>
              <a:rPr lang="zh-CN" altLang="en-US" sz="2000" dirty="0">
                <a:solidFill>
                  <a:srgbClr val="000000"/>
                </a:solidFill>
                <a:latin typeface="黑体" panose="02010609060101010101" charset="-122"/>
                <a:ea typeface="黑体" panose="02010609060101010101" charset="-122"/>
              </a:rPr>
              <a:t>⑺考虑通过使用子状态、分支、汇合和历史状态，来简化状态机图；</a:t>
            </a:r>
          </a:p>
          <a:p>
            <a:pPr>
              <a:buNone/>
            </a:pPr>
            <a:r>
              <a:rPr lang="zh-CN" altLang="en-US" sz="2000" dirty="0">
                <a:solidFill>
                  <a:srgbClr val="000000"/>
                </a:solidFill>
                <a:latin typeface="黑体" panose="02010609060101010101" charset="-122"/>
                <a:ea typeface="黑体" panose="02010609060101010101" charset="-122"/>
              </a:rPr>
              <a:t>⑻核实所有的状态都是在事件的某种组合下可达的；</a:t>
            </a:r>
          </a:p>
          <a:p>
            <a:pPr>
              <a:buNone/>
            </a:pPr>
            <a:r>
              <a:rPr lang="zh-CN" altLang="en-US" sz="2000" dirty="0">
                <a:solidFill>
                  <a:srgbClr val="000000"/>
                </a:solidFill>
                <a:latin typeface="黑体" panose="02010609060101010101" charset="-122"/>
                <a:ea typeface="黑体" panose="02010609060101010101" charset="-122"/>
              </a:rPr>
              <a:t>⑼核实不存在死角状态，即不存在那种不能转换出来的状态；</a:t>
            </a:r>
          </a:p>
          <a:p>
            <a:pPr>
              <a:buNone/>
            </a:pPr>
            <a:r>
              <a:rPr lang="zh-CN" altLang="en-US" sz="2000" dirty="0">
                <a:solidFill>
                  <a:srgbClr val="000000"/>
                </a:solidFill>
                <a:latin typeface="黑体" panose="02010609060101010101" charset="-122"/>
                <a:ea typeface="黑体" panose="02010609060101010101" charset="-122"/>
              </a:rPr>
              <a:t>⑽通过手工或通过使用工具跟踪状态机，核对所期望的事件序列以及它们的响应。</a:t>
            </a:r>
          </a:p>
        </p:txBody>
      </p:sp>
    </p:spTree>
    <p:extLst>
      <p:ext uri="{BB962C8B-B14F-4D97-AF65-F5344CB8AC3E}">
        <p14:creationId xmlns:p14="http://schemas.microsoft.com/office/powerpoint/2010/main" val="1679849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457325" y="30490"/>
            <a:ext cx="5391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000000"/>
                </a:solidFill>
                <a:latin typeface="黑体" panose="02010609060101010101" charset="-122"/>
                <a:ea typeface="黑体" panose="02010609060101010101" charset="-122"/>
              </a:rPr>
              <a:t>图</a:t>
            </a:r>
            <a:r>
              <a:rPr lang="en-US" altLang="zh-CN" dirty="0">
                <a:solidFill>
                  <a:srgbClr val="000000"/>
                </a:solidFill>
                <a:latin typeface="黑体" panose="02010609060101010101" charset="-122"/>
                <a:ea typeface="黑体" panose="02010609060101010101" charset="-122"/>
              </a:rPr>
              <a:t>7.9 </a:t>
            </a:r>
            <a:r>
              <a:rPr lang="zh-CN" altLang="en-US" dirty="0">
                <a:solidFill>
                  <a:srgbClr val="000000"/>
                </a:solidFill>
                <a:latin typeface="黑体" panose="02010609060101010101" charset="-122"/>
                <a:ea typeface="黑体" panose="02010609060101010101" charset="-122"/>
              </a:rPr>
              <a:t>拨打电话工作的行为建模 </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457200" y="5273247"/>
            <a:ext cx="11410950" cy="188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indent="-228600">
              <a:buNone/>
            </a:pPr>
            <a:r>
              <a:rPr lang="en-US" altLang="zh-CN" sz="2000" dirty="0">
                <a:solidFill>
                  <a:srgbClr val="000000"/>
                </a:solidFill>
                <a:latin typeface="黑体" panose="02010609060101010101" charset="-122"/>
                <a:ea typeface="黑体" panose="02010609060101010101" charset="-122"/>
              </a:rPr>
              <a:t>    </a:t>
            </a:r>
            <a:r>
              <a:rPr lang="zh-CN" altLang="en-US" sz="2000" dirty="0">
                <a:solidFill>
                  <a:srgbClr val="000000"/>
                </a:solidFill>
                <a:latin typeface="黑体" panose="02010609060101010101" charset="-122"/>
                <a:ea typeface="黑体" panose="02010609060101010101" charset="-122"/>
              </a:rPr>
              <a:t>首先，确定主要的状态，在这里电话开机时，处于空闲状态，当用户拨号呼叫某人时，话机进入拨号状态。如果呼叫成功则电话接通，电话处于通话状态，如果呼叫不成功，拨号失败，这时话机重新回到空闲状态。话机在空闲状态被呼叫，进入响铃状态。如果用户摘机接听电话，话机处于通话状态。完成通话挂机后话机回到空闲状态。如果用户没有摘机则话机处于继续响铃状态。如果用户拒绝来电，话机回到空闲状态。因此，拨打电话的过程可以总结出</a:t>
            </a:r>
            <a:r>
              <a:rPr lang="en-US" altLang="zh-CN" sz="2000" dirty="0">
                <a:solidFill>
                  <a:srgbClr val="000000"/>
                </a:solidFill>
                <a:latin typeface="黑体" panose="02010609060101010101" charset="-122"/>
                <a:ea typeface="黑体" panose="02010609060101010101" charset="-122"/>
              </a:rPr>
              <a:t>4</a:t>
            </a:r>
            <a:r>
              <a:rPr lang="zh-CN" altLang="en-US" sz="2000" dirty="0">
                <a:solidFill>
                  <a:srgbClr val="000000"/>
                </a:solidFill>
                <a:latin typeface="黑体" panose="02010609060101010101" charset="-122"/>
                <a:ea typeface="黑体" panose="02010609060101010101" charset="-122"/>
              </a:rPr>
              <a:t>个状态，即空闲、拨号、通话和响铃。</a:t>
            </a:r>
          </a:p>
          <a:p>
            <a:pPr indent="-228600">
              <a:buNone/>
            </a:pPr>
            <a:endParaRPr lang="zh-CN" altLang="en-US" sz="2000" dirty="0">
              <a:solidFill>
                <a:srgbClr val="000000"/>
              </a:solidFill>
              <a:latin typeface="黑体" panose="02010609060101010101" charset="-122"/>
              <a:ea typeface="黑体" panose="02010609060101010101" charset="-122"/>
            </a:endParaRPr>
          </a:p>
        </p:txBody>
      </p:sp>
      <p:sp>
        <p:nvSpPr>
          <p:cNvPr id="42000" name="PA_文本框 68"/>
          <p:cNvSpPr>
            <a:spLocks noChangeArrowheads="1"/>
          </p:cNvSpPr>
          <p:nvPr>
            <p:custDataLst>
              <p:tags r:id="rId7"/>
            </p:custDataLst>
          </p:nvPr>
        </p:nvSpPr>
        <p:spPr bwMode="auto">
          <a:xfrm>
            <a:off x="3589495" y="4565361"/>
            <a:ext cx="5607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8B193"/>
                </a:solidFill>
                <a:latin typeface="黑体" panose="02010609060101010101" charset="-122"/>
                <a:ea typeface="黑体" panose="02010609060101010101" charset="-122"/>
              </a:rPr>
              <a:t>图</a:t>
            </a:r>
            <a:r>
              <a:rPr lang="en-US" altLang="zh-CN" sz="2000" b="1" dirty="0">
                <a:solidFill>
                  <a:srgbClr val="F8B193"/>
                </a:solidFill>
                <a:latin typeface="黑体" panose="02010609060101010101" charset="-122"/>
                <a:ea typeface="黑体" panose="02010609060101010101" charset="-122"/>
              </a:rPr>
              <a:t>7.9</a:t>
            </a:r>
            <a:r>
              <a:rPr lang="zh-CN" altLang="en-US" sz="2000" b="1" dirty="0">
                <a:solidFill>
                  <a:srgbClr val="F8B193"/>
                </a:solidFill>
                <a:latin typeface="黑体" panose="02010609060101010101" charset="-122"/>
                <a:ea typeface="黑体" panose="02010609060101010101" charset="-122"/>
              </a:rPr>
              <a:t>显示了拨打电话工作的行为建模的过程。</a:t>
            </a:r>
            <a:r>
              <a:rPr kumimoji="0" lang="en-US" altLang="zh-CN" sz="2000" b="1" i="0" u="none" strike="noStrike" kern="1200" cap="none" spc="0" normalizeH="0" baseline="0" noProof="0" dirty="0">
                <a:ln>
                  <a:noFill/>
                </a:ln>
                <a:solidFill>
                  <a:srgbClr val="F8B193"/>
                </a:solidFill>
                <a:effectLst/>
                <a:uLnTx/>
                <a:uFillTx/>
                <a:latin typeface="黑体" panose="02010609060101010101" charset="-122"/>
                <a:ea typeface="黑体" panose="02010609060101010101" charset="-122"/>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11" name="Picture 4">
            <a:extLst>
              <a:ext uri="{FF2B5EF4-FFF2-40B4-BE49-F238E27FC236}">
                <a16:creationId xmlns:a16="http://schemas.microsoft.com/office/drawing/2014/main" id="{7A94FB6F-C886-4606-8698-D27970A9687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06080" y="1292086"/>
            <a:ext cx="3779838" cy="302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4654335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9938" name="PA_矩形 1">
            <a:extLst>
              <a:ext uri="{FF2B5EF4-FFF2-40B4-BE49-F238E27FC236}">
                <a16:creationId xmlns:a16="http://schemas.microsoft.com/office/drawing/2014/main" id="{7F84D995-836D-44CF-B8AD-31D0B6DF499A}"/>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39" name="PA_矩形 2">
            <a:extLst>
              <a:ext uri="{FF2B5EF4-FFF2-40B4-BE49-F238E27FC236}">
                <a16:creationId xmlns:a16="http://schemas.microsoft.com/office/drawing/2014/main" id="{90FC1E84-017C-44D2-A3AA-7B4A554CB214}"/>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0" name="PA_矩形 3">
            <a:extLst>
              <a:ext uri="{FF2B5EF4-FFF2-40B4-BE49-F238E27FC236}">
                <a16:creationId xmlns:a16="http://schemas.microsoft.com/office/drawing/2014/main" id="{DFA6F553-FB85-436A-84C1-AC356305F7C8}"/>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1" name="PA_矩形 4">
            <a:extLst>
              <a:ext uri="{FF2B5EF4-FFF2-40B4-BE49-F238E27FC236}">
                <a16:creationId xmlns:a16="http://schemas.microsoft.com/office/drawing/2014/main" id="{47C52FEA-8E7C-4C88-9246-3E881EBEED01}"/>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3" name="PA_平行四边形 74">
            <a:extLst>
              <a:ext uri="{FF2B5EF4-FFF2-40B4-BE49-F238E27FC236}">
                <a16:creationId xmlns:a16="http://schemas.microsoft.com/office/drawing/2014/main" id="{3FED0722-E9DC-48DE-AE84-F8CC7AFFF31B}"/>
              </a:ext>
            </a:extLst>
          </p:cNvPr>
          <p:cNvSpPr>
            <a:spLocks noChangeArrowheads="1"/>
          </p:cNvSpPr>
          <p:nvPr>
            <p:custDataLst>
              <p:tags r:id="rId5"/>
            </p:custDataLst>
          </p:nvPr>
        </p:nvSpPr>
        <p:spPr bwMode="auto">
          <a:xfrm flipH="1" flipV="1">
            <a:off x="6126163" y="3532188"/>
            <a:ext cx="3090862" cy="2032000"/>
          </a:xfrm>
          <a:prstGeom prst="parallelogram">
            <a:avLst>
              <a:gd name="adj" fmla="val 24992"/>
            </a:avLst>
          </a:prstGeom>
          <a:blipFill dpi="0" rotWithShape="0">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4" name="PA_任意多边形 77">
            <a:extLst>
              <a:ext uri="{FF2B5EF4-FFF2-40B4-BE49-F238E27FC236}">
                <a16:creationId xmlns:a16="http://schemas.microsoft.com/office/drawing/2014/main" id="{880A80C2-8FF7-49AC-9102-D6CA41F88D93}"/>
              </a:ext>
            </a:extLst>
          </p:cNvPr>
          <p:cNvSpPr>
            <a:spLocks/>
          </p:cNvSpPr>
          <p:nvPr>
            <p:custDataLst>
              <p:tags r:id="rId6"/>
            </p:custDataLst>
          </p:nvPr>
        </p:nvSpPr>
        <p:spPr bwMode="auto">
          <a:xfrm flipH="1" flipV="1">
            <a:off x="5387975" y="3532188"/>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5" name="PA_任意多边形 80">
            <a:extLst>
              <a:ext uri="{FF2B5EF4-FFF2-40B4-BE49-F238E27FC236}">
                <a16:creationId xmlns:a16="http://schemas.microsoft.com/office/drawing/2014/main" id="{9CADCC1D-8A50-49CC-BAC0-7BFE08394B3F}"/>
              </a:ext>
            </a:extLst>
          </p:cNvPr>
          <p:cNvSpPr>
            <a:spLocks/>
          </p:cNvSpPr>
          <p:nvPr>
            <p:custDataLst>
              <p:tags r:id="rId7"/>
            </p:custDataLst>
          </p:nvPr>
        </p:nvSpPr>
        <p:spPr bwMode="auto">
          <a:xfrm flipH="1" flipV="1">
            <a:off x="8783638" y="3532188"/>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6" name="PA_任意多边形 83">
            <a:extLst>
              <a:ext uri="{FF2B5EF4-FFF2-40B4-BE49-F238E27FC236}">
                <a16:creationId xmlns:a16="http://schemas.microsoft.com/office/drawing/2014/main" id="{1AE8A679-6527-4D56-88E9-1A8010B2FF50}"/>
              </a:ext>
            </a:extLst>
          </p:cNvPr>
          <p:cNvSpPr>
            <a:spLocks/>
          </p:cNvSpPr>
          <p:nvPr>
            <p:custDataLst>
              <p:tags r:id="rId8"/>
            </p:custDataLst>
          </p:nvPr>
        </p:nvSpPr>
        <p:spPr bwMode="auto">
          <a:xfrm flipH="1" flipV="1">
            <a:off x="9334500" y="3532188"/>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7" name="PA_任意多边形 86">
            <a:extLst>
              <a:ext uri="{FF2B5EF4-FFF2-40B4-BE49-F238E27FC236}">
                <a16:creationId xmlns:a16="http://schemas.microsoft.com/office/drawing/2014/main" id="{A16A1F2E-CEA2-4ED6-8114-8DE699B787CF}"/>
              </a:ext>
            </a:extLst>
          </p:cNvPr>
          <p:cNvSpPr>
            <a:spLocks/>
          </p:cNvSpPr>
          <p:nvPr>
            <p:custDataLst>
              <p:tags r:id="rId9"/>
            </p:custDataLst>
          </p:nvPr>
        </p:nvSpPr>
        <p:spPr bwMode="auto">
          <a:xfrm flipH="1" flipV="1">
            <a:off x="9725025" y="3532188"/>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8" name="PA_平行四边形 89">
            <a:extLst>
              <a:ext uri="{FF2B5EF4-FFF2-40B4-BE49-F238E27FC236}">
                <a16:creationId xmlns:a16="http://schemas.microsoft.com/office/drawing/2014/main" id="{584BC12B-0034-4B5B-8B65-543D9A72D7D1}"/>
              </a:ext>
            </a:extLst>
          </p:cNvPr>
          <p:cNvSpPr>
            <a:spLocks noChangeArrowheads="1"/>
          </p:cNvSpPr>
          <p:nvPr>
            <p:custDataLst>
              <p:tags r:id="rId10"/>
            </p:custDataLst>
          </p:nvPr>
        </p:nvSpPr>
        <p:spPr bwMode="auto">
          <a:xfrm flipV="1">
            <a:off x="2709863" y="1427163"/>
            <a:ext cx="3090862" cy="2032000"/>
          </a:xfrm>
          <a:prstGeom prst="parallelogram">
            <a:avLst>
              <a:gd name="adj" fmla="val 24992"/>
            </a:avLst>
          </a:prstGeom>
          <a:blipFill dpi="0" rotWithShape="0">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9" name="PA_任意多边形 90">
            <a:extLst>
              <a:ext uri="{FF2B5EF4-FFF2-40B4-BE49-F238E27FC236}">
                <a16:creationId xmlns:a16="http://schemas.microsoft.com/office/drawing/2014/main" id="{41DC8CAB-6210-47ED-9645-D21CB319758B}"/>
              </a:ext>
            </a:extLst>
          </p:cNvPr>
          <p:cNvSpPr>
            <a:spLocks/>
          </p:cNvSpPr>
          <p:nvPr>
            <p:custDataLst>
              <p:tags r:id="rId11"/>
            </p:custDataLst>
          </p:nvPr>
        </p:nvSpPr>
        <p:spPr bwMode="auto">
          <a:xfrm flipV="1">
            <a:off x="4614863" y="1427163"/>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0" name="PA_任意多边形 91">
            <a:extLst>
              <a:ext uri="{FF2B5EF4-FFF2-40B4-BE49-F238E27FC236}">
                <a16:creationId xmlns:a16="http://schemas.microsoft.com/office/drawing/2014/main" id="{A7B4F6D2-A863-4BE2-B143-3258F49095D2}"/>
              </a:ext>
            </a:extLst>
          </p:cNvPr>
          <p:cNvSpPr>
            <a:spLocks/>
          </p:cNvSpPr>
          <p:nvPr>
            <p:custDataLst>
              <p:tags r:id="rId12"/>
            </p:custDataLst>
          </p:nvPr>
        </p:nvSpPr>
        <p:spPr bwMode="auto">
          <a:xfrm flipV="1">
            <a:off x="1219200" y="1427163"/>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1" name="PA_任意多边形 92">
            <a:extLst>
              <a:ext uri="{FF2B5EF4-FFF2-40B4-BE49-F238E27FC236}">
                <a16:creationId xmlns:a16="http://schemas.microsoft.com/office/drawing/2014/main" id="{D3D1EA6D-138A-487A-BF09-38FE41FD921E}"/>
              </a:ext>
            </a:extLst>
          </p:cNvPr>
          <p:cNvSpPr>
            <a:spLocks/>
          </p:cNvSpPr>
          <p:nvPr>
            <p:custDataLst>
              <p:tags r:id="rId13"/>
            </p:custDataLst>
          </p:nvPr>
        </p:nvSpPr>
        <p:spPr bwMode="auto">
          <a:xfrm flipV="1">
            <a:off x="1770063" y="1427163"/>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2" name="PA_任意多边形 93">
            <a:extLst>
              <a:ext uri="{FF2B5EF4-FFF2-40B4-BE49-F238E27FC236}">
                <a16:creationId xmlns:a16="http://schemas.microsoft.com/office/drawing/2014/main" id="{4F91A45F-1057-4B89-875B-A9812385E19D}"/>
              </a:ext>
            </a:extLst>
          </p:cNvPr>
          <p:cNvSpPr>
            <a:spLocks/>
          </p:cNvSpPr>
          <p:nvPr>
            <p:custDataLst>
              <p:tags r:id="rId14"/>
            </p:custDataLst>
          </p:nvPr>
        </p:nvSpPr>
        <p:spPr bwMode="auto">
          <a:xfrm flipV="1">
            <a:off x="1514475" y="1427163"/>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3" name="PA_文本框 94">
            <a:extLst>
              <a:ext uri="{FF2B5EF4-FFF2-40B4-BE49-F238E27FC236}">
                <a16:creationId xmlns:a16="http://schemas.microsoft.com/office/drawing/2014/main" id="{052FF33C-A3C0-4E3C-8892-F9D480040184}"/>
              </a:ext>
            </a:extLst>
          </p:cNvPr>
          <p:cNvSpPr>
            <a:spLocks noChangeArrowheads="1"/>
          </p:cNvSpPr>
          <p:nvPr>
            <p:custDataLst>
              <p:tags r:id="rId15"/>
            </p:custDataLst>
          </p:nvPr>
        </p:nvSpPr>
        <p:spPr bwMode="auto">
          <a:xfrm>
            <a:off x="6621463" y="1694596"/>
            <a:ext cx="500856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000" dirty="0"/>
              <a:t>         </a:t>
            </a:r>
            <a:r>
              <a:rPr lang="zh-CN" altLang="en-US" sz="2000" dirty="0">
                <a:solidFill>
                  <a:srgbClr val="000000"/>
                </a:solidFill>
                <a:latin typeface="黑体" panose="02010609060101010101" charset="-122"/>
                <a:ea typeface="黑体" panose="02010609060101010101" charset="-122"/>
              </a:rPr>
              <a:t>活动图，用于</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中建立动态模型，</a:t>
            </a:r>
            <a:r>
              <a:rPr lang="zh-CN" altLang="en-US" sz="2000" dirty="0">
                <a:solidFill>
                  <a:srgbClr val="FF0000"/>
                </a:solidFill>
                <a:latin typeface="黑体" panose="02010609060101010101" charset="-122"/>
                <a:ea typeface="黑体" panose="02010609060101010101" charset="-122"/>
              </a:rPr>
              <a:t>主要描述系统随时间变化的行为</a:t>
            </a:r>
            <a:r>
              <a:rPr lang="zh-CN" altLang="en-US" sz="2000" dirty="0">
                <a:solidFill>
                  <a:srgbClr val="000000"/>
                </a:solidFill>
                <a:latin typeface="黑体" panose="02010609060101010101" charset="-122"/>
                <a:ea typeface="黑体" panose="02010609060101010101" charset="-122"/>
              </a:rPr>
              <a:t>，这些行为是用从静态视图中抽取的系统的瞬间值的变化来描述的。</a:t>
            </a:r>
            <a:endParaRPr lang="en-US" altLang="zh-CN" sz="2000" dirty="0">
              <a:solidFill>
                <a:srgbClr val="000000"/>
              </a:solidFill>
              <a:latin typeface="黑体" panose="02010609060101010101" charset="-122"/>
              <a:ea typeface="黑体" panose="02010609060101010101" charset="-122"/>
            </a:endParaRPr>
          </a:p>
          <a:p>
            <a:pPr lvl="0" fontAlgn="base">
              <a:lnSpc>
                <a:spcPct val="100000"/>
              </a:lnSpc>
              <a:spcBef>
                <a:spcPct val="0"/>
              </a:spcBef>
              <a:spcAft>
                <a:spcPct val="0"/>
              </a:spcAft>
              <a:buNone/>
              <a:defRPr/>
            </a:pPr>
            <a:endParaRPr lang="zh-CN" altLang="en-US" sz="2000"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39954" name="PA_文本框 95">
            <a:extLst>
              <a:ext uri="{FF2B5EF4-FFF2-40B4-BE49-F238E27FC236}">
                <a16:creationId xmlns:a16="http://schemas.microsoft.com/office/drawing/2014/main" id="{70A83082-7F6E-45E4-BA66-5286D43F5D18}"/>
              </a:ext>
            </a:extLst>
          </p:cNvPr>
          <p:cNvSpPr>
            <a:spLocks noChangeArrowheads="1"/>
          </p:cNvSpPr>
          <p:nvPr>
            <p:custDataLst>
              <p:tags r:id="rId16"/>
            </p:custDataLst>
          </p:nvPr>
        </p:nvSpPr>
        <p:spPr bwMode="auto">
          <a:xfrm>
            <a:off x="65088" y="3532188"/>
            <a:ext cx="526415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sz="2000" dirty="0">
                <a:solidFill>
                  <a:srgbClr val="000000"/>
                </a:solidFill>
                <a:latin typeface="黑体" panose="02010609060101010101" charset="-122"/>
                <a:ea typeface="黑体" panose="02010609060101010101" charset="-122"/>
              </a:rPr>
              <a:t>    </a:t>
            </a:r>
          </a:p>
          <a:p>
            <a:pPr lvl="0" fontAlgn="base">
              <a:lnSpc>
                <a:spcPct val="100000"/>
              </a:lnSpc>
              <a:spcBef>
                <a:spcPct val="0"/>
              </a:spcBef>
              <a:spcAft>
                <a:spcPct val="0"/>
              </a:spcAft>
              <a:buNone/>
              <a:defRPr/>
            </a:pPr>
            <a:r>
              <a:rPr lang="zh-CN" altLang="en-US" sz="2000" dirty="0">
                <a:solidFill>
                  <a:srgbClr val="000000"/>
                </a:solidFill>
                <a:latin typeface="黑体" panose="02010609060101010101" charset="-122"/>
                <a:ea typeface="黑体" panose="02010609060101010101" charset="-122"/>
              </a:rPr>
              <a:t>    在对象的生命期建模中，活动图是一种特殊形式的状态机，用于对计算机流程和工作流程建模。活动图从本质上说是一个流程图，展现跨过不同的对象从活动到活动的控制流。与传统的流程图不同的是，活动图能够展示并发和控制分支。</a:t>
            </a:r>
            <a:endParaRPr lang="zh-CN" altLang="en-US" sz="2000"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19" name="PA_矩形 9">
            <a:extLst>
              <a:ext uri="{FF2B5EF4-FFF2-40B4-BE49-F238E27FC236}">
                <a16:creationId xmlns:a16="http://schemas.microsoft.com/office/drawing/2014/main" id="{AC2D60EF-5065-4BDB-8136-9339AC718D5F}"/>
              </a:ext>
            </a:extLst>
          </p:cNvPr>
          <p:cNvSpPr>
            <a:spLocks noChangeArrowheads="1"/>
          </p:cNvSpPr>
          <p:nvPr>
            <p:custDataLst>
              <p:tags r:id="rId17"/>
            </p:custDataLst>
          </p:nvPr>
        </p:nvSpPr>
        <p:spPr bwMode="auto">
          <a:xfrm>
            <a:off x="1708150" y="76200"/>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charset="-122"/>
                <a:ea typeface="黑体" panose="02010609060101010101" charset="-122"/>
                <a:sym typeface="微软雅黑" panose="020B0503020204020204" pitchFamily="34" charset="-122"/>
              </a:rPr>
              <a:t>7.2 </a:t>
            </a: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活动图</a:t>
            </a:r>
          </a:p>
        </p:txBody>
      </p:sp>
    </p:spTree>
    <p:extLst>
      <p:ext uri="{BB962C8B-B14F-4D97-AF65-F5344CB8AC3E}">
        <p14:creationId xmlns:p14="http://schemas.microsoft.com/office/powerpoint/2010/main" val="389871684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9938"/>
                                        </p:tgtEl>
                                        <p:attrNameLst>
                                          <p:attrName>style.visibility</p:attrName>
                                        </p:attrNameLst>
                                      </p:cBhvr>
                                      <p:to>
                                        <p:strVal val="visible"/>
                                      </p:to>
                                    </p:set>
                                    <p:anim to="" calcmode="lin" valueType="num">
                                      <p:cBhvr>
                                        <p:cTn id="7" dur="700" fill="hold">
                                          <p:stCondLst>
                                            <p:cond delay="0"/>
                                          </p:stCondLst>
                                        </p:cTn>
                                        <p:tgtEl>
                                          <p:spTgt spid="3993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3993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9939"/>
                                        </p:tgtEl>
                                        <p:attrNameLst>
                                          <p:attrName>style.visibility</p:attrName>
                                        </p:attrNameLst>
                                      </p:cBhvr>
                                      <p:to>
                                        <p:strVal val="visible"/>
                                      </p:to>
                                    </p:set>
                                    <p:anim to="" calcmode="lin" valueType="num">
                                      <p:cBhvr>
                                        <p:cTn id="11" dur="700" fill="hold">
                                          <p:stCondLst>
                                            <p:cond delay="0"/>
                                          </p:stCondLst>
                                        </p:cTn>
                                        <p:tgtEl>
                                          <p:spTgt spid="3993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3993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9940"/>
                                        </p:tgtEl>
                                        <p:attrNameLst>
                                          <p:attrName>style.visibility</p:attrName>
                                        </p:attrNameLst>
                                      </p:cBhvr>
                                      <p:to>
                                        <p:strVal val="visible"/>
                                      </p:to>
                                    </p:set>
                                    <p:anim to="" calcmode="lin" valueType="num">
                                      <p:cBhvr>
                                        <p:cTn id="15" dur="700" fill="hold">
                                          <p:stCondLst>
                                            <p:cond delay="0"/>
                                          </p:stCondLst>
                                        </p:cTn>
                                        <p:tgtEl>
                                          <p:spTgt spid="3994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3994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9941"/>
                                        </p:tgtEl>
                                        <p:attrNameLst>
                                          <p:attrName>style.visibility</p:attrName>
                                        </p:attrNameLst>
                                      </p:cBhvr>
                                      <p:to>
                                        <p:strVal val="visible"/>
                                      </p:to>
                                    </p:set>
                                    <p:anim to="" calcmode="lin" valueType="num">
                                      <p:cBhvr>
                                        <p:cTn id="19" dur="700" fill="hold">
                                          <p:stCondLst>
                                            <p:cond delay="0"/>
                                          </p:stCondLst>
                                        </p:cTn>
                                        <p:tgtEl>
                                          <p:spTgt spid="3994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3994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9943"/>
                                        </p:tgtEl>
                                        <p:attrNameLst>
                                          <p:attrName>style.visibility</p:attrName>
                                        </p:attrNameLst>
                                      </p:cBhvr>
                                      <p:to>
                                        <p:strVal val="visible"/>
                                      </p:to>
                                    </p:set>
                                    <p:anim to="" calcmode="lin" valueType="num">
                                      <p:cBhvr>
                                        <p:cTn id="23" dur="700" fill="hold">
                                          <p:stCondLst>
                                            <p:cond delay="0"/>
                                          </p:stCondLst>
                                        </p:cTn>
                                        <p:tgtEl>
                                          <p:spTgt spid="39943"/>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39943"/>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39944"/>
                                        </p:tgtEl>
                                        <p:attrNameLst>
                                          <p:attrName>style.visibility</p:attrName>
                                        </p:attrNameLst>
                                      </p:cBhvr>
                                      <p:to>
                                        <p:strVal val="visible"/>
                                      </p:to>
                                    </p:set>
                                    <p:anim to="" calcmode="lin" valueType="num">
                                      <p:cBhvr>
                                        <p:cTn id="27" dur="700" fill="hold">
                                          <p:stCondLst>
                                            <p:cond delay="0"/>
                                          </p:stCondLst>
                                        </p:cTn>
                                        <p:tgtEl>
                                          <p:spTgt spid="39944"/>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39944"/>
                                        </p:tgtEl>
                                        <p:attrNameLst>
                                          <p:attrName>ppt_h</p:attrName>
                                        </p:attrNameLst>
                                      </p:cBhvr>
                                      <p:tavLst>
                                        <p:tav tm="0" fmla="#ppt_h-#ppt_h*((1.5-1.5*$)^3-(1.5-1.5*$)^2)">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9945"/>
                                        </p:tgtEl>
                                        <p:attrNameLst>
                                          <p:attrName>style.visibility</p:attrName>
                                        </p:attrNameLst>
                                      </p:cBhvr>
                                      <p:to>
                                        <p:strVal val="visible"/>
                                      </p:to>
                                    </p:set>
                                    <p:anim to="" calcmode="lin" valueType="num">
                                      <p:cBhvr>
                                        <p:cTn id="31" dur="700" fill="hold">
                                          <p:stCondLst>
                                            <p:cond delay="0"/>
                                          </p:stCondLst>
                                        </p:cTn>
                                        <p:tgtEl>
                                          <p:spTgt spid="39945"/>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39945"/>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39946"/>
                                        </p:tgtEl>
                                        <p:attrNameLst>
                                          <p:attrName>style.visibility</p:attrName>
                                        </p:attrNameLst>
                                      </p:cBhvr>
                                      <p:to>
                                        <p:strVal val="visible"/>
                                      </p:to>
                                    </p:set>
                                    <p:anim to="" calcmode="lin" valueType="num">
                                      <p:cBhvr>
                                        <p:cTn id="35" dur="700" fill="hold">
                                          <p:stCondLst>
                                            <p:cond delay="0"/>
                                          </p:stCondLst>
                                        </p:cTn>
                                        <p:tgtEl>
                                          <p:spTgt spid="39946"/>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39946"/>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39947"/>
                                        </p:tgtEl>
                                        <p:attrNameLst>
                                          <p:attrName>style.visibility</p:attrName>
                                        </p:attrNameLst>
                                      </p:cBhvr>
                                      <p:to>
                                        <p:strVal val="visible"/>
                                      </p:to>
                                    </p:set>
                                    <p:anim to="" calcmode="lin" valueType="num">
                                      <p:cBhvr>
                                        <p:cTn id="39" dur="700" fill="hold">
                                          <p:stCondLst>
                                            <p:cond delay="0"/>
                                          </p:stCondLst>
                                        </p:cTn>
                                        <p:tgtEl>
                                          <p:spTgt spid="39947"/>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39947"/>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39948"/>
                                        </p:tgtEl>
                                        <p:attrNameLst>
                                          <p:attrName>style.visibility</p:attrName>
                                        </p:attrNameLst>
                                      </p:cBhvr>
                                      <p:to>
                                        <p:strVal val="visible"/>
                                      </p:to>
                                    </p:set>
                                    <p:anim to="" calcmode="lin" valueType="num">
                                      <p:cBhvr>
                                        <p:cTn id="43" dur="700" fill="hold">
                                          <p:stCondLst>
                                            <p:cond delay="0"/>
                                          </p:stCondLst>
                                        </p:cTn>
                                        <p:tgtEl>
                                          <p:spTgt spid="39948"/>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39948"/>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39949"/>
                                        </p:tgtEl>
                                        <p:attrNameLst>
                                          <p:attrName>style.visibility</p:attrName>
                                        </p:attrNameLst>
                                      </p:cBhvr>
                                      <p:to>
                                        <p:strVal val="visible"/>
                                      </p:to>
                                    </p:set>
                                    <p:anim to="" calcmode="lin" valueType="num">
                                      <p:cBhvr>
                                        <p:cTn id="47" dur="700" fill="hold">
                                          <p:stCondLst>
                                            <p:cond delay="0"/>
                                          </p:stCondLst>
                                        </p:cTn>
                                        <p:tgtEl>
                                          <p:spTgt spid="39949"/>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39949"/>
                                        </p:tgtEl>
                                        <p:attrNameLst>
                                          <p:attrName>ppt_h</p:attrName>
                                        </p:attrNameLst>
                                      </p:cBhvr>
                                      <p:tavLst>
                                        <p:tav tm="0" fmla="#ppt_h-#ppt_h*((1.5-1.5*$)^3-(1.5-1.5*$)^2)">
                                          <p:val>
                                            <p:strVal val="0"/>
                                          </p:val>
                                        </p:tav>
                                        <p:tav tm="100000">
                                          <p:val>
                                            <p:str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39950"/>
                                        </p:tgtEl>
                                        <p:attrNameLst>
                                          <p:attrName>style.visibility</p:attrName>
                                        </p:attrNameLst>
                                      </p:cBhvr>
                                      <p:to>
                                        <p:strVal val="visible"/>
                                      </p:to>
                                    </p:set>
                                    <p:anim to="" calcmode="lin" valueType="num">
                                      <p:cBhvr>
                                        <p:cTn id="51" dur="700" fill="hold">
                                          <p:stCondLst>
                                            <p:cond delay="0"/>
                                          </p:stCondLst>
                                        </p:cTn>
                                        <p:tgtEl>
                                          <p:spTgt spid="39950"/>
                                        </p:tgtEl>
                                        <p:attrNameLst>
                                          <p:attrName>ppt_y</p:attrName>
                                        </p:attrNameLst>
                                      </p:cBhvr>
                                      <p:tavLst>
                                        <p:tav tm="0" fmla="#ppt_y+#ppt_h/2*((1.5-1.5*$)^3-(1.5-1.5*$)^2)*8/9">
                                          <p:val>
                                            <p:strVal val="0"/>
                                          </p:val>
                                        </p:tav>
                                        <p:tav tm="100000">
                                          <p:val>
                                            <p:strVal val="1"/>
                                          </p:val>
                                        </p:tav>
                                      </p:tavLst>
                                    </p:anim>
                                    <p:anim to="" calcmode="lin" valueType="num">
                                      <p:cBhvr>
                                        <p:cTn id="52" dur="700" fill="hold">
                                          <p:stCondLst>
                                            <p:cond delay="0"/>
                                          </p:stCondLst>
                                        </p:cTn>
                                        <p:tgtEl>
                                          <p:spTgt spid="39950"/>
                                        </p:tgtEl>
                                        <p:attrNameLst>
                                          <p:attrName>ppt_h</p:attrName>
                                        </p:attrNameLst>
                                      </p:cBhvr>
                                      <p:tavLst>
                                        <p:tav tm="0" fmla="#ppt_h-#ppt_h*((1.5-1.5*$)^3-(1.5-1.5*$)^2)">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39951"/>
                                        </p:tgtEl>
                                        <p:attrNameLst>
                                          <p:attrName>style.visibility</p:attrName>
                                        </p:attrNameLst>
                                      </p:cBhvr>
                                      <p:to>
                                        <p:strVal val="visible"/>
                                      </p:to>
                                    </p:set>
                                    <p:anim to="" calcmode="lin" valueType="num">
                                      <p:cBhvr>
                                        <p:cTn id="55" dur="700" fill="hold">
                                          <p:stCondLst>
                                            <p:cond delay="0"/>
                                          </p:stCondLst>
                                        </p:cTn>
                                        <p:tgtEl>
                                          <p:spTgt spid="39951"/>
                                        </p:tgtEl>
                                        <p:attrNameLst>
                                          <p:attrName>ppt_y</p:attrName>
                                        </p:attrNameLst>
                                      </p:cBhvr>
                                      <p:tavLst>
                                        <p:tav tm="0" fmla="#ppt_y+#ppt_h/2*((1.5-1.5*$)^3-(1.5-1.5*$)^2)*8/9">
                                          <p:val>
                                            <p:strVal val="0"/>
                                          </p:val>
                                        </p:tav>
                                        <p:tav tm="100000">
                                          <p:val>
                                            <p:strVal val="1"/>
                                          </p:val>
                                        </p:tav>
                                      </p:tavLst>
                                    </p:anim>
                                    <p:anim to="" calcmode="lin" valueType="num">
                                      <p:cBhvr>
                                        <p:cTn id="56" dur="700" fill="hold">
                                          <p:stCondLst>
                                            <p:cond delay="0"/>
                                          </p:stCondLst>
                                        </p:cTn>
                                        <p:tgtEl>
                                          <p:spTgt spid="39951"/>
                                        </p:tgtEl>
                                        <p:attrNameLst>
                                          <p:attrName>ppt_h</p:attrName>
                                        </p:attrNameLst>
                                      </p:cBhvr>
                                      <p:tavLst>
                                        <p:tav tm="0" fmla="#ppt_h-#ppt_h*((1.5-1.5*$)^3-(1.5-1.5*$)^2)">
                                          <p:val>
                                            <p:strVal val="0"/>
                                          </p:val>
                                        </p:tav>
                                        <p:tav tm="100000">
                                          <p:val>
                                            <p:str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39952"/>
                                        </p:tgtEl>
                                        <p:attrNameLst>
                                          <p:attrName>style.visibility</p:attrName>
                                        </p:attrNameLst>
                                      </p:cBhvr>
                                      <p:to>
                                        <p:strVal val="visible"/>
                                      </p:to>
                                    </p:set>
                                    <p:anim to="" calcmode="lin" valueType="num">
                                      <p:cBhvr>
                                        <p:cTn id="59" dur="700" fill="hold">
                                          <p:stCondLst>
                                            <p:cond delay="0"/>
                                          </p:stCondLst>
                                        </p:cTn>
                                        <p:tgtEl>
                                          <p:spTgt spid="39952"/>
                                        </p:tgtEl>
                                        <p:attrNameLst>
                                          <p:attrName>ppt_y</p:attrName>
                                        </p:attrNameLst>
                                      </p:cBhvr>
                                      <p:tavLst>
                                        <p:tav tm="0" fmla="#ppt_y+#ppt_h/2*((1.5-1.5*$)^3-(1.5-1.5*$)^2)*8/9">
                                          <p:val>
                                            <p:strVal val="0"/>
                                          </p:val>
                                        </p:tav>
                                        <p:tav tm="100000">
                                          <p:val>
                                            <p:strVal val="1"/>
                                          </p:val>
                                        </p:tav>
                                      </p:tavLst>
                                    </p:anim>
                                    <p:anim to="" calcmode="lin" valueType="num">
                                      <p:cBhvr>
                                        <p:cTn id="60" dur="700" fill="hold">
                                          <p:stCondLst>
                                            <p:cond delay="0"/>
                                          </p:stCondLst>
                                        </p:cTn>
                                        <p:tgtEl>
                                          <p:spTgt spid="39952"/>
                                        </p:tgtEl>
                                        <p:attrNameLst>
                                          <p:attrName>ppt_h</p:attrName>
                                        </p:attrNameLst>
                                      </p:cBhvr>
                                      <p:tavLst>
                                        <p:tav tm="0" fmla="#ppt_h-#ppt_h*((1.5-1.5*$)^3-(1.5-1.5*$)^2)">
                                          <p:val>
                                            <p:strVal val="0"/>
                                          </p:val>
                                        </p:tav>
                                        <p:tav tm="100000">
                                          <p:val>
                                            <p:str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39953"/>
                                        </p:tgtEl>
                                        <p:attrNameLst>
                                          <p:attrName>style.visibility</p:attrName>
                                        </p:attrNameLst>
                                      </p:cBhvr>
                                      <p:to>
                                        <p:strVal val="visible"/>
                                      </p:to>
                                    </p:set>
                                    <p:anim to="" calcmode="lin" valueType="num">
                                      <p:cBhvr>
                                        <p:cTn id="63" dur="700" fill="hold">
                                          <p:stCondLst>
                                            <p:cond delay="0"/>
                                          </p:stCondLst>
                                        </p:cTn>
                                        <p:tgtEl>
                                          <p:spTgt spid="39953"/>
                                        </p:tgtEl>
                                        <p:attrNameLst>
                                          <p:attrName>ppt_y</p:attrName>
                                        </p:attrNameLst>
                                      </p:cBhvr>
                                      <p:tavLst>
                                        <p:tav tm="0" fmla="#ppt_y+#ppt_h/2*((1.5-1.5*$)^3-(1.5-1.5*$)^2)*8/9">
                                          <p:val>
                                            <p:strVal val="0"/>
                                          </p:val>
                                        </p:tav>
                                        <p:tav tm="100000">
                                          <p:val>
                                            <p:strVal val="1"/>
                                          </p:val>
                                        </p:tav>
                                      </p:tavLst>
                                    </p:anim>
                                    <p:anim to="" calcmode="lin" valueType="num">
                                      <p:cBhvr>
                                        <p:cTn id="64" dur="700" fill="hold">
                                          <p:stCondLst>
                                            <p:cond delay="0"/>
                                          </p:stCondLst>
                                        </p:cTn>
                                        <p:tgtEl>
                                          <p:spTgt spid="39953"/>
                                        </p:tgtEl>
                                        <p:attrNameLst>
                                          <p:attrName>ppt_h</p:attrName>
                                        </p:attrNameLst>
                                      </p:cBhvr>
                                      <p:tavLst>
                                        <p:tav tm="0" fmla="#ppt_h-#ppt_h*((1.5-1.5*$)^3-(1.5-1.5*$)^2)">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39954"/>
                                        </p:tgtEl>
                                        <p:attrNameLst>
                                          <p:attrName>style.visibility</p:attrName>
                                        </p:attrNameLst>
                                      </p:cBhvr>
                                      <p:to>
                                        <p:strVal val="visible"/>
                                      </p:to>
                                    </p:set>
                                    <p:anim to="" calcmode="lin" valueType="num">
                                      <p:cBhvr>
                                        <p:cTn id="67" dur="700" fill="hold">
                                          <p:stCondLst>
                                            <p:cond delay="0"/>
                                          </p:stCondLst>
                                        </p:cTn>
                                        <p:tgtEl>
                                          <p:spTgt spid="39954"/>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39954"/>
                                        </p:tgtEl>
                                        <p:attrNameLst>
                                          <p:attrName>ppt_h</p:attrName>
                                        </p:attrNameLst>
                                      </p:cBhvr>
                                      <p:tavLst>
                                        <p:tav tm="0" fmla="#ppt_h-#ppt_h*((1.5-1.5*$)^3-(1.5-1.5*$)^2)">
                                          <p:val>
                                            <p:strVal val="0"/>
                                          </p:val>
                                        </p:tav>
                                        <p:tav tm="100000">
                                          <p:val>
                                            <p:str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19"/>
                                        </p:tgtEl>
                                        <p:attrNameLst>
                                          <p:attrName>style.visibility</p:attrName>
                                        </p:attrNameLst>
                                      </p:cBhvr>
                                      <p:to>
                                        <p:strVal val="visible"/>
                                      </p:to>
                                    </p:set>
                                    <p:anim to="" calcmode="lin" valueType="num">
                                      <p:cBhvr>
                                        <p:cTn id="71" dur="700" fill="hold">
                                          <p:stCondLst>
                                            <p:cond delay="0"/>
                                          </p:stCondLst>
                                        </p:cTn>
                                        <p:tgtEl>
                                          <p:spTgt spid="19"/>
                                        </p:tgtEl>
                                        <p:attrNameLst>
                                          <p:attrName>ppt_y</p:attrName>
                                        </p:attrNameLst>
                                      </p:cBhvr>
                                      <p:tavLst>
                                        <p:tav tm="0" fmla="#ppt_y+#ppt_h/2*((1.5-1.5*$)^3-(1.5-1.5*$)^2)*8/9">
                                          <p:val>
                                            <p:strVal val="0"/>
                                          </p:val>
                                        </p:tav>
                                        <p:tav tm="100000">
                                          <p:val>
                                            <p:strVal val="1"/>
                                          </p:val>
                                        </p:tav>
                                      </p:tavLst>
                                    </p:anim>
                                    <p:anim to="" calcmode="lin" valueType="num">
                                      <p:cBhvr>
                                        <p:cTn id="72" dur="700" fill="hold">
                                          <p:stCondLst>
                                            <p:cond delay="0"/>
                                          </p:stCondLst>
                                        </p:cTn>
                                        <p:tgtEl>
                                          <p:spTgt spid="19"/>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animBg="1"/>
      <p:bldP spid="39940" grpId="0" animBg="1"/>
      <p:bldP spid="39941" grpId="0" animBg="1"/>
      <p:bldP spid="39943" grpId="0" animBg="1"/>
      <p:bldP spid="39944" grpId="0" animBg="1"/>
      <p:bldP spid="39945" grpId="0" animBg="1"/>
      <p:bldP spid="39946" grpId="0" animBg="1"/>
      <p:bldP spid="39947" grpId="0" animBg="1"/>
      <p:bldP spid="39948" grpId="0" animBg="1"/>
      <p:bldP spid="39949" grpId="0" animBg="1"/>
      <p:bldP spid="39950" grpId="0" animBg="1"/>
      <p:bldP spid="39951" grpId="0" animBg="1"/>
      <p:bldP spid="39952" grpId="0" animBg="1"/>
      <p:bldP spid="39953" grpId="0"/>
      <p:bldP spid="39954"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576387" y="60980"/>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7.2.1 </a:t>
            </a:r>
            <a:r>
              <a:rPr lang="zh-CN" altLang="en-US" dirty="0">
                <a:solidFill>
                  <a:srgbClr val="000000"/>
                </a:solidFill>
                <a:latin typeface="黑体" panose="02010609060101010101" charset="-122"/>
                <a:ea typeface="黑体" panose="02010609060101010101" charset="-122"/>
              </a:rPr>
              <a:t>活动图概述</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257174" y="955764"/>
            <a:ext cx="11839575" cy="392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Font typeface="Wingdings" panose="05000000000000000000" pitchFamily="2" charset="2"/>
              <a:buNone/>
            </a:pPr>
            <a:r>
              <a:rPr lang="zh-CN" altLang="en-US" sz="2000" dirty="0">
                <a:solidFill>
                  <a:srgbClr val="000000"/>
                </a:solidFill>
                <a:latin typeface="黑体" panose="02010609060101010101" charset="-122"/>
                <a:ea typeface="黑体" panose="02010609060101010101" charset="-122"/>
              </a:rPr>
              <a:t>    在用例模型中，可以利用文本来描述用例的业务流程，但如果业务流程较为复杂的话，则可能会难以阅读和理解，这时需要用更加容易理解的方式（图形）来描述业务过程的工作流，在</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中将这类描述活动流程的图形称为活动图（</a:t>
            </a:r>
            <a:r>
              <a:rPr lang="en-US" altLang="zh-CN" sz="2000" dirty="0">
                <a:solidFill>
                  <a:srgbClr val="000000"/>
                </a:solidFill>
                <a:latin typeface="黑体" panose="02010609060101010101" charset="-122"/>
                <a:ea typeface="黑体" panose="02010609060101010101" charset="-122"/>
              </a:rPr>
              <a:t>Activity Diagram</a:t>
            </a:r>
            <a:r>
              <a:rPr lang="zh-CN" altLang="en-US" sz="2000" dirty="0">
                <a:solidFill>
                  <a:srgbClr val="000000"/>
                </a:solidFill>
                <a:latin typeface="黑体" panose="02010609060101010101" charset="-122"/>
                <a:ea typeface="黑体" panose="02010609060101010101" charset="-122"/>
              </a:rPr>
              <a:t>）。 </a:t>
            </a:r>
          </a:p>
          <a:p>
            <a:pPr>
              <a:buFont typeface="Wingdings" panose="05000000000000000000" pitchFamily="2" charset="2"/>
              <a:buNone/>
            </a:pPr>
            <a:r>
              <a:rPr lang="zh-CN" altLang="en-US" sz="2000" dirty="0">
                <a:solidFill>
                  <a:srgbClr val="000000"/>
                </a:solidFill>
                <a:latin typeface="黑体" panose="02010609060101010101" charset="-122"/>
                <a:ea typeface="黑体" panose="02010609060101010101" charset="-122"/>
              </a:rPr>
              <a:t>    活动图被设计用于简化描述一个过程或者操作的工作步骤。活动用圆角矩形表示，接近椭圆。一个活动中的处理一旦完成，则自动引起下一个活动的发生。箭头表示从一个活动转移到下一个活动。和状态图类似，活动图中的起点用一个实心圆表示，终点用一个实心圆外加一个圆圈表示。在一个活动图中，只有一个起始状态，可以有零个或多个终止状态。</a:t>
            </a:r>
          </a:p>
          <a:p>
            <a:pPr>
              <a:buNone/>
            </a:pPr>
            <a:r>
              <a:rPr lang="zh-CN" altLang="en-US" sz="2000" dirty="0">
                <a:solidFill>
                  <a:srgbClr val="000000"/>
                </a:solidFill>
                <a:latin typeface="黑体" panose="02010609060101010101" charset="-122"/>
                <a:ea typeface="黑体" panose="02010609060101010101" charset="-122"/>
              </a:rPr>
              <a:t>    活动图表示在处理某个活动时，两个或者更多类对象之间的过程控制流。它用来描述采取何种动作、做什么（对象状态改变）、何时发生（动作序列）以及何处发生（泳道）。活动图可用于在业务单元的级别上对更高级别的业务过程进行建模，或者对低级别的内部类操作进行建模。</a:t>
            </a:r>
            <a:endParaRPr lang="en-US" altLang="zh-CN" sz="2000" dirty="0">
              <a:solidFill>
                <a:srgbClr val="000000"/>
              </a:solidFill>
              <a:latin typeface="黑体" panose="02010609060101010101" charset="-122"/>
              <a:ea typeface="黑体" panose="02010609060101010101" charset="-122"/>
            </a:endParaRPr>
          </a:p>
          <a:p>
            <a:pPr>
              <a:buNone/>
            </a:pPr>
            <a:r>
              <a:rPr lang="zh-CN" altLang="en-US" sz="2000" b="1" dirty="0">
                <a:solidFill>
                  <a:srgbClr val="F67280"/>
                </a:solidFill>
                <a:latin typeface="黑体" panose="02010609060101010101" charset="-122"/>
                <a:ea typeface="黑体" panose="02010609060101010101" charset="-122"/>
              </a:rPr>
              <a:t>活动图可以用作以下目的：</a:t>
            </a:r>
          </a:p>
          <a:p>
            <a:pPr>
              <a:buNone/>
            </a:pPr>
            <a:endParaRPr lang="zh-CN" altLang="en-US" sz="2000" dirty="0"/>
          </a:p>
        </p:txBody>
      </p:sp>
      <p:grpSp>
        <p:nvGrpSpPr>
          <p:cNvPr id="9" name="组合 8"/>
          <p:cNvGrpSpPr/>
          <p:nvPr/>
        </p:nvGrpSpPr>
        <p:grpSpPr>
          <a:xfrm>
            <a:off x="7298625" y="5087457"/>
            <a:ext cx="2316162" cy="1238468"/>
            <a:chOff x="2195" y="6307"/>
            <a:chExt cx="3310" cy="1678"/>
          </a:xfrm>
        </p:grpSpPr>
        <p:sp>
          <p:nvSpPr>
            <p:cNvPr id="40968" name="PA_矩形 23"/>
            <p:cNvSpPr>
              <a:spLocks noChangeArrowheads="1"/>
            </p:cNvSpPr>
            <p:nvPr>
              <p:custDataLst>
                <p:tags r:id="rId21"/>
              </p:custDataLst>
            </p:nvPr>
          </p:nvSpPr>
          <p:spPr bwMode="auto">
            <a:xfrm>
              <a:off x="2195" y="6307"/>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22"/>
              </p:custDataLst>
            </p:nvPr>
          </p:nvSpPr>
          <p:spPr bwMode="auto">
            <a:xfrm>
              <a:off x="2388" y="6396"/>
              <a:ext cx="3117" cy="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FFFFFF"/>
                  </a:solidFill>
                  <a:latin typeface="黑体" panose="02010609060101010101" charset="-122"/>
                  <a:ea typeface="黑体" panose="02010609060101010101" charset="-122"/>
                </a:rPr>
                <a:t>⑷显示用例的实例如何执行动作以及如何改变对象状态。</a:t>
              </a:r>
            </a:p>
          </p:txBody>
        </p:sp>
      </p:grpSp>
      <p:grpSp>
        <p:nvGrpSpPr>
          <p:cNvPr id="8" name="组合 7"/>
          <p:cNvGrpSpPr/>
          <p:nvPr/>
        </p:nvGrpSpPr>
        <p:grpSpPr>
          <a:xfrm>
            <a:off x="4926710" y="5097730"/>
            <a:ext cx="2101850" cy="1522146"/>
            <a:chOff x="8866" y="6299"/>
            <a:chExt cx="3310" cy="1691"/>
          </a:xfrm>
        </p:grpSpPr>
        <p:sp>
          <p:nvSpPr>
            <p:cNvPr id="40970" name="PA_矩形 25"/>
            <p:cNvSpPr>
              <a:spLocks noChangeArrowheads="1"/>
            </p:cNvSpPr>
            <p:nvPr>
              <p:custDataLst>
                <p:tags r:id="rId19"/>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20"/>
              </p:custDataLst>
            </p:nvPr>
          </p:nvSpPr>
          <p:spPr bwMode="auto">
            <a:xfrm>
              <a:off x="8982" y="6393"/>
              <a:ext cx="319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FFFFFF"/>
                  </a:solidFill>
                  <a:latin typeface="黑体" panose="02010609060101010101" charset="-122"/>
                  <a:ea typeface="黑体" panose="02010609060101010101" charset="-122"/>
                </a:rPr>
                <a:t>⑶显示如何执行一组相关的动作，以及这些动作如何影响它们周围的对象。</a:t>
              </a:r>
            </a:p>
          </p:txBody>
        </p:sp>
      </p:grpSp>
      <p:grpSp>
        <p:nvGrpSpPr>
          <p:cNvPr id="7" name="组合 6"/>
          <p:cNvGrpSpPr/>
          <p:nvPr/>
        </p:nvGrpSpPr>
        <p:grpSpPr>
          <a:xfrm>
            <a:off x="2498198" y="5097223"/>
            <a:ext cx="2272982" cy="805013"/>
            <a:chOff x="9500" y="6297"/>
            <a:chExt cx="3420" cy="1694"/>
          </a:xfrm>
        </p:grpSpPr>
        <p:sp>
          <p:nvSpPr>
            <p:cNvPr id="40972" name="PA_矩形 27"/>
            <p:cNvSpPr>
              <a:spLocks noChangeArrowheads="1"/>
            </p:cNvSpPr>
            <p:nvPr>
              <p:custDataLst>
                <p:tags r:id="rId17"/>
              </p:custDataLst>
            </p:nvPr>
          </p:nvSpPr>
          <p:spPr bwMode="auto">
            <a:xfrm>
              <a:off x="9500" y="6297"/>
              <a:ext cx="3310" cy="1694"/>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8"/>
              </p:custDataLst>
            </p:nvPr>
          </p:nvSpPr>
          <p:spPr bwMode="auto">
            <a:xfrm>
              <a:off x="9611" y="6391"/>
              <a:ext cx="3309" cy="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FFFFFF"/>
                  </a:solidFill>
                  <a:latin typeface="黑体" panose="02010609060101010101" charset="-122"/>
                  <a:ea typeface="黑体" panose="02010609060101010101" charset="-122"/>
                </a:rPr>
                <a:t>⑵描述对象内部的工作。</a:t>
              </a:r>
            </a:p>
          </p:txBody>
        </p:sp>
      </p:grpSp>
      <p:grpSp>
        <p:nvGrpSpPr>
          <p:cNvPr id="6" name="组合 5"/>
          <p:cNvGrpSpPr/>
          <p:nvPr/>
        </p:nvGrpSpPr>
        <p:grpSpPr>
          <a:xfrm>
            <a:off x="71599" y="5056003"/>
            <a:ext cx="2242390" cy="1448656"/>
            <a:chOff x="4764" y="8281"/>
            <a:chExt cx="3310" cy="1745"/>
          </a:xfrm>
        </p:grpSpPr>
        <p:sp>
          <p:nvSpPr>
            <p:cNvPr id="4" name="PA_矩形 23"/>
            <p:cNvSpPr>
              <a:spLocks noChangeArrowheads="1"/>
            </p:cNvSpPr>
            <p:nvPr>
              <p:custDataLst>
                <p:tags r:id="rId15"/>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6"/>
              </p:custDataLst>
            </p:nvPr>
          </p:nvSpPr>
          <p:spPr bwMode="auto">
            <a:xfrm>
              <a:off x="4851" y="8281"/>
              <a:ext cx="3112" cy="1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FFFFFF"/>
                  </a:solidFill>
                  <a:latin typeface="黑体" panose="02010609060101010101" charset="-122"/>
                  <a:ea typeface="黑体" panose="02010609060101010101" charset="-122"/>
                </a:rPr>
                <a:t>⑴描述一个操作执行过程中所完成的工作（动作），这是活动图最常见的用途。</a:t>
              </a:r>
            </a:p>
          </p:txBody>
        </p:sp>
      </p:grpSp>
      <p:sp>
        <p:nvSpPr>
          <p:cNvPr id="12" name="PA_直接连接符 18"/>
          <p:cNvSpPr>
            <a:spLocks noChangeShapeType="1"/>
          </p:cNvSpPr>
          <p:nvPr>
            <p:custDataLst>
              <p:tags r:id="rId7"/>
            </p:custDataLst>
          </p:nvPr>
        </p:nvSpPr>
        <p:spPr bwMode="auto">
          <a:xfrm flipV="1">
            <a:off x="161923" y="4845797"/>
            <a:ext cx="11934826" cy="2663"/>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8"/>
            </p:custDataLst>
          </p:nvPr>
        </p:nvSpPr>
        <p:spPr bwMode="auto">
          <a:xfrm flipV="1">
            <a:off x="5796085" y="4681520"/>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9"/>
            </p:custDataLst>
          </p:nvPr>
        </p:nvSpPr>
        <p:spPr bwMode="auto">
          <a:xfrm flipV="1">
            <a:off x="3457641" y="4673505"/>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0"/>
            </p:custDataLst>
          </p:nvPr>
        </p:nvSpPr>
        <p:spPr bwMode="auto">
          <a:xfrm flipV="1">
            <a:off x="987853" y="4679932"/>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1"/>
            </p:custDataLst>
          </p:nvPr>
        </p:nvSpPr>
        <p:spPr bwMode="auto">
          <a:xfrm flipV="1">
            <a:off x="8243243" y="4673505"/>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25" name="组合 24">
            <a:extLst>
              <a:ext uri="{FF2B5EF4-FFF2-40B4-BE49-F238E27FC236}">
                <a16:creationId xmlns:a16="http://schemas.microsoft.com/office/drawing/2014/main" id="{44C069EB-BF66-48B6-AC9A-664BF7DB8DDD}"/>
              </a:ext>
            </a:extLst>
          </p:cNvPr>
          <p:cNvGrpSpPr/>
          <p:nvPr/>
        </p:nvGrpSpPr>
        <p:grpSpPr>
          <a:xfrm>
            <a:off x="9901504" y="5078143"/>
            <a:ext cx="2242390" cy="1238468"/>
            <a:chOff x="18938" y="8170"/>
            <a:chExt cx="3310" cy="1691"/>
          </a:xfrm>
        </p:grpSpPr>
        <p:sp>
          <p:nvSpPr>
            <p:cNvPr id="26" name="PA_矩形 23">
              <a:extLst>
                <a:ext uri="{FF2B5EF4-FFF2-40B4-BE49-F238E27FC236}">
                  <a16:creationId xmlns:a16="http://schemas.microsoft.com/office/drawing/2014/main" id="{67DA0E3E-8871-42FF-8E59-6E0A154B33D4}"/>
                </a:ext>
              </a:extLst>
            </p:cNvPr>
            <p:cNvSpPr>
              <a:spLocks noChangeArrowheads="1"/>
            </p:cNvSpPr>
            <p:nvPr>
              <p:custDataLst>
                <p:tags r:id="rId13"/>
              </p:custDataLst>
            </p:nvPr>
          </p:nvSpPr>
          <p:spPr bwMode="auto">
            <a:xfrm>
              <a:off x="18938" y="8170"/>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7" name="PA_文本框 24">
              <a:extLst>
                <a:ext uri="{FF2B5EF4-FFF2-40B4-BE49-F238E27FC236}">
                  <a16:creationId xmlns:a16="http://schemas.microsoft.com/office/drawing/2014/main" id="{528D69AC-CAD1-4539-8F1E-3687A1526512}"/>
                </a:ext>
              </a:extLst>
            </p:cNvPr>
            <p:cNvSpPr>
              <a:spLocks noChangeArrowheads="1"/>
            </p:cNvSpPr>
            <p:nvPr>
              <p:custDataLst>
                <p:tags r:id="rId14"/>
              </p:custDataLst>
            </p:nvPr>
          </p:nvSpPr>
          <p:spPr bwMode="auto">
            <a:xfrm>
              <a:off x="18965" y="8195"/>
              <a:ext cx="31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FFFFFF"/>
                  </a:solidFill>
                  <a:latin typeface="黑体" panose="02010609060101010101" charset="-122"/>
                  <a:ea typeface="黑体" panose="02010609060101010101" charset="-122"/>
                </a:rPr>
                <a:t>⑸说明一次业务流程中的人（参与者）和对象是如何工作的。</a:t>
              </a:r>
            </a:p>
          </p:txBody>
        </p:sp>
      </p:grpSp>
      <p:sp>
        <p:nvSpPr>
          <p:cNvPr id="28" name="PA_椭圆 41">
            <a:extLst>
              <a:ext uri="{FF2B5EF4-FFF2-40B4-BE49-F238E27FC236}">
                <a16:creationId xmlns:a16="http://schemas.microsoft.com/office/drawing/2014/main" id="{A8552793-651E-417A-87C1-DF7971869AB8}"/>
              </a:ext>
            </a:extLst>
          </p:cNvPr>
          <p:cNvSpPr>
            <a:spLocks noChangeArrowheads="1"/>
          </p:cNvSpPr>
          <p:nvPr>
            <p:custDataLst>
              <p:tags r:id="rId12"/>
            </p:custDataLst>
          </p:nvPr>
        </p:nvSpPr>
        <p:spPr bwMode="auto">
          <a:xfrm flipV="1">
            <a:off x="10882205" y="4680727"/>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extLst>
      <p:ext uri="{BB962C8B-B14F-4D97-AF65-F5344CB8AC3E}">
        <p14:creationId xmlns:p14="http://schemas.microsoft.com/office/powerpoint/2010/main" val="33108577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80"/>
                                        </p:tgtEl>
                                        <p:attrNameLst>
                                          <p:attrName>style.visibility</p:attrName>
                                        </p:attrNameLst>
                                      </p:cBhvr>
                                      <p:to>
                                        <p:strVal val="visible"/>
                                      </p:to>
                                    </p:set>
                                    <p:anim to="" calcmode="lin" valueType="num">
                                      <p:cBhvr>
                                        <p:cTn id="31"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to="" calcmode="lin" valueType="num">
                                      <p:cBhvr>
                                        <p:cTn id="35" dur="700" fill="hold">
                                          <p:stCondLst>
                                            <p:cond delay="0"/>
                                          </p:stCondLst>
                                        </p:cTn>
                                        <p:tgtEl>
                                          <p:spTgt spid="1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12"/>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13"/>
                                        </p:tgtEl>
                                        <p:attrNameLst>
                                          <p:attrName>style.visibility</p:attrName>
                                        </p:attrNameLst>
                                      </p:cBhvr>
                                      <p:to>
                                        <p:strVal val="visible"/>
                                      </p:to>
                                    </p:set>
                                    <p:anim to="" calcmode="lin" valueType="num">
                                      <p:cBhvr>
                                        <p:cTn id="39"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14"/>
                                        </p:tgtEl>
                                        <p:attrNameLst>
                                          <p:attrName>style.visibility</p:attrName>
                                        </p:attrNameLst>
                                      </p:cBhvr>
                                      <p:to>
                                        <p:strVal val="visible"/>
                                      </p:to>
                                    </p:set>
                                    <p:anim to="" calcmode="lin" valueType="num">
                                      <p:cBhvr>
                                        <p:cTn id="43"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5"/>
                                        </p:tgtEl>
                                        <p:attrNameLst>
                                          <p:attrName>style.visibility</p:attrName>
                                        </p:attrNameLst>
                                      </p:cBhvr>
                                      <p:to>
                                        <p:strVal val="visible"/>
                                      </p:to>
                                    </p:set>
                                    <p:anim to="" calcmode="lin" valueType="num">
                                      <p:cBhvr>
                                        <p:cTn id="47" dur="700" fill="hold">
                                          <p:stCondLst>
                                            <p:cond delay="0"/>
                                          </p:stCondLst>
                                        </p:cTn>
                                        <p:tgtEl>
                                          <p:spTgt spid="15"/>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15"/>
                                        </p:tgtEl>
                                        <p:attrNameLst>
                                          <p:attrName>ppt_h</p:attrName>
                                        </p:attrNameLst>
                                      </p:cBhvr>
                                      <p:tavLst>
                                        <p:tav tm="0" fmla="#ppt_h-#ppt_h*((1.5-1.5*$)^3-(1.5-1.5*$)^2)">
                                          <p:val>
                                            <p:fltVal val="0"/>
                                          </p:val>
                                        </p:tav>
                                        <p:tav tm="100000">
                                          <p:val>
                                            <p:flt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28"/>
                                        </p:tgtEl>
                                        <p:attrNameLst>
                                          <p:attrName>style.visibility</p:attrName>
                                        </p:attrNameLst>
                                      </p:cBhvr>
                                      <p:to>
                                        <p:strVal val="visible"/>
                                      </p:to>
                                    </p:set>
                                    <p:anim to="" calcmode="lin" valueType="num">
                                      <p:cBhvr>
                                        <p:cTn id="51" dur="700" fill="hold">
                                          <p:stCondLst>
                                            <p:cond delay="0"/>
                                          </p:stCondLst>
                                        </p:cTn>
                                        <p:tgtEl>
                                          <p:spTgt spid="28"/>
                                        </p:tgtEl>
                                        <p:attrNameLst>
                                          <p:attrName>ppt_y</p:attrName>
                                        </p:attrNameLst>
                                      </p:cBhvr>
                                      <p:tavLst>
                                        <p:tav tm="0" fmla="#ppt_y+#ppt_h/2*((1.5-1.5*$)^3-(1.5-1.5*$)^2)*8/9">
                                          <p:val>
                                            <p:fltVal val="0"/>
                                          </p:val>
                                        </p:tav>
                                        <p:tav tm="100000">
                                          <p:val>
                                            <p:fltVal val="1"/>
                                          </p:val>
                                        </p:tav>
                                      </p:tavLst>
                                    </p:anim>
                                    <p:anim to="" calcmode="lin" valueType="num">
                                      <p:cBhvr>
                                        <p:cTn id="52" dur="700" fill="hold">
                                          <p:stCondLst>
                                            <p:cond delay="0"/>
                                          </p:stCondLst>
                                        </p:cTn>
                                        <p:tgtEl>
                                          <p:spTgt spid="28"/>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12" grpId="0" bldLvl="0" animBg="1" autoUpdateAnimBg="0"/>
      <p:bldP spid="13" grpId="0" bldLvl="0" animBg="1" autoUpdateAnimBg="0"/>
      <p:bldP spid="14" grpId="0" bldLvl="0" animBg="1" autoUpdateAnimBg="0"/>
      <p:bldP spid="15" grpId="0" bldLvl="0" animBg="1" autoUpdateAnimBg="0"/>
      <p:bldP spid="40980" grpId="0" bldLvl="0" animBg="1" autoUpdateAnimBg="0"/>
      <p:bldP spid="28"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041006" y="5316706"/>
            <a:ext cx="3849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1800" dirty="0">
                <a:solidFill>
                  <a:srgbClr val="000000"/>
                </a:solidFill>
                <a:latin typeface="黑体" panose="02010609060101010101" charset="-122"/>
                <a:ea typeface="黑体" panose="02010609060101010101" charset="-122"/>
              </a:rPr>
              <a:t>图</a:t>
            </a:r>
            <a:r>
              <a:rPr lang="en-US" altLang="zh-CN" sz="1800" dirty="0">
                <a:solidFill>
                  <a:srgbClr val="000000"/>
                </a:solidFill>
                <a:latin typeface="黑体" panose="02010609060101010101" charset="-122"/>
                <a:ea typeface="黑体" panose="02010609060101010101" charset="-122"/>
              </a:rPr>
              <a:t>7.12</a:t>
            </a:r>
            <a:r>
              <a:rPr lang="zh-CN" altLang="en-US" sz="1800" dirty="0">
                <a:solidFill>
                  <a:srgbClr val="000000"/>
                </a:solidFill>
                <a:latin typeface="黑体" panose="02010609060101010101" charset="-122"/>
                <a:ea typeface="黑体" panose="02010609060101010101" charset="-122"/>
              </a:rPr>
              <a:t>从一个活动转移到另一个活动</a:t>
            </a:r>
            <a:endParaRPr lang="zh-CN" altLang="en-US" sz="1800" dirty="0">
              <a:solidFill>
                <a:srgbClr val="000000"/>
              </a:solidFill>
              <a:latin typeface="黑体" panose="02010609060101010101" charset="-122"/>
              <a:ea typeface="黑体" panose="02010609060101010101" charset="-122"/>
              <a:sym typeface="微软雅黑" panose="020B0503020204020204" pitchFamily="34" charset="-122"/>
            </a:endParaRPr>
          </a:p>
        </p:txBody>
      </p:sp>
      <p:pic>
        <p:nvPicPr>
          <p:cNvPr id="10" name="Picture 4">
            <a:extLst>
              <a:ext uri="{FF2B5EF4-FFF2-40B4-BE49-F238E27FC236}">
                <a16:creationId xmlns:a16="http://schemas.microsoft.com/office/drawing/2014/main" id="{E0C450AF-3D8C-4BE6-A133-347164CBE48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b="6586"/>
          <a:stretch>
            <a:fillRect/>
          </a:stretch>
        </p:blipFill>
        <p:spPr bwMode="auto">
          <a:xfrm>
            <a:off x="1566347" y="1982717"/>
            <a:ext cx="1944687" cy="331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PA_椭圆 11">
            <a:extLst>
              <a:ext uri="{FF2B5EF4-FFF2-40B4-BE49-F238E27FC236}">
                <a16:creationId xmlns:a16="http://schemas.microsoft.com/office/drawing/2014/main" id="{902BFDE6-5D77-4E27-9FC5-1BCFF399BFF3}"/>
              </a:ext>
            </a:extLst>
          </p:cNvPr>
          <p:cNvSpPr>
            <a:spLocks noChangeArrowheads="1"/>
          </p:cNvSpPr>
          <p:nvPr>
            <p:custDataLst>
              <p:tags r:id="rId6"/>
            </p:custDataLst>
          </p:nvPr>
        </p:nvSpPr>
        <p:spPr bwMode="auto">
          <a:xfrm>
            <a:off x="6260825" y="2234813"/>
            <a:ext cx="3849686" cy="345122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fontAlgn="base">
              <a:lnSpc>
                <a:spcPct val="100000"/>
              </a:lnSpc>
              <a:spcBef>
                <a:spcPct val="0"/>
              </a:spcBef>
              <a:spcAft>
                <a:spcPct val="0"/>
              </a:spcAft>
              <a:buNone/>
              <a:defRPr/>
            </a:pPr>
            <a:r>
              <a:rPr lang="zh-CN" altLang="en-US" sz="1800" b="1" dirty="0">
                <a:solidFill>
                  <a:schemeClr val="bg1"/>
                </a:solidFill>
                <a:latin typeface="黑体" panose="02010609060101010101" charset="-122"/>
                <a:ea typeface="黑体" panose="02010609060101010101" charset="-122"/>
              </a:rPr>
              <a:t>图</a:t>
            </a:r>
            <a:r>
              <a:rPr lang="en-US" altLang="zh-CN" sz="1800" b="1" dirty="0">
                <a:solidFill>
                  <a:schemeClr val="bg1"/>
                </a:solidFill>
                <a:latin typeface="黑体" panose="02010609060101010101" charset="-122"/>
                <a:ea typeface="黑体" panose="02010609060101010101" charset="-122"/>
              </a:rPr>
              <a:t>7.12</a:t>
            </a:r>
            <a:r>
              <a:rPr lang="zh-CN" altLang="en-US" sz="1800" b="1" dirty="0">
                <a:solidFill>
                  <a:schemeClr val="bg1"/>
                </a:solidFill>
                <a:latin typeface="黑体" panose="02010609060101010101" charset="-122"/>
                <a:ea typeface="黑体" panose="02010609060101010101" charset="-122"/>
              </a:rPr>
              <a:t>的活动图说明了起点、终点、两个活动和转移的表示法。</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3" name="PA_矩形 9">
            <a:extLst>
              <a:ext uri="{FF2B5EF4-FFF2-40B4-BE49-F238E27FC236}">
                <a16:creationId xmlns:a16="http://schemas.microsoft.com/office/drawing/2014/main" id="{BD67FB92-D19B-44B0-9964-6A1B4E29C681}"/>
              </a:ext>
            </a:extLst>
          </p:cNvPr>
          <p:cNvSpPr>
            <a:spLocks noChangeArrowheads="1"/>
          </p:cNvSpPr>
          <p:nvPr>
            <p:custDataLst>
              <p:tags r:id="rId7"/>
            </p:custDataLst>
          </p:nvPr>
        </p:nvSpPr>
        <p:spPr bwMode="auto">
          <a:xfrm>
            <a:off x="1576387" y="60980"/>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7.2.1 </a:t>
            </a:r>
            <a:r>
              <a:rPr lang="zh-CN" altLang="en-US" dirty="0">
                <a:solidFill>
                  <a:srgbClr val="000000"/>
                </a:solidFill>
                <a:latin typeface="黑体" panose="02010609060101010101" charset="-122"/>
                <a:ea typeface="黑体" panose="02010609060101010101" charset="-122"/>
              </a:rPr>
              <a:t>活动图概述</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Tree>
    <p:extLst>
      <p:ext uri="{BB962C8B-B14F-4D97-AF65-F5344CB8AC3E}">
        <p14:creationId xmlns:p14="http://schemas.microsoft.com/office/powerpoint/2010/main" val="33916058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12"/>
                                        </p:tgtEl>
                                        <p:attrNameLst>
                                          <p:attrName>style.visibility</p:attrName>
                                        </p:attrNameLst>
                                      </p:cBhvr>
                                      <p:to>
                                        <p:strVal val="visible"/>
                                      </p:to>
                                    </p:set>
                                    <p:anim to="" calcmode="lin" valueType="num">
                                      <p:cBhvr>
                                        <p:cTn id="27" dur="700" fill="hold">
                                          <p:stCondLst>
                                            <p:cond delay="0"/>
                                          </p:stCondLst>
                                        </p:cTn>
                                        <p:tgtEl>
                                          <p:spTgt spid="12"/>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12"/>
                                        </p:tgtEl>
                                      </p:cBhvr>
                                    </p:animEffect>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13"/>
                                        </p:tgtEl>
                                        <p:attrNameLst>
                                          <p:attrName>style.visibility</p:attrName>
                                        </p:attrNameLst>
                                      </p:cBhvr>
                                      <p:to>
                                        <p:strVal val="visible"/>
                                      </p:to>
                                    </p:set>
                                    <p:anim to="" calcmode="lin" valueType="num">
                                      <p:cBhvr>
                                        <p:cTn id="31"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576387" y="60980"/>
            <a:ext cx="41344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7.2.2 </a:t>
            </a:r>
            <a:r>
              <a:rPr lang="zh-CN" altLang="en-US" dirty="0">
                <a:solidFill>
                  <a:srgbClr val="000000"/>
                </a:solidFill>
                <a:latin typeface="黑体" panose="02010609060101010101" charset="-122"/>
                <a:ea typeface="黑体" panose="02010609060101010101" charset="-122"/>
              </a:rPr>
              <a:t>活动图的基本元素</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2571391" y="2052185"/>
            <a:ext cx="698182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Font typeface="Wingdings" panose="05000000000000000000" pitchFamily="2" charset="2"/>
              <a:buNone/>
            </a:pPr>
            <a:r>
              <a:rPr lang="zh-CN" altLang="en-US" sz="2000" dirty="0">
                <a:solidFill>
                  <a:srgbClr val="000000"/>
                </a:solidFill>
                <a:latin typeface="黑体" panose="02010609060101010101" charset="-122"/>
                <a:ea typeface="黑体" panose="02010609060101010101" charset="-122"/>
              </a:rPr>
              <a:t>    活动图的符号集与状态图中使用的符号集类似。像状态图一样，活动图也从一个连接到初始活动的实心圆开始。活动是通过一个圆角矩形（活动的名称包含在其内）来表示的。活动可以通过转换线段连接到其他活动，或者连接到判断点，这些判断点连接到由判断点的条件所保护的不同活动。结束过程的活动连接到一个终止点（就像在状态图中一样）。活动图中的基本要素包括状态、转移、分支、分叉和汇合、泳道、对象流等。</a:t>
            </a:r>
            <a:endParaRPr lang="zh-CN" altLang="en-US" sz="2000" dirty="0"/>
          </a:p>
        </p:txBody>
      </p:sp>
      <p:grpSp>
        <p:nvGrpSpPr>
          <p:cNvPr id="29" name="PA_组合 23">
            <a:extLst>
              <a:ext uri="{FF2B5EF4-FFF2-40B4-BE49-F238E27FC236}">
                <a16:creationId xmlns:a16="http://schemas.microsoft.com/office/drawing/2014/main" id="{EEF0F95A-DF6B-417B-A5D8-649AE1089E14}"/>
              </a:ext>
            </a:extLst>
          </p:cNvPr>
          <p:cNvGrpSpPr>
            <a:grpSpLocks/>
          </p:cNvGrpSpPr>
          <p:nvPr>
            <p:custDataLst>
              <p:tags r:id="rId7"/>
            </p:custDataLst>
          </p:nvPr>
        </p:nvGrpSpPr>
        <p:grpSpPr bwMode="auto">
          <a:xfrm>
            <a:off x="1047749" y="1897848"/>
            <a:ext cx="1057275" cy="2617002"/>
            <a:chOff x="0" y="0"/>
            <a:chExt cx="1056192" cy="743368"/>
          </a:xfrm>
        </p:grpSpPr>
        <p:sp>
          <p:nvSpPr>
            <p:cNvPr id="30" name="矩形 24">
              <a:extLst>
                <a:ext uri="{FF2B5EF4-FFF2-40B4-BE49-F238E27FC236}">
                  <a16:creationId xmlns:a16="http://schemas.microsoft.com/office/drawing/2014/main" id="{52EE8EEF-91EA-4A58-AB72-30B7E324C435}"/>
                </a:ext>
              </a:extLst>
            </p:cNvPr>
            <p:cNvSpPr>
              <a:spLocks noChangeArrowheads="1"/>
            </p:cNvSpPr>
            <p:nvPr/>
          </p:nvSpPr>
          <p:spPr bwMode="auto">
            <a:xfrm>
              <a:off x="0"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矩形 25">
              <a:extLst>
                <a:ext uri="{FF2B5EF4-FFF2-40B4-BE49-F238E27FC236}">
                  <a16:creationId xmlns:a16="http://schemas.microsoft.com/office/drawing/2014/main" id="{1F56F742-7F26-4B55-9790-24AFCBE20243}"/>
                </a:ext>
              </a:extLst>
            </p:cNvPr>
            <p:cNvSpPr>
              <a:spLocks noChangeArrowheads="1"/>
            </p:cNvSpPr>
            <p:nvPr/>
          </p:nvSpPr>
          <p:spPr bwMode="auto">
            <a:xfrm>
              <a:off x="954898"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矩形 26">
              <a:extLst>
                <a:ext uri="{FF2B5EF4-FFF2-40B4-BE49-F238E27FC236}">
                  <a16:creationId xmlns:a16="http://schemas.microsoft.com/office/drawing/2014/main" id="{1C9B5BED-BE52-44B7-9999-E35EFB53C7DE}"/>
                </a:ext>
              </a:extLst>
            </p:cNvPr>
            <p:cNvSpPr>
              <a:spLocks noChangeArrowheads="1"/>
            </p:cNvSpPr>
            <p:nvPr/>
          </p:nvSpPr>
          <p:spPr bwMode="auto">
            <a:xfrm>
              <a:off x="750235"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 name="矩形 27">
              <a:extLst>
                <a:ext uri="{FF2B5EF4-FFF2-40B4-BE49-F238E27FC236}">
                  <a16:creationId xmlns:a16="http://schemas.microsoft.com/office/drawing/2014/main" id="{31DB082F-1F84-4385-A961-521D0DDAB302}"/>
                </a:ext>
              </a:extLst>
            </p:cNvPr>
            <p:cNvSpPr>
              <a:spLocks noChangeArrowheads="1"/>
            </p:cNvSpPr>
            <p:nvPr/>
          </p:nvSpPr>
          <p:spPr bwMode="auto">
            <a:xfrm>
              <a:off x="424185"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34" name="PA_组合 28">
            <a:extLst>
              <a:ext uri="{FF2B5EF4-FFF2-40B4-BE49-F238E27FC236}">
                <a16:creationId xmlns:a16="http://schemas.microsoft.com/office/drawing/2014/main" id="{0BEABD0A-9231-4DBA-9F46-06C9F76D6EBB}"/>
              </a:ext>
            </a:extLst>
          </p:cNvPr>
          <p:cNvGrpSpPr>
            <a:grpSpLocks/>
          </p:cNvGrpSpPr>
          <p:nvPr>
            <p:custDataLst>
              <p:tags r:id="rId8"/>
            </p:custDataLst>
          </p:nvPr>
        </p:nvGrpSpPr>
        <p:grpSpPr bwMode="auto">
          <a:xfrm>
            <a:off x="10188374" y="1897849"/>
            <a:ext cx="1038225" cy="2616997"/>
            <a:chOff x="0" y="0"/>
            <a:chExt cx="1039259" cy="743368"/>
          </a:xfrm>
        </p:grpSpPr>
        <p:sp>
          <p:nvSpPr>
            <p:cNvPr id="35" name="矩形 29">
              <a:extLst>
                <a:ext uri="{FF2B5EF4-FFF2-40B4-BE49-F238E27FC236}">
                  <a16:creationId xmlns:a16="http://schemas.microsoft.com/office/drawing/2014/main" id="{642D6842-5E63-4321-9734-E8944F68A898}"/>
                </a:ext>
              </a:extLst>
            </p:cNvPr>
            <p:cNvSpPr>
              <a:spLocks noChangeArrowheads="1"/>
            </p:cNvSpPr>
            <p:nvPr/>
          </p:nvSpPr>
          <p:spPr bwMode="auto">
            <a:xfrm flipH="1">
              <a:off x="659405" y="1"/>
              <a:ext cx="379854" cy="730784"/>
            </a:xfrm>
            <a:prstGeom prst="rect">
              <a:avLst/>
            </a:prstGeom>
            <a:solidFill>
              <a:srgbClr val="6C5B7B"/>
            </a:solidFill>
            <a:ln w="12700">
              <a:solidFill>
                <a:srgbClr val="6C5B7B"/>
              </a:solidFill>
              <a:miter lim="800000"/>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6" name="矩形 30">
              <a:extLst>
                <a:ext uri="{FF2B5EF4-FFF2-40B4-BE49-F238E27FC236}">
                  <a16:creationId xmlns:a16="http://schemas.microsoft.com/office/drawing/2014/main" id="{B682BE41-AA66-47C7-905E-D07605FF7CC4}"/>
                </a:ext>
              </a:extLst>
            </p:cNvPr>
            <p:cNvSpPr>
              <a:spLocks noChangeArrowheads="1"/>
            </p:cNvSpPr>
            <p:nvPr/>
          </p:nvSpPr>
          <p:spPr bwMode="auto">
            <a:xfrm flipH="1">
              <a:off x="0" y="1"/>
              <a:ext cx="101294" cy="743367"/>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7" name="矩形 31">
              <a:extLst>
                <a:ext uri="{FF2B5EF4-FFF2-40B4-BE49-F238E27FC236}">
                  <a16:creationId xmlns:a16="http://schemas.microsoft.com/office/drawing/2014/main" id="{CA717B2F-642E-471B-9C55-67F4B170092A}"/>
                </a:ext>
              </a:extLst>
            </p:cNvPr>
            <p:cNvSpPr>
              <a:spLocks noChangeArrowheads="1"/>
            </p:cNvSpPr>
            <p:nvPr/>
          </p:nvSpPr>
          <p:spPr bwMode="auto">
            <a:xfrm flipH="1">
              <a:off x="128692" y="1"/>
              <a:ext cx="177265" cy="743367"/>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8" name="矩形 32">
              <a:extLst>
                <a:ext uri="{FF2B5EF4-FFF2-40B4-BE49-F238E27FC236}">
                  <a16:creationId xmlns:a16="http://schemas.microsoft.com/office/drawing/2014/main" id="{F7D0BCB1-44BC-4731-ADD4-CEAA88065F08}"/>
                </a:ext>
              </a:extLst>
            </p:cNvPr>
            <p:cNvSpPr>
              <a:spLocks noChangeArrowheads="1"/>
            </p:cNvSpPr>
            <p:nvPr/>
          </p:nvSpPr>
          <p:spPr bwMode="auto">
            <a:xfrm flipH="1">
              <a:off x="335608" y="0"/>
              <a:ext cx="296399" cy="743367"/>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Tree>
    <p:extLst>
      <p:ext uri="{BB962C8B-B14F-4D97-AF65-F5344CB8AC3E}">
        <p14:creationId xmlns:p14="http://schemas.microsoft.com/office/powerpoint/2010/main" val="11261620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80313">
                                          <p:val>
                                            <p:strVal val="#ppt_y*1.2"/>
                                          </p:val>
                                        </p:tav>
                                        <p:tav tm="90000">
                                          <p:val>
                                            <p:strVal val="#ppt_y*0.9"/>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80313">
                                          <p:val>
                                            <p:strVal val="#ppt_y*1.2"/>
                                          </p:val>
                                        </p:tav>
                                        <p:tav tm="90000">
                                          <p:val>
                                            <p:strVal val="#ppt_y*0.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3"/>
          <a:srcRect/>
          <a:stretch>
            <a:fillRect/>
          </a:stretch>
        </a:blipFill>
        <a:effectLst/>
      </p:bgPr>
    </p:bg>
    <p:spTree>
      <p:nvGrpSpPr>
        <p:cNvPr id="1" name=""/>
        <p:cNvGrpSpPr/>
        <p:nvPr/>
      </p:nvGrpSpPr>
      <p:grpSpPr>
        <a:xfrm>
          <a:off x="0" y="0"/>
          <a:ext cx="0" cy="0"/>
          <a:chOff x="0" y="0"/>
          <a:chExt cx="0" cy="0"/>
        </a:xfrm>
      </p:grpSpPr>
      <p:sp>
        <p:nvSpPr>
          <p:cNvPr id="55298" name="PA_任意多边形 10">
            <a:extLst>
              <a:ext uri="{FF2B5EF4-FFF2-40B4-BE49-F238E27FC236}">
                <a16:creationId xmlns:a16="http://schemas.microsoft.com/office/drawing/2014/main" id="{2689633E-0662-4EA6-8421-E9497506BCB9}"/>
              </a:ext>
            </a:extLst>
          </p:cNvPr>
          <p:cNvSpPr>
            <a:spLocks/>
          </p:cNvSpPr>
          <p:nvPr>
            <p:custDataLst>
              <p:tags r:id="rId1"/>
            </p:custDataLst>
          </p:nvPr>
        </p:nvSpPr>
        <p:spPr bwMode="auto">
          <a:xfrm rot="-7168152">
            <a:off x="1152973" y="4406900"/>
            <a:ext cx="2047875" cy="1743075"/>
          </a:xfrm>
          <a:custGeom>
            <a:avLst/>
            <a:gdLst>
              <a:gd name="T0" fmla="*/ 506237 w 2908954"/>
              <a:gd name="T1" fmla="*/ 0 h 2477358"/>
              <a:gd name="T2" fmla="*/ 590153 w 2908954"/>
              <a:gd name="T3" fmla="*/ 34702 h 2477358"/>
              <a:gd name="T4" fmla="*/ 602312 w 2908954"/>
              <a:gd name="T5" fmla="*/ 49415 h 2477358"/>
              <a:gd name="T6" fmla="*/ 592214 w 2908954"/>
              <a:gd name="T7" fmla="*/ 32033 h 2477358"/>
              <a:gd name="T8" fmla="*/ 592219 w 2908954"/>
              <a:gd name="T9" fmla="*/ 32038 h 2477358"/>
              <a:gd name="T10" fmla="*/ 1014931 w 2908954"/>
              <a:gd name="T11" fmla="*/ 759648 h 2477358"/>
              <a:gd name="T12" fmla="*/ 835267 w 2908954"/>
              <a:gd name="T13" fmla="*/ 862920 h 2477358"/>
              <a:gd name="T14" fmla="*/ 831528 w 2908954"/>
              <a:gd name="T15" fmla="*/ 857928 h 2477358"/>
              <a:gd name="T16" fmla="*/ 506240 w 2908954"/>
              <a:gd name="T17" fmla="*/ 704777 h 2477358"/>
              <a:gd name="T18" fmla="*/ 180952 w 2908954"/>
              <a:gd name="T19" fmla="*/ 857928 h 2477358"/>
              <a:gd name="T20" fmla="*/ 180160 w 2908954"/>
              <a:gd name="T21" fmla="*/ 858986 h 2477358"/>
              <a:gd name="T22" fmla="*/ 0 w 2908954"/>
              <a:gd name="T23" fmla="*/ 755429 h 2477358"/>
              <a:gd name="T24" fmla="*/ 410173 w 2908954"/>
              <a:gd name="T25" fmla="*/ 49403 h 2477358"/>
              <a:gd name="T26" fmla="*/ 422322 w 2908954"/>
              <a:gd name="T27" fmla="*/ 34702 h 2477358"/>
              <a:gd name="T28" fmla="*/ 506237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299" name="PA_任意多边形 11">
            <a:extLst>
              <a:ext uri="{FF2B5EF4-FFF2-40B4-BE49-F238E27FC236}">
                <a16:creationId xmlns:a16="http://schemas.microsoft.com/office/drawing/2014/main" id="{A97AB2A7-71E8-455F-B4A7-43258A9A23D0}"/>
              </a:ext>
            </a:extLst>
          </p:cNvPr>
          <p:cNvSpPr>
            <a:spLocks/>
          </p:cNvSpPr>
          <p:nvPr>
            <p:custDataLst>
              <p:tags r:id="rId2"/>
            </p:custDataLst>
          </p:nvPr>
        </p:nvSpPr>
        <p:spPr bwMode="auto">
          <a:xfrm rot="7168152" flipH="1">
            <a:off x="3575498" y="4406900"/>
            <a:ext cx="2047875" cy="1743075"/>
          </a:xfrm>
          <a:custGeom>
            <a:avLst/>
            <a:gdLst>
              <a:gd name="T0" fmla="*/ 506237 w 2908954"/>
              <a:gd name="T1" fmla="*/ 0 h 2477358"/>
              <a:gd name="T2" fmla="*/ 590153 w 2908954"/>
              <a:gd name="T3" fmla="*/ 34702 h 2477358"/>
              <a:gd name="T4" fmla="*/ 602312 w 2908954"/>
              <a:gd name="T5" fmla="*/ 49415 h 2477358"/>
              <a:gd name="T6" fmla="*/ 592214 w 2908954"/>
              <a:gd name="T7" fmla="*/ 32033 h 2477358"/>
              <a:gd name="T8" fmla="*/ 592219 w 2908954"/>
              <a:gd name="T9" fmla="*/ 32038 h 2477358"/>
              <a:gd name="T10" fmla="*/ 1014931 w 2908954"/>
              <a:gd name="T11" fmla="*/ 759648 h 2477358"/>
              <a:gd name="T12" fmla="*/ 835267 w 2908954"/>
              <a:gd name="T13" fmla="*/ 862920 h 2477358"/>
              <a:gd name="T14" fmla="*/ 831528 w 2908954"/>
              <a:gd name="T15" fmla="*/ 857928 h 2477358"/>
              <a:gd name="T16" fmla="*/ 506240 w 2908954"/>
              <a:gd name="T17" fmla="*/ 704777 h 2477358"/>
              <a:gd name="T18" fmla="*/ 180952 w 2908954"/>
              <a:gd name="T19" fmla="*/ 857928 h 2477358"/>
              <a:gd name="T20" fmla="*/ 180160 w 2908954"/>
              <a:gd name="T21" fmla="*/ 858986 h 2477358"/>
              <a:gd name="T22" fmla="*/ 0 w 2908954"/>
              <a:gd name="T23" fmla="*/ 755429 h 2477358"/>
              <a:gd name="T24" fmla="*/ 410173 w 2908954"/>
              <a:gd name="T25" fmla="*/ 49403 h 2477358"/>
              <a:gd name="T26" fmla="*/ 422322 w 2908954"/>
              <a:gd name="T27" fmla="*/ 34702 h 2477358"/>
              <a:gd name="T28" fmla="*/ 506237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300" name="PA_任意多边形 8">
            <a:extLst>
              <a:ext uri="{FF2B5EF4-FFF2-40B4-BE49-F238E27FC236}">
                <a16:creationId xmlns:a16="http://schemas.microsoft.com/office/drawing/2014/main" id="{47664A54-C407-4B0A-8450-04B63B5998E5}"/>
              </a:ext>
            </a:extLst>
          </p:cNvPr>
          <p:cNvSpPr>
            <a:spLocks/>
          </p:cNvSpPr>
          <p:nvPr>
            <p:custDataLst>
              <p:tags r:id="rId3"/>
            </p:custDataLst>
          </p:nvPr>
        </p:nvSpPr>
        <p:spPr bwMode="auto">
          <a:xfrm>
            <a:off x="2362648" y="2335213"/>
            <a:ext cx="2046288" cy="1744662"/>
          </a:xfrm>
          <a:custGeom>
            <a:avLst/>
            <a:gdLst>
              <a:gd name="T0" fmla="*/ 505061 w 2908954"/>
              <a:gd name="T1" fmla="*/ 0 h 2477358"/>
              <a:gd name="T2" fmla="*/ 588782 w 2908954"/>
              <a:gd name="T3" fmla="*/ 34797 h 2477358"/>
              <a:gd name="T4" fmla="*/ 600913 w 2908954"/>
              <a:gd name="T5" fmla="*/ 49551 h 2477358"/>
              <a:gd name="T6" fmla="*/ 590838 w 2908954"/>
              <a:gd name="T7" fmla="*/ 32121 h 2477358"/>
              <a:gd name="T8" fmla="*/ 590844 w 2908954"/>
              <a:gd name="T9" fmla="*/ 32125 h 2477358"/>
              <a:gd name="T10" fmla="*/ 1012573 w 2908954"/>
              <a:gd name="T11" fmla="*/ 761725 h 2477358"/>
              <a:gd name="T12" fmla="*/ 833327 w 2908954"/>
              <a:gd name="T13" fmla="*/ 865279 h 2477358"/>
              <a:gd name="T14" fmla="*/ 829595 w 2908954"/>
              <a:gd name="T15" fmla="*/ 860274 h 2477358"/>
              <a:gd name="T16" fmla="*/ 505063 w 2908954"/>
              <a:gd name="T17" fmla="*/ 706703 h 2477358"/>
              <a:gd name="T18" fmla="*/ 180531 w 2908954"/>
              <a:gd name="T19" fmla="*/ 860274 h 2477358"/>
              <a:gd name="T20" fmla="*/ 179741 w 2908954"/>
              <a:gd name="T21" fmla="*/ 861334 h 2477358"/>
              <a:gd name="T22" fmla="*/ 0 w 2908954"/>
              <a:gd name="T23" fmla="*/ 757494 h 2477358"/>
              <a:gd name="T24" fmla="*/ 409220 w 2908954"/>
              <a:gd name="T25" fmla="*/ 49538 h 2477358"/>
              <a:gd name="T26" fmla="*/ 421341 w 2908954"/>
              <a:gd name="T27" fmla="*/ 34797 h 2477358"/>
              <a:gd name="T28" fmla="*/ 505061 w 2908954"/>
              <a:gd name="T29" fmla="*/ 0 h 2477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08954"/>
              <a:gd name="T46" fmla="*/ 0 h 2477358"/>
              <a:gd name="T47" fmla="*/ 2908954 w 2908954"/>
              <a:gd name="T48" fmla="*/ 2477358 h 2477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08954" h="2477358">
                <a:moveTo>
                  <a:pt x="1450957" y="0"/>
                </a:moveTo>
                <a:cubicBezTo>
                  <a:pt x="1544883" y="0"/>
                  <a:pt x="1629919" y="38072"/>
                  <a:pt x="1691471" y="99625"/>
                </a:cubicBezTo>
                <a:lnTo>
                  <a:pt x="1726323" y="141866"/>
                </a:lnTo>
                <a:lnTo>
                  <a:pt x="1697379" y="91962"/>
                </a:lnTo>
                <a:lnTo>
                  <a:pt x="1697394" y="91976"/>
                </a:lnTo>
                <a:lnTo>
                  <a:pt x="2908954" y="2180873"/>
                </a:lnTo>
                <a:lnTo>
                  <a:pt x="2394007" y="2477358"/>
                </a:lnTo>
                <a:lnTo>
                  <a:pt x="2383290" y="2463026"/>
                </a:lnTo>
                <a:cubicBezTo>
                  <a:pt x="2161683" y="2194501"/>
                  <a:pt x="1826311" y="2023343"/>
                  <a:pt x="1450963" y="2023343"/>
                </a:cubicBezTo>
                <a:cubicBezTo>
                  <a:pt x="1075615" y="2023343"/>
                  <a:pt x="740243" y="2194501"/>
                  <a:pt x="518637" y="2463026"/>
                </a:cubicBezTo>
                <a:lnTo>
                  <a:pt x="516366" y="2466063"/>
                </a:lnTo>
                <a:lnTo>
                  <a:pt x="0" y="2168761"/>
                </a:lnTo>
                <a:lnTo>
                  <a:pt x="1175620" y="141830"/>
                </a:lnTo>
                <a:lnTo>
                  <a:pt x="1210442" y="99625"/>
                </a:lnTo>
                <a:cubicBezTo>
                  <a:pt x="1271995" y="38072"/>
                  <a:pt x="1357030" y="0"/>
                  <a:pt x="1450957" y="0"/>
                </a:cubicBez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301" name="PA_椭圆 9">
            <a:extLst>
              <a:ext uri="{FF2B5EF4-FFF2-40B4-BE49-F238E27FC236}">
                <a16:creationId xmlns:a16="http://schemas.microsoft.com/office/drawing/2014/main" id="{2EC690EB-C54E-4619-BE15-BE1ADF461D2D}"/>
              </a:ext>
            </a:extLst>
          </p:cNvPr>
          <p:cNvSpPr>
            <a:spLocks noChangeArrowheads="1"/>
          </p:cNvSpPr>
          <p:nvPr>
            <p:custDataLst>
              <p:tags r:id="rId4"/>
            </p:custDataLst>
          </p:nvPr>
        </p:nvSpPr>
        <p:spPr bwMode="auto">
          <a:xfrm>
            <a:off x="2637286" y="3841750"/>
            <a:ext cx="1497012" cy="1497013"/>
          </a:xfrm>
          <a:prstGeom prst="ellipse">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2" name="PA_文本框 24">
            <a:extLst>
              <a:ext uri="{FF2B5EF4-FFF2-40B4-BE49-F238E27FC236}">
                <a16:creationId xmlns:a16="http://schemas.microsoft.com/office/drawing/2014/main" id="{8A27FCEA-86D5-493D-913E-8687D136EDC4}"/>
              </a:ext>
            </a:extLst>
          </p:cNvPr>
          <p:cNvSpPr>
            <a:spLocks noChangeArrowheads="1"/>
          </p:cNvSpPr>
          <p:nvPr>
            <p:custDataLst>
              <p:tags r:id="rId5"/>
            </p:custDataLst>
          </p:nvPr>
        </p:nvSpPr>
        <p:spPr bwMode="auto">
          <a:xfrm>
            <a:off x="2900811" y="2936875"/>
            <a:ext cx="9159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303" name="PA_文本框 25">
            <a:extLst>
              <a:ext uri="{FF2B5EF4-FFF2-40B4-BE49-F238E27FC236}">
                <a16:creationId xmlns:a16="http://schemas.microsoft.com/office/drawing/2014/main" id="{CB7E544A-FF46-4EBE-8521-5DBCCE6476C5}"/>
              </a:ext>
            </a:extLst>
          </p:cNvPr>
          <p:cNvSpPr>
            <a:spLocks noChangeArrowheads="1"/>
          </p:cNvSpPr>
          <p:nvPr>
            <p:custDataLst>
              <p:tags r:id="rId6"/>
            </p:custDataLst>
          </p:nvPr>
        </p:nvSpPr>
        <p:spPr bwMode="auto">
          <a:xfrm>
            <a:off x="1791148" y="4881563"/>
            <a:ext cx="9159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4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304" name="PA_文本框 26">
            <a:extLst>
              <a:ext uri="{FF2B5EF4-FFF2-40B4-BE49-F238E27FC236}">
                <a16:creationId xmlns:a16="http://schemas.microsoft.com/office/drawing/2014/main" id="{CB4AA6E3-49EE-46DB-BEC4-8A1A4CDC70EA}"/>
              </a:ext>
            </a:extLst>
          </p:cNvPr>
          <p:cNvSpPr>
            <a:spLocks noChangeArrowheads="1"/>
          </p:cNvSpPr>
          <p:nvPr>
            <p:custDataLst>
              <p:tags r:id="rId7"/>
            </p:custDataLst>
          </p:nvPr>
        </p:nvSpPr>
        <p:spPr bwMode="auto">
          <a:xfrm>
            <a:off x="4104136" y="4930775"/>
            <a:ext cx="9159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000" b="1" i="0" u="none" strike="noStrike" kern="1200" cap="none" spc="0" normalizeH="0" baseline="0" noProof="0">
              <a:ln>
                <a:noFill/>
              </a:ln>
              <a:solidFill>
                <a:srgbClr val="FFFFFF"/>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55305" name="PA_矩形 33">
            <a:extLst>
              <a:ext uri="{FF2B5EF4-FFF2-40B4-BE49-F238E27FC236}">
                <a16:creationId xmlns:a16="http://schemas.microsoft.com/office/drawing/2014/main" id="{AB69E761-D109-4ADF-87D3-5D3896571007}"/>
              </a:ext>
            </a:extLst>
          </p:cNvPr>
          <p:cNvSpPr>
            <a:spLocks noChangeArrowheads="1"/>
          </p:cNvSpPr>
          <p:nvPr>
            <p:custDataLst>
              <p:tags r:id="rId8"/>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6" name="PA_矩形 34">
            <a:extLst>
              <a:ext uri="{FF2B5EF4-FFF2-40B4-BE49-F238E27FC236}">
                <a16:creationId xmlns:a16="http://schemas.microsoft.com/office/drawing/2014/main" id="{7C6226CF-F249-4D3F-9D29-0D60D6C1B24D}"/>
              </a:ext>
            </a:extLst>
          </p:cNvPr>
          <p:cNvSpPr>
            <a:spLocks noChangeArrowheads="1"/>
          </p:cNvSpPr>
          <p:nvPr>
            <p:custDataLst>
              <p:tags r:id="rId9"/>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7" name="PA_矩形 35">
            <a:extLst>
              <a:ext uri="{FF2B5EF4-FFF2-40B4-BE49-F238E27FC236}">
                <a16:creationId xmlns:a16="http://schemas.microsoft.com/office/drawing/2014/main" id="{5CA48E4C-91E7-4825-8388-9AF01D944824}"/>
              </a:ext>
            </a:extLst>
          </p:cNvPr>
          <p:cNvSpPr>
            <a:spLocks noChangeArrowheads="1"/>
          </p:cNvSpPr>
          <p:nvPr>
            <p:custDataLst>
              <p:tags r:id="rId10"/>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8" name="PA_矩形 36">
            <a:extLst>
              <a:ext uri="{FF2B5EF4-FFF2-40B4-BE49-F238E27FC236}">
                <a16:creationId xmlns:a16="http://schemas.microsoft.com/office/drawing/2014/main" id="{97E80D60-09AD-4C2A-B791-18BFED19C1C0}"/>
              </a:ext>
            </a:extLst>
          </p:cNvPr>
          <p:cNvSpPr>
            <a:spLocks noChangeArrowheads="1"/>
          </p:cNvSpPr>
          <p:nvPr>
            <p:custDataLst>
              <p:tags r:id="rId11"/>
            </p:custDataLst>
          </p:nvPr>
        </p:nvSpPr>
        <p:spPr bwMode="auto">
          <a:xfrm>
            <a:off x="1372048"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09" name="PA_矩形 37">
            <a:extLst>
              <a:ext uri="{FF2B5EF4-FFF2-40B4-BE49-F238E27FC236}">
                <a16:creationId xmlns:a16="http://schemas.microsoft.com/office/drawing/2014/main" id="{75CB1BE5-B9E4-498E-9632-7E8E31F857FB}"/>
              </a:ext>
            </a:extLst>
          </p:cNvPr>
          <p:cNvSpPr>
            <a:spLocks noChangeArrowheads="1"/>
          </p:cNvSpPr>
          <p:nvPr>
            <p:custDataLst>
              <p:tags r:id="rId12"/>
            </p:custDataLst>
          </p:nvPr>
        </p:nvSpPr>
        <p:spPr bwMode="auto">
          <a:xfrm>
            <a:off x="1599348" y="-20676"/>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7.2.3 </a:t>
            </a:r>
            <a:r>
              <a:rPr lang="zh-CN" altLang="en-US" dirty="0">
                <a:solidFill>
                  <a:srgbClr val="000000"/>
                </a:solidFill>
                <a:latin typeface="黑体" panose="02010609060101010101" charset="-122"/>
                <a:ea typeface="黑体" panose="02010609060101010101" charset="-122"/>
              </a:rPr>
              <a:t>动作状态</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55312" name="PA_文本框 50">
            <a:extLst>
              <a:ext uri="{FF2B5EF4-FFF2-40B4-BE49-F238E27FC236}">
                <a16:creationId xmlns:a16="http://schemas.microsoft.com/office/drawing/2014/main" id="{575ACB93-5BA3-495C-BF1F-395B659A912B}"/>
              </a:ext>
            </a:extLst>
          </p:cNvPr>
          <p:cNvSpPr>
            <a:spLocks noChangeArrowheads="1"/>
          </p:cNvSpPr>
          <p:nvPr>
            <p:custDataLst>
              <p:tags r:id="rId13"/>
            </p:custDataLst>
          </p:nvPr>
        </p:nvSpPr>
        <p:spPr bwMode="auto">
          <a:xfrm>
            <a:off x="1518098" y="1112692"/>
            <a:ext cx="9924602"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dirty="0">
                <a:solidFill>
                  <a:srgbClr val="000000"/>
                </a:solidFill>
                <a:latin typeface="黑体" panose="02010609060101010101" charset="-122"/>
                <a:ea typeface="黑体" panose="02010609060101010101" charset="-122"/>
              </a:rPr>
              <a:t>对象的动作状态是活动图中最小单位的构造块，表示原子动作。</a:t>
            </a:r>
            <a:r>
              <a:rPr lang="zh-CN" altLang="en-US" b="1" dirty="0">
                <a:solidFill>
                  <a:srgbClr val="F8B193"/>
                </a:solidFill>
                <a:latin typeface="黑体" panose="02010609060101010101" charset="-122"/>
                <a:ea typeface="黑体" panose="02010609060101010101" charset="-122"/>
              </a:rPr>
              <a:t>动作状态有三个特性：</a:t>
            </a:r>
            <a:endParaRPr lang="zh-CN" altLang="en-US" sz="3600" b="1" dirty="0">
              <a:solidFill>
                <a:srgbClr val="F8B193"/>
              </a:solidFill>
              <a:latin typeface="黑体" panose="02010609060101010101" charset="-122"/>
              <a:ea typeface="黑体" panose="02010609060101010101" charset="-122"/>
            </a:endParaRPr>
          </a:p>
        </p:txBody>
      </p:sp>
      <p:sp>
        <p:nvSpPr>
          <p:cNvPr id="55313" name="PA_椭圆 51">
            <a:extLst>
              <a:ext uri="{FF2B5EF4-FFF2-40B4-BE49-F238E27FC236}">
                <a16:creationId xmlns:a16="http://schemas.microsoft.com/office/drawing/2014/main" id="{2438E244-1916-45DB-BF22-71E37CA18EBD}"/>
              </a:ext>
            </a:extLst>
          </p:cNvPr>
          <p:cNvSpPr>
            <a:spLocks noChangeArrowheads="1"/>
          </p:cNvSpPr>
          <p:nvPr>
            <p:custDataLst>
              <p:tags r:id="rId14"/>
            </p:custDataLst>
          </p:nvPr>
        </p:nvSpPr>
        <p:spPr bwMode="auto">
          <a:xfrm>
            <a:off x="6831461" y="3048000"/>
            <a:ext cx="447675" cy="447675"/>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4" name="PA_椭圆 52">
            <a:extLst>
              <a:ext uri="{FF2B5EF4-FFF2-40B4-BE49-F238E27FC236}">
                <a16:creationId xmlns:a16="http://schemas.microsoft.com/office/drawing/2014/main" id="{BA2ED2D3-6197-40A0-B8DE-5456A0B98180}"/>
              </a:ext>
            </a:extLst>
          </p:cNvPr>
          <p:cNvSpPr>
            <a:spLocks noChangeArrowheads="1"/>
          </p:cNvSpPr>
          <p:nvPr>
            <p:custDataLst>
              <p:tags r:id="rId15"/>
            </p:custDataLst>
          </p:nvPr>
        </p:nvSpPr>
        <p:spPr bwMode="auto">
          <a:xfrm>
            <a:off x="6831461" y="4244975"/>
            <a:ext cx="447675" cy="447675"/>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5" name="PA_椭圆 53">
            <a:extLst>
              <a:ext uri="{FF2B5EF4-FFF2-40B4-BE49-F238E27FC236}">
                <a16:creationId xmlns:a16="http://schemas.microsoft.com/office/drawing/2014/main" id="{E078629E-D9F3-4AD6-A04B-EA6CA5538305}"/>
              </a:ext>
            </a:extLst>
          </p:cNvPr>
          <p:cNvSpPr>
            <a:spLocks noChangeArrowheads="1"/>
          </p:cNvSpPr>
          <p:nvPr>
            <p:custDataLst>
              <p:tags r:id="rId16"/>
            </p:custDataLst>
          </p:nvPr>
        </p:nvSpPr>
        <p:spPr bwMode="auto">
          <a:xfrm>
            <a:off x="6831461" y="5441950"/>
            <a:ext cx="447675" cy="447675"/>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5316" name="PA_文本框 54">
            <a:extLst>
              <a:ext uri="{FF2B5EF4-FFF2-40B4-BE49-F238E27FC236}">
                <a16:creationId xmlns:a16="http://schemas.microsoft.com/office/drawing/2014/main" id="{D8BFC91C-D08B-4A32-B60F-F08DD4DD064B}"/>
              </a:ext>
            </a:extLst>
          </p:cNvPr>
          <p:cNvSpPr>
            <a:spLocks noChangeArrowheads="1"/>
          </p:cNvSpPr>
          <p:nvPr>
            <p:custDataLst>
              <p:tags r:id="rId17"/>
            </p:custDataLst>
          </p:nvPr>
        </p:nvSpPr>
        <p:spPr bwMode="auto">
          <a:xfrm>
            <a:off x="7655373" y="2703513"/>
            <a:ext cx="3608680" cy="92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F67280"/>
                </a:solidFill>
              </a:rPr>
              <a:t>原子性：</a:t>
            </a:r>
            <a:endParaRPr kumimoji="0" lang="en-US" altLang="zh-CN" sz="1600" b="1" i="0" u="none" strike="noStrike" kern="1200" cap="none" spc="0" normalizeH="0" baseline="0" noProof="0" dirty="0">
              <a:ln>
                <a:noFill/>
              </a:ln>
              <a:solidFill>
                <a:srgbClr val="F67280"/>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buNone/>
            </a:pPr>
            <a:r>
              <a:rPr lang="zh-CN" altLang="en-US" sz="2000" dirty="0">
                <a:solidFill>
                  <a:srgbClr val="000000"/>
                </a:solidFill>
                <a:latin typeface="黑体" panose="02010609060101010101" charset="-122"/>
                <a:ea typeface="黑体" panose="02010609060101010101" charset="-122"/>
              </a:rPr>
              <a:t>即不能被分解成更小的部分；</a:t>
            </a:r>
          </a:p>
        </p:txBody>
      </p:sp>
      <p:sp>
        <p:nvSpPr>
          <p:cNvPr id="55317" name="PA_文本框 55">
            <a:extLst>
              <a:ext uri="{FF2B5EF4-FFF2-40B4-BE49-F238E27FC236}">
                <a16:creationId xmlns:a16="http://schemas.microsoft.com/office/drawing/2014/main" id="{55DD3C61-9391-4FAA-9308-DF200D862EC5}"/>
              </a:ext>
            </a:extLst>
          </p:cNvPr>
          <p:cNvSpPr>
            <a:spLocks noChangeArrowheads="1"/>
          </p:cNvSpPr>
          <p:nvPr>
            <p:custDataLst>
              <p:tags r:id="rId18"/>
            </p:custDataLst>
          </p:nvPr>
        </p:nvSpPr>
        <p:spPr bwMode="auto">
          <a:xfrm>
            <a:off x="7655373" y="3900488"/>
            <a:ext cx="3865161" cy="92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8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rPr>
              <a:t>不可中断性</a:t>
            </a:r>
            <a:endParaRPr kumimoji="0" lang="en-US" altLang="zh-CN" sz="1600" b="1" i="0" u="none" strike="noStrike" kern="1200" cap="none" spc="0" normalizeH="0" baseline="0" noProof="0" dirty="0">
              <a:ln>
                <a:noFill/>
              </a:ln>
              <a:solidFill>
                <a:srgbClr val="C06C84"/>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buNone/>
            </a:pPr>
            <a:r>
              <a:rPr lang="zh-CN" altLang="en-US" sz="2000" dirty="0">
                <a:solidFill>
                  <a:srgbClr val="000000"/>
                </a:solidFill>
                <a:latin typeface="黑体" panose="02010609060101010101" charset="-122"/>
                <a:ea typeface="黑体" panose="02010609060101010101" charset="-122"/>
              </a:rPr>
              <a:t>即一旦开始就必须运行到结束；</a:t>
            </a:r>
          </a:p>
        </p:txBody>
      </p:sp>
      <p:sp>
        <p:nvSpPr>
          <p:cNvPr id="55318" name="PA_文本框 56">
            <a:extLst>
              <a:ext uri="{FF2B5EF4-FFF2-40B4-BE49-F238E27FC236}">
                <a16:creationId xmlns:a16="http://schemas.microsoft.com/office/drawing/2014/main" id="{01E76578-FAC1-4D70-9353-7C068D753136}"/>
              </a:ext>
            </a:extLst>
          </p:cNvPr>
          <p:cNvSpPr>
            <a:spLocks noChangeArrowheads="1"/>
          </p:cNvSpPr>
          <p:nvPr>
            <p:custDataLst>
              <p:tags r:id="rId19"/>
            </p:custDataLst>
          </p:nvPr>
        </p:nvSpPr>
        <p:spPr bwMode="auto">
          <a:xfrm>
            <a:off x="7655372" y="5097463"/>
            <a:ext cx="4536627" cy="175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b="1" dirty="0">
                <a:solidFill>
                  <a:srgbClr val="6C5B7B"/>
                </a:solidFill>
              </a:rPr>
              <a:t>瞬时性：</a:t>
            </a:r>
            <a:endParaRPr kumimoji="0" lang="en-US" altLang="zh-CN" sz="16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a:p>
            <a:pPr>
              <a:buNone/>
            </a:pPr>
            <a:r>
              <a:rPr lang="zh-CN" altLang="en-US" sz="2000" dirty="0">
                <a:solidFill>
                  <a:srgbClr val="000000"/>
                </a:solidFill>
                <a:latin typeface="黑体" panose="02010609060101010101" charset="-122"/>
                <a:ea typeface="黑体" panose="02010609060101010101" charset="-122"/>
              </a:rPr>
              <a:t>即动作状态所占用的处理时间通常是极短的，甚至是可以被忽略的动作状态使用带圆端的方框表示。如图</a:t>
            </a:r>
            <a:r>
              <a:rPr lang="en-US" altLang="zh-CN" sz="2000" dirty="0">
                <a:solidFill>
                  <a:srgbClr val="000000"/>
                </a:solidFill>
                <a:latin typeface="黑体" panose="02010609060101010101" charset="-122"/>
                <a:ea typeface="黑体" panose="02010609060101010101" charset="-122"/>
              </a:rPr>
              <a:t>7.13</a:t>
            </a:r>
            <a:r>
              <a:rPr lang="zh-CN" altLang="en-US" sz="2000" dirty="0">
                <a:solidFill>
                  <a:srgbClr val="000000"/>
                </a:solidFill>
                <a:latin typeface="黑体" panose="02010609060101010101" charset="-122"/>
                <a:ea typeface="黑体" panose="02010609060101010101" charset="-122"/>
              </a:rPr>
              <a:t>符号所示。 </a:t>
            </a:r>
          </a:p>
        </p:txBody>
      </p:sp>
      <p:pic>
        <p:nvPicPr>
          <p:cNvPr id="31" name="Picture 4">
            <a:extLst>
              <a:ext uri="{FF2B5EF4-FFF2-40B4-BE49-F238E27FC236}">
                <a16:creationId xmlns:a16="http://schemas.microsoft.com/office/drawing/2014/main" id="{620705A3-D9B2-4ED3-B37D-5BCBBAFAFDB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l="11992" t="20418" r="13423" b="27332"/>
          <a:stretch>
            <a:fillRect/>
          </a:stretch>
        </p:blipFill>
        <p:spPr bwMode="auto">
          <a:xfrm>
            <a:off x="2789650" y="4131720"/>
            <a:ext cx="1222236" cy="456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PA_文本框 68">
            <a:extLst>
              <a:ext uri="{FF2B5EF4-FFF2-40B4-BE49-F238E27FC236}">
                <a16:creationId xmlns:a16="http://schemas.microsoft.com/office/drawing/2014/main" id="{F61FADA4-5DF9-4BC6-AD90-F08DCECB9DCC}"/>
              </a:ext>
            </a:extLst>
          </p:cNvPr>
          <p:cNvSpPr>
            <a:spLocks noChangeArrowheads="1"/>
          </p:cNvSpPr>
          <p:nvPr>
            <p:custDataLst>
              <p:tags r:id="rId20"/>
            </p:custDataLst>
          </p:nvPr>
        </p:nvSpPr>
        <p:spPr bwMode="auto">
          <a:xfrm>
            <a:off x="2854252" y="4692650"/>
            <a:ext cx="11865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400" b="1" dirty="0">
                <a:solidFill>
                  <a:srgbClr val="F8B193"/>
                </a:solidFill>
                <a:latin typeface="黑体" panose="02010609060101010101" charset="-122"/>
                <a:ea typeface="黑体" panose="02010609060101010101" charset="-122"/>
              </a:rPr>
              <a:t>图</a:t>
            </a:r>
            <a:r>
              <a:rPr lang="en-US" altLang="zh-CN" sz="1400" b="1" dirty="0">
                <a:solidFill>
                  <a:srgbClr val="F8B193"/>
                </a:solidFill>
                <a:latin typeface="黑体" panose="02010609060101010101" charset="-122"/>
                <a:ea typeface="黑体" panose="02010609060101010101" charset="-122"/>
              </a:rPr>
              <a:t>7.13 </a:t>
            </a:r>
            <a:r>
              <a:rPr lang="zh-CN" altLang="en-US" sz="1400" b="1" dirty="0">
                <a:solidFill>
                  <a:srgbClr val="F8B193"/>
                </a:solidFill>
                <a:latin typeface="黑体" panose="02010609060101010101" charset="-122"/>
                <a:ea typeface="黑体" panose="02010609060101010101" charset="-122"/>
              </a:rPr>
              <a:t>动作状态机图示</a:t>
            </a:r>
            <a:r>
              <a:rPr kumimoji="0" lang="en-US" altLang="zh-CN" sz="1400" b="1" i="0" u="none" strike="noStrike" kern="1200" cap="none" spc="0" normalizeH="0" baseline="0" noProof="0" dirty="0">
                <a:ln>
                  <a:noFill/>
                </a:ln>
                <a:solidFill>
                  <a:srgbClr val="F8B193"/>
                </a:solidFill>
                <a:effectLst/>
                <a:uLnTx/>
                <a:uFillTx/>
                <a:latin typeface="黑体" panose="02010609060101010101" charset="-122"/>
                <a:ea typeface="黑体" panose="02010609060101010101" charset="-122"/>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spTree>
    <p:extLst>
      <p:ext uri="{BB962C8B-B14F-4D97-AF65-F5344CB8AC3E}">
        <p14:creationId xmlns:p14="http://schemas.microsoft.com/office/powerpoint/2010/main" val="2911025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55298"/>
                                        </p:tgtEl>
                                        <p:attrNameLst>
                                          <p:attrName>style.visibility</p:attrName>
                                        </p:attrNameLst>
                                      </p:cBhvr>
                                      <p:to>
                                        <p:strVal val="visible"/>
                                      </p:to>
                                    </p:set>
                                    <p:anim to="" calcmode="lin" valueType="num">
                                      <p:cBhvr>
                                        <p:cTn id="7" dur="700" fill="hold">
                                          <p:stCondLst>
                                            <p:cond delay="0"/>
                                          </p:stCondLst>
                                        </p:cTn>
                                        <p:tgtEl>
                                          <p:spTgt spid="55298"/>
                                        </p:tgtEl>
                                        <p:attrNameLst>
                                          <p:attrName>ppt_x</p:attrName>
                                        </p:attrNameLst>
                                      </p:cBhvr>
                                      <p:tavLst>
                                        <p:tav tm="0" fmla="#ppt_x-#ppt_w*((1.5-1.5*$)^3-(1.5-1.5*$)^2)">
                                          <p:val>
                                            <p:strVal val="0"/>
                                          </p:val>
                                        </p:tav>
                                        <p:tav tm="100000">
                                          <p:val>
                                            <p:strVal val="1"/>
                                          </p:val>
                                        </p:tav>
                                      </p:tavLst>
                                    </p:anim>
                                    <p:animEffect filter="fade">
                                      <p:cBhvr>
                                        <p:cTn id="8" dur="700">
                                          <p:stCondLst>
                                            <p:cond delay="0"/>
                                          </p:stCondLst>
                                        </p:cTn>
                                        <p:tgtEl>
                                          <p:spTgt spid="5529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55299"/>
                                        </p:tgtEl>
                                        <p:attrNameLst>
                                          <p:attrName>style.visibility</p:attrName>
                                        </p:attrNameLst>
                                      </p:cBhvr>
                                      <p:to>
                                        <p:strVal val="visible"/>
                                      </p:to>
                                    </p:set>
                                    <p:anim to="" calcmode="lin" valueType="num">
                                      <p:cBhvr>
                                        <p:cTn id="11" dur="700" fill="hold">
                                          <p:stCondLst>
                                            <p:cond delay="0"/>
                                          </p:stCondLst>
                                        </p:cTn>
                                        <p:tgtEl>
                                          <p:spTgt spid="55299"/>
                                        </p:tgtEl>
                                        <p:attrNameLst>
                                          <p:attrName>ppt_x</p:attrName>
                                        </p:attrNameLst>
                                      </p:cBhvr>
                                      <p:tavLst>
                                        <p:tav tm="0" fmla="#ppt_x-#ppt_w*((1.5-1.5*$)^3-(1.5-1.5*$)^2)">
                                          <p:val>
                                            <p:strVal val="0"/>
                                          </p:val>
                                        </p:tav>
                                        <p:tav tm="100000">
                                          <p:val>
                                            <p:strVal val="1"/>
                                          </p:val>
                                        </p:tav>
                                      </p:tavLst>
                                    </p:anim>
                                    <p:animEffect filter="fade">
                                      <p:cBhvr>
                                        <p:cTn id="12" dur="700">
                                          <p:stCondLst>
                                            <p:cond delay="0"/>
                                          </p:stCondLst>
                                        </p:cTn>
                                        <p:tgtEl>
                                          <p:spTgt spid="5529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55300"/>
                                        </p:tgtEl>
                                        <p:attrNameLst>
                                          <p:attrName>style.visibility</p:attrName>
                                        </p:attrNameLst>
                                      </p:cBhvr>
                                      <p:to>
                                        <p:strVal val="visible"/>
                                      </p:to>
                                    </p:set>
                                    <p:anim to="" calcmode="lin" valueType="num">
                                      <p:cBhvr>
                                        <p:cTn id="15" dur="700" fill="hold">
                                          <p:stCondLst>
                                            <p:cond delay="0"/>
                                          </p:stCondLst>
                                        </p:cTn>
                                        <p:tgtEl>
                                          <p:spTgt spid="55300"/>
                                        </p:tgtEl>
                                        <p:attrNameLst>
                                          <p:attrName>ppt_x</p:attrName>
                                        </p:attrNameLst>
                                      </p:cBhvr>
                                      <p:tavLst>
                                        <p:tav tm="0" fmla="#ppt_x-#ppt_w*((1.5-1.5*$)^3-(1.5-1.5*$)^2)">
                                          <p:val>
                                            <p:strVal val="0"/>
                                          </p:val>
                                        </p:tav>
                                        <p:tav tm="100000">
                                          <p:val>
                                            <p:strVal val="1"/>
                                          </p:val>
                                        </p:tav>
                                      </p:tavLst>
                                    </p:anim>
                                    <p:animEffect filter="fade">
                                      <p:cBhvr>
                                        <p:cTn id="16" dur="700">
                                          <p:stCondLst>
                                            <p:cond delay="0"/>
                                          </p:stCondLst>
                                        </p:cTn>
                                        <p:tgtEl>
                                          <p:spTgt spid="5530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55301"/>
                                        </p:tgtEl>
                                        <p:attrNameLst>
                                          <p:attrName>style.visibility</p:attrName>
                                        </p:attrNameLst>
                                      </p:cBhvr>
                                      <p:to>
                                        <p:strVal val="visible"/>
                                      </p:to>
                                    </p:set>
                                    <p:anim to="" calcmode="lin" valueType="num">
                                      <p:cBhvr>
                                        <p:cTn id="19" dur="700" fill="hold">
                                          <p:stCondLst>
                                            <p:cond delay="0"/>
                                          </p:stCondLst>
                                        </p:cTn>
                                        <p:tgtEl>
                                          <p:spTgt spid="55301"/>
                                        </p:tgtEl>
                                        <p:attrNameLst>
                                          <p:attrName>ppt_x</p:attrName>
                                        </p:attrNameLst>
                                      </p:cBhvr>
                                      <p:tavLst>
                                        <p:tav tm="0" fmla="#ppt_x-#ppt_w*((1.5-1.5*$)^3-(1.5-1.5*$)^2)">
                                          <p:val>
                                            <p:strVal val="0"/>
                                          </p:val>
                                        </p:tav>
                                        <p:tav tm="100000">
                                          <p:val>
                                            <p:strVal val="1"/>
                                          </p:val>
                                        </p:tav>
                                      </p:tavLst>
                                    </p:anim>
                                    <p:animEffect filter="fade">
                                      <p:cBhvr>
                                        <p:cTn id="20" dur="700">
                                          <p:stCondLst>
                                            <p:cond delay="0"/>
                                          </p:stCondLst>
                                        </p:cTn>
                                        <p:tgtEl>
                                          <p:spTgt spid="5530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55302"/>
                                        </p:tgtEl>
                                        <p:attrNameLst>
                                          <p:attrName>style.visibility</p:attrName>
                                        </p:attrNameLst>
                                      </p:cBhvr>
                                      <p:to>
                                        <p:strVal val="visible"/>
                                      </p:to>
                                    </p:set>
                                    <p:anim to="" calcmode="lin" valueType="num">
                                      <p:cBhvr>
                                        <p:cTn id="23" dur="700" fill="hold">
                                          <p:stCondLst>
                                            <p:cond delay="0"/>
                                          </p:stCondLst>
                                        </p:cTn>
                                        <p:tgtEl>
                                          <p:spTgt spid="55302"/>
                                        </p:tgtEl>
                                        <p:attrNameLst>
                                          <p:attrName>ppt_x</p:attrName>
                                        </p:attrNameLst>
                                      </p:cBhvr>
                                      <p:tavLst>
                                        <p:tav tm="0" fmla="#ppt_x-#ppt_w*((1.5-1.5*$)^3-(1.5-1.5*$)^2)">
                                          <p:val>
                                            <p:strVal val="0"/>
                                          </p:val>
                                        </p:tav>
                                        <p:tav tm="100000">
                                          <p:val>
                                            <p:strVal val="1"/>
                                          </p:val>
                                        </p:tav>
                                      </p:tavLst>
                                    </p:anim>
                                    <p:animEffect filter="fade">
                                      <p:cBhvr>
                                        <p:cTn id="24" dur="700">
                                          <p:stCondLst>
                                            <p:cond delay="0"/>
                                          </p:stCondLst>
                                        </p:cTn>
                                        <p:tgtEl>
                                          <p:spTgt spid="55302"/>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55303"/>
                                        </p:tgtEl>
                                        <p:attrNameLst>
                                          <p:attrName>style.visibility</p:attrName>
                                        </p:attrNameLst>
                                      </p:cBhvr>
                                      <p:to>
                                        <p:strVal val="visible"/>
                                      </p:to>
                                    </p:set>
                                    <p:anim to="" calcmode="lin" valueType="num">
                                      <p:cBhvr>
                                        <p:cTn id="27" dur="700" fill="hold">
                                          <p:stCondLst>
                                            <p:cond delay="0"/>
                                          </p:stCondLst>
                                        </p:cTn>
                                        <p:tgtEl>
                                          <p:spTgt spid="55303"/>
                                        </p:tgtEl>
                                        <p:attrNameLst>
                                          <p:attrName>ppt_x</p:attrName>
                                        </p:attrNameLst>
                                      </p:cBhvr>
                                      <p:tavLst>
                                        <p:tav tm="0" fmla="#ppt_x-#ppt_w*((1.5-1.5*$)^3-(1.5-1.5*$)^2)">
                                          <p:val>
                                            <p:strVal val="0"/>
                                          </p:val>
                                        </p:tav>
                                        <p:tav tm="100000">
                                          <p:val>
                                            <p:strVal val="1"/>
                                          </p:val>
                                        </p:tav>
                                      </p:tavLst>
                                    </p:anim>
                                    <p:animEffect filter="fade">
                                      <p:cBhvr>
                                        <p:cTn id="28" dur="700">
                                          <p:stCondLst>
                                            <p:cond delay="0"/>
                                          </p:stCondLst>
                                        </p:cTn>
                                        <p:tgtEl>
                                          <p:spTgt spid="55303"/>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55304"/>
                                        </p:tgtEl>
                                        <p:attrNameLst>
                                          <p:attrName>style.visibility</p:attrName>
                                        </p:attrNameLst>
                                      </p:cBhvr>
                                      <p:to>
                                        <p:strVal val="visible"/>
                                      </p:to>
                                    </p:set>
                                    <p:anim to="" calcmode="lin" valueType="num">
                                      <p:cBhvr>
                                        <p:cTn id="31" dur="700" fill="hold">
                                          <p:stCondLst>
                                            <p:cond delay="0"/>
                                          </p:stCondLst>
                                        </p:cTn>
                                        <p:tgtEl>
                                          <p:spTgt spid="55304"/>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55304"/>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55305"/>
                                        </p:tgtEl>
                                        <p:attrNameLst>
                                          <p:attrName>style.visibility</p:attrName>
                                        </p:attrNameLst>
                                      </p:cBhvr>
                                      <p:to>
                                        <p:strVal val="visible"/>
                                      </p:to>
                                    </p:set>
                                    <p:anim to="" calcmode="lin" valueType="num">
                                      <p:cBhvr>
                                        <p:cTn id="35" dur="700" fill="hold">
                                          <p:stCondLst>
                                            <p:cond delay="0"/>
                                          </p:stCondLst>
                                        </p:cTn>
                                        <p:tgtEl>
                                          <p:spTgt spid="55305"/>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55305"/>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55306"/>
                                        </p:tgtEl>
                                        <p:attrNameLst>
                                          <p:attrName>style.visibility</p:attrName>
                                        </p:attrNameLst>
                                      </p:cBhvr>
                                      <p:to>
                                        <p:strVal val="visible"/>
                                      </p:to>
                                    </p:set>
                                    <p:anim to="" calcmode="lin" valueType="num">
                                      <p:cBhvr>
                                        <p:cTn id="39" dur="700" fill="hold">
                                          <p:stCondLst>
                                            <p:cond delay="0"/>
                                          </p:stCondLst>
                                        </p:cTn>
                                        <p:tgtEl>
                                          <p:spTgt spid="55306"/>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55306"/>
                                        </p:tgtEl>
                                      </p:cBhvr>
                                    </p:animEffect>
                                  </p:childTnLst>
                                </p:cTn>
                              </p:par>
                              <p:par>
                                <p:cTn id="41" presetID="0" presetClass="entr" presetSubtype="0" fill="hold" grpId="0" nodeType="withEffect">
                                  <p:stCondLst>
                                    <p:cond delay="0"/>
                                  </p:stCondLst>
                                  <p:iterate type="lt">
                                    <p:tmPct val="10000"/>
                                  </p:iterate>
                                  <p:childTnLst>
                                    <p:set>
                                      <p:cBhvr>
                                        <p:cTn id="42" dur="700" fill="hold">
                                          <p:stCondLst>
                                            <p:cond delay="0"/>
                                          </p:stCondLst>
                                        </p:cTn>
                                        <p:tgtEl>
                                          <p:spTgt spid="55307"/>
                                        </p:tgtEl>
                                        <p:attrNameLst>
                                          <p:attrName>style.visibility</p:attrName>
                                        </p:attrNameLst>
                                      </p:cBhvr>
                                      <p:to>
                                        <p:strVal val="visible"/>
                                      </p:to>
                                    </p:set>
                                    <p:anim to="" calcmode="lin" valueType="num">
                                      <p:cBhvr>
                                        <p:cTn id="43" dur="700" fill="hold">
                                          <p:stCondLst>
                                            <p:cond delay="0"/>
                                          </p:stCondLst>
                                        </p:cTn>
                                        <p:tgtEl>
                                          <p:spTgt spid="55307"/>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55307"/>
                                        </p:tgtEl>
                                      </p:cBhvr>
                                    </p:animEffect>
                                  </p:childTnLst>
                                </p:cTn>
                              </p:par>
                              <p:par>
                                <p:cTn id="45" presetID="0" presetClass="entr" presetSubtype="0" fill="hold" grpId="0" nodeType="withEffect">
                                  <p:stCondLst>
                                    <p:cond delay="0"/>
                                  </p:stCondLst>
                                  <p:iterate type="lt">
                                    <p:tmPct val="10000"/>
                                  </p:iterate>
                                  <p:childTnLst>
                                    <p:set>
                                      <p:cBhvr>
                                        <p:cTn id="46" dur="700" fill="hold">
                                          <p:stCondLst>
                                            <p:cond delay="0"/>
                                          </p:stCondLst>
                                        </p:cTn>
                                        <p:tgtEl>
                                          <p:spTgt spid="55308"/>
                                        </p:tgtEl>
                                        <p:attrNameLst>
                                          <p:attrName>style.visibility</p:attrName>
                                        </p:attrNameLst>
                                      </p:cBhvr>
                                      <p:to>
                                        <p:strVal val="visible"/>
                                      </p:to>
                                    </p:set>
                                    <p:anim to="" calcmode="lin" valueType="num">
                                      <p:cBhvr>
                                        <p:cTn id="47" dur="700" fill="hold">
                                          <p:stCondLst>
                                            <p:cond delay="0"/>
                                          </p:stCondLst>
                                        </p:cTn>
                                        <p:tgtEl>
                                          <p:spTgt spid="55308"/>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55308"/>
                                        </p:tgtEl>
                                      </p:cBhvr>
                                    </p:animEffect>
                                  </p:childTnLst>
                                </p:cTn>
                              </p:par>
                              <p:par>
                                <p:cTn id="49" presetID="0" presetClass="entr" presetSubtype="0" fill="hold" grpId="0" nodeType="withEffect">
                                  <p:stCondLst>
                                    <p:cond delay="0"/>
                                  </p:stCondLst>
                                  <p:iterate type="lt">
                                    <p:tmPct val="10000"/>
                                  </p:iterate>
                                  <p:childTnLst>
                                    <p:set>
                                      <p:cBhvr>
                                        <p:cTn id="50" dur="700" fill="hold">
                                          <p:stCondLst>
                                            <p:cond delay="0"/>
                                          </p:stCondLst>
                                        </p:cTn>
                                        <p:tgtEl>
                                          <p:spTgt spid="55309"/>
                                        </p:tgtEl>
                                        <p:attrNameLst>
                                          <p:attrName>style.visibility</p:attrName>
                                        </p:attrNameLst>
                                      </p:cBhvr>
                                      <p:to>
                                        <p:strVal val="visible"/>
                                      </p:to>
                                    </p:set>
                                    <p:anim to="" calcmode="lin" valueType="num">
                                      <p:cBhvr>
                                        <p:cTn id="51" dur="700" fill="hold">
                                          <p:stCondLst>
                                            <p:cond delay="0"/>
                                          </p:stCondLst>
                                        </p:cTn>
                                        <p:tgtEl>
                                          <p:spTgt spid="55309"/>
                                        </p:tgtEl>
                                        <p:attrNameLst>
                                          <p:attrName>ppt_x</p:attrName>
                                        </p:attrNameLst>
                                      </p:cBhvr>
                                      <p:tavLst>
                                        <p:tav tm="0" fmla="#ppt_x-#ppt_w*((1.5-1.5*$)^3-(1.5-1.5*$)^2)">
                                          <p:val>
                                            <p:strVal val="0"/>
                                          </p:val>
                                        </p:tav>
                                        <p:tav tm="100000">
                                          <p:val>
                                            <p:strVal val="1"/>
                                          </p:val>
                                        </p:tav>
                                      </p:tavLst>
                                    </p:anim>
                                    <p:animEffect filter="fade">
                                      <p:cBhvr>
                                        <p:cTn id="52" dur="700">
                                          <p:stCondLst>
                                            <p:cond delay="0"/>
                                          </p:stCondLst>
                                        </p:cTn>
                                        <p:tgtEl>
                                          <p:spTgt spid="55309"/>
                                        </p:tgtEl>
                                      </p:cBhvr>
                                    </p:animEffect>
                                  </p:childTnLst>
                                </p:cTn>
                              </p:par>
                              <p:par>
                                <p:cTn id="53" presetID="0" presetClass="entr" presetSubtype="0" fill="hold" grpId="0" nodeType="withEffect">
                                  <p:stCondLst>
                                    <p:cond delay="0"/>
                                  </p:stCondLst>
                                  <p:iterate type="lt">
                                    <p:tmPct val="10000"/>
                                  </p:iterate>
                                  <p:childTnLst>
                                    <p:set>
                                      <p:cBhvr>
                                        <p:cTn id="54" dur="700" fill="hold">
                                          <p:stCondLst>
                                            <p:cond delay="0"/>
                                          </p:stCondLst>
                                        </p:cTn>
                                        <p:tgtEl>
                                          <p:spTgt spid="55312"/>
                                        </p:tgtEl>
                                        <p:attrNameLst>
                                          <p:attrName>style.visibility</p:attrName>
                                        </p:attrNameLst>
                                      </p:cBhvr>
                                      <p:to>
                                        <p:strVal val="visible"/>
                                      </p:to>
                                    </p:set>
                                    <p:anim to="" calcmode="lin" valueType="num">
                                      <p:cBhvr>
                                        <p:cTn id="55" dur="700" fill="hold">
                                          <p:stCondLst>
                                            <p:cond delay="0"/>
                                          </p:stCondLst>
                                        </p:cTn>
                                        <p:tgtEl>
                                          <p:spTgt spid="55312"/>
                                        </p:tgtEl>
                                        <p:attrNameLst>
                                          <p:attrName>ppt_x</p:attrName>
                                        </p:attrNameLst>
                                      </p:cBhvr>
                                      <p:tavLst>
                                        <p:tav tm="0" fmla="#ppt_x-#ppt_w*((1.5-1.5*$)^3-(1.5-1.5*$)^2)">
                                          <p:val>
                                            <p:strVal val="0"/>
                                          </p:val>
                                        </p:tav>
                                        <p:tav tm="100000">
                                          <p:val>
                                            <p:strVal val="1"/>
                                          </p:val>
                                        </p:tav>
                                      </p:tavLst>
                                    </p:anim>
                                    <p:animEffect filter="fade">
                                      <p:cBhvr>
                                        <p:cTn id="56" dur="700">
                                          <p:stCondLst>
                                            <p:cond delay="0"/>
                                          </p:stCondLst>
                                        </p:cTn>
                                        <p:tgtEl>
                                          <p:spTgt spid="55312"/>
                                        </p:tgtEl>
                                      </p:cBhvr>
                                    </p:animEffect>
                                  </p:childTnLst>
                                </p:cTn>
                              </p:par>
                              <p:par>
                                <p:cTn id="57" presetID="0" presetClass="entr" presetSubtype="0" fill="hold" grpId="0" nodeType="withEffect">
                                  <p:stCondLst>
                                    <p:cond delay="0"/>
                                  </p:stCondLst>
                                  <p:iterate type="lt">
                                    <p:tmPct val="10000"/>
                                  </p:iterate>
                                  <p:childTnLst>
                                    <p:set>
                                      <p:cBhvr>
                                        <p:cTn id="58" dur="700" fill="hold">
                                          <p:stCondLst>
                                            <p:cond delay="0"/>
                                          </p:stCondLst>
                                        </p:cTn>
                                        <p:tgtEl>
                                          <p:spTgt spid="55313"/>
                                        </p:tgtEl>
                                        <p:attrNameLst>
                                          <p:attrName>style.visibility</p:attrName>
                                        </p:attrNameLst>
                                      </p:cBhvr>
                                      <p:to>
                                        <p:strVal val="visible"/>
                                      </p:to>
                                    </p:set>
                                    <p:anim to="" calcmode="lin" valueType="num">
                                      <p:cBhvr>
                                        <p:cTn id="59" dur="700" fill="hold">
                                          <p:stCondLst>
                                            <p:cond delay="0"/>
                                          </p:stCondLst>
                                        </p:cTn>
                                        <p:tgtEl>
                                          <p:spTgt spid="55313"/>
                                        </p:tgtEl>
                                        <p:attrNameLst>
                                          <p:attrName>ppt_x</p:attrName>
                                        </p:attrNameLst>
                                      </p:cBhvr>
                                      <p:tavLst>
                                        <p:tav tm="0" fmla="#ppt_x-#ppt_w*((1.5-1.5*$)^3-(1.5-1.5*$)^2)">
                                          <p:val>
                                            <p:strVal val="0"/>
                                          </p:val>
                                        </p:tav>
                                        <p:tav tm="100000">
                                          <p:val>
                                            <p:strVal val="1"/>
                                          </p:val>
                                        </p:tav>
                                      </p:tavLst>
                                    </p:anim>
                                    <p:animEffect filter="fade">
                                      <p:cBhvr>
                                        <p:cTn id="60" dur="700">
                                          <p:stCondLst>
                                            <p:cond delay="0"/>
                                          </p:stCondLst>
                                        </p:cTn>
                                        <p:tgtEl>
                                          <p:spTgt spid="55313"/>
                                        </p:tgtEl>
                                      </p:cBhvr>
                                    </p:animEffect>
                                  </p:childTnLst>
                                </p:cTn>
                              </p:par>
                              <p:par>
                                <p:cTn id="61" presetID="0" presetClass="entr" presetSubtype="0" fill="hold" grpId="0" nodeType="withEffect">
                                  <p:stCondLst>
                                    <p:cond delay="0"/>
                                  </p:stCondLst>
                                  <p:iterate type="lt">
                                    <p:tmPct val="10000"/>
                                  </p:iterate>
                                  <p:childTnLst>
                                    <p:set>
                                      <p:cBhvr>
                                        <p:cTn id="62" dur="700" fill="hold">
                                          <p:stCondLst>
                                            <p:cond delay="0"/>
                                          </p:stCondLst>
                                        </p:cTn>
                                        <p:tgtEl>
                                          <p:spTgt spid="55314"/>
                                        </p:tgtEl>
                                        <p:attrNameLst>
                                          <p:attrName>style.visibility</p:attrName>
                                        </p:attrNameLst>
                                      </p:cBhvr>
                                      <p:to>
                                        <p:strVal val="visible"/>
                                      </p:to>
                                    </p:set>
                                    <p:anim to="" calcmode="lin" valueType="num">
                                      <p:cBhvr>
                                        <p:cTn id="63" dur="700" fill="hold">
                                          <p:stCondLst>
                                            <p:cond delay="0"/>
                                          </p:stCondLst>
                                        </p:cTn>
                                        <p:tgtEl>
                                          <p:spTgt spid="55314"/>
                                        </p:tgtEl>
                                        <p:attrNameLst>
                                          <p:attrName>ppt_x</p:attrName>
                                        </p:attrNameLst>
                                      </p:cBhvr>
                                      <p:tavLst>
                                        <p:tav tm="0" fmla="#ppt_x-#ppt_w*((1.5-1.5*$)^3-(1.5-1.5*$)^2)">
                                          <p:val>
                                            <p:strVal val="0"/>
                                          </p:val>
                                        </p:tav>
                                        <p:tav tm="100000">
                                          <p:val>
                                            <p:strVal val="1"/>
                                          </p:val>
                                        </p:tav>
                                      </p:tavLst>
                                    </p:anim>
                                    <p:animEffect filter="fade">
                                      <p:cBhvr>
                                        <p:cTn id="64" dur="700">
                                          <p:stCondLst>
                                            <p:cond delay="0"/>
                                          </p:stCondLst>
                                        </p:cTn>
                                        <p:tgtEl>
                                          <p:spTgt spid="55314"/>
                                        </p:tgtEl>
                                      </p:cBhvr>
                                    </p:animEffect>
                                  </p:childTnLst>
                                </p:cTn>
                              </p:par>
                              <p:par>
                                <p:cTn id="65" presetID="0" presetClass="entr" presetSubtype="0" fill="hold" grpId="0" nodeType="withEffect">
                                  <p:stCondLst>
                                    <p:cond delay="0"/>
                                  </p:stCondLst>
                                  <p:iterate type="lt">
                                    <p:tmPct val="10000"/>
                                  </p:iterate>
                                  <p:childTnLst>
                                    <p:set>
                                      <p:cBhvr>
                                        <p:cTn id="66" dur="700" fill="hold">
                                          <p:stCondLst>
                                            <p:cond delay="0"/>
                                          </p:stCondLst>
                                        </p:cTn>
                                        <p:tgtEl>
                                          <p:spTgt spid="55315"/>
                                        </p:tgtEl>
                                        <p:attrNameLst>
                                          <p:attrName>style.visibility</p:attrName>
                                        </p:attrNameLst>
                                      </p:cBhvr>
                                      <p:to>
                                        <p:strVal val="visible"/>
                                      </p:to>
                                    </p:set>
                                    <p:anim to="" calcmode="lin" valueType="num">
                                      <p:cBhvr>
                                        <p:cTn id="67" dur="700" fill="hold">
                                          <p:stCondLst>
                                            <p:cond delay="0"/>
                                          </p:stCondLst>
                                        </p:cTn>
                                        <p:tgtEl>
                                          <p:spTgt spid="55315"/>
                                        </p:tgtEl>
                                        <p:attrNameLst>
                                          <p:attrName>ppt_x</p:attrName>
                                        </p:attrNameLst>
                                      </p:cBhvr>
                                      <p:tavLst>
                                        <p:tav tm="0" fmla="#ppt_x-#ppt_w*((1.5-1.5*$)^3-(1.5-1.5*$)^2)">
                                          <p:val>
                                            <p:strVal val="0"/>
                                          </p:val>
                                        </p:tav>
                                        <p:tav tm="100000">
                                          <p:val>
                                            <p:strVal val="1"/>
                                          </p:val>
                                        </p:tav>
                                      </p:tavLst>
                                    </p:anim>
                                    <p:animEffect filter="fade">
                                      <p:cBhvr>
                                        <p:cTn id="68" dur="700">
                                          <p:stCondLst>
                                            <p:cond delay="0"/>
                                          </p:stCondLst>
                                        </p:cTn>
                                        <p:tgtEl>
                                          <p:spTgt spid="55315"/>
                                        </p:tgtEl>
                                      </p:cBhvr>
                                    </p:animEffect>
                                  </p:childTnLst>
                                </p:cTn>
                              </p:par>
                              <p:par>
                                <p:cTn id="69" presetID="0" presetClass="entr" presetSubtype="0" fill="hold" grpId="0" nodeType="withEffect">
                                  <p:stCondLst>
                                    <p:cond delay="0"/>
                                  </p:stCondLst>
                                  <p:iterate type="lt">
                                    <p:tmPct val="10000"/>
                                  </p:iterate>
                                  <p:childTnLst>
                                    <p:set>
                                      <p:cBhvr>
                                        <p:cTn id="70" dur="700" fill="hold">
                                          <p:stCondLst>
                                            <p:cond delay="0"/>
                                          </p:stCondLst>
                                        </p:cTn>
                                        <p:tgtEl>
                                          <p:spTgt spid="55316"/>
                                        </p:tgtEl>
                                        <p:attrNameLst>
                                          <p:attrName>style.visibility</p:attrName>
                                        </p:attrNameLst>
                                      </p:cBhvr>
                                      <p:to>
                                        <p:strVal val="visible"/>
                                      </p:to>
                                    </p:set>
                                    <p:anim to="" calcmode="lin" valueType="num">
                                      <p:cBhvr>
                                        <p:cTn id="71" dur="700" fill="hold">
                                          <p:stCondLst>
                                            <p:cond delay="0"/>
                                          </p:stCondLst>
                                        </p:cTn>
                                        <p:tgtEl>
                                          <p:spTgt spid="55316"/>
                                        </p:tgtEl>
                                        <p:attrNameLst>
                                          <p:attrName>ppt_x</p:attrName>
                                        </p:attrNameLst>
                                      </p:cBhvr>
                                      <p:tavLst>
                                        <p:tav tm="0" fmla="#ppt_x-#ppt_w*((1.5-1.5*$)^3-(1.5-1.5*$)^2)">
                                          <p:val>
                                            <p:strVal val="0"/>
                                          </p:val>
                                        </p:tav>
                                        <p:tav tm="100000">
                                          <p:val>
                                            <p:strVal val="1"/>
                                          </p:val>
                                        </p:tav>
                                      </p:tavLst>
                                    </p:anim>
                                    <p:animEffect filter="fade">
                                      <p:cBhvr>
                                        <p:cTn id="72" dur="700">
                                          <p:stCondLst>
                                            <p:cond delay="0"/>
                                          </p:stCondLst>
                                        </p:cTn>
                                        <p:tgtEl>
                                          <p:spTgt spid="55316"/>
                                        </p:tgtEl>
                                      </p:cBhvr>
                                    </p:animEffect>
                                  </p:childTnLst>
                                </p:cTn>
                              </p:par>
                              <p:par>
                                <p:cTn id="73" presetID="0" presetClass="entr" presetSubtype="0" fill="hold" grpId="0" nodeType="withEffect">
                                  <p:stCondLst>
                                    <p:cond delay="0"/>
                                  </p:stCondLst>
                                  <p:iterate type="lt">
                                    <p:tmPct val="10000"/>
                                  </p:iterate>
                                  <p:childTnLst>
                                    <p:set>
                                      <p:cBhvr>
                                        <p:cTn id="74" dur="700" fill="hold">
                                          <p:stCondLst>
                                            <p:cond delay="0"/>
                                          </p:stCondLst>
                                        </p:cTn>
                                        <p:tgtEl>
                                          <p:spTgt spid="55317"/>
                                        </p:tgtEl>
                                        <p:attrNameLst>
                                          <p:attrName>style.visibility</p:attrName>
                                        </p:attrNameLst>
                                      </p:cBhvr>
                                      <p:to>
                                        <p:strVal val="visible"/>
                                      </p:to>
                                    </p:set>
                                    <p:anim to="" calcmode="lin" valueType="num">
                                      <p:cBhvr>
                                        <p:cTn id="75" dur="700" fill="hold">
                                          <p:stCondLst>
                                            <p:cond delay="0"/>
                                          </p:stCondLst>
                                        </p:cTn>
                                        <p:tgtEl>
                                          <p:spTgt spid="55317"/>
                                        </p:tgtEl>
                                        <p:attrNameLst>
                                          <p:attrName>ppt_x</p:attrName>
                                        </p:attrNameLst>
                                      </p:cBhvr>
                                      <p:tavLst>
                                        <p:tav tm="0" fmla="#ppt_x-#ppt_w*((1.5-1.5*$)^3-(1.5-1.5*$)^2)">
                                          <p:val>
                                            <p:strVal val="0"/>
                                          </p:val>
                                        </p:tav>
                                        <p:tav tm="100000">
                                          <p:val>
                                            <p:strVal val="1"/>
                                          </p:val>
                                        </p:tav>
                                      </p:tavLst>
                                    </p:anim>
                                    <p:animEffect filter="fade">
                                      <p:cBhvr>
                                        <p:cTn id="76" dur="700">
                                          <p:stCondLst>
                                            <p:cond delay="0"/>
                                          </p:stCondLst>
                                        </p:cTn>
                                        <p:tgtEl>
                                          <p:spTgt spid="55317"/>
                                        </p:tgtEl>
                                      </p:cBhvr>
                                    </p:animEffect>
                                  </p:childTnLst>
                                </p:cTn>
                              </p:par>
                              <p:par>
                                <p:cTn id="77" presetID="0" presetClass="entr" presetSubtype="0" fill="hold" grpId="0" nodeType="withEffect">
                                  <p:stCondLst>
                                    <p:cond delay="0"/>
                                  </p:stCondLst>
                                  <p:iterate type="lt">
                                    <p:tmPct val="10000"/>
                                  </p:iterate>
                                  <p:childTnLst>
                                    <p:set>
                                      <p:cBhvr>
                                        <p:cTn id="78" dur="700" fill="hold">
                                          <p:stCondLst>
                                            <p:cond delay="0"/>
                                          </p:stCondLst>
                                        </p:cTn>
                                        <p:tgtEl>
                                          <p:spTgt spid="55318"/>
                                        </p:tgtEl>
                                        <p:attrNameLst>
                                          <p:attrName>style.visibility</p:attrName>
                                        </p:attrNameLst>
                                      </p:cBhvr>
                                      <p:to>
                                        <p:strVal val="visible"/>
                                      </p:to>
                                    </p:set>
                                    <p:anim to="" calcmode="lin" valueType="num">
                                      <p:cBhvr>
                                        <p:cTn id="79" dur="700" fill="hold">
                                          <p:stCondLst>
                                            <p:cond delay="0"/>
                                          </p:stCondLst>
                                        </p:cTn>
                                        <p:tgtEl>
                                          <p:spTgt spid="55318"/>
                                        </p:tgtEl>
                                        <p:attrNameLst>
                                          <p:attrName>ppt_x</p:attrName>
                                        </p:attrNameLst>
                                      </p:cBhvr>
                                      <p:tavLst>
                                        <p:tav tm="0" fmla="#ppt_x-#ppt_w*((1.5-1.5*$)^3-(1.5-1.5*$)^2)">
                                          <p:val>
                                            <p:strVal val="0"/>
                                          </p:val>
                                        </p:tav>
                                        <p:tav tm="100000">
                                          <p:val>
                                            <p:strVal val="1"/>
                                          </p:val>
                                        </p:tav>
                                      </p:tavLst>
                                    </p:anim>
                                    <p:animEffect filter="fade">
                                      <p:cBhvr>
                                        <p:cTn id="80" dur="700">
                                          <p:stCondLst>
                                            <p:cond delay="0"/>
                                          </p:stCondLst>
                                        </p:cTn>
                                        <p:tgtEl>
                                          <p:spTgt spid="55318"/>
                                        </p:tgtEl>
                                      </p:cBhvr>
                                    </p:animEffect>
                                  </p:childTnLst>
                                </p:cTn>
                              </p:par>
                              <p:par>
                                <p:cTn id="81" presetID="0" presetClass="entr" presetSubtype="0" fill="hold" grpId="0" nodeType="withEffect">
                                  <p:stCondLst>
                                    <p:cond delay="0"/>
                                  </p:stCondLst>
                                  <p:iterate type="lt">
                                    <p:tmPct val="10000"/>
                                  </p:iterate>
                                  <p:childTnLst>
                                    <p:set>
                                      <p:cBhvr>
                                        <p:cTn id="82" dur="700" fill="hold">
                                          <p:stCondLst>
                                            <p:cond delay="0"/>
                                          </p:stCondLst>
                                        </p:cTn>
                                        <p:tgtEl>
                                          <p:spTgt spid="32"/>
                                        </p:tgtEl>
                                        <p:attrNameLst>
                                          <p:attrName>style.visibility</p:attrName>
                                        </p:attrNameLst>
                                      </p:cBhvr>
                                      <p:to>
                                        <p:strVal val="visible"/>
                                      </p:to>
                                    </p:set>
                                    <p:anim to="" calcmode="lin" valueType="num">
                                      <p:cBhvr>
                                        <p:cTn id="8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84" dur="700">
                                          <p:stCondLst>
                                            <p:cond delay="0"/>
                                          </p:stCondLst>
                                        </p:cTn>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55299" grpId="0" animBg="1"/>
      <p:bldP spid="55300" grpId="0" animBg="1"/>
      <p:bldP spid="55301" grpId="0" animBg="1"/>
      <p:bldP spid="55302" grpId="0"/>
      <p:bldP spid="55303" grpId="0"/>
      <p:bldP spid="55304" grpId="0"/>
      <p:bldP spid="55305" grpId="0" animBg="1"/>
      <p:bldP spid="55306" grpId="0" animBg="1"/>
      <p:bldP spid="55307" grpId="0" animBg="1"/>
      <p:bldP spid="55308" grpId="0" animBg="1"/>
      <p:bldP spid="55309" grpId="0"/>
      <p:bldP spid="55312" grpId="0"/>
      <p:bldP spid="55313" grpId="0" animBg="1"/>
      <p:bldP spid="55314" grpId="0" animBg="1"/>
      <p:bldP spid="55315" grpId="0" animBg="1"/>
      <p:bldP spid="55316" grpId="0"/>
      <p:bldP spid="55317" grpId="0"/>
      <p:bldP spid="55318" grpId="0"/>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p:cNvSpPr>
            <a:spLocks noChangeArrowheads="1"/>
          </p:cNvSpPr>
          <p:nvPr>
            <p:custDataLst>
              <p:tags r:id="rId5"/>
            </p:custDataLst>
          </p:nvPr>
        </p:nvSpPr>
        <p:spPr bwMode="auto">
          <a:xfrm>
            <a:off x="1743075" y="62230"/>
            <a:ext cx="36968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7.2.4</a:t>
            </a:r>
            <a:r>
              <a:rPr lang="zh-CN" altLang="en-US" dirty="0">
                <a:solidFill>
                  <a:srgbClr val="000000"/>
                </a:solidFill>
                <a:latin typeface="黑体" panose="02010609060101010101" charset="-122"/>
                <a:ea typeface="黑体" panose="02010609060101010101" charset="-122"/>
              </a:rPr>
              <a:t>活动状态</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31763" name="PA_文本框 22"/>
          <p:cNvSpPr>
            <a:spLocks noChangeArrowheads="1"/>
          </p:cNvSpPr>
          <p:nvPr>
            <p:custDataLst>
              <p:tags r:id="rId6"/>
            </p:custDataLst>
          </p:nvPr>
        </p:nvSpPr>
        <p:spPr bwMode="auto">
          <a:xfrm>
            <a:off x="1240155" y="2509520"/>
            <a:ext cx="4349750"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dirty="0">
                <a:solidFill>
                  <a:srgbClr val="000000"/>
                </a:solidFill>
                <a:latin typeface="黑体" panose="02010609060101010101" charset="-122"/>
                <a:ea typeface="黑体" panose="02010609060101010101" charset="-122"/>
                <a:cs typeface="黑体" panose="02010609060101010101" charset="-122"/>
              </a:rPr>
              <a:t>    </a:t>
            </a:r>
            <a:r>
              <a:rPr lang="zh-CN" altLang="en-US" sz="2000" dirty="0">
                <a:solidFill>
                  <a:srgbClr val="000000"/>
                </a:solidFill>
                <a:latin typeface="黑体" panose="02010609060101010101" charset="-122"/>
                <a:ea typeface="黑体" panose="02010609060101010101" charset="-122"/>
                <a:cs typeface="黑体" panose="02010609060101010101" charset="-122"/>
              </a:rPr>
              <a:t>动作状态表示的是不可分割的原子动作，而活动状态则不同，它表示的是可以分割的动作。特点是：它可以被分解成其他子活动或动作状态，它能够被中断，占有有限的时间。活动状态可以理解为一个组合，它的控制流由其他活动状态或动作状态组成。</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zh-CN" altLang="en-US" sz="2000" dirty="0">
              <a:solidFill>
                <a:srgbClr val="000000"/>
              </a:solidFill>
              <a:latin typeface="黑体" panose="02010609060101010101" charset="-122"/>
              <a:ea typeface="黑体" panose="02010609060101010101" charset="-122"/>
              <a:cs typeface="黑体" panose="02010609060101010101" charset="-122"/>
            </a:endParaRPr>
          </a:p>
        </p:txBody>
      </p:sp>
      <p:sp>
        <p:nvSpPr>
          <p:cNvPr id="31764" name="PA_文本框 23"/>
          <p:cNvSpPr>
            <a:spLocks noChangeArrowheads="1"/>
          </p:cNvSpPr>
          <p:nvPr>
            <p:custDataLst>
              <p:tags r:id="rId7"/>
            </p:custDataLst>
          </p:nvPr>
        </p:nvSpPr>
        <p:spPr bwMode="auto">
          <a:xfrm>
            <a:off x="6602097" y="2509520"/>
            <a:ext cx="492315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cs typeface="黑体" panose="02010609060101010101" charset="-122"/>
              </a:rPr>
              <a:t>    在</a:t>
            </a:r>
            <a:r>
              <a:rPr lang="en-US" altLang="zh-CN" sz="2000" dirty="0">
                <a:solidFill>
                  <a:srgbClr val="000000"/>
                </a:solidFill>
                <a:latin typeface="黑体" panose="02010609060101010101" charset="-122"/>
                <a:ea typeface="黑体" panose="02010609060101010101" charset="-122"/>
                <a:cs typeface="黑体" panose="02010609060101010101" charset="-122"/>
              </a:rPr>
              <a:t>UML</a:t>
            </a:r>
            <a:r>
              <a:rPr lang="zh-CN" altLang="en-US" sz="2000" dirty="0">
                <a:solidFill>
                  <a:srgbClr val="000000"/>
                </a:solidFill>
                <a:latin typeface="黑体" panose="02010609060101010101" charset="-122"/>
                <a:ea typeface="黑体" panose="02010609060101010101" charset="-122"/>
                <a:cs typeface="黑体" panose="02010609060101010101" charset="-122"/>
              </a:rPr>
              <a:t>中，动作状态和活动状态的图标没有什么区别，都是圆端的方框。只是活动状态可以有附加的部分，如可以指定入口动作、出口动作、动作状态以及内嵌状态机。</a:t>
            </a:r>
          </a:p>
        </p:txBody>
      </p:sp>
      <p:sp>
        <p:nvSpPr>
          <p:cNvPr id="15" name="PA_椭圆 12">
            <a:extLst>
              <a:ext uri="{FF2B5EF4-FFF2-40B4-BE49-F238E27FC236}">
                <a16:creationId xmlns:a16="http://schemas.microsoft.com/office/drawing/2014/main" id="{9EE47DAD-4BBD-4556-A6A0-25C9CB5A698E}"/>
              </a:ext>
            </a:extLst>
          </p:cNvPr>
          <p:cNvSpPr>
            <a:spLocks noChangeArrowheads="1"/>
          </p:cNvSpPr>
          <p:nvPr>
            <p:custDataLst>
              <p:tags r:id="rId8"/>
            </p:custDataLst>
          </p:nvPr>
        </p:nvSpPr>
        <p:spPr bwMode="auto">
          <a:xfrm>
            <a:off x="2588738" y="1225550"/>
            <a:ext cx="1303814" cy="112395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6" name="PA_椭圆 13">
            <a:extLst>
              <a:ext uri="{FF2B5EF4-FFF2-40B4-BE49-F238E27FC236}">
                <a16:creationId xmlns:a16="http://schemas.microsoft.com/office/drawing/2014/main" id="{DACA8B2F-2063-4777-BB4B-8862D04C47A0}"/>
              </a:ext>
            </a:extLst>
          </p:cNvPr>
          <p:cNvSpPr>
            <a:spLocks noChangeArrowheads="1"/>
          </p:cNvSpPr>
          <p:nvPr>
            <p:custDataLst>
              <p:tags r:id="rId9"/>
            </p:custDataLst>
          </p:nvPr>
        </p:nvSpPr>
        <p:spPr bwMode="auto">
          <a:xfrm>
            <a:off x="8491263" y="1225552"/>
            <a:ext cx="1224237" cy="1123949"/>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7" name="PA_图片 14">
            <a:extLst>
              <a:ext uri="{FF2B5EF4-FFF2-40B4-BE49-F238E27FC236}">
                <a16:creationId xmlns:a16="http://schemas.microsoft.com/office/drawing/2014/main" id="{5D9110F1-FBFF-48FF-84E0-E50B101D0B3B}"/>
              </a:ext>
            </a:extLst>
          </p:cNvPr>
          <p:cNvPicPr>
            <a:picLocks noChangeAspect="1" noChangeArrowheads="1"/>
          </p:cNvPicPr>
          <p:nvPr>
            <p:custDataLst>
              <p:tags r:id="rId10"/>
            </p:custDataLst>
          </p:nvPr>
        </p:nvPicPr>
        <p:blipFill>
          <a:blip r:embed="rId14">
            <a:extLst>
              <a:ext uri="{28A0092B-C50C-407E-A947-70E740481C1C}">
                <a14:useLocalDpi xmlns:a14="http://schemas.microsoft.com/office/drawing/2010/main" val="0"/>
              </a:ext>
            </a:extLst>
          </a:blip>
          <a:srcRect/>
          <a:stretch>
            <a:fillRect/>
          </a:stretch>
        </p:blipFill>
        <p:spPr bwMode="auto">
          <a:xfrm>
            <a:off x="2910820" y="1533597"/>
            <a:ext cx="659649" cy="476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A_图片 16">
            <a:extLst>
              <a:ext uri="{FF2B5EF4-FFF2-40B4-BE49-F238E27FC236}">
                <a16:creationId xmlns:a16="http://schemas.microsoft.com/office/drawing/2014/main" id="{140D1BC2-9F94-4B8F-AAE2-70F6CB146AD7}"/>
              </a:ext>
            </a:extLst>
          </p:cNvPr>
          <p:cNvPicPr>
            <a:picLocks noChangeAspect="1" noChangeArrowheads="1"/>
          </p:cNvPicPr>
          <p:nvPr>
            <p:custDataLst>
              <p:tags r:id="rId11"/>
            </p:custDataLst>
          </p:nvPr>
        </p:nvPicPr>
        <p:blipFill>
          <a:blip r:embed="rId15">
            <a:extLst>
              <a:ext uri="{28A0092B-C50C-407E-A947-70E740481C1C}">
                <a14:useLocalDpi xmlns:a14="http://schemas.microsoft.com/office/drawing/2010/main" val="0"/>
              </a:ext>
            </a:extLst>
          </a:blip>
          <a:srcRect/>
          <a:stretch>
            <a:fillRect/>
          </a:stretch>
        </p:blipFill>
        <p:spPr bwMode="auto">
          <a:xfrm>
            <a:off x="8842475" y="1527247"/>
            <a:ext cx="588488" cy="58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0963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1750"/>
                                        </p:tgtEl>
                                        <p:attrNameLst>
                                          <p:attrName>style.visibility</p:attrName>
                                        </p:attrNameLst>
                                      </p:cBhvr>
                                      <p:to>
                                        <p:strVal val="visible"/>
                                      </p:to>
                                    </p:set>
                                    <p:anim to="" calcmode="lin" valueType="num">
                                      <p:cBhvr>
                                        <p:cTn id="23" dur="700" fill="hold">
                                          <p:stCondLst>
                                            <p:cond delay="0"/>
                                          </p:stCondLst>
                                        </p:cTn>
                                        <p:tgtEl>
                                          <p:spTgt spid="3175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175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1763"/>
                                        </p:tgtEl>
                                        <p:attrNameLst>
                                          <p:attrName>style.visibility</p:attrName>
                                        </p:attrNameLst>
                                      </p:cBhvr>
                                      <p:to>
                                        <p:strVal val="visible"/>
                                      </p:to>
                                    </p:set>
                                    <p:anim to="" calcmode="lin" valueType="num">
                                      <p:cBhvr>
                                        <p:cTn id="27" dur="700" fill="hold">
                                          <p:stCondLst>
                                            <p:cond delay="0"/>
                                          </p:stCondLst>
                                        </p:cTn>
                                        <p:tgtEl>
                                          <p:spTgt spid="31763"/>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31763"/>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1764"/>
                                        </p:tgtEl>
                                        <p:attrNameLst>
                                          <p:attrName>style.visibility</p:attrName>
                                        </p:attrNameLst>
                                      </p:cBhvr>
                                      <p:to>
                                        <p:strVal val="visible"/>
                                      </p:to>
                                    </p:set>
                                    <p:anim to="" calcmode="lin" valueType="num">
                                      <p:cBhvr>
                                        <p:cTn id="31" dur="700" fill="hold">
                                          <p:stCondLst>
                                            <p:cond delay="0"/>
                                          </p:stCondLst>
                                        </p:cTn>
                                        <p:tgtEl>
                                          <p:spTgt spid="31764"/>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31764"/>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15"/>
                                        </p:tgtEl>
                                        <p:attrNameLst>
                                          <p:attrName>style.visibility</p:attrName>
                                        </p:attrNameLst>
                                      </p:cBhvr>
                                      <p:to>
                                        <p:strVal val="visible"/>
                                      </p:to>
                                    </p:set>
                                    <p:anim to="" calcmode="lin" valueType="num">
                                      <p:cBhvr>
                                        <p:cTn id="35" dur="700" fill="hold">
                                          <p:stCondLst>
                                            <p:cond delay="0"/>
                                          </p:stCondLst>
                                        </p:cTn>
                                        <p:tgtEl>
                                          <p:spTgt spid="15"/>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15"/>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16"/>
                                        </p:tgtEl>
                                        <p:attrNameLst>
                                          <p:attrName>style.visibility</p:attrName>
                                        </p:attrNameLst>
                                      </p:cBhvr>
                                      <p:to>
                                        <p:strVal val="visible"/>
                                      </p:to>
                                    </p:set>
                                    <p:anim to="" calcmode="lin" valueType="num">
                                      <p:cBhvr>
                                        <p:cTn id="39" dur="700" fill="hold">
                                          <p:stCondLst>
                                            <p:cond delay="0"/>
                                          </p:stCondLst>
                                        </p:cTn>
                                        <p:tgtEl>
                                          <p:spTgt spid="16"/>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16"/>
                                        </p:tgtEl>
                                      </p:cBhvr>
                                    </p:animEffect>
                                  </p:childTnLst>
                                </p:cTn>
                              </p:par>
                              <p:par>
                                <p:cTn id="41" presetID="0" presetClass="entr" presetSubtype="0" fill="hold" nodeType="withEffect">
                                  <p:stCondLst>
                                    <p:cond delay="0"/>
                                  </p:stCondLst>
                                  <p:childTnLst>
                                    <p:set>
                                      <p:cBhvr>
                                        <p:cTn id="42" dur="700" fill="hold">
                                          <p:stCondLst>
                                            <p:cond delay="0"/>
                                          </p:stCondLst>
                                        </p:cTn>
                                        <p:tgtEl>
                                          <p:spTgt spid="17"/>
                                        </p:tgtEl>
                                        <p:attrNameLst>
                                          <p:attrName>style.visibility</p:attrName>
                                        </p:attrNameLst>
                                      </p:cBhvr>
                                      <p:to>
                                        <p:strVal val="visible"/>
                                      </p:to>
                                    </p:set>
                                    <p:anim to="" calcmode="lin" valueType="num">
                                      <p:cBhvr>
                                        <p:cTn id="43" dur="700" fill="hold">
                                          <p:stCondLst>
                                            <p:cond delay="0"/>
                                          </p:stCondLst>
                                        </p:cTn>
                                        <p:tgtEl>
                                          <p:spTgt spid="17"/>
                                        </p:tgtEl>
                                        <p:attrNameLst>
                                          <p:attrName>ppt_x</p:attrName>
                                        </p:attrNameLst>
                                      </p:cBhvr>
                                      <p:tavLst>
                                        <p:tav tm="0" fmla="#ppt_x-#ppt_w*((1.5-1.5*$)^3-(1.5-1.5*$)^2)">
                                          <p:val>
                                            <p:strVal val="0"/>
                                          </p:val>
                                        </p:tav>
                                        <p:tav tm="100000">
                                          <p:val>
                                            <p:strVal val="1"/>
                                          </p:val>
                                        </p:tav>
                                      </p:tavLst>
                                    </p:anim>
                                    <p:animEffect filter="fade">
                                      <p:cBhvr>
                                        <p:cTn id="44" dur="700">
                                          <p:stCondLst>
                                            <p:cond delay="0"/>
                                          </p:stCondLst>
                                        </p:cTn>
                                        <p:tgtEl>
                                          <p:spTgt spid="17"/>
                                        </p:tgtEl>
                                      </p:cBhvr>
                                    </p:animEffect>
                                  </p:childTnLst>
                                </p:cTn>
                              </p:par>
                              <p:par>
                                <p:cTn id="45" presetID="0" presetClass="entr" presetSubtype="0" fill="hold" nodeType="withEffect">
                                  <p:stCondLst>
                                    <p:cond delay="0"/>
                                  </p:stCondLst>
                                  <p:childTnLst>
                                    <p:set>
                                      <p:cBhvr>
                                        <p:cTn id="46" dur="700" fill="hold">
                                          <p:stCondLst>
                                            <p:cond delay="0"/>
                                          </p:stCondLst>
                                        </p:cTn>
                                        <p:tgtEl>
                                          <p:spTgt spid="18"/>
                                        </p:tgtEl>
                                        <p:attrNameLst>
                                          <p:attrName>style.visibility</p:attrName>
                                        </p:attrNameLst>
                                      </p:cBhvr>
                                      <p:to>
                                        <p:strVal val="visible"/>
                                      </p:to>
                                    </p:set>
                                    <p:anim to="" calcmode="lin" valueType="num">
                                      <p:cBhvr>
                                        <p:cTn id="47" dur="700" fill="hold">
                                          <p:stCondLst>
                                            <p:cond delay="0"/>
                                          </p:stCondLst>
                                        </p:cTn>
                                        <p:tgtEl>
                                          <p:spTgt spid="18"/>
                                        </p:tgtEl>
                                        <p:attrNameLst>
                                          <p:attrName>ppt_x</p:attrName>
                                        </p:attrNameLst>
                                      </p:cBhvr>
                                      <p:tavLst>
                                        <p:tav tm="0" fmla="#ppt_x-#ppt_w*((1.5-1.5*$)^3-(1.5-1.5*$)^2)">
                                          <p:val>
                                            <p:strVal val="0"/>
                                          </p:val>
                                        </p:tav>
                                        <p:tav tm="100000">
                                          <p:val>
                                            <p:strVal val="1"/>
                                          </p:val>
                                        </p:tav>
                                      </p:tavLst>
                                    </p:anim>
                                    <p:animEffect filter="fade">
                                      <p:cBhvr>
                                        <p:cTn id="48" dur="700">
                                          <p:stCondLst>
                                            <p:cond delay="0"/>
                                          </p:stCondLst>
                                        </p:cTn>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p:bldP spid="31763" grpId="0"/>
      <p:bldP spid="31764" grpId="0"/>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457325" y="30490"/>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7.2.5 </a:t>
            </a:r>
            <a:r>
              <a:rPr lang="zh-CN" altLang="en-US" dirty="0">
                <a:solidFill>
                  <a:srgbClr val="000000"/>
                </a:solidFill>
                <a:latin typeface="黑体" panose="02010609060101010101" charset="-122"/>
                <a:ea typeface="黑体" panose="02010609060101010101" charset="-122"/>
              </a:rPr>
              <a:t>转移</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1150144" y="1154271"/>
            <a:ext cx="1018222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indent="-228600">
              <a:buNone/>
            </a:pPr>
            <a:r>
              <a:rPr lang="zh-CN" altLang="en-US" sz="2000" dirty="0">
                <a:solidFill>
                  <a:srgbClr val="000000"/>
                </a:solidFill>
                <a:latin typeface="黑体" panose="02010609060101010101" charset="-122"/>
                <a:ea typeface="黑体" panose="02010609060101010101" charset="-122"/>
              </a:rPr>
              <a:t>    转移也称转换是两个状态间的一种关系，表示对象将在当前状态中执行动作，并在某个特定事件发生或某个特定的条件满足时进入后继状态。在</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中用一条简单的带箭头的直线表示一个转移。箭头上可以带有监护条件表达式。</a:t>
            </a:r>
          </a:p>
        </p:txBody>
      </p:sp>
      <p:sp>
        <p:nvSpPr>
          <p:cNvPr id="42000" name="PA_文本框 68"/>
          <p:cNvSpPr>
            <a:spLocks noChangeArrowheads="1"/>
          </p:cNvSpPr>
          <p:nvPr>
            <p:custDataLst>
              <p:tags r:id="rId7"/>
            </p:custDataLst>
          </p:nvPr>
        </p:nvSpPr>
        <p:spPr bwMode="auto">
          <a:xfrm>
            <a:off x="3679313" y="5993348"/>
            <a:ext cx="48333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8B193"/>
                </a:solidFill>
                <a:latin typeface="黑体" panose="02010609060101010101" charset="-122"/>
                <a:ea typeface="黑体" panose="02010609060101010101" charset="-122"/>
              </a:rPr>
              <a:t>图</a:t>
            </a:r>
            <a:r>
              <a:rPr lang="en-US" altLang="zh-CN" sz="2000" b="1" dirty="0">
                <a:solidFill>
                  <a:srgbClr val="F8B193"/>
                </a:solidFill>
                <a:latin typeface="黑体" panose="02010609060101010101" charset="-122"/>
                <a:ea typeface="黑体" panose="02010609060101010101" charset="-122"/>
              </a:rPr>
              <a:t>7.14</a:t>
            </a:r>
            <a:r>
              <a:rPr lang="zh-CN" altLang="en-US" sz="2000" b="1" dirty="0">
                <a:solidFill>
                  <a:srgbClr val="F8B193"/>
                </a:solidFill>
                <a:latin typeface="黑体" panose="02010609060101010101" charset="-122"/>
                <a:ea typeface="黑体" panose="02010609060101010101" charset="-122"/>
              </a:rPr>
              <a:t>显示了打电话的过程中状态的转移</a:t>
            </a:r>
            <a:endParaRPr kumimoji="0" lang="en-US" altLang="zh-CN" sz="2000" b="1" i="0" u="none" strike="noStrike" kern="1200" cap="none" spc="0" normalizeH="0" baseline="0" noProof="0" dirty="0">
              <a:ln>
                <a:noFill/>
              </a:ln>
              <a:solidFill>
                <a:srgbClr val="F8B193"/>
              </a:solidFill>
              <a:effectLst/>
              <a:uLnTx/>
              <a:uFillTx/>
              <a:latin typeface="黑体" panose="02010609060101010101" charset="-122"/>
              <a:ea typeface="黑体" panose="02010609060101010101"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10" name="Picture 4">
            <a:extLst>
              <a:ext uri="{FF2B5EF4-FFF2-40B4-BE49-F238E27FC236}">
                <a16:creationId xmlns:a16="http://schemas.microsoft.com/office/drawing/2014/main" id="{61E1837F-8CDA-4157-A33E-32AC2E6D97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7063" y="2647672"/>
            <a:ext cx="369728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80014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576387" y="60980"/>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7.2.6</a:t>
            </a:r>
            <a:r>
              <a:rPr lang="zh-CN" altLang="en-US" dirty="0">
                <a:solidFill>
                  <a:srgbClr val="000000"/>
                </a:solidFill>
                <a:latin typeface="黑体" panose="02010609060101010101" charset="-122"/>
                <a:ea typeface="黑体" panose="02010609060101010101" charset="-122"/>
              </a:rPr>
              <a:t>分支</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4196667" y="1989118"/>
            <a:ext cx="6795183" cy="28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400" b="1" dirty="0">
                <a:solidFill>
                  <a:srgbClr val="C06C84"/>
                </a:solidFill>
                <a:latin typeface="黑体" panose="02010609060101010101" pitchFamily="49" charset="-122"/>
                <a:ea typeface="黑体" panose="02010609060101010101" pitchFamily="49" charset="-122"/>
              </a:rPr>
              <a:t>分支</a:t>
            </a:r>
            <a:endParaRPr lang="en-US" altLang="zh-CN" sz="2400" b="1" dirty="0">
              <a:solidFill>
                <a:srgbClr val="C06C84"/>
              </a:solidFill>
              <a:latin typeface="黑体" panose="02010609060101010101" pitchFamily="49" charset="-122"/>
              <a:ea typeface="黑体" panose="02010609060101010101" pitchFamily="49" charset="-122"/>
            </a:endParaRPr>
          </a:p>
          <a:p>
            <a:pPr>
              <a:buNone/>
            </a:pPr>
            <a:r>
              <a:rPr lang="zh-CN" altLang="en-US" sz="2400" dirty="0">
                <a:solidFill>
                  <a:srgbClr val="000000"/>
                </a:solidFill>
                <a:latin typeface="黑体" panose="02010609060101010101" charset="-122"/>
                <a:ea typeface="黑体" panose="02010609060101010101" charset="-122"/>
              </a:rPr>
              <a:t>用于描述基于某个条件的可选择路径。一个分支可以有一个进入转移和两个或多个输出转移。在每条输出转移上都有监护条件表达式保护，当且仅当监护条件表达式为真时，该输出路径才有效。在所有输出转移中，其监护条件不能重叠，而且它们应该覆盖所有的可能性。</a:t>
            </a:r>
            <a:r>
              <a:rPr lang="en-US" altLang="zh-CN" sz="2400" dirty="0">
                <a:solidFill>
                  <a:srgbClr val="000000"/>
                </a:solidFill>
                <a:latin typeface="黑体" panose="02010609060101010101" charset="-122"/>
                <a:ea typeface="黑体" panose="02010609060101010101" charset="-122"/>
              </a:rPr>
              <a:t>UML</a:t>
            </a:r>
            <a:r>
              <a:rPr lang="zh-CN" altLang="en-US" sz="2400" dirty="0">
                <a:solidFill>
                  <a:srgbClr val="000000"/>
                </a:solidFill>
                <a:latin typeface="黑体" panose="02010609060101010101" charset="-122"/>
                <a:ea typeface="黑体" panose="02010609060101010101" charset="-122"/>
              </a:rPr>
              <a:t>活动图中的分支用菱形表示。</a:t>
            </a:r>
            <a:endParaRPr lang="zh-CN" altLang="en-US" sz="2400" dirty="0"/>
          </a:p>
        </p:txBody>
      </p:sp>
      <p:sp>
        <p:nvSpPr>
          <p:cNvPr id="18" name="PA_等腰三角形 13">
            <a:extLst>
              <a:ext uri="{FF2B5EF4-FFF2-40B4-BE49-F238E27FC236}">
                <a16:creationId xmlns:a16="http://schemas.microsoft.com/office/drawing/2014/main" id="{3498680C-6EE5-4982-BC51-864C9A80B5D8}"/>
              </a:ext>
            </a:extLst>
          </p:cNvPr>
          <p:cNvSpPr>
            <a:spLocks noChangeArrowheads="1"/>
          </p:cNvSpPr>
          <p:nvPr>
            <p:custDataLst>
              <p:tags r:id="rId7"/>
            </p:custDataLst>
          </p:nvPr>
        </p:nvSpPr>
        <p:spPr bwMode="auto">
          <a:xfrm rot="5400000">
            <a:off x="1385093" y="2703040"/>
            <a:ext cx="2108200" cy="1817687"/>
          </a:xfrm>
          <a:prstGeom prst="triangle">
            <a:avLst>
              <a:gd name="adj" fmla="val 50000"/>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19" name="PA_图片 17">
            <a:extLst>
              <a:ext uri="{FF2B5EF4-FFF2-40B4-BE49-F238E27FC236}">
                <a16:creationId xmlns:a16="http://schemas.microsoft.com/office/drawing/2014/main" id="{B8F51E2B-EBD3-4E70-8072-664942714A82}"/>
              </a:ext>
            </a:extLst>
          </p:cNvPr>
          <p:cNvPicPr>
            <a:picLocks noChangeAspect="1" noChangeArrowheads="1"/>
          </p:cNvPicPr>
          <p:nvPr>
            <p:custDataLst>
              <p:tags r:id="rId8"/>
            </p:custDataLst>
          </p:nvPr>
        </p:nvPicPr>
        <p:blipFill>
          <a:blip r:embed="rId12">
            <a:extLst>
              <a:ext uri="{28A0092B-C50C-407E-A947-70E740481C1C}">
                <a14:useLocalDpi xmlns:a14="http://schemas.microsoft.com/office/drawing/2010/main" val="0"/>
              </a:ext>
            </a:extLst>
          </a:blip>
          <a:srcRect/>
          <a:stretch>
            <a:fillRect/>
          </a:stretch>
        </p:blipFill>
        <p:spPr bwMode="auto">
          <a:xfrm>
            <a:off x="1919286" y="3294384"/>
            <a:ext cx="601663"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47122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18"/>
                                        </p:tgtEl>
                                        <p:attrNameLst>
                                          <p:attrName>style.visibility</p:attrName>
                                        </p:attrNameLst>
                                      </p:cBhvr>
                                      <p:to>
                                        <p:strVal val="visible"/>
                                      </p:to>
                                    </p:set>
                                    <p:anim to="" calcmode="lin" valueType="num">
                                      <p:cBhvr>
                                        <p:cTn id="31" dur="700" fill="hold">
                                          <p:stCondLst>
                                            <p:cond delay="0"/>
                                          </p:stCondLst>
                                        </p:cTn>
                                        <p:tgtEl>
                                          <p:spTgt spid="18"/>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18"/>
                                        </p:tgtEl>
                                        <p:attrNameLst>
                                          <p:attrName>ppt_h</p:attrName>
                                        </p:attrNameLst>
                                      </p:cBhvr>
                                      <p:tavLst>
                                        <p:tav tm="0" fmla="#ppt_h-#ppt_h*((1.5-1.5*$)^3-(1.5-1.5*$)^2)">
                                          <p:val>
                                            <p:strVal val="0"/>
                                          </p:val>
                                        </p:tav>
                                        <p:tav tm="100000">
                                          <p:val>
                                            <p:strVal val="1"/>
                                          </p:val>
                                        </p:tav>
                                      </p:tavLst>
                                    </p:anim>
                                  </p:childTnLst>
                                </p:cTn>
                              </p:par>
                              <p:par>
                                <p:cTn id="33" presetID="0" presetClass="entr" presetSubtype="0" fill="hold" nodeType="withEffect">
                                  <p:stCondLst>
                                    <p:cond delay="0"/>
                                  </p:stCondLst>
                                  <p:iterate type="lt">
                                    <p:tmPct val="10000"/>
                                  </p:iterate>
                                  <p:childTnLst>
                                    <p:set>
                                      <p:cBhvr>
                                        <p:cTn id="34" dur="1" fill="hold">
                                          <p:stCondLst>
                                            <p:cond delay="0"/>
                                          </p:stCondLst>
                                        </p:cTn>
                                        <p:tgtEl>
                                          <p:spTgt spid="19"/>
                                        </p:tgtEl>
                                        <p:attrNameLst>
                                          <p:attrName>style.visibility</p:attrName>
                                        </p:attrNameLst>
                                      </p:cBhvr>
                                      <p:to>
                                        <p:strVal val="visible"/>
                                      </p:to>
                                    </p:set>
                                    <p:anim to="" calcmode="lin" valueType="num">
                                      <p:cBhvr>
                                        <p:cTn id="35" dur="700" fill="hold">
                                          <p:stCondLst>
                                            <p:cond delay="0"/>
                                          </p:stCondLst>
                                        </p:cTn>
                                        <p:tgtEl>
                                          <p:spTgt spid="19"/>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19"/>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1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39938" name="PA_矩形 1">
            <a:extLst>
              <a:ext uri="{FF2B5EF4-FFF2-40B4-BE49-F238E27FC236}">
                <a16:creationId xmlns:a16="http://schemas.microsoft.com/office/drawing/2014/main" id="{7F84D995-836D-44CF-B8AD-31D0B6DF499A}"/>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39" name="PA_矩形 2">
            <a:extLst>
              <a:ext uri="{FF2B5EF4-FFF2-40B4-BE49-F238E27FC236}">
                <a16:creationId xmlns:a16="http://schemas.microsoft.com/office/drawing/2014/main" id="{90FC1E84-017C-44D2-A3AA-7B4A554CB214}"/>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0" name="PA_矩形 3">
            <a:extLst>
              <a:ext uri="{FF2B5EF4-FFF2-40B4-BE49-F238E27FC236}">
                <a16:creationId xmlns:a16="http://schemas.microsoft.com/office/drawing/2014/main" id="{DFA6F553-FB85-436A-84C1-AC356305F7C8}"/>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1" name="PA_矩形 4">
            <a:extLst>
              <a:ext uri="{FF2B5EF4-FFF2-40B4-BE49-F238E27FC236}">
                <a16:creationId xmlns:a16="http://schemas.microsoft.com/office/drawing/2014/main" id="{47C52FEA-8E7C-4C88-9246-3E881EBEED01}"/>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3" name="PA_平行四边形 74">
            <a:extLst>
              <a:ext uri="{FF2B5EF4-FFF2-40B4-BE49-F238E27FC236}">
                <a16:creationId xmlns:a16="http://schemas.microsoft.com/office/drawing/2014/main" id="{3FED0722-E9DC-48DE-AE84-F8CC7AFFF31B}"/>
              </a:ext>
            </a:extLst>
          </p:cNvPr>
          <p:cNvSpPr>
            <a:spLocks noChangeArrowheads="1"/>
          </p:cNvSpPr>
          <p:nvPr>
            <p:custDataLst>
              <p:tags r:id="rId5"/>
            </p:custDataLst>
          </p:nvPr>
        </p:nvSpPr>
        <p:spPr bwMode="auto">
          <a:xfrm flipH="1" flipV="1">
            <a:off x="6126163" y="3532188"/>
            <a:ext cx="3090862" cy="2032000"/>
          </a:xfrm>
          <a:prstGeom prst="parallelogram">
            <a:avLst>
              <a:gd name="adj" fmla="val 24992"/>
            </a:avLst>
          </a:prstGeom>
          <a:blipFill dpi="0" rotWithShape="0">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4" name="PA_任意多边形 77">
            <a:extLst>
              <a:ext uri="{FF2B5EF4-FFF2-40B4-BE49-F238E27FC236}">
                <a16:creationId xmlns:a16="http://schemas.microsoft.com/office/drawing/2014/main" id="{880A80C2-8FF7-49AC-9102-D6CA41F88D93}"/>
              </a:ext>
            </a:extLst>
          </p:cNvPr>
          <p:cNvSpPr>
            <a:spLocks/>
          </p:cNvSpPr>
          <p:nvPr>
            <p:custDataLst>
              <p:tags r:id="rId6"/>
            </p:custDataLst>
          </p:nvPr>
        </p:nvSpPr>
        <p:spPr bwMode="auto">
          <a:xfrm flipH="1" flipV="1">
            <a:off x="5387975" y="3532188"/>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5" name="PA_任意多边形 80">
            <a:extLst>
              <a:ext uri="{FF2B5EF4-FFF2-40B4-BE49-F238E27FC236}">
                <a16:creationId xmlns:a16="http://schemas.microsoft.com/office/drawing/2014/main" id="{9CADCC1D-8A50-49CC-BAC0-7BFE08394B3F}"/>
              </a:ext>
            </a:extLst>
          </p:cNvPr>
          <p:cNvSpPr>
            <a:spLocks/>
          </p:cNvSpPr>
          <p:nvPr>
            <p:custDataLst>
              <p:tags r:id="rId7"/>
            </p:custDataLst>
          </p:nvPr>
        </p:nvSpPr>
        <p:spPr bwMode="auto">
          <a:xfrm flipH="1" flipV="1">
            <a:off x="8783638" y="3532188"/>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6" name="PA_任意多边形 83">
            <a:extLst>
              <a:ext uri="{FF2B5EF4-FFF2-40B4-BE49-F238E27FC236}">
                <a16:creationId xmlns:a16="http://schemas.microsoft.com/office/drawing/2014/main" id="{1AE8A679-6527-4D56-88E9-1A8010B2FF50}"/>
              </a:ext>
            </a:extLst>
          </p:cNvPr>
          <p:cNvSpPr>
            <a:spLocks/>
          </p:cNvSpPr>
          <p:nvPr>
            <p:custDataLst>
              <p:tags r:id="rId8"/>
            </p:custDataLst>
          </p:nvPr>
        </p:nvSpPr>
        <p:spPr bwMode="auto">
          <a:xfrm flipH="1" flipV="1">
            <a:off x="9334500" y="3532188"/>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7" name="PA_任意多边形 86">
            <a:extLst>
              <a:ext uri="{FF2B5EF4-FFF2-40B4-BE49-F238E27FC236}">
                <a16:creationId xmlns:a16="http://schemas.microsoft.com/office/drawing/2014/main" id="{A16A1F2E-CEA2-4ED6-8114-8DE699B787CF}"/>
              </a:ext>
            </a:extLst>
          </p:cNvPr>
          <p:cNvSpPr>
            <a:spLocks/>
          </p:cNvSpPr>
          <p:nvPr>
            <p:custDataLst>
              <p:tags r:id="rId9"/>
            </p:custDataLst>
          </p:nvPr>
        </p:nvSpPr>
        <p:spPr bwMode="auto">
          <a:xfrm flipH="1" flipV="1">
            <a:off x="9725025" y="3532188"/>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8" name="PA_平行四边形 89">
            <a:extLst>
              <a:ext uri="{FF2B5EF4-FFF2-40B4-BE49-F238E27FC236}">
                <a16:creationId xmlns:a16="http://schemas.microsoft.com/office/drawing/2014/main" id="{584BC12B-0034-4B5B-8B65-543D9A72D7D1}"/>
              </a:ext>
            </a:extLst>
          </p:cNvPr>
          <p:cNvSpPr>
            <a:spLocks noChangeArrowheads="1"/>
          </p:cNvSpPr>
          <p:nvPr>
            <p:custDataLst>
              <p:tags r:id="rId10"/>
            </p:custDataLst>
          </p:nvPr>
        </p:nvSpPr>
        <p:spPr bwMode="auto">
          <a:xfrm flipV="1">
            <a:off x="2709863" y="1427163"/>
            <a:ext cx="3090862" cy="2032000"/>
          </a:xfrm>
          <a:prstGeom prst="parallelogram">
            <a:avLst>
              <a:gd name="adj" fmla="val 24992"/>
            </a:avLst>
          </a:prstGeom>
          <a:blipFill dpi="0" rotWithShape="0">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9949" name="PA_任意多边形 90">
            <a:extLst>
              <a:ext uri="{FF2B5EF4-FFF2-40B4-BE49-F238E27FC236}">
                <a16:creationId xmlns:a16="http://schemas.microsoft.com/office/drawing/2014/main" id="{41DC8CAB-6210-47ED-9645-D21CB319758B}"/>
              </a:ext>
            </a:extLst>
          </p:cNvPr>
          <p:cNvSpPr>
            <a:spLocks/>
          </p:cNvSpPr>
          <p:nvPr>
            <p:custDataLst>
              <p:tags r:id="rId11"/>
            </p:custDataLst>
          </p:nvPr>
        </p:nvSpPr>
        <p:spPr bwMode="auto">
          <a:xfrm flipV="1">
            <a:off x="4614863" y="1427163"/>
            <a:ext cx="1924050" cy="2032000"/>
          </a:xfrm>
          <a:custGeom>
            <a:avLst/>
            <a:gdLst>
              <a:gd name="T0" fmla="*/ 1416050 w 1924050"/>
              <a:gd name="T1" fmla="*/ 2032002 h 2031999"/>
              <a:gd name="T2" fmla="*/ 757236 w 1924050"/>
              <a:gd name="T3" fmla="*/ 2032002 h 2031999"/>
              <a:gd name="T4" fmla="*/ 126523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757236" y="2031999"/>
                </a:lnTo>
                <a:lnTo>
                  <a:pt x="1265236" y="1"/>
                </a:lnTo>
                <a:lnTo>
                  <a:pt x="0" y="1"/>
                </a:lnTo>
                <a:lnTo>
                  <a:pt x="0" y="0"/>
                </a:lnTo>
                <a:lnTo>
                  <a:pt x="1924050" y="0"/>
                </a:lnTo>
                <a:lnTo>
                  <a:pt x="1416050" y="2031999"/>
                </a:lnTo>
                <a:close/>
              </a:path>
            </a:pathLst>
          </a:cu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0" name="PA_任意多边形 91">
            <a:extLst>
              <a:ext uri="{FF2B5EF4-FFF2-40B4-BE49-F238E27FC236}">
                <a16:creationId xmlns:a16="http://schemas.microsoft.com/office/drawing/2014/main" id="{A7B4F6D2-A863-4BE2-B143-3258F49095D2}"/>
              </a:ext>
            </a:extLst>
          </p:cNvPr>
          <p:cNvSpPr>
            <a:spLocks/>
          </p:cNvSpPr>
          <p:nvPr>
            <p:custDataLst>
              <p:tags r:id="rId12"/>
            </p:custDataLst>
          </p:nvPr>
        </p:nvSpPr>
        <p:spPr bwMode="auto">
          <a:xfrm flipV="1">
            <a:off x="1219200" y="1427163"/>
            <a:ext cx="1924050" cy="2032000"/>
          </a:xfrm>
          <a:custGeom>
            <a:avLst/>
            <a:gdLst>
              <a:gd name="T0" fmla="*/ 1416050 w 1924050"/>
              <a:gd name="T1" fmla="*/ 2032002 h 2031999"/>
              <a:gd name="T2" fmla="*/ 938746 w 1924050"/>
              <a:gd name="T3" fmla="*/ 2032002 h 2031999"/>
              <a:gd name="T4" fmla="*/ 1446746 w 1924050"/>
              <a:gd name="T5" fmla="*/ 1 h 2031999"/>
              <a:gd name="T6" fmla="*/ 0 w 1924050"/>
              <a:gd name="T7" fmla="*/ 1 h 2031999"/>
              <a:gd name="T8" fmla="*/ 0 w 1924050"/>
              <a:gd name="T9" fmla="*/ 0 h 2031999"/>
              <a:gd name="T10" fmla="*/ 1924050 w 1924050"/>
              <a:gd name="T11" fmla="*/ 0 h 2031999"/>
              <a:gd name="T12" fmla="*/ 0 60000 65536"/>
              <a:gd name="T13" fmla="*/ 0 60000 65536"/>
              <a:gd name="T14" fmla="*/ 0 60000 65536"/>
              <a:gd name="T15" fmla="*/ 0 60000 65536"/>
              <a:gd name="T16" fmla="*/ 0 60000 65536"/>
              <a:gd name="T17" fmla="*/ 0 60000 65536"/>
              <a:gd name="T18" fmla="*/ 0 w 1924050"/>
              <a:gd name="T19" fmla="*/ 0 h 2031999"/>
              <a:gd name="T20" fmla="*/ 1924050 w 1924050"/>
              <a:gd name="T21" fmla="*/ 2031999 h 2031999"/>
            </a:gdLst>
            <a:ahLst/>
            <a:cxnLst>
              <a:cxn ang="T12">
                <a:pos x="T0" y="T1"/>
              </a:cxn>
              <a:cxn ang="T13">
                <a:pos x="T2" y="T3"/>
              </a:cxn>
              <a:cxn ang="T14">
                <a:pos x="T4" y="T5"/>
              </a:cxn>
              <a:cxn ang="T15">
                <a:pos x="T6" y="T7"/>
              </a:cxn>
              <a:cxn ang="T16">
                <a:pos x="T8" y="T9"/>
              </a:cxn>
              <a:cxn ang="T17">
                <a:pos x="T10" y="T11"/>
              </a:cxn>
            </a:cxnLst>
            <a:rect l="T18" t="T19" r="T20" b="T21"/>
            <a:pathLst>
              <a:path w="1924050" h="2031999">
                <a:moveTo>
                  <a:pt x="1416050" y="2031999"/>
                </a:moveTo>
                <a:lnTo>
                  <a:pt x="938746" y="2031999"/>
                </a:lnTo>
                <a:lnTo>
                  <a:pt x="1446746" y="1"/>
                </a:lnTo>
                <a:lnTo>
                  <a:pt x="0" y="1"/>
                </a:lnTo>
                <a:lnTo>
                  <a:pt x="0" y="0"/>
                </a:lnTo>
                <a:lnTo>
                  <a:pt x="1924050" y="0"/>
                </a:lnTo>
                <a:lnTo>
                  <a:pt x="1416050" y="2031999"/>
                </a:lnTo>
                <a:close/>
              </a:path>
            </a:pathLst>
          </a:cu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1" name="PA_任意多边形 92">
            <a:extLst>
              <a:ext uri="{FF2B5EF4-FFF2-40B4-BE49-F238E27FC236}">
                <a16:creationId xmlns:a16="http://schemas.microsoft.com/office/drawing/2014/main" id="{D3D1EA6D-138A-487A-BF09-38FE41FD921E}"/>
              </a:ext>
            </a:extLst>
          </p:cNvPr>
          <p:cNvSpPr>
            <a:spLocks/>
          </p:cNvSpPr>
          <p:nvPr>
            <p:custDataLst>
              <p:tags r:id="rId13"/>
            </p:custDataLst>
          </p:nvPr>
        </p:nvSpPr>
        <p:spPr bwMode="auto">
          <a:xfrm flipV="1">
            <a:off x="1770063" y="1427163"/>
            <a:ext cx="822325" cy="2032000"/>
          </a:xfrm>
          <a:custGeom>
            <a:avLst/>
            <a:gdLst>
              <a:gd name="T0" fmla="*/ 314324 w 822330"/>
              <a:gd name="T1" fmla="*/ 2032002 h 2031999"/>
              <a:gd name="T2" fmla="*/ 0 w 822330"/>
              <a:gd name="T3" fmla="*/ 2032002 h 2031999"/>
              <a:gd name="T4" fmla="*/ 507991 w 822330"/>
              <a:gd name="T5" fmla="*/ 0 h 2031999"/>
              <a:gd name="T6" fmla="*/ 822315 w 822330"/>
              <a:gd name="T7" fmla="*/ 0 h 2031999"/>
              <a:gd name="T8" fmla="*/ 0 60000 65536"/>
              <a:gd name="T9" fmla="*/ 0 60000 65536"/>
              <a:gd name="T10" fmla="*/ 0 60000 65536"/>
              <a:gd name="T11" fmla="*/ 0 60000 65536"/>
              <a:gd name="T12" fmla="*/ 0 w 822330"/>
              <a:gd name="T13" fmla="*/ 0 h 2031999"/>
              <a:gd name="T14" fmla="*/ 822330 w 822330"/>
              <a:gd name="T15" fmla="*/ 2031999 h 2031999"/>
            </a:gdLst>
            <a:ahLst/>
            <a:cxnLst>
              <a:cxn ang="T8">
                <a:pos x="T0" y="T1"/>
              </a:cxn>
              <a:cxn ang="T9">
                <a:pos x="T2" y="T3"/>
              </a:cxn>
              <a:cxn ang="T10">
                <a:pos x="T4" y="T5"/>
              </a:cxn>
              <a:cxn ang="T11">
                <a:pos x="T6" y="T7"/>
              </a:cxn>
            </a:cxnLst>
            <a:rect l="T12" t="T13" r="T14" b="T15"/>
            <a:pathLst>
              <a:path w="822330" h="2031999">
                <a:moveTo>
                  <a:pt x="314330" y="2031999"/>
                </a:moveTo>
                <a:lnTo>
                  <a:pt x="0" y="2031999"/>
                </a:lnTo>
                <a:lnTo>
                  <a:pt x="508000" y="0"/>
                </a:lnTo>
                <a:lnTo>
                  <a:pt x="822330" y="0"/>
                </a:lnTo>
                <a:lnTo>
                  <a:pt x="314330" y="2031999"/>
                </a:lnTo>
                <a:close/>
              </a:path>
            </a:pathLst>
          </a:cu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2" name="PA_任意多边形 93">
            <a:extLst>
              <a:ext uri="{FF2B5EF4-FFF2-40B4-BE49-F238E27FC236}">
                <a16:creationId xmlns:a16="http://schemas.microsoft.com/office/drawing/2014/main" id="{4F91A45F-1057-4B89-875B-A9812385E19D}"/>
              </a:ext>
            </a:extLst>
          </p:cNvPr>
          <p:cNvSpPr>
            <a:spLocks/>
          </p:cNvSpPr>
          <p:nvPr>
            <p:custDataLst>
              <p:tags r:id="rId14"/>
            </p:custDataLst>
          </p:nvPr>
        </p:nvSpPr>
        <p:spPr bwMode="auto">
          <a:xfrm flipV="1">
            <a:off x="1514475" y="1427163"/>
            <a:ext cx="688975" cy="2032000"/>
          </a:xfrm>
          <a:custGeom>
            <a:avLst/>
            <a:gdLst>
              <a:gd name="T0" fmla="*/ 180862 w 688447"/>
              <a:gd name="T1" fmla="*/ 2032002 h 2031999"/>
              <a:gd name="T2" fmla="*/ 0 w 688447"/>
              <a:gd name="T3" fmla="*/ 2032002 h 2031999"/>
              <a:gd name="T4" fmla="*/ 509170 w 688447"/>
              <a:gd name="T5" fmla="*/ 0 h 2031999"/>
              <a:gd name="T6" fmla="*/ 690032 w 688447"/>
              <a:gd name="T7" fmla="*/ 0 h 2031999"/>
              <a:gd name="T8" fmla="*/ 0 60000 65536"/>
              <a:gd name="T9" fmla="*/ 0 60000 65536"/>
              <a:gd name="T10" fmla="*/ 0 60000 65536"/>
              <a:gd name="T11" fmla="*/ 0 60000 65536"/>
              <a:gd name="T12" fmla="*/ 0 w 688447"/>
              <a:gd name="T13" fmla="*/ 0 h 2031999"/>
              <a:gd name="T14" fmla="*/ 688447 w 688447"/>
              <a:gd name="T15" fmla="*/ 2031999 h 2031999"/>
            </a:gdLst>
            <a:ahLst/>
            <a:cxnLst>
              <a:cxn ang="T8">
                <a:pos x="T0" y="T1"/>
              </a:cxn>
              <a:cxn ang="T9">
                <a:pos x="T2" y="T3"/>
              </a:cxn>
              <a:cxn ang="T10">
                <a:pos x="T4" y="T5"/>
              </a:cxn>
              <a:cxn ang="T11">
                <a:pos x="T6" y="T7"/>
              </a:cxn>
            </a:cxnLst>
            <a:rect l="T12" t="T13" r="T14" b="T15"/>
            <a:pathLst>
              <a:path w="688447" h="2031999">
                <a:moveTo>
                  <a:pt x="180447" y="2031999"/>
                </a:moveTo>
                <a:lnTo>
                  <a:pt x="0" y="2031999"/>
                </a:lnTo>
                <a:lnTo>
                  <a:pt x="508000" y="0"/>
                </a:lnTo>
                <a:lnTo>
                  <a:pt x="688447" y="0"/>
                </a:lnTo>
                <a:lnTo>
                  <a:pt x="180447" y="2031999"/>
                </a:lnTo>
                <a:close/>
              </a:path>
            </a:pathLst>
          </a:custGeom>
          <a:solidFill>
            <a:srgbClr val="F8B19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53" name="PA_文本框 94">
            <a:extLst>
              <a:ext uri="{FF2B5EF4-FFF2-40B4-BE49-F238E27FC236}">
                <a16:creationId xmlns:a16="http://schemas.microsoft.com/office/drawing/2014/main" id="{052FF33C-A3C0-4E3C-8892-F9D480040184}"/>
              </a:ext>
            </a:extLst>
          </p:cNvPr>
          <p:cNvSpPr>
            <a:spLocks noChangeArrowheads="1"/>
          </p:cNvSpPr>
          <p:nvPr>
            <p:custDataLst>
              <p:tags r:id="rId15"/>
            </p:custDataLst>
          </p:nvPr>
        </p:nvSpPr>
        <p:spPr bwMode="auto">
          <a:xfrm>
            <a:off x="6863556" y="1781443"/>
            <a:ext cx="494188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000" dirty="0">
                <a:solidFill>
                  <a:srgbClr val="000000"/>
                </a:solidFill>
                <a:latin typeface="黑体" panose="02010609060101010101" charset="-122"/>
                <a:ea typeface="黑体" panose="02010609060101010101" charset="-122"/>
              </a:rPr>
              <a:t>    状态机图</a:t>
            </a:r>
            <a:r>
              <a:rPr lang="en-US" altLang="zh-CN" sz="2000" dirty="0">
                <a:solidFill>
                  <a:srgbClr val="000000"/>
                </a:solidFill>
                <a:latin typeface="黑体" panose="02010609060101010101" charset="-122"/>
                <a:ea typeface="黑体" panose="02010609060101010101" charset="-122"/>
              </a:rPr>
              <a:t>,</a:t>
            </a:r>
            <a:r>
              <a:rPr lang="zh-CN" altLang="en-US" sz="2000" dirty="0">
                <a:solidFill>
                  <a:srgbClr val="FF0000"/>
                </a:solidFill>
                <a:latin typeface="黑体" panose="02010609060101010101" charset="-122"/>
                <a:ea typeface="黑体" panose="02010609060101010101" charset="-122"/>
              </a:rPr>
              <a:t>用于</a:t>
            </a:r>
            <a:r>
              <a:rPr lang="en-US" altLang="zh-CN" sz="2000" dirty="0">
                <a:solidFill>
                  <a:srgbClr val="FF0000"/>
                </a:solidFill>
                <a:latin typeface="黑体" panose="02010609060101010101" charset="-122"/>
                <a:ea typeface="黑体" panose="02010609060101010101" charset="-122"/>
              </a:rPr>
              <a:t>UML</a:t>
            </a:r>
            <a:r>
              <a:rPr lang="zh-CN" altLang="en-US" sz="2000" dirty="0">
                <a:solidFill>
                  <a:srgbClr val="FF0000"/>
                </a:solidFill>
                <a:latin typeface="黑体" panose="02010609060101010101" charset="-122"/>
                <a:ea typeface="黑体" panose="02010609060101010101" charset="-122"/>
              </a:rPr>
              <a:t>中建立动态模型，主要描述系统随时间变化的行为</a:t>
            </a:r>
            <a:r>
              <a:rPr lang="zh-CN" altLang="en-US" sz="2000" dirty="0">
                <a:solidFill>
                  <a:srgbClr val="000000"/>
                </a:solidFill>
                <a:latin typeface="黑体" panose="02010609060101010101" charset="-122"/>
                <a:ea typeface="黑体" panose="02010609060101010101" charset="-122"/>
              </a:rPr>
              <a:t>，这些行为是用从静态视图中抽取的系统的瞬间值的变化来描述的。</a:t>
            </a:r>
            <a:endParaRPr lang="zh-CN" altLang="en-US" sz="2000"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39954" name="PA_文本框 95">
            <a:extLst>
              <a:ext uri="{FF2B5EF4-FFF2-40B4-BE49-F238E27FC236}">
                <a16:creationId xmlns:a16="http://schemas.microsoft.com/office/drawing/2014/main" id="{70A83082-7F6E-45E4-BA66-5286D43F5D18}"/>
              </a:ext>
            </a:extLst>
          </p:cNvPr>
          <p:cNvSpPr>
            <a:spLocks noChangeArrowheads="1"/>
          </p:cNvSpPr>
          <p:nvPr>
            <p:custDataLst>
              <p:tags r:id="rId16"/>
            </p:custDataLst>
          </p:nvPr>
        </p:nvSpPr>
        <p:spPr bwMode="auto">
          <a:xfrm>
            <a:off x="65088" y="3932972"/>
            <a:ext cx="52641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sz="2000" dirty="0">
                <a:solidFill>
                  <a:srgbClr val="000000"/>
                </a:solidFill>
                <a:latin typeface="黑体" panose="02010609060101010101" charset="-122"/>
                <a:ea typeface="黑体" panose="02010609060101010101" charset="-122"/>
              </a:rPr>
              <a:t>    在对象的生命期建模中</a:t>
            </a:r>
            <a:r>
              <a:rPr lang="en-US" altLang="zh-CN" sz="2000" dirty="0">
                <a:solidFill>
                  <a:srgbClr val="000000"/>
                </a:solidFill>
                <a:latin typeface="黑体" panose="02010609060101010101" charset="-122"/>
                <a:ea typeface="黑体" panose="02010609060101010101" charset="-122"/>
              </a:rPr>
              <a:t>,</a:t>
            </a:r>
            <a:r>
              <a:rPr lang="zh-CN" altLang="en-US" sz="2000" dirty="0">
                <a:solidFill>
                  <a:srgbClr val="000000"/>
                </a:solidFill>
                <a:latin typeface="黑体" panose="02010609060101010101" charset="-122"/>
                <a:ea typeface="黑体" panose="02010609060101010101" charset="-122"/>
              </a:rPr>
              <a:t>状态机图显示了一个状态机，展示的是单个对象内从状态到状态的控制流。状态机图通过对类的对象的生存周期建立模型来描述对象随时间变化的动态行为。</a:t>
            </a:r>
            <a:endParaRPr lang="zh-CN" altLang="en-US" sz="2000"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19" name="PA_矩形 9">
            <a:extLst>
              <a:ext uri="{FF2B5EF4-FFF2-40B4-BE49-F238E27FC236}">
                <a16:creationId xmlns:a16="http://schemas.microsoft.com/office/drawing/2014/main" id="{AC2D60EF-5065-4BDB-8136-9339AC718D5F}"/>
              </a:ext>
            </a:extLst>
          </p:cNvPr>
          <p:cNvSpPr>
            <a:spLocks noChangeArrowheads="1"/>
          </p:cNvSpPr>
          <p:nvPr>
            <p:custDataLst>
              <p:tags r:id="rId17"/>
            </p:custDataLst>
          </p:nvPr>
        </p:nvSpPr>
        <p:spPr bwMode="auto">
          <a:xfrm>
            <a:off x="1708150" y="76200"/>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dirty="0">
                <a:solidFill>
                  <a:srgbClr val="000000"/>
                </a:solidFill>
                <a:latin typeface="黑体" panose="02010609060101010101" charset="-122"/>
                <a:ea typeface="黑体" panose="02010609060101010101" charset="-122"/>
                <a:sym typeface="微软雅黑" panose="020B0503020204020204" pitchFamily="34" charset="-122"/>
              </a:rPr>
              <a:t>7.1 </a:t>
            </a: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状态机图</a:t>
            </a:r>
          </a:p>
        </p:txBody>
      </p:sp>
    </p:spTree>
    <p:extLst>
      <p:ext uri="{BB962C8B-B14F-4D97-AF65-F5344CB8AC3E}">
        <p14:creationId xmlns:p14="http://schemas.microsoft.com/office/powerpoint/2010/main" val="368150577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39938"/>
                                        </p:tgtEl>
                                        <p:attrNameLst>
                                          <p:attrName>style.visibility</p:attrName>
                                        </p:attrNameLst>
                                      </p:cBhvr>
                                      <p:to>
                                        <p:strVal val="visible"/>
                                      </p:to>
                                    </p:set>
                                    <p:anim to="" calcmode="lin" valueType="num">
                                      <p:cBhvr>
                                        <p:cTn id="7" dur="700" fill="hold">
                                          <p:stCondLst>
                                            <p:cond delay="0"/>
                                          </p:stCondLst>
                                        </p:cTn>
                                        <p:tgtEl>
                                          <p:spTgt spid="3993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3993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39939"/>
                                        </p:tgtEl>
                                        <p:attrNameLst>
                                          <p:attrName>style.visibility</p:attrName>
                                        </p:attrNameLst>
                                      </p:cBhvr>
                                      <p:to>
                                        <p:strVal val="visible"/>
                                      </p:to>
                                    </p:set>
                                    <p:anim to="" calcmode="lin" valueType="num">
                                      <p:cBhvr>
                                        <p:cTn id="11" dur="700" fill="hold">
                                          <p:stCondLst>
                                            <p:cond delay="0"/>
                                          </p:stCondLst>
                                        </p:cTn>
                                        <p:tgtEl>
                                          <p:spTgt spid="3993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3993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39940"/>
                                        </p:tgtEl>
                                        <p:attrNameLst>
                                          <p:attrName>style.visibility</p:attrName>
                                        </p:attrNameLst>
                                      </p:cBhvr>
                                      <p:to>
                                        <p:strVal val="visible"/>
                                      </p:to>
                                    </p:set>
                                    <p:anim to="" calcmode="lin" valueType="num">
                                      <p:cBhvr>
                                        <p:cTn id="15" dur="700" fill="hold">
                                          <p:stCondLst>
                                            <p:cond delay="0"/>
                                          </p:stCondLst>
                                        </p:cTn>
                                        <p:tgtEl>
                                          <p:spTgt spid="3994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3994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39941"/>
                                        </p:tgtEl>
                                        <p:attrNameLst>
                                          <p:attrName>style.visibility</p:attrName>
                                        </p:attrNameLst>
                                      </p:cBhvr>
                                      <p:to>
                                        <p:strVal val="visible"/>
                                      </p:to>
                                    </p:set>
                                    <p:anim to="" calcmode="lin" valueType="num">
                                      <p:cBhvr>
                                        <p:cTn id="19" dur="700" fill="hold">
                                          <p:stCondLst>
                                            <p:cond delay="0"/>
                                          </p:stCondLst>
                                        </p:cTn>
                                        <p:tgtEl>
                                          <p:spTgt spid="3994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3994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9943"/>
                                        </p:tgtEl>
                                        <p:attrNameLst>
                                          <p:attrName>style.visibility</p:attrName>
                                        </p:attrNameLst>
                                      </p:cBhvr>
                                      <p:to>
                                        <p:strVal val="visible"/>
                                      </p:to>
                                    </p:set>
                                    <p:anim to="" calcmode="lin" valueType="num">
                                      <p:cBhvr>
                                        <p:cTn id="23" dur="700" fill="hold">
                                          <p:stCondLst>
                                            <p:cond delay="0"/>
                                          </p:stCondLst>
                                        </p:cTn>
                                        <p:tgtEl>
                                          <p:spTgt spid="39943"/>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39943"/>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39944"/>
                                        </p:tgtEl>
                                        <p:attrNameLst>
                                          <p:attrName>style.visibility</p:attrName>
                                        </p:attrNameLst>
                                      </p:cBhvr>
                                      <p:to>
                                        <p:strVal val="visible"/>
                                      </p:to>
                                    </p:set>
                                    <p:anim to="" calcmode="lin" valueType="num">
                                      <p:cBhvr>
                                        <p:cTn id="27" dur="700" fill="hold">
                                          <p:stCondLst>
                                            <p:cond delay="0"/>
                                          </p:stCondLst>
                                        </p:cTn>
                                        <p:tgtEl>
                                          <p:spTgt spid="39944"/>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39944"/>
                                        </p:tgtEl>
                                        <p:attrNameLst>
                                          <p:attrName>ppt_h</p:attrName>
                                        </p:attrNameLst>
                                      </p:cBhvr>
                                      <p:tavLst>
                                        <p:tav tm="0" fmla="#ppt_h-#ppt_h*((1.5-1.5*$)^3-(1.5-1.5*$)^2)">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9945"/>
                                        </p:tgtEl>
                                        <p:attrNameLst>
                                          <p:attrName>style.visibility</p:attrName>
                                        </p:attrNameLst>
                                      </p:cBhvr>
                                      <p:to>
                                        <p:strVal val="visible"/>
                                      </p:to>
                                    </p:set>
                                    <p:anim to="" calcmode="lin" valueType="num">
                                      <p:cBhvr>
                                        <p:cTn id="31" dur="700" fill="hold">
                                          <p:stCondLst>
                                            <p:cond delay="0"/>
                                          </p:stCondLst>
                                        </p:cTn>
                                        <p:tgtEl>
                                          <p:spTgt spid="39945"/>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39945"/>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39946"/>
                                        </p:tgtEl>
                                        <p:attrNameLst>
                                          <p:attrName>style.visibility</p:attrName>
                                        </p:attrNameLst>
                                      </p:cBhvr>
                                      <p:to>
                                        <p:strVal val="visible"/>
                                      </p:to>
                                    </p:set>
                                    <p:anim to="" calcmode="lin" valueType="num">
                                      <p:cBhvr>
                                        <p:cTn id="35" dur="700" fill="hold">
                                          <p:stCondLst>
                                            <p:cond delay="0"/>
                                          </p:stCondLst>
                                        </p:cTn>
                                        <p:tgtEl>
                                          <p:spTgt spid="39946"/>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39946"/>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39947"/>
                                        </p:tgtEl>
                                        <p:attrNameLst>
                                          <p:attrName>style.visibility</p:attrName>
                                        </p:attrNameLst>
                                      </p:cBhvr>
                                      <p:to>
                                        <p:strVal val="visible"/>
                                      </p:to>
                                    </p:set>
                                    <p:anim to="" calcmode="lin" valueType="num">
                                      <p:cBhvr>
                                        <p:cTn id="39" dur="700" fill="hold">
                                          <p:stCondLst>
                                            <p:cond delay="0"/>
                                          </p:stCondLst>
                                        </p:cTn>
                                        <p:tgtEl>
                                          <p:spTgt spid="39947"/>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39947"/>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39948"/>
                                        </p:tgtEl>
                                        <p:attrNameLst>
                                          <p:attrName>style.visibility</p:attrName>
                                        </p:attrNameLst>
                                      </p:cBhvr>
                                      <p:to>
                                        <p:strVal val="visible"/>
                                      </p:to>
                                    </p:set>
                                    <p:anim to="" calcmode="lin" valueType="num">
                                      <p:cBhvr>
                                        <p:cTn id="43" dur="700" fill="hold">
                                          <p:stCondLst>
                                            <p:cond delay="0"/>
                                          </p:stCondLst>
                                        </p:cTn>
                                        <p:tgtEl>
                                          <p:spTgt spid="39948"/>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39948"/>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39949"/>
                                        </p:tgtEl>
                                        <p:attrNameLst>
                                          <p:attrName>style.visibility</p:attrName>
                                        </p:attrNameLst>
                                      </p:cBhvr>
                                      <p:to>
                                        <p:strVal val="visible"/>
                                      </p:to>
                                    </p:set>
                                    <p:anim to="" calcmode="lin" valueType="num">
                                      <p:cBhvr>
                                        <p:cTn id="47" dur="700" fill="hold">
                                          <p:stCondLst>
                                            <p:cond delay="0"/>
                                          </p:stCondLst>
                                        </p:cTn>
                                        <p:tgtEl>
                                          <p:spTgt spid="39949"/>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39949"/>
                                        </p:tgtEl>
                                        <p:attrNameLst>
                                          <p:attrName>ppt_h</p:attrName>
                                        </p:attrNameLst>
                                      </p:cBhvr>
                                      <p:tavLst>
                                        <p:tav tm="0" fmla="#ppt_h-#ppt_h*((1.5-1.5*$)^3-(1.5-1.5*$)^2)">
                                          <p:val>
                                            <p:strVal val="0"/>
                                          </p:val>
                                        </p:tav>
                                        <p:tav tm="100000">
                                          <p:val>
                                            <p:strVal val="1"/>
                                          </p:val>
                                        </p:tav>
                                      </p:tavLst>
                                    </p:anim>
                                  </p:childTnLst>
                                </p:cTn>
                              </p:par>
                              <p:par>
                                <p:cTn id="49" presetID="0" presetClass="entr" presetSubtype="0" fill="hold" grpId="0" nodeType="withEffect">
                                  <p:stCondLst>
                                    <p:cond delay="0"/>
                                  </p:stCondLst>
                                  <p:iterate type="lt">
                                    <p:tmPct val="10000"/>
                                  </p:iterate>
                                  <p:childTnLst>
                                    <p:set>
                                      <p:cBhvr>
                                        <p:cTn id="50" dur="1" fill="hold">
                                          <p:stCondLst>
                                            <p:cond delay="0"/>
                                          </p:stCondLst>
                                        </p:cTn>
                                        <p:tgtEl>
                                          <p:spTgt spid="39950"/>
                                        </p:tgtEl>
                                        <p:attrNameLst>
                                          <p:attrName>style.visibility</p:attrName>
                                        </p:attrNameLst>
                                      </p:cBhvr>
                                      <p:to>
                                        <p:strVal val="visible"/>
                                      </p:to>
                                    </p:set>
                                    <p:anim to="" calcmode="lin" valueType="num">
                                      <p:cBhvr>
                                        <p:cTn id="51" dur="700" fill="hold">
                                          <p:stCondLst>
                                            <p:cond delay="0"/>
                                          </p:stCondLst>
                                        </p:cTn>
                                        <p:tgtEl>
                                          <p:spTgt spid="39950"/>
                                        </p:tgtEl>
                                        <p:attrNameLst>
                                          <p:attrName>ppt_y</p:attrName>
                                        </p:attrNameLst>
                                      </p:cBhvr>
                                      <p:tavLst>
                                        <p:tav tm="0" fmla="#ppt_y+#ppt_h/2*((1.5-1.5*$)^3-(1.5-1.5*$)^2)*8/9">
                                          <p:val>
                                            <p:strVal val="0"/>
                                          </p:val>
                                        </p:tav>
                                        <p:tav tm="100000">
                                          <p:val>
                                            <p:strVal val="1"/>
                                          </p:val>
                                        </p:tav>
                                      </p:tavLst>
                                    </p:anim>
                                    <p:anim to="" calcmode="lin" valueType="num">
                                      <p:cBhvr>
                                        <p:cTn id="52" dur="700" fill="hold">
                                          <p:stCondLst>
                                            <p:cond delay="0"/>
                                          </p:stCondLst>
                                        </p:cTn>
                                        <p:tgtEl>
                                          <p:spTgt spid="39950"/>
                                        </p:tgtEl>
                                        <p:attrNameLst>
                                          <p:attrName>ppt_h</p:attrName>
                                        </p:attrNameLst>
                                      </p:cBhvr>
                                      <p:tavLst>
                                        <p:tav tm="0" fmla="#ppt_h-#ppt_h*((1.5-1.5*$)^3-(1.5-1.5*$)^2)">
                                          <p:val>
                                            <p:strVal val="0"/>
                                          </p:val>
                                        </p:tav>
                                        <p:tav tm="100000">
                                          <p:val>
                                            <p:strVal val="1"/>
                                          </p:val>
                                        </p:tav>
                                      </p:tavLst>
                                    </p:anim>
                                  </p:childTnLst>
                                </p:cTn>
                              </p:par>
                              <p:par>
                                <p:cTn id="53" presetID="0" presetClass="entr" presetSubtype="0" fill="hold" grpId="0" nodeType="withEffect">
                                  <p:stCondLst>
                                    <p:cond delay="0"/>
                                  </p:stCondLst>
                                  <p:iterate type="lt">
                                    <p:tmPct val="10000"/>
                                  </p:iterate>
                                  <p:childTnLst>
                                    <p:set>
                                      <p:cBhvr>
                                        <p:cTn id="54" dur="1" fill="hold">
                                          <p:stCondLst>
                                            <p:cond delay="0"/>
                                          </p:stCondLst>
                                        </p:cTn>
                                        <p:tgtEl>
                                          <p:spTgt spid="39951"/>
                                        </p:tgtEl>
                                        <p:attrNameLst>
                                          <p:attrName>style.visibility</p:attrName>
                                        </p:attrNameLst>
                                      </p:cBhvr>
                                      <p:to>
                                        <p:strVal val="visible"/>
                                      </p:to>
                                    </p:set>
                                    <p:anim to="" calcmode="lin" valueType="num">
                                      <p:cBhvr>
                                        <p:cTn id="55" dur="700" fill="hold">
                                          <p:stCondLst>
                                            <p:cond delay="0"/>
                                          </p:stCondLst>
                                        </p:cTn>
                                        <p:tgtEl>
                                          <p:spTgt spid="39951"/>
                                        </p:tgtEl>
                                        <p:attrNameLst>
                                          <p:attrName>ppt_y</p:attrName>
                                        </p:attrNameLst>
                                      </p:cBhvr>
                                      <p:tavLst>
                                        <p:tav tm="0" fmla="#ppt_y+#ppt_h/2*((1.5-1.5*$)^3-(1.5-1.5*$)^2)*8/9">
                                          <p:val>
                                            <p:strVal val="0"/>
                                          </p:val>
                                        </p:tav>
                                        <p:tav tm="100000">
                                          <p:val>
                                            <p:strVal val="1"/>
                                          </p:val>
                                        </p:tav>
                                      </p:tavLst>
                                    </p:anim>
                                    <p:anim to="" calcmode="lin" valueType="num">
                                      <p:cBhvr>
                                        <p:cTn id="56" dur="700" fill="hold">
                                          <p:stCondLst>
                                            <p:cond delay="0"/>
                                          </p:stCondLst>
                                        </p:cTn>
                                        <p:tgtEl>
                                          <p:spTgt spid="39951"/>
                                        </p:tgtEl>
                                        <p:attrNameLst>
                                          <p:attrName>ppt_h</p:attrName>
                                        </p:attrNameLst>
                                      </p:cBhvr>
                                      <p:tavLst>
                                        <p:tav tm="0" fmla="#ppt_h-#ppt_h*((1.5-1.5*$)^3-(1.5-1.5*$)^2)">
                                          <p:val>
                                            <p:strVal val="0"/>
                                          </p:val>
                                        </p:tav>
                                        <p:tav tm="100000">
                                          <p:val>
                                            <p:strVal val="1"/>
                                          </p:val>
                                        </p:tav>
                                      </p:tavLst>
                                    </p:anim>
                                  </p:childTnLst>
                                </p:cTn>
                              </p:par>
                              <p:par>
                                <p:cTn id="57" presetID="0" presetClass="entr" presetSubtype="0" fill="hold" grpId="0" nodeType="withEffect">
                                  <p:stCondLst>
                                    <p:cond delay="0"/>
                                  </p:stCondLst>
                                  <p:iterate type="lt">
                                    <p:tmPct val="10000"/>
                                  </p:iterate>
                                  <p:childTnLst>
                                    <p:set>
                                      <p:cBhvr>
                                        <p:cTn id="58" dur="1" fill="hold">
                                          <p:stCondLst>
                                            <p:cond delay="0"/>
                                          </p:stCondLst>
                                        </p:cTn>
                                        <p:tgtEl>
                                          <p:spTgt spid="39952"/>
                                        </p:tgtEl>
                                        <p:attrNameLst>
                                          <p:attrName>style.visibility</p:attrName>
                                        </p:attrNameLst>
                                      </p:cBhvr>
                                      <p:to>
                                        <p:strVal val="visible"/>
                                      </p:to>
                                    </p:set>
                                    <p:anim to="" calcmode="lin" valueType="num">
                                      <p:cBhvr>
                                        <p:cTn id="59" dur="700" fill="hold">
                                          <p:stCondLst>
                                            <p:cond delay="0"/>
                                          </p:stCondLst>
                                        </p:cTn>
                                        <p:tgtEl>
                                          <p:spTgt spid="39952"/>
                                        </p:tgtEl>
                                        <p:attrNameLst>
                                          <p:attrName>ppt_y</p:attrName>
                                        </p:attrNameLst>
                                      </p:cBhvr>
                                      <p:tavLst>
                                        <p:tav tm="0" fmla="#ppt_y+#ppt_h/2*((1.5-1.5*$)^3-(1.5-1.5*$)^2)*8/9">
                                          <p:val>
                                            <p:strVal val="0"/>
                                          </p:val>
                                        </p:tav>
                                        <p:tav tm="100000">
                                          <p:val>
                                            <p:strVal val="1"/>
                                          </p:val>
                                        </p:tav>
                                      </p:tavLst>
                                    </p:anim>
                                    <p:anim to="" calcmode="lin" valueType="num">
                                      <p:cBhvr>
                                        <p:cTn id="60" dur="700" fill="hold">
                                          <p:stCondLst>
                                            <p:cond delay="0"/>
                                          </p:stCondLst>
                                        </p:cTn>
                                        <p:tgtEl>
                                          <p:spTgt spid="39952"/>
                                        </p:tgtEl>
                                        <p:attrNameLst>
                                          <p:attrName>ppt_h</p:attrName>
                                        </p:attrNameLst>
                                      </p:cBhvr>
                                      <p:tavLst>
                                        <p:tav tm="0" fmla="#ppt_h-#ppt_h*((1.5-1.5*$)^3-(1.5-1.5*$)^2)">
                                          <p:val>
                                            <p:strVal val="0"/>
                                          </p:val>
                                        </p:tav>
                                        <p:tav tm="100000">
                                          <p:val>
                                            <p:strVal val="1"/>
                                          </p:val>
                                        </p:tav>
                                      </p:tavLst>
                                    </p:anim>
                                  </p:childTnLst>
                                </p:cTn>
                              </p:par>
                              <p:par>
                                <p:cTn id="61" presetID="0" presetClass="entr" presetSubtype="0" fill="hold" grpId="0" nodeType="withEffect">
                                  <p:stCondLst>
                                    <p:cond delay="0"/>
                                  </p:stCondLst>
                                  <p:iterate type="lt">
                                    <p:tmPct val="10000"/>
                                  </p:iterate>
                                  <p:childTnLst>
                                    <p:set>
                                      <p:cBhvr>
                                        <p:cTn id="62" dur="1" fill="hold">
                                          <p:stCondLst>
                                            <p:cond delay="0"/>
                                          </p:stCondLst>
                                        </p:cTn>
                                        <p:tgtEl>
                                          <p:spTgt spid="39953"/>
                                        </p:tgtEl>
                                        <p:attrNameLst>
                                          <p:attrName>style.visibility</p:attrName>
                                        </p:attrNameLst>
                                      </p:cBhvr>
                                      <p:to>
                                        <p:strVal val="visible"/>
                                      </p:to>
                                    </p:set>
                                    <p:anim to="" calcmode="lin" valueType="num">
                                      <p:cBhvr>
                                        <p:cTn id="63" dur="700" fill="hold">
                                          <p:stCondLst>
                                            <p:cond delay="0"/>
                                          </p:stCondLst>
                                        </p:cTn>
                                        <p:tgtEl>
                                          <p:spTgt spid="39953"/>
                                        </p:tgtEl>
                                        <p:attrNameLst>
                                          <p:attrName>ppt_y</p:attrName>
                                        </p:attrNameLst>
                                      </p:cBhvr>
                                      <p:tavLst>
                                        <p:tav tm="0" fmla="#ppt_y+#ppt_h/2*((1.5-1.5*$)^3-(1.5-1.5*$)^2)*8/9">
                                          <p:val>
                                            <p:strVal val="0"/>
                                          </p:val>
                                        </p:tav>
                                        <p:tav tm="100000">
                                          <p:val>
                                            <p:strVal val="1"/>
                                          </p:val>
                                        </p:tav>
                                      </p:tavLst>
                                    </p:anim>
                                    <p:anim to="" calcmode="lin" valueType="num">
                                      <p:cBhvr>
                                        <p:cTn id="64" dur="700" fill="hold">
                                          <p:stCondLst>
                                            <p:cond delay="0"/>
                                          </p:stCondLst>
                                        </p:cTn>
                                        <p:tgtEl>
                                          <p:spTgt spid="39953"/>
                                        </p:tgtEl>
                                        <p:attrNameLst>
                                          <p:attrName>ppt_h</p:attrName>
                                        </p:attrNameLst>
                                      </p:cBhvr>
                                      <p:tavLst>
                                        <p:tav tm="0" fmla="#ppt_h-#ppt_h*((1.5-1.5*$)^3-(1.5-1.5*$)^2)">
                                          <p:val>
                                            <p:strVal val="0"/>
                                          </p:val>
                                        </p:tav>
                                        <p:tav tm="100000">
                                          <p:val>
                                            <p:strVal val="1"/>
                                          </p:val>
                                        </p:tav>
                                      </p:tavLst>
                                    </p:anim>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39954"/>
                                        </p:tgtEl>
                                        <p:attrNameLst>
                                          <p:attrName>style.visibility</p:attrName>
                                        </p:attrNameLst>
                                      </p:cBhvr>
                                      <p:to>
                                        <p:strVal val="visible"/>
                                      </p:to>
                                    </p:set>
                                    <p:anim to="" calcmode="lin" valueType="num">
                                      <p:cBhvr>
                                        <p:cTn id="67" dur="700" fill="hold">
                                          <p:stCondLst>
                                            <p:cond delay="0"/>
                                          </p:stCondLst>
                                        </p:cTn>
                                        <p:tgtEl>
                                          <p:spTgt spid="39954"/>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39954"/>
                                        </p:tgtEl>
                                        <p:attrNameLst>
                                          <p:attrName>ppt_h</p:attrName>
                                        </p:attrNameLst>
                                      </p:cBhvr>
                                      <p:tavLst>
                                        <p:tav tm="0" fmla="#ppt_h-#ppt_h*((1.5-1.5*$)^3-(1.5-1.5*$)^2)">
                                          <p:val>
                                            <p:strVal val="0"/>
                                          </p:val>
                                        </p:tav>
                                        <p:tav tm="100000">
                                          <p:val>
                                            <p:str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19"/>
                                        </p:tgtEl>
                                        <p:attrNameLst>
                                          <p:attrName>style.visibility</p:attrName>
                                        </p:attrNameLst>
                                      </p:cBhvr>
                                      <p:to>
                                        <p:strVal val="visible"/>
                                      </p:to>
                                    </p:set>
                                    <p:anim to="" calcmode="lin" valueType="num">
                                      <p:cBhvr>
                                        <p:cTn id="71" dur="700" fill="hold">
                                          <p:stCondLst>
                                            <p:cond delay="0"/>
                                          </p:stCondLst>
                                        </p:cTn>
                                        <p:tgtEl>
                                          <p:spTgt spid="19"/>
                                        </p:tgtEl>
                                        <p:attrNameLst>
                                          <p:attrName>ppt_y</p:attrName>
                                        </p:attrNameLst>
                                      </p:cBhvr>
                                      <p:tavLst>
                                        <p:tav tm="0" fmla="#ppt_y+#ppt_h/2*((1.5-1.5*$)^3-(1.5-1.5*$)^2)*8/9">
                                          <p:val>
                                            <p:strVal val="0"/>
                                          </p:val>
                                        </p:tav>
                                        <p:tav tm="100000">
                                          <p:val>
                                            <p:strVal val="1"/>
                                          </p:val>
                                        </p:tav>
                                      </p:tavLst>
                                    </p:anim>
                                    <p:anim to="" calcmode="lin" valueType="num">
                                      <p:cBhvr>
                                        <p:cTn id="72" dur="700" fill="hold">
                                          <p:stCondLst>
                                            <p:cond delay="0"/>
                                          </p:stCondLst>
                                        </p:cTn>
                                        <p:tgtEl>
                                          <p:spTgt spid="19"/>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p:bldP spid="39939" grpId="0" animBg="1"/>
      <p:bldP spid="39940" grpId="0" animBg="1"/>
      <p:bldP spid="39941" grpId="0" animBg="1"/>
      <p:bldP spid="39943" grpId="0" animBg="1"/>
      <p:bldP spid="39944" grpId="0" animBg="1"/>
      <p:bldP spid="39945" grpId="0" animBg="1"/>
      <p:bldP spid="39946" grpId="0" animBg="1"/>
      <p:bldP spid="39947" grpId="0" animBg="1"/>
      <p:bldP spid="39948" grpId="0" animBg="1"/>
      <p:bldP spid="39949" grpId="0" animBg="1"/>
      <p:bldP spid="39950" grpId="0" animBg="1"/>
      <p:bldP spid="39951" grpId="0" animBg="1"/>
      <p:bldP spid="39952" grpId="0" animBg="1"/>
      <p:bldP spid="39953" grpId="0"/>
      <p:bldP spid="39954"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457325" y="30490"/>
            <a:ext cx="28777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7.2.7</a:t>
            </a:r>
            <a:r>
              <a:rPr lang="zh-CN" altLang="en-US" dirty="0">
                <a:solidFill>
                  <a:srgbClr val="000000"/>
                </a:solidFill>
                <a:latin typeface="黑体" panose="02010609060101010101" charset="-122"/>
                <a:ea typeface="黑体" panose="02010609060101010101" charset="-122"/>
              </a:rPr>
              <a:t>分叉和汇合</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914400" y="1024751"/>
            <a:ext cx="10182226" cy="2841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rPr>
              <a:t>    对象在运行时可能会存在两个或多个并发运行的控制流，为了对并发的控制流建模，</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中引入了分叉与汇合的概念。分叉用于将动作流分为两个或多个并发运行的分支，而汇合则用于同步这些并发分支，以达到共同完成一项事务的目的。</a:t>
            </a:r>
          </a:p>
          <a:p>
            <a:pPr>
              <a:buNone/>
            </a:pPr>
            <a:r>
              <a:rPr lang="zh-CN" altLang="en-US" sz="2000" dirty="0">
                <a:solidFill>
                  <a:srgbClr val="000000"/>
                </a:solidFill>
                <a:latin typeface="黑体" panose="02010609060101010101" charset="-122"/>
                <a:ea typeface="黑体" panose="02010609060101010101" charset="-122"/>
              </a:rPr>
              <a:t>    在</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中使用分叉和汇合表示并行发生的事件流。分叉表示把一个单独的控制流分成两个或多个并发的控制流。一个分叉可以有一个进入转移和两个或多个输出转移，每一个转移表示一个独立的控制流。 汇合表示两个或多个并发控制流的同步发生，一个汇合可以有两个或多个进入转移和一个输出转移。分叉和汇合应该是平衡的。分叉和汇合在图形上都使用同步条来表示，同步条通常用一条粗的水平线表示。 </a:t>
            </a:r>
          </a:p>
          <a:p>
            <a:pPr indent="-228600">
              <a:buNone/>
            </a:pPr>
            <a:endParaRPr lang="zh-CN" altLang="en-US" sz="2000" dirty="0">
              <a:solidFill>
                <a:srgbClr val="000000"/>
              </a:solidFill>
              <a:latin typeface="黑体" panose="02010609060101010101" charset="-122"/>
              <a:ea typeface="黑体" panose="02010609060101010101" charset="-122"/>
            </a:endParaRPr>
          </a:p>
        </p:txBody>
      </p:sp>
      <p:sp>
        <p:nvSpPr>
          <p:cNvPr id="42000" name="PA_文本框 68"/>
          <p:cNvSpPr>
            <a:spLocks noChangeArrowheads="1"/>
          </p:cNvSpPr>
          <p:nvPr>
            <p:custDataLst>
              <p:tags r:id="rId7"/>
            </p:custDataLst>
          </p:nvPr>
        </p:nvSpPr>
        <p:spPr bwMode="auto">
          <a:xfrm>
            <a:off x="4101956" y="6383096"/>
            <a:ext cx="40591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zh-CN" altLang="en-US" sz="2000" b="1" dirty="0">
                <a:solidFill>
                  <a:srgbClr val="F8B193"/>
                </a:solidFill>
                <a:latin typeface="黑体" panose="02010609060101010101" charset="-122"/>
                <a:ea typeface="黑体" panose="02010609060101010101" charset="-122"/>
              </a:rPr>
              <a:t>图</a:t>
            </a:r>
            <a:r>
              <a:rPr lang="en-US" altLang="zh-CN" sz="2000" b="1" dirty="0">
                <a:solidFill>
                  <a:srgbClr val="F8B193"/>
                </a:solidFill>
                <a:latin typeface="黑体" panose="02010609060101010101" charset="-122"/>
                <a:ea typeface="黑体" panose="02010609060101010101" charset="-122"/>
              </a:rPr>
              <a:t>7.16</a:t>
            </a:r>
            <a:r>
              <a:rPr lang="zh-CN" altLang="en-US" sz="2000" b="1" dirty="0">
                <a:solidFill>
                  <a:srgbClr val="F8B193"/>
                </a:solidFill>
                <a:latin typeface="黑体" panose="02010609060101010101" charset="-122"/>
                <a:ea typeface="黑体" panose="02010609060101010101" charset="-122"/>
              </a:rPr>
              <a:t>显示了分叉和汇合的图示。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11" name="Picture 4">
            <a:extLst>
              <a:ext uri="{FF2B5EF4-FFF2-40B4-BE49-F238E27FC236}">
                <a16:creationId xmlns:a16="http://schemas.microsoft.com/office/drawing/2014/main" id="{017A80BC-0B71-47B6-9103-DDF6A15046B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t="6926" b="8429"/>
          <a:stretch>
            <a:fillRect/>
          </a:stretch>
        </p:blipFill>
        <p:spPr bwMode="auto">
          <a:xfrm>
            <a:off x="4030918" y="3866555"/>
            <a:ext cx="4130163" cy="2516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2584951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457325" y="30490"/>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7.2.8</a:t>
            </a:r>
            <a:r>
              <a:rPr lang="zh-CN" altLang="en-US" dirty="0">
                <a:solidFill>
                  <a:srgbClr val="000000"/>
                </a:solidFill>
                <a:latin typeface="黑体" panose="02010609060101010101" charset="-122"/>
                <a:ea typeface="黑体" panose="02010609060101010101" charset="-122"/>
              </a:rPr>
              <a:t>泳道</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914400" y="1024751"/>
            <a:ext cx="10182226" cy="256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rPr>
              <a:t>    泳道将活动图中的活动划分为若干组，并把每一组指定给负责这组活动的业务组织，即对象。每一组表示一个特定的类、人或部门，他们负责完成组内的活动。在活动图中，泳道区分了负责活动的对象，它明确地表示了哪些活动是由哪些对象进行的。在包含泳道的活动图中，每个活动只能明确地属于一个泳道。泳道用于表示实际执行活动的对象。</a:t>
            </a:r>
          </a:p>
          <a:p>
            <a:pPr>
              <a:buNone/>
            </a:pPr>
            <a:r>
              <a:rPr lang="zh-CN" altLang="en-US" sz="2000" dirty="0">
                <a:solidFill>
                  <a:srgbClr val="000000"/>
                </a:solidFill>
                <a:latin typeface="黑体" panose="02010609060101010101" charset="-122"/>
                <a:ea typeface="黑体" panose="02010609060101010101" charset="-122"/>
              </a:rPr>
              <a:t>    泳道是用垂直实线绘出，垂直线分隔的区域就是泳道。在泳道的上方可以给出泳道的名字或对象的名字，该对象负责泳道内的全部活动。泳道没有顺序，不同泳道中的活动既可以顺序进行也可以并发进行，动作流和对象流允许穿越分隔线。</a:t>
            </a:r>
          </a:p>
          <a:p>
            <a:pPr indent="-228600">
              <a:buNone/>
            </a:pPr>
            <a:endParaRPr lang="zh-CN" altLang="en-US" sz="2000" dirty="0">
              <a:solidFill>
                <a:srgbClr val="000000"/>
              </a:solidFill>
              <a:latin typeface="黑体" panose="02010609060101010101" charset="-122"/>
              <a:ea typeface="黑体" panose="02010609060101010101" charset="-122"/>
            </a:endParaRPr>
          </a:p>
        </p:txBody>
      </p:sp>
      <p:sp>
        <p:nvSpPr>
          <p:cNvPr id="42000" name="PA_文本框 68"/>
          <p:cNvSpPr>
            <a:spLocks noChangeArrowheads="1"/>
          </p:cNvSpPr>
          <p:nvPr>
            <p:custDataLst>
              <p:tags r:id="rId7"/>
            </p:custDataLst>
          </p:nvPr>
        </p:nvSpPr>
        <p:spPr bwMode="auto">
          <a:xfrm>
            <a:off x="4101956" y="6383096"/>
            <a:ext cx="40591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zh-CN" altLang="en-US" sz="2000" b="1" dirty="0">
                <a:solidFill>
                  <a:srgbClr val="F8B193"/>
                </a:solidFill>
                <a:latin typeface="黑体" panose="02010609060101010101" charset="-122"/>
                <a:ea typeface="黑体" panose="02010609060101010101" charset="-122"/>
              </a:rPr>
              <a:t>图</a:t>
            </a:r>
            <a:r>
              <a:rPr lang="en-US" altLang="zh-CN" sz="2000" b="1" dirty="0">
                <a:solidFill>
                  <a:srgbClr val="F8B193"/>
                </a:solidFill>
                <a:latin typeface="黑体" panose="02010609060101010101" charset="-122"/>
                <a:ea typeface="黑体" panose="02010609060101010101" charset="-122"/>
              </a:rPr>
              <a:t>7.17</a:t>
            </a:r>
            <a:r>
              <a:rPr lang="zh-CN" altLang="en-US" sz="2000" b="1" dirty="0">
                <a:solidFill>
                  <a:srgbClr val="F8B193"/>
                </a:solidFill>
                <a:latin typeface="黑体" panose="02010609060101010101" charset="-122"/>
                <a:ea typeface="黑体" panose="02010609060101010101" charset="-122"/>
              </a:rPr>
              <a:t>显示了活动图的两个泳道。</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10" name="Picture 4">
            <a:extLst>
              <a:ext uri="{FF2B5EF4-FFF2-40B4-BE49-F238E27FC236}">
                <a16:creationId xmlns:a16="http://schemas.microsoft.com/office/drawing/2014/main" id="{3CF3729A-2B3F-41BE-94FB-36747C4BB4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91013" y="3336906"/>
            <a:ext cx="3429000" cy="3046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060640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nvGrpSpPr>
          <p:cNvPr id="7" name="组合 6"/>
          <p:cNvGrpSpPr/>
          <p:nvPr/>
        </p:nvGrpSpPr>
        <p:grpSpPr>
          <a:xfrm>
            <a:off x="1" y="3987165"/>
            <a:ext cx="9791700" cy="1116965"/>
            <a:chOff x="-207" y="4332"/>
            <a:chExt cx="15483" cy="1759"/>
          </a:xfrm>
        </p:grpSpPr>
        <p:sp>
          <p:nvSpPr>
            <p:cNvPr id="33800" name="PA_任意多边形 34"/>
            <p:cNvSpPr/>
            <p:nvPr>
              <p:custDataLst>
                <p:tags r:id="rId18"/>
              </p:custDataLst>
            </p:nvPr>
          </p:nvSpPr>
          <p:spPr bwMode="auto">
            <a:xfrm flipH="1">
              <a:off x="4719" y="4333"/>
              <a:ext cx="10557" cy="1758"/>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8" name="PA_文本框 44"/>
            <p:cNvSpPr>
              <a:spLocks noChangeArrowheads="1"/>
            </p:cNvSpPr>
            <p:nvPr>
              <p:custDataLst>
                <p:tags r:id="rId19"/>
              </p:custDataLst>
            </p:nvPr>
          </p:nvSpPr>
          <p:spPr bwMode="auto">
            <a:xfrm flipH="1">
              <a:off x="4847" y="5007"/>
              <a:ext cx="987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FFFFFF"/>
                  </a:solidFill>
                  <a:latin typeface="黑体" panose="02010609060101010101" charset="-122"/>
                  <a:ea typeface="黑体" panose="02010609060101010101" charset="-122"/>
                </a:rPr>
                <a:t>一个动作输出的对象可以作为另一个动作输入的对象。</a:t>
              </a:r>
            </a:p>
          </p:txBody>
        </p:sp>
        <p:grpSp>
          <p:nvGrpSpPr>
            <p:cNvPr id="6" name="组合 5"/>
            <p:cNvGrpSpPr/>
            <p:nvPr/>
          </p:nvGrpSpPr>
          <p:grpSpPr>
            <a:xfrm>
              <a:off x="-207" y="4332"/>
              <a:ext cx="2722" cy="1759"/>
              <a:chOff x="-207" y="4332"/>
              <a:chExt cx="2722" cy="1759"/>
            </a:xfrm>
          </p:grpSpPr>
          <p:sp>
            <p:nvSpPr>
              <p:cNvPr id="33804" name="PA_任意多边形 40"/>
              <p:cNvSpPr/>
              <p:nvPr>
                <p:custDataLst>
                  <p:tags r:id="rId20"/>
                </p:custDataLst>
              </p:nvPr>
            </p:nvSpPr>
            <p:spPr bwMode="auto">
              <a:xfrm flipH="1">
                <a:off x="-207" y="4332"/>
                <a:ext cx="2722" cy="1759"/>
              </a:xfrm>
              <a:custGeom>
                <a:avLst/>
                <a:gdLst>
                  <a:gd name="T0" fmla="*/ 0 w 3720214"/>
                  <a:gd name="T1" fmla="*/ 0 h 925514"/>
                  <a:gd name="T2" fmla="*/ 317720 w 3720214"/>
                  <a:gd name="T3" fmla="*/ 0 h 925514"/>
                  <a:gd name="T4" fmla="*/ 317720 w 3720214"/>
                  <a:gd name="T5" fmla="*/ 925511 h 925514"/>
                  <a:gd name="T6" fmla="*/ 0 w 3720214"/>
                  <a:gd name="T7" fmla="*/ 925511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3816" name="PA_图片 53"/>
              <p:cNvPicPr>
                <a:picLocks noChangeAspect="1" noChangeArrowheads="1"/>
              </p:cNvPicPr>
              <p:nvPr>
                <p:custDataLst>
                  <p:tags r:id="rId21"/>
                </p:custDataLst>
              </p:nvPr>
            </p:nvPicPr>
            <p:blipFill>
              <a:blip r:embed="rId25" cstate="print">
                <a:extLst>
                  <a:ext uri="{28A0092B-C50C-407E-A947-70E740481C1C}">
                    <a14:useLocalDpi xmlns:a14="http://schemas.microsoft.com/office/drawing/2010/main" val="0"/>
                  </a:ext>
                </a:extLst>
              </a:blip>
              <a:srcRect/>
              <a:stretch>
                <a:fillRect/>
              </a:stretch>
            </p:blipFill>
            <p:spPr bwMode="auto">
              <a:xfrm>
                <a:off x="733" y="4785"/>
                <a:ext cx="682" cy="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 name="组合 3"/>
          <p:cNvGrpSpPr/>
          <p:nvPr/>
        </p:nvGrpSpPr>
        <p:grpSpPr>
          <a:xfrm>
            <a:off x="-5080" y="5104130"/>
            <a:ext cx="9278620" cy="1119505"/>
            <a:chOff x="-136" y="5003"/>
            <a:chExt cx="14612" cy="1763"/>
          </a:xfrm>
        </p:grpSpPr>
        <p:sp>
          <p:nvSpPr>
            <p:cNvPr id="33801" name="PA_任意多边形 35"/>
            <p:cNvSpPr/>
            <p:nvPr>
              <p:custDataLst>
                <p:tags r:id="rId14"/>
              </p:custDataLst>
            </p:nvPr>
          </p:nvSpPr>
          <p:spPr bwMode="auto">
            <a:xfrm flipH="1">
              <a:off x="4246" y="5005"/>
              <a:ext cx="10230" cy="1761"/>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3809" name="PA_文本框 45"/>
            <p:cNvSpPr>
              <a:spLocks noChangeArrowheads="1"/>
            </p:cNvSpPr>
            <p:nvPr>
              <p:custDataLst>
                <p:tags r:id="rId15"/>
              </p:custDataLst>
            </p:nvPr>
          </p:nvSpPr>
          <p:spPr bwMode="auto">
            <a:xfrm flipH="1">
              <a:off x="4468" y="5442"/>
              <a:ext cx="9624"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FFFFFF"/>
                  </a:solidFill>
                  <a:latin typeface="黑体" panose="02010609060101010101" charset="-122"/>
                  <a:ea typeface="黑体" panose="02010609060101010101" charset="-122"/>
                </a:rPr>
                <a:t>在活动图中，同一个对象可以多次出现，它的每一次出现表明该对象正处于对象生存期的不同时间点。</a:t>
              </a:r>
            </a:p>
          </p:txBody>
        </p:sp>
        <p:grpSp>
          <p:nvGrpSpPr>
            <p:cNvPr id="3" name="组合 2"/>
            <p:cNvGrpSpPr/>
            <p:nvPr/>
          </p:nvGrpSpPr>
          <p:grpSpPr>
            <a:xfrm>
              <a:off x="-136" y="5003"/>
              <a:ext cx="2187" cy="1760"/>
              <a:chOff x="-136" y="5003"/>
              <a:chExt cx="2187" cy="1760"/>
            </a:xfrm>
          </p:grpSpPr>
          <p:sp>
            <p:nvSpPr>
              <p:cNvPr id="33805" name="PA_任意多边形 41"/>
              <p:cNvSpPr/>
              <p:nvPr>
                <p:custDataLst>
                  <p:tags r:id="rId16"/>
                </p:custDataLst>
              </p:nvPr>
            </p:nvSpPr>
            <p:spPr bwMode="auto">
              <a:xfrm flipH="1">
                <a:off x="-136" y="5003"/>
                <a:ext cx="2187" cy="1760"/>
              </a:xfrm>
              <a:custGeom>
                <a:avLst/>
                <a:gdLst>
                  <a:gd name="T0" fmla="*/ 0 w 3720214"/>
                  <a:gd name="T1" fmla="*/ 0 h 925514"/>
                  <a:gd name="T2" fmla="*/ 97461 w 3720214"/>
                  <a:gd name="T3" fmla="*/ 0 h 925514"/>
                  <a:gd name="T4" fmla="*/ 97461 w 3720214"/>
                  <a:gd name="T5" fmla="*/ 930280 h 925514"/>
                  <a:gd name="T6" fmla="*/ 0 w 3720214"/>
                  <a:gd name="T7" fmla="*/ 930280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C06C84"/>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33817" name="PA_图片 54"/>
              <p:cNvPicPr>
                <a:picLocks noChangeAspect="1" noChangeArrowheads="1"/>
              </p:cNvPicPr>
              <p:nvPr>
                <p:custDataLst>
                  <p:tags r:id="rId17"/>
                </p:custDataLst>
              </p:nvPr>
            </p:nvPicPr>
            <p:blipFill>
              <a:blip r:embed="rId26" cstate="print">
                <a:extLst>
                  <a:ext uri="{28A0092B-C50C-407E-A947-70E740481C1C}">
                    <a14:useLocalDpi xmlns:a14="http://schemas.microsoft.com/office/drawing/2010/main" val="0"/>
                  </a:ext>
                </a:extLst>
              </a:blip>
              <a:srcRect/>
              <a:stretch>
                <a:fillRect/>
              </a:stretch>
            </p:blipFill>
            <p:spPr bwMode="auto">
              <a:xfrm>
                <a:off x="514" y="5442"/>
                <a:ext cx="890"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0966" name="PA_矩形 9"/>
          <p:cNvSpPr>
            <a:spLocks noChangeArrowheads="1"/>
          </p:cNvSpPr>
          <p:nvPr>
            <p:custDataLst>
              <p:tags r:id="rId5"/>
            </p:custDataLst>
          </p:nvPr>
        </p:nvSpPr>
        <p:spPr bwMode="auto">
          <a:xfrm>
            <a:off x="1652974" y="13355"/>
            <a:ext cx="21595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7.2.9</a:t>
            </a:r>
            <a:r>
              <a:rPr lang="zh-CN" altLang="en-US" dirty="0">
                <a:solidFill>
                  <a:srgbClr val="000000"/>
                </a:solidFill>
                <a:latin typeface="黑体" panose="02010609060101010101" charset="-122"/>
                <a:ea typeface="黑体" panose="02010609060101010101" charset="-122"/>
              </a:rPr>
              <a:t>对象流</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689292" y="909637"/>
            <a:ext cx="11089005"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rPr>
              <a:t>    用活动图描述某个对象时，可以把所涉及的对象放置在活动图上，并用一个依赖将这些对象连接到对它们进行创建、撤销和修改的活动转移上。这种包括依赖关系和对象的应用被称为对象流。对象流是动作和对象间的关联。对象流可用于对下列关系建模：动作状态对对象的使用以及动作状态对对象的影响。</a:t>
            </a:r>
          </a:p>
          <a:p>
            <a:pPr fontAlgn="base">
              <a:lnSpc>
                <a:spcPct val="100000"/>
              </a:lnSpc>
              <a:spcBef>
                <a:spcPct val="0"/>
              </a:spcBef>
              <a:spcAft>
                <a:spcPct val="0"/>
              </a:spcAft>
              <a:buNone/>
              <a:defRPr/>
            </a:pPr>
            <a:r>
              <a:rPr lang="zh-CN" altLang="en-US" sz="2000" b="1" dirty="0">
                <a:solidFill>
                  <a:srgbClr val="C06C84"/>
                </a:solidFill>
                <a:latin typeface="黑体" panose="02010609060101010101" pitchFamily="49" charset="-122"/>
                <a:ea typeface="黑体" panose="02010609060101010101" pitchFamily="49" charset="-122"/>
              </a:rPr>
              <a:t>对象流中的对象有以下特点：</a:t>
            </a:r>
          </a:p>
        </p:txBody>
      </p:sp>
      <p:grpSp>
        <p:nvGrpSpPr>
          <p:cNvPr id="27" name="组合 26"/>
          <p:cNvGrpSpPr/>
          <p:nvPr/>
        </p:nvGrpSpPr>
        <p:grpSpPr>
          <a:xfrm>
            <a:off x="-10161" y="2870200"/>
            <a:ext cx="10382885" cy="1116965"/>
            <a:chOff x="85" y="2761"/>
            <a:chExt cx="16018" cy="1759"/>
          </a:xfrm>
        </p:grpSpPr>
        <p:grpSp>
          <p:nvGrpSpPr>
            <p:cNvPr id="20" name="组合 19"/>
            <p:cNvGrpSpPr/>
            <p:nvPr/>
          </p:nvGrpSpPr>
          <p:grpSpPr>
            <a:xfrm>
              <a:off x="5480" y="2764"/>
              <a:ext cx="10623" cy="1756"/>
              <a:chOff x="5395" y="2764"/>
              <a:chExt cx="10623" cy="1756"/>
            </a:xfrm>
          </p:grpSpPr>
          <p:sp>
            <p:nvSpPr>
              <p:cNvPr id="21" name="PA_任意多边形 33"/>
              <p:cNvSpPr/>
              <p:nvPr>
                <p:custDataLst>
                  <p:tags r:id="rId12"/>
                </p:custDataLst>
              </p:nvPr>
            </p:nvSpPr>
            <p:spPr bwMode="auto">
              <a:xfrm flipH="1">
                <a:off x="5395" y="2764"/>
                <a:ext cx="10623" cy="1756"/>
              </a:xfrm>
              <a:custGeom>
                <a:avLst/>
                <a:gdLst>
                  <a:gd name="T0" fmla="*/ 462991 w 4736306"/>
                  <a:gd name="T1" fmla="*/ 0 h 925514"/>
                  <a:gd name="T2" fmla="*/ 520167 w 4736306"/>
                  <a:gd name="T3" fmla="*/ 5761 h 925514"/>
                  <a:gd name="T4" fmla="*/ 520167 w 4736306"/>
                  <a:gd name="T5" fmla="*/ 0 h 925514"/>
                  <a:gd name="T6" fmla="*/ 4738688 w 4736306"/>
                  <a:gd name="T7" fmla="*/ 0 h 925514"/>
                  <a:gd name="T8" fmla="*/ 4738688 w 4736306"/>
                  <a:gd name="T9" fmla="*/ 925508 h 925514"/>
                  <a:gd name="T10" fmla="*/ 520167 w 4736306"/>
                  <a:gd name="T11" fmla="*/ 925508 h 925514"/>
                  <a:gd name="T12" fmla="*/ 520167 w 4736306"/>
                  <a:gd name="T13" fmla="*/ 919747 h 925514"/>
                  <a:gd name="T14" fmla="*/ 462991 w 4736306"/>
                  <a:gd name="T15" fmla="*/ 925508 h 925514"/>
                  <a:gd name="T16" fmla="*/ 0 w 4736306"/>
                  <a:gd name="T17" fmla="*/ 462754 h 925514"/>
                  <a:gd name="T18" fmla="*/ 462991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 name="PA_文本框 43"/>
              <p:cNvSpPr>
                <a:spLocks noChangeArrowheads="1"/>
              </p:cNvSpPr>
              <p:nvPr>
                <p:custDataLst>
                  <p:tags r:id="rId13"/>
                </p:custDataLst>
              </p:nvPr>
            </p:nvSpPr>
            <p:spPr bwMode="auto">
              <a:xfrm flipH="1">
                <a:off x="6020" y="3325"/>
                <a:ext cx="9572"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dirty="0">
                    <a:solidFill>
                      <a:srgbClr val="FFFFFF"/>
                    </a:solidFill>
                    <a:latin typeface="黑体" panose="02010609060101010101" charset="-122"/>
                    <a:ea typeface="黑体" panose="02010609060101010101" charset="-122"/>
                  </a:rPr>
                  <a:t>一个对象可以由多个动作操作。</a:t>
                </a:r>
              </a:p>
            </p:txBody>
          </p:sp>
        </p:grpSp>
        <p:grpSp>
          <p:nvGrpSpPr>
            <p:cNvPr id="24" name="组合 23"/>
            <p:cNvGrpSpPr/>
            <p:nvPr/>
          </p:nvGrpSpPr>
          <p:grpSpPr>
            <a:xfrm>
              <a:off x="85" y="2761"/>
              <a:ext cx="3363" cy="1759"/>
              <a:chOff x="0" y="2761"/>
              <a:chExt cx="3363" cy="1759"/>
            </a:xfrm>
          </p:grpSpPr>
          <p:sp>
            <p:nvSpPr>
              <p:cNvPr id="25" name="PA_任意多边形 39"/>
              <p:cNvSpPr/>
              <p:nvPr>
                <p:custDataLst>
                  <p:tags r:id="rId10"/>
                </p:custDataLst>
              </p:nvPr>
            </p:nvSpPr>
            <p:spPr bwMode="auto">
              <a:xfrm flipH="1">
                <a:off x="0" y="2761"/>
                <a:ext cx="3363" cy="1759"/>
              </a:xfrm>
              <a:custGeom>
                <a:avLst/>
                <a:gdLst>
                  <a:gd name="T0" fmla="*/ 0 w 3720214"/>
                  <a:gd name="T1" fmla="*/ 0 h 925514"/>
                  <a:gd name="T2" fmla="*/ 703352 w 3720214"/>
                  <a:gd name="T3" fmla="*/ 0 h 925514"/>
                  <a:gd name="T4" fmla="*/ 703352 w 3720214"/>
                  <a:gd name="T5" fmla="*/ 925508 h 925514"/>
                  <a:gd name="T6" fmla="*/ 0 w 3720214"/>
                  <a:gd name="T7" fmla="*/ 925508 h 925514"/>
                  <a:gd name="T8" fmla="*/ 0 60000 65536"/>
                  <a:gd name="T9" fmla="*/ 0 60000 65536"/>
                  <a:gd name="T10" fmla="*/ 0 60000 65536"/>
                  <a:gd name="T11" fmla="*/ 0 60000 65536"/>
                  <a:gd name="T12" fmla="*/ 0 w 3720214"/>
                  <a:gd name="T13" fmla="*/ 0 h 925514"/>
                  <a:gd name="T14" fmla="*/ 3720214 w 3720214"/>
                  <a:gd name="T15" fmla="*/ 925514 h 925514"/>
                </a:gdLst>
                <a:ahLst/>
                <a:cxnLst>
                  <a:cxn ang="T8">
                    <a:pos x="T0" y="T1"/>
                  </a:cxn>
                  <a:cxn ang="T9">
                    <a:pos x="T2" y="T3"/>
                  </a:cxn>
                  <a:cxn ang="T10">
                    <a:pos x="T4" y="T5"/>
                  </a:cxn>
                  <a:cxn ang="T11">
                    <a:pos x="T6" y="T7"/>
                  </a:cxn>
                </a:cxnLst>
                <a:rect l="T12" t="T13" r="T14" b="T15"/>
                <a:pathLst>
                  <a:path w="3720214" h="925514">
                    <a:moveTo>
                      <a:pt x="0" y="0"/>
                    </a:moveTo>
                    <a:lnTo>
                      <a:pt x="3720214" y="0"/>
                    </a:lnTo>
                    <a:lnTo>
                      <a:pt x="3720214" y="925514"/>
                    </a:lnTo>
                    <a:lnTo>
                      <a:pt x="0" y="925514"/>
                    </a:lnTo>
                    <a:lnTo>
                      <a:pt x="0" y="0"/>
                    </a:lnTo>
                    <a:close/>
                  </a:path>
                </a:pathLst>
              </a:cu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26" name="PA_图片 52"/>
              <p:cNvPicPr>
                <a:picLocks noChangeAspect="1" noChangeArrowheads="1"/>
              </p:cNvPicPr>
              <p:nvPr>
                <p:custDataLst>
                  <p:tags r:id="rId11"/>
                </p:custDataLst>
              </p:nvPr>
            </p:nvPicPr>
            <p:blipFill>
              <a:blip r:embed="rId27" cstate="print">
                <a:extLst>
                  <a:ext uri="{28A0092B-C50C-407E-A947-70E740481C1C}">
                    <a14:useLocalDpi xmlns:a14="http://schemas.microsoft.com/office/drawing/2010/main" val="0"/>
                  </a:ext>
                </a:extLst>
              </a:blip>
              <a:srcRect/>
              <a:stretch>
                <a:fillRect/>
              </a:stretch>
            </p:blipFill>
            <p:spPr bwMode="auto">
              <a:xfrm>
                <a:off x="1148" y="3192"/>
                <a:ext cx="86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2" name="PA_文本框 47">
            <a:extLst>
              <a:ext uri="{FF2B5EF4-FFF2-40B4-BE49-F238E27FC236}">
                <a16:creationId xmlns:a16="http://schemas.microsoft.com/office/drawing/2014/main" id="{DF1CB662-6E98-42D9-99C3-35344C886409}"/>
              </a:ext>
            </a:extLst>
          </p:cNvPr>
          <p:cNvSpPr>
            <a:spLocks noChangeArrowheads="1"/>
          </p:cNvSpPr>
          <p:nvPr>
            <p:custDataLst>
              <p:tags r:id="rId7"/>
            </p:custDataLst>
          </p:nvPr>
        </p:nvSpPr>
        <p:spPr bwMode="auto">
          <a:xfrm>
            <a:off x="2362518" y="3054668"/>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01</a:t>
            </a:r>
            <a:endParaRPr kumimoji="0" lang="zh-CN" altLang="en-US" sz="4000" b="1" i="0" u="none" strike="noStrike" kern="1200" cap="none" spc="0" normalizeH="0" baseline="0" noProof="0" dirty="0">
              <a:ln>
                <a:noFill/>
              </a:ln>
              <a:solidFill>
                <a:srgbClr val="F8B193"/>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3" name="PA_文本框 48">
            <a:extLst>
              <a:ext uri="{FF2B5EF4-FFF2-40B4-BE49-F238E27FC236}">
                <a16:creationId xmlns:a16="http://schemas.microsoft.com/office/drawing/2014/main" id="{3FAF9499-9D58-4EF5-8040-3CC7006F15B8}"/>
              </a:ext>
            </a:extLst>
          </p:cNvPr>
          <p:cNvSpPr>
            <a:spLocks noChangeArrowheads="1"/>
          </p:cNvSpPr>
          <p:nvPr>
            <p:custDataLst>
              <p:tags r:id="rId8"/>
            </p:custDataLst>
          </p:nvPr>
        </p:nvSpPr>
        <p:spPr bwMode="auto">
          <a:xfrm>
            <a:off x="2048510" y="4246246"/>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02</a:t>
            </a:r>
            <a:endParaRPr kumimoji="0" lang="zh-CN" altLang="en-US" sz="4000" b="1" i="0" u="none" strike="noStrike" kern="1200" cap="none" spc="0" normalizeH="0" baseline="0" noProof="0" dirty="0">
              <a:ln>
                <a:noFill/>
              </a:ln>
              <a:solidFill>
                <a:srgbClr val="F6728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34" name="PA_文本框 49">
            <a:extLst>
              <a:ext uri="{FF2B5EF4-FFF2-40B4-BE49-F238E27FC236}">
                <a16:creationId xmlns:a16="http://schemas.microsoft.com/office/drawing/2014/main" id="{201DC2C4-996D-404E-82DA-9527A334EFA8}"/>
              </a:ext>
            </a:extLst>
          </p:cNvPr>
          <p:cNvSpPr>
            <a:spLocks noChangeArrowheads="1"/>
          </p:cNvSpPr>
          <p:nvPr>
            <p:custDataLst>
              <p:tags r:id="rId9"/>
            </p:custDataLst>
          </p:nvPr>
        </p:nvSpPr>
        <p:spPr bwMode="auto">
          <a:xfrm>
            <a:off x="1819910" y="5382895"/>
            <a:ext cx="8159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4000" b="1" i="0" u="none" strike="noStrike" kern="1200" cap="none" spc="0" normalizeH="0" baseline="0" noProof="0" dirty="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rPr>
              <a:t>03</a:t>
            </a:r>
            <a:endParaRPr kumimoji="0" lang="zh-CN" altLang="en-US" sz="4000" b="1" i="0" u="none" strike="noStrike" kern="1200" cap="none" spc="0" normalizeH="0" baseline="0" noProof="0" dirty="0">
              <a:ln>
                <a:noFill/>
              </a:ln>
              <a:solidFill>
                <a:srgbClr val="C06C84"/>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2"/>
                                        </p:tgtEl>
                                        <p:attrNameLst>
                                          <p:attrName>style.visibility</p:attrName>
                                        </p:attrNameLst>
                                      </p:cBhvr>
                                      <p:to>
                                        <p:strVal val="visible"/>
                                      </p:to>
                                    </p:set>
                                    <p:anim to="" calcmode="lin" valueType="num">
                                      <p:cBhvr>
                                        <p:cTn id="31" dur="700" fill="hold">
                                          <p:stCondLst>
                                            <p:cond delay="0"/>
                                          </p:stCondLst>
                                        </p:cTn>
                                        <p:tgtEl>
                                          <p:spTgt spid="32"/>
                                        </p:tgtEl>
                                        <p:attrNameLst>
                                          <p:attrName>ppt_x</p:attrName>
                                        </p:attrNameLst>
                                      </p:cBhvr>
                                      <p:tavLst>
                                        <p:tav tm="0" fmla="#ppt_x-#ppt_w*((1.5-1.5*$)^3-(1.5-1.5*$)^2)">
                                          <p:val>
                                            <p:strVal val="0"/>
                                          </p:val>
                                        </p:tav>
                                        <p:tav tm="100000">
                                          <p:val>
                                            <p:strVal val="1"/>
                                          </p:val>
                                        </p:tav>
                                      </p:tavLst>
                                    </p:anim>
                                    <p:animEffect filter="fade">
                                      <p:cBhvr>
                                        <p:cTn id="32" dur="700">
                                          <p:stCondLst>
                                            <p:cond delay="0"/>
                                          </p:stCondLst>
                                        </p:cTn>
                                        <p:tgtEl>
                                          <p:spTgt spid="32"/>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33"/>
                                        </p:tgtEl>
                                        <p:attrNameLst>
                                          <p:attrName>style.visibility</p:attrName>
                                        </p:attrNameLst>
                                      </p:cBhvr>
                                      <p:to>
                                        <p:strVal val="visible"/>
                                      </p:to>
                                    </p:set>
                                    <p:anim to="" calcmode="lin" valueType="num">
                                      <p:cBhvr>
                                        <p:cTn id="35" dur="700" fill="hold">
                                          <p:stCondLst>
                                            <p:cond delay="0"/>
                                          </p:stCondLst>
                                        </p:cTn>
                                        <p:tgtEl>
                                          <p:spTgt spid="33"/>
                                        </p:tgtEl>
                                        <p:attrNameLst>
                                          <p:attrName>ppt_x</p:attrName>
                                        </p:attrNameLst>
                                      </p:cBhvr>
                                      <p:tavLst>
                                        <p:tav tm="0" fmla="#ppt_x-#ppt_w*((1.5-1.5*$)^3-(1.5-1.5*$)^2)">
                                          <p:val>
                                            <p:strVal val="0"/>
                                          </p:val>
                                        </p:tav>
                                        <p:tav tm="100000">
                                          <p:val>
                                            <p:strVal val="1"/>
                                          </p:val>
                                        </p:tav>
                                      </p:tavLst>
                                    </p:anim>
                                    <p:animEffect filter="fade">
                                      <p:cBhvr>
                                        <p:cTn id="36" dur="700">
                                          <p:stCondLst>
                                            <p:cond delay="0"/>
                                          </p:stCondLst>
                                        </p:cTn>
                                        <p:tgtEl>
                                          <p:spTgt spid="33"/>
                                        </p:tgtEl>
                                      </p:cBhvr>
                                    </p:animEffect>
                                  </p:childTnLst>
                                </p:cTn>
                              </p:par>
                              <p:par>
                                <p:cTn id="37" presetID="0" presetClass="entr" presetSubtype="0" fill="hold" grpId="0" nodeType="withEffect">
                                  <p:stCondLst>
                                    <p:cond delay="0"/>
                                  </p:stCondLst>
                                  <p:iterate type="lt">
                                    <p:tmPct val="10000"/>
                                  </p:iterate>
                                  <p:childTnLst>
                                    <p:set>
                                      <p:cBhvr>
                                        <p:cTn id="38" dur="700" fill="hold">
                                          <p:stCondLst>
                                            <p:cond delay="0"/>
                                          </p:stCondLst>
                                        </p:cTn>
                                        <p:tgtEl>
                                          <p:spTgt spid="34"/>
                                        </p:tgtEl>
                                        <p:attrNameLst>
                                          <p:attrName>style.visibility</p:attrName>
                                        </p:attrNameLst>
                                      </p:cBhvr>
                                      <p:to>
                                        <p:strVal val="visible"/>
                                      </p:to>
                                    </p:set>
                                    <p:anim to="" calcmode="lin" valueType="num">
                                      <p:cBhvr>
                                        <p:cTn id="39" dur="700" fill="hold">
                                          <p:stCondLst>
                                            <p:cond delay="0"/>
                                          </p:stCondLst>
                                        </p:cTn>
                                        <p:tgtEl>
                                          <p:spTgt spid="34"/>
                                        </p:tgtEl>
                                        <p:attrNameLst>
                                          <p:attrName>ppt_x</p:attrName>
                                        </p:attrNameLst>
                                      </p:cBhvr>
                                      <p:tavLst>
                                        <p:tav tm="0" fmla="#ppt_x-#ppt_w*((1.5-1.5*$)^3-(1.5-1.5*$)^2)">
                                          <p:val>
                                            <p:strVal val="0"/>
                                          </p:val>
                                        </p:tav>
                                        <p:tav tm="100000">
                                          <p:val>
                                            <p:strVal val="1"/>
                                          </p:val>
                                        </p:tav>
                                      </p:tavLst>
                                    </p:anim>
                                    <p:animEffect filter="fade">
                                      <p:cBhvr>
                                        <p:cTn id="40" dur="700">
                                          <p:stCondLst>
                                            <p:cond delay="0"/>
                                          </p:stCondLst>
                                        </p:cTn>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32" grpId="0"/>
      <p:bldP spid="3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457325" y="30490"/>
            <a:ext cx="21595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7.2.9</a:t>
            </a:r>
            <a:r>
              <a:rPr lang="zh-CN" altLang="en-US" dirty="0">
                <a:solidFill>
                  <a:srgbClr val="000000"/>
                </a:solidFill>
                <a:latin typeface="黑体" panose="02010609060101010101" charset="-122"/>
                <a:ea typeface="黑体" panose="02010609060101010101" charset="-122"/>
              </a:rPr>
              <a:t>对象流</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914400" y="1532119"/>
            <a:ext cx="10182226" cy="2010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rPr>
              <a:t>    对象流用带有箭头的虚线表示。如果箭头是从动作状态出发指向对象，则表示动作对对象施加了一定的影响。施加的影响包括创建、修改和撤销等。如果箭头从对象指向动作状态，则表示该动作使用对象流所指向的对象。状态图中的对象用矩形表示，矩形内是该对象的名称，名称下的方括号表明对象此时的状态。</a:t>
            </a:r>
          </a:p>
          <a:p>
            <a:pPr>
              <a:buNone/>
            </a:pPr>
            <a:r>
              <a:rPr lang="zh-CN" altLang="en-US" sz="2000" b="1" dirty="0">
                <a:solidFill>
                  <a:srgbClr val="C06C84"/>
                </a:solidFill>
                <a:latin typeface="黑体" panose="02010609060101010101" pitchFamily="49" charset="-122"/>
                <a:ea typeface="黑体" panose="02010609060101010101" pitchFamily="49" charset="-122"/>
              </a:rPr>
              <a:t>下图显示了一个支付账单的对象流。</a:t>
            </a:r>
          </a:p>
          <a:p>
            <a:pPr indent="-228600">
              <a:buNone/>
            </a:pPr>
            <a:endParaRPr lang="zh-CN" altLang="en-US" sz="2000" dirty="0">
              <a:solidFill>
                <a:srgbClr val="000000"/>
              </a:solidFill>
              <a:latin typeface="黑体" panose="02010609060101010101" charset="-122"/>
              <a:ea typeface="黑体" panose="02010609060101010101" charset="-122"/>
            </a:endParaRPr>
          </a:p>
        </p:txBody>
      </p:sp>
      <p:sp>
        <p:nvSpPr>
          <p:cNvPr id="42000" name="PA_文本框 68"/>
          <p:cNvSpPr>
            <a:spLocks noChangeArrowheads="1"/>
          </p:cNvSpPr>
          <p:nvPr>
            <p:custDataLst>
              <p:tags r:id="rId7"/>
            </p:custDataLst>
          </p:nvPr>
        </p:nvSpPr>
        <p:spPr bwMode="auto">
          <a:xfrm>
            <a:off x="4587731" y="4925771"/>
            <a:ext cx="38779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zh-CN" altLang="en-US" sz="2000" b="1" dirty="0">
                <a:solidFill>
                  <a:srgbClr val="F8B193"/>
                </a:solidFill>
                <a:latin typeface="黑体" panose="02010609060101010101" charset="-122"/>
                <a:ea typeface="黑体" panose="02010609060101010101" charset="-122"/>
              </a:rPr>
              <a:t>图</a:t>
            </a:r>
            <a:r>
              <a:rPr lang="en-US" altLang="zh-CN" sz="2000" b="1" dirty="0">
                <a:solidFill>
                  <a:srgbClr val="F8B193"/>
                </a:solidFill>
                <a:latin typeface="黑体" panose="02010609060101010101" charset="-122"/>
                <a:ea typeface="黑体" panose="02010609060101010101" charset="-122"/>
              </a:rPr>
              <a:t>7.18 </a:t>
            </a:r>
            <a:r>
              <a:rPr lang="zh-CN" altLang="en-US" sz="2000" b="1" dirty="0">
                <a:solidFill>
                  <a:srgbClr val="F8B193"/>
                </a:solidFill>
                <a:latin typeface="黑体" panose="02010609060101010101" charset="-122"/>
                <a:ea typeface="黑体" panose="02010609060101010101" charset="-122"/>
              </a:rPr>
              <a:t>支付账单的对象流</a:t>
            </a: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10" name="Picture 4">
            <a:extLst>
              <a:ext uri="{FF2B5EF4-FFF2-40B4-BE49-F238E27FC236}">
                <a16:creationId xmlns:a16="http://schemas.microsoft.com/office/drawing/2014/main" id="{A8ED3814-BF7A-42A6-B4D0-6D457741149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t="17230" b="18947"/>
          <a:stretch>
            <a:fillRect/>
          </a:stretch>
        </p:blipFill>
        <p:spPr bwMode="auto">
          <a:xfrm>
            <a:off x="3467100" y="4060568"/>
            <a:ext cx="52578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86315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2" name="PA_矩形 9"/>
          <p:cNvSpPr>
            <a:spLocks noChangeArrowheads="1"/>
          </p:cNvSpPr>
          <p:nvPr>
            <p:custDataLst>
              <p:tags r:id="rId5"/>
            </p:custDataLst>
          </p:nvPr>
        </p:nvSpPr>
        <p:spPr bwMode="auto">
          <a:xfrm>
            <a:off x="1150144" y="28446"/>
            <a:ext cx="51113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algn="ctr" fontAlgn="base">
              <a:lnSpc>
                <a:spcPct val="100000"/>
              </a:lnSpc>
              <a:spcBef>
                <a:spcPct val="0"/>
              </a:spcBef>
              <a:spcAft>
                <a:spcPct val="0"/>
              </a:spcAft>
              <a:buNone/>
              <a:defRPr/>
            </a:pPr>
            <a:r>
              <a:rPr lang="en-US" altLang="zh-CN" sz="2400" dirty="0">
                <a:solidFill>
                  <a:srgbClr val="000000"/>
                </a:solidFill>
                <a:latin typeface="黑体" panose="02010609060101010101" charset="-122"/>
                <a:ea typeface="黑体" panose="02010609060101010101" charset="-122"/>
              </a:rPr>
              <a:t>7.2.10</a:t>
            </a:r>
            <a:r>
              <a:rPr lang="zh-CN" altLang="en-US" sz="2400" dirty="0">
                <a:solidFill>
                  <a:srgbClr val="000000"/>
                </a:solidFill>
                <a:latin typeface="黑体" panose="02010609060101010101" charset="-122"/>
                <a:ea typeface="黑体" panose="02010609060101010101" charset="-122"/>
              </a:rPr>
              <a:t>活动图的建模技术及应用</a:t>
            </a:r>
            <a:endParaRPr lang="en-US" altLang="zh-CN" sz="2400"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42" name="PA_文本框 21"/>
          <p:cNvSpPr>
            <a:spLocks noChangeArrowheads="1"/>
          </p:cNvSpPr>
          <p:nvPr>
            <p:custDataLst>
              <p:tags r:id="rId6"/>
            </p:custDataLst>
          </p:nvPr>
        </p:nvSpPr>
        <p:spPr bwMode="auto">
          <a:xfrm>
            <a:off x="457200" y="3203476"/>
            <a:ext cx="95672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rPr>
              <a:t>对工作流建模强调与系统进行交互的对象所观察到的活动。工作流一般处于系统的边界，用于可视化、详述、构造和文档化开发系统所涉及的业务流程。用于业务建模的时候，每一条泳道表示一个职责单位，该图能够有效地体现出所有职责单位之间的工作职责，业务范围及之间的交互关系、信息流程。 </a:t>
            </a:r>
          </a:p>
        </p:txBody>
      </p:sp>
      <p:sp>
        <p:nvSpPr>
          <p:cNvPr id="43" name="PA_文本框 22"/>
          <p:cNvSpPr>
            <a:spLocks noChangeArrowheads="1"/>
          </p:cNvSpPr>
          <p:nvPr>
            <p:custDataLst>
              <p:tags r:id="rId7"/>
            </p:custDataLst>
          </p:nvPr>
        </p:nvSpPr>
        <p:spPr bwMode="auto">
          <a:xfrm>
            <a:off x="457200" y="5524459"/>
            <a:ext cx="910958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rPr>
              <a:t>在这种情况下活动图本质上就是流程图，它描述系统的活动、判定点和分支等部分。因此，在</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中，可以把活动图作为流程图来使用，用于对系统的操作建模。每一个对象占据一个泳道，而活动则是该对象的成员方法。 </a:t>
            </a:r>
          </a:p>
        </p:txBody>
      </p:sp>
      <p:sp>
        <p:nvSpPr>
          <p:cNvPr id="56" name="PA_任意多边形 34"/>
          <p:cNvSpPr/>
          <p:nvPr>
            <p:custDataLst>
              <p:tags r:id="rId8"/>
            </p:custDataLst>
          </p:nvPr>
        </p:nvSpPr>
        <p:spPr bwMode="auto">
          <a:xfrm flipH="1">
            <a:off x="0" y="2334476"/>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 name="PA_文本框 44"/>
          <p:cNvSpPr>
            <a:spLocks noChangeArrowheads="1"/>
          </p:cNvSpPr>
          <p:nvPr>
            <p:custDataLst>
              <p:tags r:id="rId9"/>
            </p:custDataLst>
          </p:nvPr>
        </p:nvSpPr>
        <p:spPr bwMode="auto">
          <a:xfrm flipH="1">
            <a:off x="-69242" y="2333851"/>
            <a:ext cx="34969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400" dirty="0">
                <a:solidFill>
                  <a:srgbClr val="FFFFFF"/>
                </a:solidFill>
                <a:latin typeface="黑体" panose="02010609060101010101" charset="-122"/>
                <a:ea typeface="黑体" panose="02010609060101010101" charset="-122"/>
              </a:rPr>
              <a:t>1.</a:t>
            </a:r>
            <a:r>
              <a:rPr lang="zh-CN" altLang="en-US" sz="2400" dirty="0">
                <a:solidFill>
                  <a:srgbClr val="FFFFFF"/>
                </a:solidFill>
                <a:latin typeface="黑体" panose="02010609060101010101" charset="-122"/>
                <a:ea typeface="黑体" panose="02010609060101010101" charset="-122"/>
              </a:rPr>
              <a:t>为工作流建模</a:t>
            </a:r>
          </a:p>
        </p:txBody>
      </p:sp>
      <p:sp>
        <p:nvSpPr>
          <p:cNvPr id="59" name="PA_文本框 22"/>
          <p:cNvSpPr>
            <a:spLocks noChangeArrowheads="1"/>
          </p:cNvSpPr>
          <p:nvPr>
            <p:custDataLst>
              <p:tags r:id="rId10"/>
            </p:custDataLst>
          </p:nvPr>
        </p:nvSpPr>
        <p:spPr bwMode="auto">
          <a:xfrm>
            <a:off x="457200" y="1386884"/>
            <a:ext cx="105080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b="1" dirty="0">
                <a:solidFill>
                  <a:srgbClr val="C06C84"/>
                </a:solidFill>
                <a:latin typeface="黑体" panose="02010609060101010101" pitchFamily="49" charset="-122"/>
                <a:ea typeface="黑体" panose="02010609060101010101" pitchFamily="49" charset="-122"/>
              </a:rPr>
              <a:t>活动图用于对系统的动态行为建模，在对一个系统建模时，通常有两种使用活动图的方式：</a:t>
            </a:r>
          </a:p>
        </p:txBody>
      </p:sp>
      <p:sp>
        <p:nvSpPr>
          <p:cNvPr id="62" name="PA_任意多边形 34"/>
          <p:cNvSpPr/>
          <p:nvPr>
            <p:custDataLst>
              <p:tags r:id="rId11"/>
            </p:custDataLst>
          </p:nvPr>
        </p:nvSpPr>
        <p:spPr bwMode="auto">
          <a:xfrm flipH="1">
            <a:off x="0" y="4640966"/>
            <a:ext cx="4660249" cy="719884"/>
          </a:xfrm>
          <a:custGeom>
            <a:avLst/>
            <a:gdLst>
              <a:gd name="T0" fmla="*/ 462523 w 4736306"/>
              <a:gd name="T1" fmla="*/ 0 h 925514"/>
              <a:gd name="T2" fmla="*/ 519645 w 4736306"/>
              <a:gd name="T3" fmla="*/ 5761 h 925514"/>
              <a:gd name="T4" fmla="*/ 519645 w 4736306"/>
              <a:gd name="T5" fmla="*/ 0 h 925514"/>
              <a:gd name="T6" fmla="*/ 4733924 w 4736306"/>
              <a:gd name="T7" fmla="*/ 0 h 925514"/>
              <a:gd name="T8" fmla="*/ 4733924 w 4736306"/>
              <a:gd name="T9" fmla="*/ 925511 h 925514"/>
              <a:gd name="T10" fmla="*/ 519645 w 4736306"/>
              <a:gd name="T11" fmla="*/ 925511 h 925514"/>
              <a:gd name="T12" fmla="*/ 519645 w 4736306"/>
              <a:gd name="T13" fmla="*/ 919750 h 925514"/>
              <a:gd name="T14" fmla="*/ 462523 w 4736306"/>
              <a:gd name="T15" fmla="*/ 925511 h 925514"/>
              <a:gd name="T16" fmla="*/ 0 w 4736306"/>
              <a:gd name="T17" fmla="*/ 462757 h 925514"/>
              <a:gd name="T18" fmla="*/ 462523 w 4736306"/>
              <a:gd name="T19" fmla="*/ 0 h 925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36306"/>
              <a:gd name="T31" fmla="*/ 0 h 925514"/>
              <a:gd name="T32" fmla="*/ 4736306 w 4736306"/>
              <a:gd name="T33" fmla="*/ 925514 h 925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36306" h="925514">
                <a:moveTo>
                  <a:pt x="462757" y="0"/>
                </a:moveTo>
                <a:lnTo>
                  <a:pt x="519906" y="5761"/>
                </a:lnTo>
                <a:lnTo>
                  <a:pt x="519906" y="0"/>
                </a:lnTo>
                <a:lnTo>
                  <a:pt x="4736306" y="0"/>
                </a:lnTo>
                <a:lnTo>
                  <a:pt x="4736306" y="925514"/>
                </a:lnTo>
                <a:lnTo>
                  <a:pt x="519906" y="925514"/>
                </a:lnTo>
                <a:lnTo>
                  <a:pt x="519906" y="919753"/>
                </a:lnTo>
                <a:lnTo>
                  <a:pt x="462757" y="925514"/>
                </a:lnTo>
                <a:cubicBezTo>
                  <a:pt x="207183" y="925514"/>
                  <a:pt x="0" y="718331"/>
                  <a:pt x="0" y="462757"/>
                </a:cubicBezTo>
                <a:cubicBezTo>
                  <a:pt x="0" y="207183"/>
                  <a:pt x="207183" y="0"/>
                  <a:pt x="462757" y="0"/>
                </a:cubicBezTo>
                <a:close/>
              </a:path>
            </a:pathLst>
          </a:cu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 name="PA_文本框 44"/>
          <p:cNvSpPr>
            <a:spLocks noChangeArrowheads="1"/>
          </p:cNvSpPr>
          <p:nvPr>
            <p:custDataLst>
              <p:tags r:id="rId12"/>
            </p:custDataLst>
          </p:nvPr>
        </p:nvSpPr>
        <p:spPr bwMode="auto">
          <a:xfrm flipH="1">
            <a:off x="0" y="4693462"/>
            <a:ext cx="34969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Calibri" panose="020F0502020204030204" pitchFamily="34" charset="0"/>
              </a:rPr>
              <a:t>2.</a:t>
            </a:r>
            <a:r>
              <a:rPr lang="zh-CN" altLang="en-US" sz="2400" dirty="0"/>
              <a:t> </a:t>
            </a:r>
            <a:r>
              <a:rPr lang="zh-CN" altLang="en-US" sz="2400" dirty="0">
                <a:solidFill>
                  <a:srgbClr val="FFFFFF"/>
                </a:solidFill>
                <a:latin typeface="黑体" panose="02010609060101010101" charset="-122"/>
                <a:ea typeface="黑体" panose="02010609060101010101" charset="-122"/>
              </a:rPr>
              <a:t>为对象的操作建模</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en-US" altLang="zh-CN" sz="2400" b="0" i="0" u="none" strike="noStrike" kern="1200" cap="none" spc="0" normalizeH="0" baseline="0" noProof="0" dirty="0">
              <a:ln>
                <a:noFill/>
              </a:ln>
              <a:solidFill>
                <a:srgbClr val="FFFFFF"/>
              </a:solidFill>
              <a:effectLst/>
              <a:uLnTx/>
              <a:uFillTx/>
              <a:latin typeface="黑体" panose="02010609060101010101" charset="-122"/>
              <a:ea typeface="黑体" panose="02010609060101010101" charset="-122"/>
              <a:cs typeface="+mn-cs"/>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28"/>
                                        </p:tgtEl>
                                        <p:attrNameLst>
                                          <p:attrName>style.visibility</p:attrName>
                                        </p:attrNameLst>
                                      </p:cBhvr>
                                      <p:to>
                                        <p:strVal val="visible"/>
                                      </p:to>
                                    </p:set>
                                    <p:anim to="" calcmode="lin" valueType="num">
                                      <p:cBhvr>
                                        <p:cTn id="7" dur="700" fill="hold">
                                          <p:stCondLst>
                                            <p:cond delay="0"/>
                                          </p:stCondLst>
                                        </p:cTn>
                                        <p:tgtEl>
                                          <p:spTgt spid="28"/>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28"/>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29"/>
                                        </p:tgtEl>
                                        <p:attrNameLst>
                                          <p:attrName>style.visibility</p:attrName>
                                        </p:attrNameLst>
                                      </p:cBhvr>
                                      <p:to>
                                        <p:strVal val="visible"/>
                                      </p:to>
                                    </p:set>
                                    <p:anim to="" calcmode="lin" valueType="num">
                                      <p:cBhvr>
                                        <p:cTn id="11" dur="700" fill="hold">
                                          <p:stCondLst>
                                            <p:cond delay="0"/>
                                          </p:stCondLst>
                                        </p:cTn>
                                        <p:tgtEl>
                                          <p:spTgt spid="29"/>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29"/>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0"/>
                                        </p:tgtEl>
                                        <p:attrNameLst>
                                          <p:attrName>style.visibility</p:attrName>
                                        </p:attrNameLst>
                                      </p:cBhvr>
                                      <p:to>
                                        <p:strVal val="visible"/>
                                      </p:to>
                                    </p:set>
                                    <p:anim to="" calcmode="lin" valueType="num">
                                      <p:cBhvr>
                                        <p:cTn id="15" dur="700" fill="hold">
                                          <p:stCondLst>
                                            <p:cond delay="0"/>
                                          </p:stCondLst>
                                        </p:cTn>
                                        <p:tgtEl>
                                          <p:spTgt spid="30"/>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0"/>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
                                        </p:tgtEl>
                                        <p:attrNameLst>
                                          <p:attrName>style.visibility</p:attrName>
                                        </p:attrNameLst>
                                      </p:cBhvr>
                                      <p:to>
                                        <p:strVal val="visible"/>
                                      </p:to>
                                    </p:set>
                                    <p:anim to="" calcmode="lin" valueType="num">
                                      <p:cBhvr>
                                        <p:cTn id="19" dur="700" fill="hold">
                                          <p:stCondLst>
                                            <p:cond delay="0"/>
                                          </p:stCondLst>
                                        </p:cTn>
                                        <p:tgtEl>
                                          <p:spTgt spid="31"/>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2"/>
                                        </p:tgtEl>
                                        <p:attrNameLst>
                                          <p:attrName>style.visibility</p:attrName>
                                        </p:attrNameLst>
                                      </p:cBhvr>
                                      <p:to>
                                        <p:strVal val="visible"/>
                                      </p:to>
                                    </p:set>
                                    <p:anim to="" calcmode="lin" valueType="num">
                                      <p:cBhvr>
                                        <p:cTn id="23" dur="700" fill="hold">
                                          <p:stCondLst>
                                            <p:cond delay="0"/>
                                          </p:stCondLst>
                                        </p:cTn>
                                        <p:tgtEl>
                                          <p:spTgt spid="32"/>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p:bldP spid="42" grpId="0"/>
      <p:bldP spid="43" grpId="0"/>
      <p:bldP spid="56" grpId="0" animBg="1"/>
      <p:bldP spid="57" grpId="0"/>
      <p:bldP spid="59" grpId="0"/>
      <p:bldP spid="62" grpId="0" animBg="1"/>
      <p:bldP spid="6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60418" name="PA_矩形 1">
            <a:extLst>
              <a:ext uri="{FF2B5EF4-FFF2-40B4-BE49-F238E27FC236}">
                <a16:creationId xmlns:a16="http://schemas.microsoft.com/office/drawing/2014/main" id="{84138801-043D-49DC-ABAF-2566E1DB83EF}"/>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19" name="PA_矩形 2">
            <a:extLst>
              <a:ext uri="{FF2B5EF4-FFF2-40B4-BE49-F238E27FC236}">
                <a16:creationId xmlns:a16="http://schemas.microsoft.com/office/drawing/2014/main" id="{4D860CCC-5FDF-4752-A268-C483662EFBB1}"/>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0" name="PA_矩形 3">
            <a:extLst>
              <a:ext uri="{FF2B5EF4-FFF2-40B4-BE49-F238E27FC236}">
                <a16:creationId xmlns:a16="http://schemas.microsoft.com/office/drawing/2014/main" id="{AC53BF1D-6F2B-49F2-9316-464CC57C9F81}"/>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1" name="PA_矩形 4">
            <a:extLst>
              <a:ext uri="{FF2B5EF4-FFF2-40B4-BE49-F238E27FC236}">
                <a16:creationId xmlns:a16="http://schemas.microsoft.com/office/drawing/2014/main" id="{E5F10AE1-5F68-420B-A578-CB21B4A6E56D}"/>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60422" name="PA_矩形 9">
            <a:extLst>
              <a:ext uri="{FF2B5EF4-FFF2-40B4-BE49-F238E27FC236}">
                <a16:creationId xmlns:a16="http://schemas.microsoft.com/office/drawing/2014/main" id="{816386E0-A24D-43E5-8E44-A00B27CBBCA2}"/>
              </a:ext>
            </a:extLst>
          </p:cNvPr>
          <p:cNvSpPr>
            <a:spLocks noChangeArrowheads="1"/>
          </p:cNvSpPr>
          <p:nvPr>
            <p:custDataLst>
              <p:tags r:id="rId5"/>
            </p:custDataLst>
          </p:nvPr>
        </p:nvSpPr>
        <p:spPr bwMode="auto">
          <a:xfrm>
            <a:off x="1576387" y="61267"/>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sz="2400" dirty="0">
                <a:solidFill>
                  <a:srgbClr val="000000"/>
                </a:solidFill>
                <a:latin typeface="黑体" panose="02010609060101010101" charset="-122"/>
                <a:ea typeface="黑体" panose="02010609060101010101" charset="-122"/>
              </a:rPr>
              <a:t>7.2.11</a:t>
            </a:r>
            <a:r>
              <a:rPr lang="zh-CN" altLang="en-US" sz="2400" dirty="0">
                <a:solidFill>
                  <a:srgbClr val="000000"/>
                </a:solidFill>
                <a:latin typeface="黑体" panose="02010609060101010101" charset="-122"/>
                <a:ea typeface="黑体" panose="02010609060101010101" charset="-122"/>
              </a:rPr>
              <a:t>状态图和活动图的比较</a:t>
            </a:r>
            <a:endParaRPr lang="zh-CN" altLang="en-US" sz="2400"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60425" name="PA_等腰三角形 14">
            <a:extLst>
              <a:ext uri="{FF2B5EF4-FFF2-40B4-BE49-F238E27FC236}">
                <a16:creationId xmlns:a16="http://schemas.microsoft.com/office/drawing/2014/main" id="{89CBC8BB-DD0F-434F-9ED4-EA7055ECDFB9}"/>
              </a:ext>
            </a:extLst>
          </p:cNvPr>
          <p:cNvSpPr>
            <a:spLocks noChangeArrowheads="1"/>
          </p:cNvSpPr>
          <p:nvPr>
            <p:custDataLst>
              <p:tags r:id="rId6"/>
            </p:custDataLst>
          </p:nvPr>
        </p:nvSpPr>
        <p:spPr bwMode="auto">
          <a:xfrm rot="5400000">
            <a:off x="943769" y="2824956"/>
            <a:ext cx="2108200" cy="1817688"/>
          </a:xfrm>
          <a:prstGeom prst="triangle">
            <a:avLst>
              <a:gd name="adj" fmla="val 50000"/>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60426" name="PA_图片 16">
            <a:extLst>
              <a:ext uri="{FF2B5EF4-FFF2-40B4-BE49-F238E27FC236}">
                <a16:creationId xmlns:a16="http://schemas.microsoft.com/office/drawing/2014/main" id="{8F8C5381-CA2F-40E0-A0C6-3B8CE9A1FE4F}"/>
              </a:ext>
            </a:extLst>
          </p:cNvPr>
          <p:cNvPicPr>
            <a:picLocks noChangeAspect="1" noChangeArrowheads="1"/>
          </p:cNvPicPr>
          <p:nvPr>
            <p:custDataLst>
              <p:tags r:id="rId7"/>
            </p:custDataLst>
          </p:nvPr>
        </p:nvPicPr>
        <p:blipFill>
          <a:blip r:embed="rId11">
            <a:extLst>
              <a:ext uri="{28A0092B-C50C-407E-A947-70E740481C1C}">
                <a14:useLocalDpi xmlns:a14="http://schemas.microsoft.com/office/drawing/2010/main" val="0"/>
              </a:ext>
            </a:extLst>
          </a:blip>
          <a:srcRect/>
          <a:stretch>
            <a:fillRect/>
          </a:stretch>
        </p:blipFill>
        <p:spPr bwMode="auto">
          <a:xfrm>
            <a:off x="1428750" y="3416300"/>
            <a:ext cx="569913"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9" name="PA_文本框 21">
            <a:extLst>
              <a:ext uri="{FF2B5EF4-FFF2-40B4-BE49-F238E27FC236}">
                <a16:creationId xmlns:a16="http://schemas.microsoft.com/office/drawing/2014/main" id="{12507324-8F03-4BB2-9FFD-8FC2C197F582}"/>
              </a:ext>
            </a:extLst>
          </p:cNvPr>
          <p:cNvSpPr>
            <a:spLocks noChangeArrowheads="1"/>
          </p:cNvSpPr>
          <p:nvPr>
            <p:custDataLst>
              <p:tags r:id="rId8"/>
            </p:custDataLst>
          </p:nvPr>
        </p:nvSpPr>
        <p:spPr bwMode="auto">
          <a:xfrm flipH="1">
            <a:off x="4085431" y="1668320"/>
            <a:ext cx="7017544" cy="42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Font typeface="Wingdings" panose="05000000000000000000" pitchFamily="2" charset="2"/>
              <a:buNone/>
            </a:pPr>
            <a:r>
              <a:rPr lang="zh-CN" altLang="en-US" sz="2400" b="1" dirty="0">
                <a:solidFill>
                  <a:srgbClr val="F67280"/>
                </a:solidFill>
                <a:latin typeface="黑体" panose="02010609060101010101" pitchFamily="49" charset="-122"/>
                <a:ea typeface="黑体" panose="02010609060101010101" pitchFamily="49" charset="-122"/>
              </a:rPr>
              <a:t>状态图和活动图</a:t>
            </a:r>
            <a:endParaRPr lang="en-US" altLang="zh-CN" sz="2400" b="1" dirty="0">
              <a:solidFill>
                <a:srgbClr val="F6728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都是用于对系统的动态行为建模。状态机是展示状态与状态转换的图。通常一个状态机依附于一个类，并且描述这个类实例对接收到的事物的反应。状态机有两种可视化方式，分别是状态图和活动图。如果强调对象的潜在状态和这些状态的间的转换，一般使用状态图；如果强调从活动到活动的控制流，一般使用活动图。活动图被设计用于描述一个过程或操作的工作步骤，从这方面讲，它可以算是状态的一种扩展方式，状态图描述一个对象的状态以及状态的改变，而活动图除了描述对象状态外，更突出了它的活动。</a:t>
            </a:r>
          </a:p>
        </p:txBody>
      </p:sp>
    </p:spTree>
    <p:extLst>
      <p:ext uri="{BB962C8B-B14F-4D97-AF65-F5344CB8AC3E}">
        <p14:creationId xmlns:p14="http://schemas.microsoft.com/office/powerpoint/2010/main" val="1423157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60418"/>
                                        </p:tgtEl>
                                        <p:attrNameLst>
                                          <p:attrName>style.visibility</p:attrName>
                                        </p:attrNameLst>
                                      </p:cBhvr>
                                      <p:to>
                                        <p:strVal val="visible"/>
                                      </p:to>
                                    </p:set>
                                    <p:anim to="" calcmode="lin" valueType="num">
                                      <p:cBhvr>
                                        <p:cTn id="7" dur="700" fill="hold">
                                          <p:stCondLst>
                                            <p:cond delay="0"/>
                                          </p:stCondLst>
                                        </p:cTn>
                                        <p:tgtEl>
                                          <p:spTgt spid="6041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6041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60419"/>
                                        </p:tgtEl>
                                        <p:attrNameLst>
                                          <p:attrName>style.visibility</p:attrName>
                                        </p:attrNameLst>
                                      </p:cBhvr>
                                      <p:to>
                                        <p:strVal val="visible"/>
                                      </p:to>
                                    </p:set>
                                    <p:anim to="" calcmode="lin" valueType="num">
                                      <p:cBhvr>
                                        <p:cTn id="11" dur="700" fill="hold">
                                          <p:stCondLst>
                                            <p:cond delay="0"/>
                                          </p:stCondLst>
                                        </p:cTn>
                                        <p:tgtEl>
                                          <p:spTgt spid="6041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6041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60420"/>
                                        </p:tgtEl>
                                        <p:attrNameLst>
                                          <p:attrName>style.visibility</p:attrName>
                                        </p:attrNameLst>
                                      </p:cBhvr>
                                      <p:to>
                                        <p:strVal val="visible"/>
                                      </p:to>
                                    </p:set>
                                    <p:anim to="" calcmode="lin" valueType="num">
                                      <p:cBhvr>
                                        <p:cTn id="15" dur="700" fill="hold">
                                          <p:stCondLst>
                                            <p:cond delay="0"/>
                                          </p:stCondLst>
                                        </p:cTn>
                                        <p:tgtEl>
                                          <p:spTgt spid="6042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6042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60421"/>
                                        </p:tgtEl>
                                        <p:attrNameLst>
                                          <p:attrName>style.visibility</p:attrName>
                                        </p:attrNameLst>
                                      </p:cBhvr>
                                      <p:to>
                                        <p:strVal val="visible"/>
                                      </p:to>
                                    </p:set>
                                    <p:anim to="" calcmode="lin" valueType="num">
                                      <p:cBhvr>
                                        <p:cTn id="19" dur="700" fill="hold">
                                          <p:stCondLst>
                                            <p:cond delay="0"/>
                                          </p:stCondLst>
                                        </p:cTn>
                                        <p:tgtEl>
                                          <p:spTgt spid="6042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6042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60422"/>
                                        </p:tgtEl>
                                        <p:attrNameLst>
                                          <p:attrName>style.visibility</p:attrName>
                                        </p:attrNameLst>
                                      </p:cBhvr>
                                      <p:to>
                                        <p:strVal val="visible"/>
                                      </p:to>
                                    </p:set>
                                    <p:anim to="" calcmode="lin" valueType="num">
                                      <p:cBhvr>
                                        <p:cTn id="23" dur="700" fill="hold">
                                          <p:stCondLst>
                                            <p:cond delay="0"/>
                                          </p:stCondLst>
                                        </p:cTn>
                                        <p:tgtEl>
                                          <p:spTgt spid="6042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60422"/>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60425"/>
                                        </p:tgtEl>
                                        <p:attrNameLst>
                                          <p:attrName>style.visibility</p:attrName>
                                        </p:attrNameLst>
                                      </p:cBhvr>
                                      <p:to>
                                        <p:strVal val="visible"/>
                                      </p:to>
                                    </p:set>
                                    <p:anim to="" calcmode="lin" valueType="num">
                                      <p:cBhvr>
                                        <p:cTn id="27" dur="700" fill="hold">
                                          <p:stCondLst>
                                            <p:cond delay="0"/>
                                          </p:stCondLst>
                                        </p:cTn>
                                        <p:tgtEl>
                                          <p:spTgt spid="60425"/>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60425"/>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60426"/>
                                        </p:tgtEl>
                                        <p:attrNameLst>
                                          <p:attrName>style.visibility</p:attrName>
                                        </p:attrNameLst>
                                      </p:cBhvr>
                                      <p:to>
                                        <p:strVal val="visible"/>
                                      </p:to>
                                    </p:set>
                                    <p:anim to="" calcmode="lin" valueType="num">
                                      <p:cBhvr>
                                        <p:cTn id="31" dur="700" fill="hold">
                                          <p:stCondLst>
                                            <p:cond delay="0"/>
                                          </p:stCondLst>
                                        </p:cTn>
                                        <p:tgtEl>
                                          <p:spTgt spid="60426"/>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60426"/>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60429"/>
                                        </p:tgtEl>
                                        <p:attrNameLst>
                                          <p:attrName>style.visibility</p:attrName>
                                        </p:attrNameLst>
                                      </p:cBhvr>
                                      <p:to>
                                        <p:strVal val="visible"/>
                                      </p:to>
                                    </p:set>
                                    <p:anim to="" calcmode="lin" valueType="num">
                                      <p:cBhvr>
                                        <p:cTn id="35" dur="700" fill="hold">
                                          <p:stCondLst>
                                            <p:cond delay="0"/>
                                          </p:stCondLst>
                                        </p:cTn>
                                        <p:tgtEl>
                                          <p:spTgt spid="60429"/>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60429"/>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autoUpdateAnimBg="0"/>
      <p:bldP spid="60419" grpId="0" animBg="1" autoUpdateAnimBg="0"/>
      <p:bldP spid="60420" grpId="0" animBg="1" autoUpdateAnimBg="0"/>
      <p:bldP spid="60421" grpId="0" animBg="1" autoUpdateAnimBg="0"/>
      <p:bldP spid="60422" grpId="0"/>
      <p:bldP spid="60425" grpId="0" animBg="1" autoUpdateAnimBg="0"/>
      <p:bldP spid="60429"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47106" name="PA_矩形 1">
            <a:extLst>
              <a:ext uri="{FF2B5EF4-FFF2-40B4-BE49-F238E27FC236}">
                <a16:creationId xmlns:a16="http://schemas.microsoft.com/office/drawing/2014/main" id="{E9448FCE-EAC8-4736-893C-EF7A1A8E42E1}"/>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7" name="PA_矩形 2">
            <a:extLst>
              <a:ext uri="{FF2B5EF4-FFF2-40B4-BE49-F238E27FC236}">
                <a16:creationId xmlns:a16="http://schemas.microsoft.com/office/drawing/2014/main" id="{C9D4CC5D-D7B7-46BE-A0D6-064097C6875F}"/>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8" name="PA_矩形 3">
            <a:extLst>
              <a:ext uri="{FF2B5EF4-FFF2-40B4-BE49-F238E27FC236}">
                <a16:creationId xmlns:a16="http://schemas.microsoft.com/office/drawing/2014/main" id="{599E111D-3FF7-4A70-91BB-C611914A7178}"/>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09" name="PA_矩形 4">
            <a:extLst>
              <a:ext uri="{FF2B5EF4-FFF2-40B4-BE49-F238E27FC236}">
                <a16:creationId xmlns:a16="http://schemas.microsoft.com/office/drawing/2014/main" id="{64E6EBBB-556E-442B-9938-746769DC3E2F}"/>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10" name="PA_矩形 9">
            <a:extLst>
              <a:ext uri="{FF2B5EF4-FFF2-40B4-BE49-F238E27FC236}">
                <a16:creationId xmlns:a16="http://schemas.microsoft.com/office/drawing/2014/main" id="{6D06BC69-877F-49CF-B25F-5DB2D8FF721A}"/>
              </a:ext>
            </a:extLst>
          </p:cNvPr>
          <p:cNvSpPr>
            <a:spLocks noChangeArrowheads="1"/>
          </p:cNvSpPr>
          <p:nvPr>
            <p:custDataLst>
              <p:tags r:id="rId5"/>
            </p:custDataLst>
          </p:nvPr>
        </p:nvSpPr>
        <p:spPr bwMode="auto">
          <a:xfrm>
            <a:off x="1708150" y="76200"/>
            <a:ext cx="141577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sz="2400" dirty="0">
                <a:solidFill>
                  <a:srgbClr val="000000"/>
                </a:solidFill>
                <a:latin typeface="黑体" panose="02010609060101010101" charset="-122"/>
                <a:ea typeface="黑体" panose="02010609060101010101" charset="-122"/>
              </a:rPr>
              <a:t>7.3</a:t>
            </a:r>
            <a:r>
              <a:rPr lang="zh-CN" altLang="en-US" sz="2400" dirty="0">
                <a:solidFill>
                  <a:srgbClr val="000000"/>
                </a:solidFill>
                <a:latin typeface="黑体" panose="02010609060101010101" charset="-122"/>
                <a:ea typeface="黑体" panose="02010609060101010101" charset="-122"/>
              </a:rPr>
              <a:t>小结 </a:t>
            </a:r>
            <a:endParaRPr lang="zh-CN" altLang="en-US" sz="2400" dirty="0">
              <a:solidFill>
                <a:srgbClr val="000000"/>
              </a:solidFill>
              <a:latin typeface="黑体" panose="02010609060101010101" charset="-122"/>
              <a:ea typeface="黑体" panose="02010609060101010101"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grpSp>
        <p:nvGrpSpPr>
          <p:cNvPr id="47113" name="PA_组合 27">
            <a:extLst>
              <a:ext uri="{FF2B5EF4-FFF2-40B4-BE49-F238E27FC236}">
                <a16:creationId xmlns:a16="http://schemas.microsoft.com/office/drawing/2014/main" id="{DE9F4D78-91A9-43FB-B48F-14FC27C21D36}"/>
              </a:ext>
            </a:extLst>
          </p:cNvPr>
          <p:cNvGrpSpPr>
            <a:grpSpLocks/>
          </p:cNvGrpSpPr>
          <p:nvPr>
            <p:custDataLst>
              <p:tags r:id="rId6"/>
            </p:custDataLst>
          </p:nvPr>
        </p:nvGrpSpPr>
        <p:grpSpPr bwMode="auto">
          <a:xfrm>
            <a:off x="730250" y="1189038"/>
            <a:ext cx="4727575" cy="696912"/>
            <a:chOff x="0" y="0"/>
            <a:chExt cx="4727045" cy="649007"/>
          </a:xfrm>
        </p:grpSpPr>
        <p:sp>
          <p:nvSpPr>
            <p:cNvPr id="47121" name="矩形 12">
              <a:extLst>
                <a:ext uri="{FF2B5EF4-FFF2-40B4-BE49-F238E27FC236}">
                  <a16:creationId xmlns:a16="http://schemas.microsoft.com/office/drawing/2014/main" id="{C85DA2A9-55BA-44A7-8308-84066D8EE18F}"/>
                </a:ext>
              </a:extLst>
            </p:cNvPr>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22" name="矩形 13">
              <a:extLst>
                <a:ext uri="{FF2B5EF4-FFF2-40B4-BE49-F238E27FC236}">
                  <a16:creationId xmlns:a16="http://schemas.microsoft.com/office/drawing/2014/main" id="{39BE2075-2528-48D5-823A-9703EAF53DEB}"/>
                </a:ext>
              </a:extLst>
            </p:cNvPr>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23" name="矩形 14">
              <a:extLst>
                <a:ext uri="{FF2B5EF4-FFF2-40B4-BE49-F238E27FC236}">
                  <a16:creationId xmlns:a16="http://schemas.microsoft.com/office/drawing/2014/main" id="{863A4938-903C-4A12-A2E1-F2284E42DEAD}"/>
                </a:ext>
              </a:extLst>
            </p:cNvPr>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24" name="矩形 15">
              <a:extLst>
                <a:ext uri="{FF2B5EF4-FFF2-40B4-BE49-F238E27FC236}">
                  <a16:creationId xmlns:a16="http://schemas.microsoft.com/office/drawing/2014/main" id="{06A22484-4771-44CE-9CCF-7183831F40A1}"/>
                </a:ext>
              </a:extLst>
            </p:cNvPr>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grpSp>
        <p:nvGrpSpPr>
          <p:cNvPr id="47114" name="PA_组合 28">
            <a:extLst>
              <a:ext uri="{FF2B5EF4-FFF2-40B4-BE49-F238E27FC236}">
                <a16:creationId xmlns:a16="http://schemas.microsoft.com/office/drawing/2014/main" id="{3F71C534-1296-4C59-8BEF-E5B633C468B4}"/>
              </a:ext>
            </a:extLst>
          </p:cNvPr>
          <p:cNvGrpSpPr>
            <a:grpSpLocks/>
          </p:cNvGrpSpPr>
          <p:nvPr>
            <p:custDataLst>
              <p:tags r:id="rId7"/>
            </p:custDataLst>
          </p:nvPr>
        </p:nvGrpSpPr>
        <p:grpSpPr bwMode="auto">
          <a:xfrm>
            <a:off x="6705086" y="5443539"/>
            <a:ext cx="4725987" cy="696912"/>
            <a:chOff x="0" y="0"/>
            <a:chExt cx="4727045" cy="649007"/>
          </a:xfrm>
        </p:grpSpPr>
        <p:sp>
          <p:nvSpPr>
            <p:cNvPr id="47117" name="矩形 23">
              <a:extLst>
                <a:ext uri="{FF2B5EF4-FFF2-40B4-BE49-F238E27FC236}">
                  <a16:creationId xmlns:a16="http://schemas.microsoft.com/office/drawing/2014/main" id="{39A99204-9F46-4A02-91A5-D0C9B7658F8F}"/>
                </a:ext>
              </a:extLst>
            </p:cNvPr>
            <p:cNvSpPr>
              <a:spLocks noChangeArrowheads="1"/>
            </p:cNvSpPr>
            <p:nvPr/>
          </p:nvSpPr>
          <p:spPr bwMode="auto">
            <a:xfrm rot="-5400000">
              <a:off x="2281590" y="-2078072"/>
              <a:ext cx="163866" cy="4727045"/>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18" name="矩形 24">
              <a:extLst>
                <a:ext uri="{FF2B5EF4-FFF2-40B4-BE49-F238E27FC236}">
                  <a16:creationId xmlns:a16="http://schemas.microsoft.com/office/drawing/2014/main" id="{FC1F6A32-0E31-40AE-9B6D-592530F8E670}"/>
                </a:ext>
              </a:extLst>
            </p:cNvPr>
            <p:cNvSpPr>
              <a:spLocks noChangeArrowheads="1"/>
            </p:cNvSpPr>
            <p:nvPr/>
          </p:nvSpPr>
          <p:spPr bwMode="auto">
            <a:xfrm rot="-5400000">
              <a:off x="2322556" y="-2236797"/>
              <a:ext cx="81933" cy="4727045"/>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19" name="矩形 25">
              <a:extLst>
                <a:ext uri="{FF2B5EF4-FFF2-40B4-BE49-F238E27FC236}">
                  <a16:creationId xmlns:a16="http://schemas.microsoft.com/office/drawing/2014/main" id="{E3DD81DB-47AF-449B-BBE6-2E35F7825D0B}"/>
                </a:ext>
              </a:extLst>
            </p:cNvPr>
            <p:cNvSpPr>
              <a:spLocks noChangeArrowheads="1"/>
            </p:cNvSpPr>
            <p:nvPr/>
          </p:nvSpPr>
          <p:spPr bwMode="auto">
            <a:xfrm rot="-5400000">
              <a:off x="2338943" y="-2338944"/>
              <a:ext cx="49160" cy="4727045"/>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7120" name="矩形 26">
              <a:extLst>
                <a:ext uri="{FF2B5EF4-FFF2-40B4-BE49-F238E27FC236}">
                  <a16:creationId xmlns:a16="http://schemas.microsoft.com/office/drawing/2014/main" id="{327CC000-4B1E-4490-B661-62FAC34544FD}"/>
                </a:ext>
              </a:extLst>
            </p:cNvPr>
            <p:cNvSpPr>
              <a:spLocks noChangeArrowheads="1"/>
            </p:cNvSpPr>
            <p:nvPr/>
          </p:nvSpPr>
          <p:spPr bwMode="auto">
            <a:xfrm rot="-5400000">
              <a:off x="2240623" y="-1837417"/>
              <a:ext cx="245799" cy="4727045"/>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grpSp>
      <p:sp>
        <p:nvSpPr>
          <p:cNvPr id="47115" name="PA_文本框 29">
            <a:extLst>
              <a:ext uri="{FF2B5EF4-FFF2-40B4-BE49-F238E27FC236}">
                <a16:creationId xmlns:a16="http://schemas.microsoft.com/office/drawing/2014/main" id="{BD8A7943-6858-4958-878D-520D7746BB91}"/>
              </a:ext>
            </a:extLst>
          </p:cNvPr>
          <p:cNvSpPr>
            <a:spLocks noChangeArrowheads="1"/>
          </p:cNvSpPr>
          <p:nvPr>
            <p:custDataLst>
              <p:tags r:id="rId8"/>
            </p:custDataLst>
          </p:nvPr>
        </p:nvSpPr>
        <p:spPr bwMode="auto">
          <a:xfrm>
            <a:off x="760928" y="2066034"/>
            <a:ext cx="4725987"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rPr>
              <a:t>    本章介绍了状态机图和活动图的基本概念、</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表示法和建模的技术。在</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建模过程中，状态机图是非常必要的，它能帮助系统开发人员理解系统中对象的行为。而类和对象图只能展现系统的静态层次和关联，并不能表达系统的行为。而详细描述了对象行为的状态图，帮助开发人员构造出符合用户需求的系统。通过拨打电话工作、航班机票预订系统和网上银行登录系统来阐述了</a:t>
            </a:r>
            <a:r>
              <a:rPr lang="zh-CN" altLang="en-US" sz="2000" dirty="0">
                <a:solidFill>
                  <a:srgbClr val="FF0000"/>
                </a:solidFill>
                <a:latin typeface="黑体" panose="02010609060101010101" charset="-122"/>
                <a:ea typeface="黑体" panose="02010609060101010101" charset="-122"/>
              </a:rPr>
              <a:t>状态机图的绘制过程：确定状态，分析状态间的转换，细化活动与内部转化等过程完成状态</a:t>
            </a:r>
            <a:r>
              <a:rPr lang="zh-CN" altLang="en-US" sz="2000" dirty="0">
                <a:solidFill>
                  <a:srgbClr val="000000"/>
                </a:solidFill>
                <a:latin typeface="黑体" panose="02010609060101010101" charset="-122"/>
                <a:ea typeface="黑体" panose="02010609060101010101" charset="-122"/>
              </a:rPr>
              <a:t>，介绍了状态图对对象的生命周期建模以及对反应型对象的行为建模的功能和建模策略。</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7116" name="PA_文本框 30">
            <a:extLst>
              <a:ext uri="{FF2B5EF4-FFF2-40B4-BE49-F238E27FC236}">
                <a16:creationId xmlns:a16="http://schemas.microsoft.com/office/drawing/2014/main" id="{60708519-246F-4ED7-B629-80AF8DFAAD11}"/>
              </a:ext>
            </a:extLst>
          </p:cNvPr>
          <p:cNvSpPr>
            <a:spLocks noChangeArrowheads="1"/>
          </p:cNvSpPr>
          <p:nvPr>
            <p:custDataLst>
              <p:tags r:id="rId9"/>
            </p:custDataLst>
          </p:nvPr>
        </p:nvSpPr>
        <p:spPr bwMode="auto">
          <a:xfrm>
            <a:off x="6705084" y="2704087"/>
            <a:ext cx="4725988"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dirty="0">
                <a:solidFill>
                  <a:srgbClr val="000000"/>
                </a:solidFill>
                <a:latin typeface="黑体" panose="02010609060101010101" charset="-122"/>
                <a:ea typeface="黑体" panose="02010609060101010101" charset="-122"/>
              </a:rPr>
              <a:t>    UML</a:t>
            </a:r>
            <a:r>
              <a:rPr lang="zh-CN" altLang="en-US" sz="2000" dirty="0">
                <a:solidFill>
                  <a:srgbClr val="000000"/>
                </a:solidFill>
                <a:latin typeface="黑体" panose="02010609060101010101" charset="-122"/>
                <a:ea typeface="黑体" panose="02010609060101010101" charset="-122"/>
              </a:rPr>
              <a:t>中的活动图主要是个流图，它描述了从活动到活动的控制流，它还可以过来描述对象在控制流的不同点从一个状态转移到另外一个状态的对象流。</a:t>
            </a:r>
            <a:r>
              <a:rPr lang="zh-CN" altLang="en-US" sz="2000" dirty="0">
                <a:solidFill>
                  <a:srgbClr val="FF0000"/>
                </a:solidFill>
                <a:latin typeface="黑体" panose="02010609060101010101" charset="-122"/>
                <a:ea typeface="黑体" panose="02010609060101010101" charset="-122"/>
              </a:rPr>
              <a:t>对活动图的基本内容的讲解，主要包括动作状态、活动状态、转移、分支、分叉和汇合、泳道、对象流。</a:t>
            </a:r>
            <a:r>
              <a:rPr lang="zh-CN" altLang="en-US" sz="2000" dirty="0">
                <a:solidFill>
                  <a:srgbClr val="000000"/>
                </a:solidFill>
                <a:latin typeface="黑体" panose="02010609060101010101" charset="-122"/>
                <a:ea typeface="黑体" panose="02010609060101010101" charset="-122"/>
              </a:rPr>
              <a:t>并举例探讨了用活动图为工作流建模和操作建模的策略。</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Tree>
    <p:extLst>
      <p:ext uri="{BB962C8B-B14F-4D97-AF65-F5344CB8AC3E}">
        <p14:creationId xmlns:p14="http://schemas.microsoft.com/office/powerpoint/2010/main" val="32970125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7106"/>
                                        </p:tgtEl>
                                        <p:attrNameLst>
                                          <p:attrName>style.visibility</p:attrName>
                                        </p:attrNameLst>
                                      </p:cBhvr>
                                      <p:to>
                                        <p:strVal val="visible"/>
                                      </p:to>
                                    </p:set>
                                    <p:anim to="" calcmode="lin" valueType="num">
                                      <p:cBhvr>
                                        <p:cTn id="7" dur="700" fill="hold">
                                          <p:stCondLst>
                                            <p:cond delay="0"/>
                                          </p:stCondLst>
                                        </p:cTn>
                                        <p:tgtEl>
                                          <p:spTgt spid="47106"/>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7106"/>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7107"/>
                                        </p:tgtEl>
                                        <p:attrNameLst>
                                          <p:attrName>style.visibility</p:attrName>
                                        </p:attrNameLst>
                                      </p:cBhvr>
                                      <p:to>
                                        <p:strVal val="visible"/>
                                      </p:to>
                                    </p:set>
                                    <p:anim to="" calcmode="lin" valueType="num">
                                      <p:cBhvr>
                                        <p:cTn id="11" dur="700" fill="hold">
                                          <p:stCondLst>
                                            <p:cond delay="0"/>
                                          </p:stCondLst>
                                        </p:cTn>
                                        <p:tgtEl>
                                          <p:spTgt spid="47107"/>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7107"/>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7108"/>
                                        </p:tgtEl>
                                        <p:attrNameLst>
                                          <p:attrName>style.visibility</p:attrName>
                                        </p:attrNameLst>
                                      </p:cBhvr>
                                      <p:to>
                                        <p:strVal val="visible"/>
                                      </p:to>
                                    </p:set>
                                    <p:anim to="" calcmode="lin" valueType="num">
                                      <p:cBhvr>
                                        <p:cTn id="15" dur="700" fill="hold">
                                          <p:stCondLst>
                                            <p:cond delay="0"/>
                                          </p:stCondLst>
                                        </p:cTn>
                                        <p:tgtEl>
                                          <p:spTgt spid="47108"/>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7108"/>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7109"/>
                                        </p:tgtEl>
                                        <p:attrNameLst>
                                          <p:attrName>style.visibility</p:attrName>
                                        </p:attrNameLst>
                                      </p:cBhvr>
                                      <p:to>
                                        <p:strVal val="visible"/>
                                      </p:to>
                                    </p:set>
                                    <p:anim to="" calcmode="lin" valueType="num">
                                      <p:cBhvr>
                                        <p:cTn id="19" dur="700" fill="hold">
                                          <p:stCondLst>
                                            <p:cond delay="0"/>
                                          </p:stCondLst>
                                        </p:cTn>
                                        <p:tgtEl>
                                          <p:spTgt spid="47109"/>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7109"/>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7110"/>
                                        </p:tgtEl>
                                        <p:attrNameLst>
                                          <p:attrName>style.visibility</p:attrName>
                                        </p:attrNameLst>
                                      </p:cBhvr>
                                      <p:to>
                                        <p:strVal val="visible"/>
                                      </p:to>
                                    </p:set>
                                    <p:anim to="" calcmode="lin" valueType="num">
                                      <p:cBhvr>
                                        <p:cTn id="23" dur="700" fill="hold">
                                          <p:stCondLst>
                                            <p:cond delay="0"/>
                                          </p:stCondLst>
                                        </p:cTn>
                                        <p:tgtEl>
                                          <p:spTgt spid="47110"/>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7110"/>
                                        </p:tgtEl>
                                        <p:attrNameLst>
                                          <p:attrName>ppt_h</p:attrName>
                                        </p:attrNameLst>
                                      </p:cBhvr>
                                      <p:tavLst>
                                        <p:tav tm="0" fmla="#ppt_h-#ppt_h*((1.5-1.5*$)^3-(1.5-1.5*$)^2)">
                                          <p:val>
                                            <p:strVal val="0"/>
                                          </p:val>
                                        </p:tav>
                                        <p:tav tm="100000">
                                          <p:val>
                                            <p:strVal val="1"/>
                                          </p:val>
                                        </p:tav>
                                      </p:tavLst>
                                    </p:anim>
                                  </p:childTnLst>
                                </p:cTn>
                              </p:par>
                              <p:par>
                                <p:cTn id="25" presetID="0" presetClass="entr" presetSubtype="0" fill="hold" nodeType="withEffect">
                                  <p:stCondLst>
                                    <p:cond delay="0"/>
                                  </p:stCondLst>
                                  <p:iterate type="lt">
                                    <p:tmPct val="10000"/>
                                  </p:iterate>
                                  <p:childTnLst>
                                    <p:set>
                                      <p:cBhvr>
                                        <p:cTn id="26" dur="1" fill="hold">
                                          <p:stCondLst>
                                            <p:cond delay="0"/>
                                          </p:stCondLst>
                                        </p:cTn>
                                        <p:tgtEl>
                                          <p:spTgt spid="47113"/>
                                        </p:tgtEl>
                                        <p:attrNameLst>
                                          <p:attrName>style.visibility</p:attrName>
                                        </p:attrNameLst>
                                      </p:cBhvr>
                                      <p:to>
                                        <p:strVal val="visible"/>
                                      </p:to>
                                    </p:set>
                                    <p:anim to="" calcmode="lin" valueType="num">
                                      <p:cBhvr>
                                        <p:cTn id="27" dur="700" fill="hold">
                                          <p:stCondLst>
                                            <p:cond delay="0"/>
                                          </p:stCondLst>
                                        </p:cTn>
                                        <p:tgtEl>
                                          <p:spTgt spid="4711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7113"/>
                                        </p:tgtEl>
                                        <p:attrNameLst>
                                          <p:attrName>ppt_h</p:attrName>
                                        </p:attrNameLst>
                                      </p:cBhvr>
                                      <p:tavLst>
                                        <p:tav tm="0" fmla="#ppt_h-#ppt_h*((1.5-1.5*$)^3-(1.5-1.5*$)^2)">
                                          <p:val>
                                            <p:strVal val="0"/>
                                          </p:val>
                                        </p:tav>
                                        <p:tav tm="100000">
                                          <p:val>
                                            <p:strVal val="1"/>
                                          </p:val>
                                        </p:tav>
                                      </p:tavLst>
                                    </p:anim>
                                  </p:childTnLst>
                                </p:cTn>
                              </p:par>
                              <p:par>
                                <p:cTn id="29" presetID="0" presetClass="entr" presetSubtype="0" fill="hold" nodeType="withEffect">
                                  <p:stCondLst>
                                    <p:cond delay="0"/>
                                  </p:stCondLst>
                                  <p:iterate type="lt">
                                    <p:tmPct val="10000"/>
                                  </p:iterate>
                                  <p:childTnLst>
                                    <p:set>
                                      <p:cBhvr>
                                        <p:cTn id="30" dur="1" fill="hold">
                                          <p:stCondLst>
                                            <p:cond delay="0"/>
                                          </p:stCondLst>
                                        </p:cTn>
                                        <p:tgtEl>
                                          <p:spTgt spid="47114"/>
                                        </p:tgtEl>
                                        <p:attrNameLst>
                                          <p:attrName>style.visibility</p:attrName>
                                        </p:attrNameLst>
                                      </p:cBhvr>
                                      <p:to>
                                        <p:strVal val="visible"/>
                                      </p:to>
                                    </p:set>
                                    <p:anim to="" calcmode="lin" valueType="num">
                                      <p:cBhvr>
                                        <p:cTn id="31" dur="700" fill="hold">
                                          <p:stCondLst>
                                            <p:cond delay="0"/>
                                          </p:stCondLst>
                                        </p:cTn>
                                        <p:tgtEl>
                                          <p:spTgt spid="47114"/>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7114"/>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7115"/>
                                        </p:tgtEl>
                                        <p:attrNameLst>
                                          <p:attrName>style.visibility</p:attrName>
                                        </p:attrNameLst>
                                      </p:cBhvr>
                                      <p:to>
                                        <p:strVal val="visible"/>
                                      </p:to>
                                    </p:set>
                                    <p:anim to="" calcmode="lin" valueType="num">
                                      <p:cBhvr>
                                        <p:cTn id="35" dur="700" fill="hold">
                                          <p:stCondLst>
                                            <p:cond delay="0"/>
                                          </p:stCondLst>
                                        </p:cTn>
                                        <p:tgtEl>
                                          <p:spTgt spid="47115"/>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7115"/>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7116"/>
                                        </p:tgtEl>
                                        <p:attrNameLst>
                                          <p:attrName>style.visibility</p:attrName>
                                        </p:attrNameLst>
                                      </p:cBhvr>
                                      <p:to>
                                        <p:strVal val="visible"/>
                                      </p:to>
                                    </p:set>
                                    <p:anim to="" calcmode="lin" valueType="num">
                                      <p:cBhvr>
                                        <p:cTn id="39" dur="700" fill="hold">
                                          <p:stCondLst>
                                            <p:cond delay="0"/>
                                          </p:stCondLst>
                                        </p:cTn>
                                        <p:tgtEl>
                                          <p:spTgt spid="47116"/>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7116"/>
                                        </p:tgtEl>
                                        <p:attrNameLst>
                                          <p:attrName>ppt_h</p:attrName>
                                        </p:attrNameLst>
                                      </p:cBhvr>
                                      <p:tavLst>
                                        <p:tav tm="0" fmla="#ppt_h-#ppt_h*((1.5-1.5*$)^3-(1.5-1.5*$)^2)">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nimBg="1" autoUpdateAnimBg="0"/>
      <p:bldP spid="47107" grpId="0" animBg="1" autoUpdateAnimBg="0"/>
      <p:bldP spid="47108" grpId="0" animBg="1" autoUpdateAnimBg="0"/>
      <p:bldP spid="47109" grpId="0" animBg="1" autoUpdateAnimBg="0"/>
      <p:bldP spid="47110" grpId="0"/>
      <p:bldP spid="47115" grpId="0"/>
      <p:bldP spid="47116" grpId="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5058"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p:cNvSpPr>
            <a:spLocks noChangeArrowheads="1"/>
          </p:cNvSpPr>
          <p:nvPr>
            <p:custDataLst>
              <p:tags r:id="rId5"/>
            </p:custDataLst>
          </p:nvPr>
        </p:nvSpPr>
        <p:spPr bwMode="auto">
          <a:xfrm>
            <a:off x="1808162" y="20228"/>
            <a:ext cx="45354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dirty="0">
                <a:solidFill>
                  <a:srgbClr val="000000"/>
                </a:solidFill>
                <a:latin typeface="黑体" panose="02010609060101010101" charset="-122"/>
                <a:ea typeface="黑体" panose="02010609060101010101" charset="-122"/>
                <a:sym typeface="微软雅黑" panose="020B0503020204020204" pitchFamily="34" charset="-122"/>
              </a:rPr>
              <a:t>状态机图和活动图</a:t>
            </a:r>
            <a:endParaRPr lang="en-US" altLang="zh-CN" dirty="0">
              <a:solidFill>
                <a:srgbClr val="000000"/>
              </a:solidFill>
              <a:latin typeface="黑体" panose="02010609060101010101" charset="-122"/>
              <a:ea typeface="黑体" panose="02010609060101010101" charset="-122"/>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微软雅黑" panose="020B0503020204020204" pitchFamily="3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宋体" panose="02010600030101010101" pitchFamily="2" charset="-122"/>
              <a:cs typeface="+mn-cs"/>
              <a:sym typeface="微软雅黑" panose="020B0503020204020204" pitchFamily="34" charset="-122"/>
            </a:endParaRPr>
          </a:p>
        </p:txBody>
      </p:sp>
      <p:sp>
        <p:nvSpPr>
          <p:cNvPr id="45063" name="PA_文本框 21"/>
          <p:cNvSpPr>
            <a:spLocks noChangeArrowheads="1"/>
          </p:cNvSpPr>
          <p:nvPr>
            <p:custDataLst>
              <p:tags r:id="rId6"/>
            </p:custDataLst>
          </p:nvPr>
        </p:nvSpPr>
        <p:spPr bwMode="auto">
          <a:xfrm>
            <a:off x="1337003" y="1148040"/>
            <a:ext cx="991806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b="1" dirty="0">
                <a:solidFill>
                  <a:srgbClr val="F67280"/>
                </a:solidFill>
                <a:latin typeface="黑体" panose="02010609060101010101" pitchFamily="49" charset="-122"/>
                <a:ea typeface="黑体" panose="02010609060101010101" pitchFamily="49" charset="-122"/>
              </a:rPr>
              <a:t>单选：</a:t>
            </a:r>
            <a:endParaRPr lang="en-US" altLang="zh-CN" sz="2400" b="1" dirty="0">
              <a:solidFill>
                <a:srgbClr val="F67280"/>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en-US" altLang="zh-CN" sz="2400" b="1" dirty="0">
              <a:solidFill>
                <a:srgbClr val="F67280"/>
              </a:solidFill>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400" b="1" dirty="0">
                <a:solidFill>
                  <a:srgbClr val="6C5B7B"/>
                </a:solidFill>
                <a:sym typeface="Wingdings" panose="05000000000000000000" pitchFamily="2" charset="2"/>
              </a:rPr>
              <a:t>（）</a:t>
            </a:r>
            <a:r>
              <a:rPr lang="zh-CN" altLang="en-US" sz="2400" b="1" dirty="0">
                <a:solidFill>
                  <a:srgbClr val="6C5B7B"/>
                </a:solidFill>
              </a:rPr>
              <a:t>技术是将一个活动图中的活动状态进行分组，每一组表示一个特定的类、人或部门，他们负责完成组内的活动。</a:t>
            </a:r>
            <a:endParaRPr lang="en-US" altLang="zh-CN" sz="2400" b="1" dirty="0">
              <a:solidFill>
                <a:srgbClr val="6C5B7B"/>
              </a:solidFill>
            </a:endParaRPr>
          </a:p>
        </p:txBody>
      </p:sp>
      <p:pic>
        <p:nvPicPr>
          <p:cNvPr id="45072" name="PA_图片 30"/>
          <p:cNvPicPr>
            <a:picLocks noChangeAspect="1" noChangeArrowheads="1"/>
          </p:cNvPicPr>
          <p:nvPr>
            <p:custDataLst>
              <p:tags r:id="rId7"/>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554832" y="2052670"/>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_文本框 21"/>
          <p:cNvSpPr>
            <a:spLocks noChangeArrowheads="1"/>
          </p:cNvSpPr>
          <p:nvPr>
            <p:custDataLst>
              <p:tags r:id="rId8"/>
            </p:custDataLst>
          </p:nvPr>
        </p:nvSpPr>
        <p:spPr bwMode="auto">
          <a:xfrm>
            <a:off x="1338263" y="3531771"/>
            <a:ext cx="528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B</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、分叉汇合</a:t>
            </a:r>
          </a:p>
        </p:txBody>
      </p:sp>
      <p:sp>
        <p:nvSpPr>
          <p:cNvPr id="14" name="PA_文本框 21"/>
          <p:cNvSpPr>
            <a:spLocks noChangeArrowheads="1"/>
          </p:cNvSpPr>
          <p:nvPr>
            <p:custDataLst>
              <p:tags r:id="rId9"/>
            </p:custDataLst>
          </p:nvPr>
        </p:nvSpPr>
        <p:spPr bwMode="auto">
          <a:xfrm>
            <a:off x="1337003" y="2890528"/>
            <a:ext cx="60276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A</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、泳道</a:t>
            </a:r>
          </a:p>
        </p:txBody>
      </p:sp>
      <p:sp>
        <p:nvSpPr>
          <p:cNvPr id="15" name="PA_文本框 21"/>
          <p:cNvSpPr>
            <a:spLocks noChangeArrowheads="1"/>
          </p:cNvSpPr>
          <p:nvPr>
            <p:custDataLst>
              <p:tags r:id="rId10"/>
            </p:custDataLst>
          </p:nvPr>
        </p:nvSpPr>
        <p:spPr bwMode="auto">
          <a:xfrm>
            <a:off x="1337003" y="4169639"/>
            <a:ext cx="12763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C</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、分支</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
        <p:nvSpPr>
          <p:cNvPr id="16" name="PA_文本框 21"/>
          <p:cNvSpPr>
            <a:spLocks noChangeArrowheads="1"/>
          </p:cNvSpPr>
          <p:nvPr>
            <p:custDataLst>
              <p:tags r:id="rId11"/>
            </p:custDataLst>
          </p:nvPr>
        </p:nvSpPr>
        <p:spPr bwMode="auto">
          <a:xfrm>
            <a:off x="1337003" y="4807507"/>
            <a:ext cx="13067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D</a:t>
            </a:r>
            <a:r>
              <a:rPr kumimoji="0" lang="zh-CN" altLang="en-US"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rPr>
              <a:t>、转移</a:t>
            </a:r>
            <a:endParaRPr kumimoji="0" lang="en-US" altLang="zh-CN" sz="2400" b="1" i="0" u="none" strike="noStrike" kern="1200" cap="none" spc="0" normalizeH="0" baseline="0" noProof="0" dirty="0">
              <a:ln>
                <a:noFill/>
              </a:ln>
              <a:solidFill>
                <a:srgbClr val="6C5B7B"/>
              </a:solidFill>
              <a:effectLst/>
              <a:uLnTx/>
              <a:uFillTx/>
              <a:latin typeface="Calibri" panose="020F0502020204030204" pitchFamily="34" charset="0"/>
              <a:ea typeface="宋体" panose="02010600030101010101" pitchFamily="2" charset="-122"/>
              <a:cs typeface="+mn-cs"/>
              <a:sym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1746"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7"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8"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49"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1750" name="PA_矩形 9"/>
          <p:cNvSpPr>
            <a:spLocks noChangeArrowheads="1"/>
          </p:cNvSpPr>
          <p:nvPr>
            <p:custDataLst>
              <p:tags r:id="rId5"/>
            </p:custDataLst>
          </p:nvPr>
        </p:nvSpPr>
        <p:spPr bwMode="auto">
          <a:xfrm>
            <a:off x="1743075" y="62230"/>
            <a:ext cx="369686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7.1.1</a:t>
            </a:r>
            <a:r>
              <a:rPr lang="zh-CN" altLang="en-US" dirty="0">
                <a:solidFill>
                  <a:srgbClr val="000000"/>
                </a:solidFill>
                <a:latin typeface="黑体" panose="02010609060101010101" charset="-122"/>
                <a:ea typeface="黑体" panose="02010609060101010101" charset="-122"/>
              </a:rPr>
              <a:t>状态图概述</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grpSp>
        <p:nvGrpSpPr>
          <p:cNvPr id="3" name="组合 2"/>
          <p:cNvGrpSpPr/>
          <p:nvPr/>
        </p:nvGrpSpPr>
        <p:grpSpPr>
          <a:xfrm>
            <a:off x="8148955" y="1139825"/>
            <a:ext cx="1115695" cy="1123950"/>
            <a:chOff x="12110" y="2944"/>
            <a:chExt cx="2766" cy="2788"/>
          </a:xfrm>
        </p:grpSpPr>
        <p:sp>
          <p:nvSpPr>
            <p:cNvPr id="31752" name="PA_椭圆 11"/>
            <p:cNvSpPr>
              <a:spLocks noChangeArrowheads="1"/>
            </p:cNvSpPr>
            <p:nvPr>
              <p:custDataLst>
                <p:tags r:id="rId10"/>
              </p:custDataLst>
            </p:nvPr>
          </p:nvSpPr>
          <p:spPr bwMode="auto">
            <a:xfrm>
              <a:off x="12110" y="2944"/>
              <a:ext cx="2766" cy="2788"/>
            </a:xfrm>
            <a:prstGeom prst="ellipse">
              <a:avLst/>
            </a:prstGeom>
            <a:solidFill>
              <a:srgbClr val="F67280"/>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1756" name="PA_图片 15"/>
            <p:cNvPicPr>
              <a:picLocks noChangeAspect="1" noChangeArrowheads="1"/>
            </p:cNvPicPr>
            <p:nvPr>
              <p:custDataLst>
                <p:tags r:id="rId11"/>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13031" y="3885"/>
              <a:ext cx="925" cy="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组合 1"/>
          <p:cNvGrpSpPr/>
          <p:nvPr/>
        </p:nvGrpSpPr>
        <p:grpSpPr>
          <a:xfrm>
            <a:off x="2855595" y="1148080"/>
            <a:ext cx="1118235" cy="1124585"/>
            <a:chOff x="2108" y="1610"/>
            <a:chExt cx="2764" cy="2788"/>
          </a:xfrm>
        </p:grpSpPr>
        <p:sp>
          <p:nvSpPr>
            <p:cNvPr id="31751" name="PA_椭圆 10"/>
            <p:cNvSpPr>
              <a:spLocks noChangeArrowheads="1"/>
            </p:cNvSpPr>
            <p:nvPr>
              <p:custDataLst>
                <p:tags r:id="rId8"/>
              </p:custDataLst>
            </p:nvPr>
          </p:nvSpPr>
          <p:spPr bwMode="auto">
            <a:xfrm>
              <a:off x="2108" y="1610"/>
              <a:ext cx="2764" cy="2788"/>
            </a:xfrm>
            <a:prstGeom prst="ellipse">
              <a:avLst/>
            </a:prstGeom>
            <a:solidFill>
              <a:srgbClr val="F8B193"/>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pic>
          <p:nvPicPr>
            <p:cNvPr id="31758" name="PA_图片 17"/>
            <p:cNvPicPr>
              <a:picLocks noChangeAspect="1" noChangeArrowheads="1"/>
            </p:cNvPicPr>
            <p:nvPr>
              <p:custDataLst>
                <p:tags r:id="rId9"/>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2834" y="2530"/>
              <a:ext cx="1313"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63" name="PA_文本框 22"/>
          <p:cNvSpPr>
            <a:spLocks noChangeArrowheads="1"/>
          </p:cNvSpPr>
          <p:nvPr>
            <p:custDataLst>
              <p:tags r:id="rId6"/>
            </p:custDataLst>
          </p:nvPr>
        </p:nvSpPr>
        <p:spPr bwMode="auto">
          <a:xfrm>
            <a:off x="1240155" y="2509520"/>
            <a:ext cx="43497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en-US" altLang="zh-CN" sz="2000" dirty="0">
                <a:solidFill>
                  <a:srgbClr val="000000"/>
                </a:solidFill>
                <a:latin typeface="黑体" panose="02010609060101010101" charset="-122"/>
                <a:ea typeface="黑体" panose="02010609060101010101" charset="-122"/>
                <a:cs typeface="黑体" panose="02010609060101010101" charset="-122"/>
              </a:rPr>
              <a:t>    UML</a:t>
            </a:r>
            <a:r>
              <a:rPr lang="zh-CN" altLang="en-US" sz="2000" dirty="0">
                <a:solidFill>
                  <a:srgbClr val="000000"/>
                </a:solidFill>
                <a:latin typeface="黑体" panose="02010609060101010101" charset="-122"/>
                <a:ea typeface="黑体" panose="02010609060101010101" charset="-122"/>
                <a:cs typeface="黑体" panose="02010609060101010101" charset="-122"/>
              </a:rPr>
              <a:t>状态机图中的状态是指在对象的生命周期中满足某些条件、执行某些活动或等待某些事件时的一个条件或状况。状态用圆角矩形表示，初态（</a:t>
            </a:r>
            <a:r>
              <a:rPr lang="en-US" altLang="zh-CN" sz="2000" dirty="0">
                <a:solidFill>
                  <a:srgbClr val="000000"/>
                </a:solidFill>
                <a:latin typeface="黑体" panose="02010609060101010101" charset="-122"/>
                <a:ea typeface="黑体" panose="02010609060101010101" charset="-122"/>
                <a:cs typeface="黑体" panose="02010609060101010101" charset="-122"/>
              </a:rPr>
              <a:t>Initial States</a:t>
            </a:r>
            <a:r>
              <a:rPr lang="zh-CN" altLang="en-US" sz="2000" dirty="0">
                <a:solidFill>
                  <a:srgbClr val="000000"/>
                </a:solidFill>
                <a:latin typeface="黑体" panose="02010609060101010101" charset="-122"/>
                <a:ea typeface="黑体" panose="02010609060101010101" charset="-122"/>
                <a:cs typeface="黑体" panose="02010609060101010101" charset="-122"/>
              </a:rPr>
              <a:t>）用实心圆点表示，终态（</a:t>
            </a:r>
            <a:r>
              <a:rPr lang="en-US" altLang="zh-CN" sz="2000" dirty="0">
                <a:solidFill>
                  <a:srgbClr val="000000"/>
                </a:solidFill>
                <a:latin typeface="黑体" panose="02010609060101010101" charset="-122"/>
                <a:ea typeface="黑体" panose="02010609060101010101" charset="-122"/>
                <a:cs typeface="黑体" panose="02010609060101010101" charset="-122"/>
              </a:rPr>
              <a:t>Final States</a:t>
            </a:r>
            <a:r>
              <a:rPr lang="zh-CN" altLang="en-US" sz="2000" dirty="0">
                <a:solidFill>
                  <a:srgbClr val="000000"/>
                </a:solidFill>
                <a:latin typeface="黑体" panose="02010609060101010101" charset="-122"/>
                <a:ea typeface="黑体" panose="02010609060101010101" charset="-122"/>
                <a:cs typeface="黑体" panose="02010609060101010101" charset="-122"/>
              </a:rPr>
              <a:t>）用圆形内嵌圆点表示。</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lang="zh-CN" altLang="en-US" sz="2000" dirty="0">
              <a:solidFill>
                <a:srgbClr val="000000"/>
              </a:solidFill>
              <a:latin typeface="黑体" panose="02010609060101010101" charset="-122"/>
              <a:ea typeface="黑体" panose="02010609060101010101" charset="-122"/>
              <a:cs typeface="黑体" panose="02010609060101010101" charset="-122"/>
            </a:endParaRPr>
          </a:p>
        </p:txBody>
      </p:sp>
      <p:sp>
        <p:nvSpPr>
          <p:cNvPr id="31764" name="PA_文本框 23"/>
          <p:cNvSpPr>
            <a:spLocks noChangeArrowheads="1"/>
          </p:cNvSpPr>
          <p:nvPr>
            <p:custDataLst>
              <p:tags r:id="rId7"/>
            </p:custDataLst>
          </p:nvPr>
        </p:nvSpPr>
        <p:spPr bwMode="auto">
          <a:xfrm>
            <a:off x="6602097" y="2509520"/>
            <a:ext cx="4923154"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zh-CN" altLang="en-US" sz="2000" dirty="0">
                <a:solidFill>
                  <a:srgbClr val="000000"/>
                </a:solidFill>
                <a:latin typeface="黑体" panose="02010609060101010101" charset="-122"/>
                <a:ea typeface="黑体" panose="02010609060101010101" charset="-122"/>
                <a:cs typeface="黑体" panose="02010609060101010101" charset="-122"/>
              </a:rPr>
              <a:t>    </a:t>
            </a:r>
            <a:r>
              <a:rPr lang="zh-CN" altLang="en-US" sz="2000" dirty="0">
                <a:solidFill>
                  <a:srgbClr val="FF0000"/>
                </a:solidFill>
                <a:latin typeface="黑体" panose="02010609060101010101" charset="-122"/>
                <a:ea typeface="黑体" panose="02010609060101010101" charset="-122"/>
                <a:cs typeface="黑体" panose="02010609060101010101" charset="-122"/>
              </a:rPr>
              <a:t>状态机图由状态、转换、事件、活动和动作五部分组成，是展示状态与状态转换的图。</a:t>
            </a:r>
            <a:r>
              <a:rPr lang="zh-CN" altLang="en-US" sz="2000" dirty="0">
                <a:solidFill>
                  <a:srgbClr val="000000"/>
                </a:solidFill>
                <a:latin typeface="黑体" panose="02010609060101010101" charset="-122"/>
                <a:ea typeface="黑体" panose="02010609060101010101" charset="-122"/>
                <a:cs typeface="黑体" panose="02010609060101010101" charset="-122"/>
              </a:rPr>
              <a:t>通常一个状态机图依附于一个类，并且描述一个类的实例。状态机图包含了一个类的对象在其生命周期期间的所有状态的序列以及对象对接收到的事件所产生的反应。它是状态节点通过转移连接的图，描述了一个特定对象的所有可能状态，以及由于各种事件的发生而引起状态之间的转移。大多数面向对象技术都使用状态机图来描述一个对象在其生命周期中的行为。</a:t>
            </a:r>
            <a:endParaRPr lang="en-US" altLang="zh-CN" sz="2000" dirty="0">
              <a:solidFill>
                <a:srgbClr val="000000"/>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1746"/>
                                        </p:tgtEl>
                                        <p:attrNameLst>
                                          <p:attrName>style.visibility</p:attrName>
                                        </p:attrNameLst>
                                      </p:cBhvr>
                                      <p:to>
                                        <p:strVal val="visible"/>
                                      </p:to>
                                    </p:set>
                                    <p:anim to="" calcmode="lin" valueType="num">
                                      <p:cBhvr>
                                        <p:cTn id="7" dur="700" fill="hold">
                                          <p:stCondLst>
                                            <p:cond delay="0"/>
                                          </p:stCondLst>
                                        </p:cTn>
                                        <p:tgtEl>
                                          <p:spTgt spid="31746"/>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1746"/>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1747"/>
                                        </p:tgtEl>
                                        <p:attrNameLst>
                                          <p:attrName>style.visibility</p:attrName>
                                        </p:attrNameLst>
                                      </p:cBhvr>
                                      <p:to>
                                        <p:strVal val="visible"/>
                                      </p:to>
                                    </p:set>
                                    <p:anim to="" calcmode="lin" valueType="num">
                                      <p:cBhvr>
                                        <p:cTn id="11" dur="700" fill="hold">
                                          <p:stCondLst>
                                            <p:cond delay="0"/>
                                          </p:stCondLst>
                                        </p:cTn>
                                        <p:tgtEl>
                                          <p:spTgt spid="31747"/>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1747"/>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1748"/>
                                        </p:tgtEl>
                                        <p:attrNameLst>
                                          <p:attrName>style.visibility</p:attrName>
                                        </p:attrNameLst>
                                      </p:cBhvr>
                                      <p:to>
                                        <p:strVal val="visible"/>
                                      </p:to>
                                    </p:set>
                                    <p:anim to="" calcmode="lin" valueType="num">
                                      <p:cBhvr>
                                        <p:cTn id="15" dur="700" fill="hold">
                                          <p:stCondLst>
                                            <p:cond delay="0"/>
                                          </p:stCondLst>
                                        </p:cTn>
                                        <p:tgtEl>
                                          <p:spTgt spid="31748"/>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1748"/>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1749"/>
                                        </p:tgtEl>
                                        <p:attrNameLst>
                                          <p:attrName>style.visibility</p:attrName>
                                        </p:attrNameLst>
                                      </p:cBhvr>
                                      <p:to>
                                        <p:strVal val="visible"/>
                                      </p:to>
                                    </p:set>
                                    <p:anim to="" calcmode="lin" valueType="num">
                                      <p:cBhvr>
                                        <p:cTn id="19" dur="700" fill="hold">
                                          <p:stCondLst>
                                            <p:cond delay="0"/>
                                          </p:stCondLst>
                                        </p:cTn>
                                        <p:tgtEl>
                                          <p:spTgt spid="31749"/>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1749"/>
                                        </p:tgtEl>
                                      </p:cBhvr>
                                    </p:animEffect>
                                  </p:childTnLst>
                                </p:cTn>
                              </p:par>
                              <p:par>
                                <p:cTn id="21" presetID="0" presetClass="entr" presetSubtype="0" fill="hold" grpId="0" nodeType="withEffect">
                                  <p:stCondLst>
                                    <p:cond delay="0"/>
                                  </p:stCondLst>
                                  <p:iterate type="lt">
                                    <p:tmPct val="10000"/>
                                  </p:iterate>
                                  <p:childTnLst>
                                    <p:set>
                                      <p:cBhvr>
                                        <p:cTn id="22" dur="700" fill="hold">
                                          <p:stCondLst>
                                            <p:cond delay="0"/>
                                          </p:stCondLst>
                                        </p:cTn>
                                        <p:tgtEl>
                                          <p:spTgt spid="31750"/>
                                        </p:tgtEl>
                                        <p:attrNameLst>
                                          <p:attrName>style.visibility</p:attrName>
                                        </p:attrNameLst>
                                      </p:cBhvr>
                                      <p:to>
                                        <p:strVal val="visible"/>
                                      </p:to>
                                    </p:set>
                                    <p:anim to="" calcmode="lin" valueType="num">
                                      <p:cBhvr>
                                        <p:cTn id="23" dur="700" fill="hold">
                                          <p:stCondLst>
                                            <p:cond delay="0"/>
                                          </p:stCondLst>
                                        </p:cTn>
                                        <p:tgtEl>
                                          <p:spTgt spid="31750"/>
                                        </p:tgtEl>
                                        <p:attrNameLst>
                                          <p:attrName>ppt_x</p:attrName>
                                        </p:attrNameLst>
                                      </p:cBhvr>
                                      <p:tavLst>
                                        <p:tav tm="0" fmla="#ppt_x-#ppt_w*((1.5-1.5*$)^3-(1.5-1.5*$)^2)">
                                          <p:val>
                                            <p:fltVal val="0"/>
                                          </p:val>
                                        </p:tav>
                                        <p:tav tm="100000">
                                          <p:val>
                                            <p:fltVal val="1"/>
                                          </p:val>
                                        </p:tav>
                                      </p:tavLst>
                                    </p:anim>
                                    <p:animEffect filter="fade">
                                      <p:cBhvr>
                                        <p:cTn id="24" dur="700">
                                          <p:stCondLst>
                                            <p:cond delay="0"/>
                                          </p:stCondLst>
                                        </p:cTn>
                                        <p:tgtEl>
                                          <p:spTgt spid="31750"/>
                                        </p:tgtEl>
                                      </p:cBhvr>
                                    </p:animEffect>
                                  </p:childTnLst>
                                </p:cTn>
                              </p:par>
                              <p:par>
                                <p:cTn id="25" presetID="0" presetClass="entr" presetSubtype="0" fill="hold" grpId="0" nodeType="withEffect">
                                  <p:stCondLst>
                                    <p:cond delay="0"/>
                                  </p:stCondLst>
                                  <p:iterate type="lt">
                                    <p:tmPct val="10000"/>
                                  </p:iterate>
                                  <p:childTnLst>
                                    <p:set>
                                      <p:cBhvr>
                                        <p:cTn id="26" dur="700" fill="hold">
                                          <p:stCondLst>
                                            <p:cond delay="0"/>
                                          </p:stCondLst>
                                        </p:cTn>
                                        <p:tgtEl>
                                          <p:spTgt spid="31763"/>
                                        </p:tgtEl>
                                        <p:attrNameLst>
                                          <p:attrName>style.visibility</p:attrName>
                                        </p:attrNameLst>
                                      </p:cBhvr>
                                      <p:to>
                                        <p:strVal val="visible"/>
                                      </p:to>
                                    </p:set>
                                    <p:anim to="" calcmode="lin" valueType="num">
                                      <p:cBhvr>
                                        <p:cTn id="27" dur="700" fill="hold">
                                          <p:stCondLst>
                                            <p:cond delay="0"/>
                                          </p:stCondLst>
                                        </p:cTn>
                                        <p:tgtEl>
                                          <p:spTgt spid="31763"/>
                                        </p:tgtEl>
                                        <p:attrNameLst>
                                          <p:attrName>ppt_x</p:attrName>
                                        </p:attrNameLst>
                                      </p:cBhvr>
                                      <p:tavLst>
                                        <p:tav tm="0" fmla="#ppt_x-#ppt_w*((1.5-1.5*$)^3-(1.5-1.5*$)^2)">
                                          <p:val>
                                            <p:fltVal val="0"/>
                                          </p:val>
                                        </p:tav>
                                        <p:tav tm="100000">
                                          <p:val>
                                            <p:fltVal val="1"/>
                                          </p:val>
                                        </p:tav>
                                      </p:tavLst>
                                    </p:anim>
                                    <p:animEffect filter="fade">
                                      <p:cBhvr>
                                        <p:cTn id="28" dur="700">
                                          <p:stCondLst>
                                            <p:cond delay="0"/>
                                          </p:stCondLst>
                                        </p:cTn>
                                        <p:tgtEl>
                                          <p:spTgt spid="31763"/>
                                        </p:tgtEl>
                                      </p:cBhvr>
                                    </p:animEffect>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31764"/>
                                        </p:tgtEl>
                                        <p:attrNameLst>
                                          <p:attrName>style.visibility</p:attrName>
                                        </p:attrNameLst>
                                      </p:cBhvr>
                                      <p:to>
                                        <p:strVal val="visible"/>
                                      </p:to>
                                    </p:set>
                                    <p:anim to="" calcmode="lin" valueType="num">
                                      <p:cBhvr>
                                        <p:cTn id="31" dur="700" fill="hold">
                                          <p:stCondLst>
                                            <p:cond delay="0"/>
                                          </p:stCondLst>
                                        </p:cTn>
                                        <p:tgtEl>
                                          <p:spTgt spid="31764"/>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31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7" grpId="0" animBg="1"/>
      <p:bldP spid="31748" grpId="0" animBg="1"/>
      <p:bldP spid="31749" grpId="0" animBg="1"/>
      <p:bldP spid="31750" grpId="0"/>
      <p:bldP spid="31763" grpId="0"/>
      <p:bldP spid="31764" grpId="0"/>
    </p:bldLst>
  </p:timing>
</p:sld>
</file>

<file path=ppt/slides/slide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657700" y="41930"/>
            <a:ext cx="5032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000000"/>
                </a:solidFill>
                <a:latin typeface="黑体" panose="02010609060101010101" charset="-122"/>
                <a:ea typeface="黑体" panose="02010609060101010101" charset="-122"/>
              </a:rPr>
              <a:t>图</a:t>
            </a:r>
            <a:r>
              <a:rPr lang="en-US" altLang="zh-CN" dirty="0">
                <a:solidFill>
                  <a:srgbClr val="000000"/>
                </a:solidFill>
                <a:latin typeface="黑体" panose="02010609060101010101" charset="-122"/>
                <a:ea typeface="黑体" panose="02010609060101010101" charset="-122"/>
              </a:rPr>
              <a:t>7.1  </a:t>
            </a:r>
            <a:r>
              <a:rPr lang="zh-CN" altLang="en-US" dirty="0">
                <a:solidFill>
                  <a:srgbClr val="000000"/>
                </a:solidFill>
                <a:latin typeface="黑体" panose="02010609060101010101" charset="-122"/>
                <a:ea typeface="黑体" panose="02010609060101010101" charset="-122"/>
              </a:rPr>
              <a:t>图书馆书籍的状态机图</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904875" y="5338395"/>
            <a:ext cx="1038224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indent="-228600">
              <a:buNone/>
            </a:pPr>
            <a:r>
              <a:rPr lang="zh-CN" altLang="en-US" sz="2000" dirty="0">
                <a:solidFill>
                  <a:srgbClr val="000000"/>
                </a:solidFill>
                <a:latin typeface="黑体" panose="02010609060101010101" charset="-122"/>
                <a:ea typeface="黑体" panose="02010609060101010101" charset="-122"/>
              </a:rPr>
              <a:t>    一个图书对象从它的起始点开始，首先是“新书”状态（</a:t>
            </a:r>
            <a:r>
              <a:rPr lang="en-US" altLang="zh-CN" sz="2000" dirty="0">
                <a:solidFill>
                  <a:srgbClr val="000000"/>
                </a:solidFill>
                <a:latin typeface="黑体" panose="02010609060101010101" charset="-122"/>
                <a:ea typeface="黑体" panose="02010609060101010101" charset="-122"/>
              </a:rPr>
              <a:t>new book</a:t>
            </a:r>
            <a:r>
              <a:rPr lang="zh-CN" altLang="en-US" sz="2000" dirty="0">
                <a:solidFill>
                  <a:srgbClr val="000000"/>
                </a:solidFill>
                <a:latin typeface="黑体" panose="02010609060101010101" charset="-122"/>
                <a:ea typeface="黑体" panose="02010609060101010101" charset="-122"/>
              </a:rPr>
              <a:t>），然后是“可以借阅”（</a:t>
            </a:r>
            <a:r>
              <a:rPr lang="en-US" altLang="zh-CN" sz="2000" dirty="0">
                <a:solidFill>
                  <a:srgbClr val="000000"/>
                </a:solidFill>
                <a:latin typeface="黑体" panose="02010609060101010101" charset="-122"/>
                <a:ea typeface="黑体" panose="02010609060101010101" charset="-122"/>
              </a:rPr>
              <a:t>available</a:t>
            </a:r>
            <a:r>
              <a:rPr lang="zh-CN" altLang="en-US" sz="2000" dirty="0">
                <a:solidFill>
                  <a:srgbClr val="000000"/>
                </a:solidFill>
                <a:latin typeface="黑体" panose="02010609060101010101" charset="-122"/>
                <a:ea typeface="黑体" panose="02010609060101010101" charset="-122"/>
              </a:rPr>
              <a:t>）的状态，如果有读者将书借走，则该书的状态为“已借出”状态（</a:t>
            </a:r>
            <a:r>
              <a:rPr lang="en-US" altLang="zh-CN" sz="2000" dirty="0">
                <a:solidFill>
                  <a:srgbClr val="000000"/>
                </a:solidFill>
                <a:latin typeface="黑体" panose="02010609060101010101" charset="-122"/>
                <a:ea typeface="黑体" panose="02010609060101010101" charset="-122"/>
              </a:rPr>
              <a:t>borrowed</a:t>
            </a:r>
            <a:r>
              <a:rPr lang="zh-CN" altLang="en-US" sz="2000" dirty="0">
                <a:solidFill>
                  <a:srgbClr val="000000"/>
                </a:solidFill>
                <a:latin typeface="黑体" panose="02010609060101010101" charset="-122"/>
                <a:ea typeface="黑体" panose="02010609060101010101" charset="-122"/>
              </a:rPr>
              <a:t>），如果图书被归还图书馆，图书的状态又变为“可以借阅”状态。图书馆如果放弃该图书对象的收藏，则图书对象处于“删除”状态（</a:t>
            </a:r>
            <a:r>
              <a:rPr lang="en-US" altLang="zh-CN" sz="2000" dirty="0">
                <a:solidFill>
                  <a:srgbClr val="000000"/>
                </a:solidFill>
                <a:latin typeface="黑体" panose="02010609060101010101" charset="-122"/>
                <a:ea typeface="黑体" panose="02010609060101010101" charset="-122"/>
              </a:rPr>
              <a:t>delete</a:t>
            </a:r>
            <a:r>
              <a:rPr lang="zh-CN" altLang="en-US" sz="2000" dirty="0">
                <a:solidFill>
                  <a:srgbClr val="000000"/>
                </a:solidFill>
                <a:latin typeface="黑体" panose="02010609060101010101" charset="-122"/>
                <a:ea typeface="黑体" panose="02010609060101010101" charset="-122"/>
              </a:rPr>
              <a:t>），最后到达“终止”状态。 </a:t>
            </a:r>
          </a:p>
        </p:txBody>
      </p:sp>
      <p:sp>
        <p:nvSpPr>
          <p:cNvPr id="42000" name="PA_文本框 68"/>
          <p:cNvSpPr>
            <a:spLocks noChangeArrowheads="1"/>
          </p:cNvSpPr>
          <p:nvPr>
            <p:custDataLst>
              <p:tags r:id="rId7"/>
            </p:custDataLst>
          </p:nvPr>
        </p:nvSpPr>
        <p:spPr bwMode="auto">
          <a:xfrm>
            <a:off x="3799045" y="4753659"/>
            <a:ext cx="43172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8B193"/>
                </a:solidFill>
                <a:latin typeface="黑体" panose="02010609060101010101" charset="-122"/>
                <a:ea typeface="黑体" panose="02010609060101010101" charset="-122"/>
              </a:rPr>
              <a:t>图</a:t>
            </a:r>
            <a:r>
              <a:rPr lang="en-US" altLang="zh-CN" sz="2000" b="1" dirty="0">
                <a:solidFill>
                  <a:srgbClr val="F8B193"/>
                </a:solidFill>
                <a:latin typeface="黑体" panose="02010609060101010101" charset="-122"/>
                <a:ea typeface="黑体" panose="02010609060101010101" charset="-122"/>
              </a:rPr>
              <a:t>7.1</a:t>
            </a:r>
            <a:r>
              <a:rPr lang="zh-CN" altLang="en-US" sz="2000" b="1" dirty="0">
                <a:solidFill>
                  <a:srgbClr val="F8B193"/>
                </a:solidFill>
                <a:latin typeface="黑体" panose="02010609060101010101" charset="-122"/>
                <a:ea typeface="黑体" panose="02010609060101010101" charset="-122"/>
              </a:rPr>
              <a:t>显示了图书馆对象的状态机图</a:t>
            </a:r>
            <a:r>
              <a:rPr kumimoji="0" lang="en-US" altLang="zh-CN" sz="2000" b="1" i="0" u="none" strike="noStrike" kern="1200" cap="none" spc="0" normalizeH="0" baseline="0" noProof="0" dirty="0">
                <a:ln>
                  <a:noFill/>
                </a:ln>
                <a:solidFill>
                  <a:srgbClr val="F8B193"/>
                </a:solidFill>
                <a:effectLst/>
                <a:uLnTx/>
                <a:uFillTx/>
                <a:latin typeface="黑体" panose="02010609060101010101" charset="-122"/>
                <a:ea typeface="黑体" panose="02010609060101010101" charset="-122"/>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11" name="Picture 4">
            <a:extLst>
              <a:ext uri="{FF2B5EF4-FFF2-40B4-BE49-F238E27FC236}">
                <a16:creationId xmlns:a16="http://schemas.microsoft.com/office/drawing/2014/main" id="{1938FD9B-569A-40F2-AE31-9186C4E167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t="4544" b="5013"/>
          <a:stretch>
            <a:fillRect/>
          </a:stretch>
        </p:blipFill>
        <p:spPr bwMode="auto">
          <a:xfrm>
            <a:off x="4042924" y="919440"/>
            <a:ext cx="3315098" cy="34799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576387" y="30490"/>
            <a:ext cx="39549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7.1.2</a:t>
            </a:r>
            <a:r>
              <a:rPr lang="zh-CN" altLang="en-US" dirty="0">
                <a:solidFill>
                  <a:srgbClr val="000000"/>
                </a:solidFill>
                <a:latin typeface="黑体" panose="02010609060101010101" charset="-122"/>
                <a:ea typeface="黑体" panose="02010609060101010101" charset="-122"/>
              </a:rPr>
              <a:t>状态图的基本元素</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1282700" y="1335859"/>
            <a:ext cx="9626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sz="2000" dirty="0">
                <a:solidFill>
                  <a:srgbClr val="000000"/>
                </a:solidFill>
                <a:latin typeface="黑体" panose="02010609060101010101" charset="-122"/>
                <a:ea typeface="黑体" panose="02010609060101010101" charset="-122"/>
              </a:rPr>
              <a:t>    </a:t>
            </a:r>
            <a:r>
              <a:rPr lang="zh-CN" altLang="en-US" sz="2000" dirty="0">
                <a:solidFill>
                  <a:srgbClr val="000000"/>
                </a:solidFill>
                <a:latin typeface="黑体" panose="02010609060101010101" charset="-122"/>
                <a:ea typeface="黑体" panose="02010609060101010101" charset="-122"/>
              </a:rPr>
              <a:t>状态之间的过渡事件（</a:t>
            </a:r>
            <a:r>
              <a:rPr lang="en-US" altLang="zh-CN" sz="2000" dirty="0">
                <a:solidFill>
                  <a:srgbClr val="000000"/>
                </a:solidFill>
                <a:latin typeface="黑体" panose="02010609060101010101" charset="-122"/>
                <a:ea typeface="黑体" panose="02010609060101010101" charset="-122"/>
              </a:rPr>
              <a:t>Event</a:t>
            </a:r>
            <a:r>
              <a:rPr lang="zh-CN" altLang="en-US" sz="2000" dirty="0">
                <a:solidFill>
                  <a:srgbClr val="000000"/>
                </a:solidFill>
                <a:latin typeface="黑体" panose="02010609060101010101" charset="-122"/>
                <a:ea typeface="黑体" panose="02010609060101010101" charset="-122"/>
              </a:rPr>
              <a:t>），对应对象的操作。事件有可能在特定的条件下发生，在</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中这样的条件称为警戒条件（</a:t>
            </a:r>
            <a:r>
              <a:rPr lang="en-US" altLang="zh-CN" sz="2000" dirty="0">
                <a:solidFill>
                  <a:srgbClr val="000000"/>
                </a:solidFill>
                <a:latin typeface="黑体" panose="02010609060101010101" charset="-122"/>
                <a:ea typeface="黑体" panose="02010609060101010101" charset="-122"/>
              </a:rPr>
              <a:t>Guard Condition</a:t>
            </a:r>
            <a:r>
              <a:rPr lang="zh-CN" altLang="en-US" sz="2000" dirty="0">
                <a:solidFill>
                  <a:srgbClr val="000000"/>
                </a:solidFill>
                <a:latin typeface="黑体" panose="02010609060101010101" charset="-122"/>
                <a:ea typeface="黑体" panose="02010609060101010101" charset="-122"/>
              </a:rPr>
              <a:t>）。发生事件时的处理称为动作（</a:t>
            </a:r>
            <a:r>
              <a:rPr lang="en-US" altLang="zh-CN" sz="2000" dirty="0">
                <a:solidFill>
                  <a:srgbClr val="000000"/>
                </a:solidFill>
                <a:latin typeface="黑体" panose="02010609060101010101" charset="-122"/>
                <a:ea typeface="黑体" panose="02010609060101010101" charset="-122"/>
              </a:rPr>
              <a:t>Action</a:t>
            </a:r>
            <a:r>
              <a:rPr lang="zh-CN" altLang="en-US" sz="2000" dirty="0">
                <a:solidFill>
                  <a:srgbClr val="000000"/>
                </a:solidFill>
                <a:latin typeface="黑体" panose="02010609060101010101" charset="-122"/>
                <a:ea typeface="黑体" panose="02010609060101010101" charset="-122"/>
              </a:rPr>
              <a:t>）。从一个状态到另一个状态之间的连线称为转移（</a:t>
            </a:r>
            <a:r>
              <a:rPr lang="en-US" altLang="zh-CN" sz="2000" dirty="0">
                <a:solidFill>
                  <a:srgbClr val="000000"/>
                </a:solidFill>
                <a:latin typeface="黑体" panose="02010609060101010101" charset="-122"/>
                <a:ea typeface="黑体" panose="02010609060101010101" charset="-122"/>
              </a:rPr>
              <a:t>Transitions</a:t>
            </a:r>
            <a:r>
              <a:rPr lang="zh-CN" altLang="en-US" sz="2000" dirty="0">
                <a:solidFill>
                  <a:srgbClr val="000000"/>
                </a:solidFill>
                <a:latin typeface="黑体" panose="02010609060101010101" charset="-122"/>
                <a:ea typeface="黑体" panose="02010609060101010101" charset="-122"/>
              </a:rPr>
              <a:t>）。状态图通常包含如下内容。</a:t>
            </a:r>
          </a:p>
        </p:txBody>
      </p:sp>
      <p:sp>
        <p:nvSpPr>
          <p:cNvPr id="42000" name="PA_文本框 68"/>
          <p:cNvSpPr>
            <a:spLocks noChangeArrowheads="1"/>
          </p:cNvSpPr>
          <p:nvPr>
            <p:custDataLst>
              <p:tags r:id="rId7"/>
            </p:custDataLst>
          </p:nvPr>
        </p:nvSpPr>
        <p:spPr bwMode="auto">
          <a:xfrm>
            <a:off x="1702435" y="3232535"/>
            <a:ext cx="65966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b="1" dirty="0">
                <a:solidFill>
                  <a:srgbClr val="F8B193"/>
                </a:solidFill>
                <a:latin typeface="黑体" panose="02010609060101010101" charset="-122"/>
                <a:ea typeface="黑体" panose="02010609060101010101" charset="-122"/>
              </a:rPr>
              <a:t>1</a:t>
            </a:r>
            <a:r>
              <a:rPr lang="zh-CN" altLang="en-US" b="1" dirty="0">
                <a:solidFill>
                  <a:srgbClr val="F8B193"/>
                </a:solidFill>
                <a:latin typeface="黑体" panose="02010609060101010101" charset="-122"/>
                <a:ea typeface="黑体" panose="02010609060101010101" charset="-122"/>
              </a:rPr>
              <a:t>、状态</a:t>
            </a:r>
            <a:r>
              <a:rPr kumimoji="0" lang="zh-CN" altLang="en-US" sz="2800" b="1" i="0" u="none" strike="noStrike" kern="1200" cap="none" spc="0" normalizeH="0" baseline="0" noProof="0" dirty="0">
                <a:ln>
                  <a:noFill/>
                </a:ln>
                <a:solidFill>
                  <a:srgbClr val="F8B193"/>
                </a:solidFill>
                <a:effectLst/>
                <a:uLnTx/>
                <a:uFillTx/>
                <a:latin typeface="黑体" panose="02010609060101010101" charset="-122"/>
                <a:ea typeface="黑体" panose="02010609060101010101" charset="-122"/>
                <a:cs typeface="+mn-cs"/>
                <a:sym typeface="Calibri" panose="020F0502020204030204" pitchFamily="34" charset="0"/>
              </a:rPr>
              <a:t>：</a:t>
            </a:r>
            <a:r>
              <a:rPr kumimoji="0" lang="en-US" altLang="zh-CN" sz="2800" b="1" i="0" u="none" strike="noStrike" kern="1200" cap="none" spc="0" normalizeH="0" baseline="0" noProof="0" dirty="0">
                <a:ln>
                  <a:noFill/>
                </a:ln>
                <a:solidFill>
                  <a:srgbClr val="F8B193"/>
                </a:solidFill>
                <a:effectLst/>
                <a:uLnTx/>
                <a:uFillTx/>
                <a:latin typeface="黑体" panose="02010609060101010101" charset="-122"/>
                <a:ea typeface="黑体" panose="02010609060101010101" charset="-122"/>
                <a:cs typeface="+mn-cs"/>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dirty="0">
                <a:solidFill>
                  <a:srgbClr val="000000"/>
                </a:solidFill>
                <a:latin typeface="黑体" panose="02010609060101010101" charset="-122"/>
                <a:ea typeface="黑体" panose="02010609060101010101" charset="-122"/>
              </a:rPr>
              <a:t>            状态定义对象在其生命周期中的条件或状况</a:t>
            </a:r>
          </a:p>
        </p:txBody>
      </p:sp>
      <p:sp>
        <p:nvSpPr>
          <p:cNvPr id="42001" name="PA_文本框 69"/>
          <p:cNvSpPr>
            <a:spLocks noChangeArrowheads="1"/>
          </p:cNvSpPr>
          <p:nvPr>
            <p:custDataLst>
              <p:tags r:id="rId8"/>
            </p:custDataLst>
          </p:nvPr>
        </p:nvSpPr>
        <p:spPr bwMode="auto">
          <a:xfrm>
            <a:off x="1710398" y="4636769"/>
            <a:ext cx="7641836" cy="885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kumimoji="0" lang="en-US" altLang="zh-CN" sz="2800" b="1" i="0" u="none" strike="noStrike" kern="1200" cap="none" spc="0" normalizeH="0" baseline="0" noProof="0" dirty="0">
                <a:ln>
                  <a:noFill/>
                </a:ln>
                <a:solidFill>
                  <a:srgbClr val="F67280"/>
                </a:solidFill>
                <a:effectLst/>
                <a:uLnTx/>
                <a:uFillTx/>
                <a:latin typeface="黑体" panose="02010609060101010101" charset="-122"/>
                <a:ea typeface="黑体" panose="02010609060101010101" charset="-122"/>
                <a:cs typeface="+mn-cs"/>
                <a:sym typeface="Calibri" panose="020F0502020204030204" pitchFamily="34" charset="0"/>
              </a:rPr>
              <a:t>2</a:t>
            </a:r>
            <a:r>
              <a:rPr kumimoji="0" lang="zh-CN" altLang="en-US" sz="2800" b="1" i="0" u="none" strike="noStrike" kern="1200" cap="none" spc="0" normalizeH="0" baseline="0" noProof="0" dirty="0">
                <a:ln>
                  <a:noFill/>
                </a:ln>
                <a:solidFill>
                  <a:srgbClr val="F67280"/>
                </a:solidFill>
                <a:effectLst/>
                <a:uLnTx/>
                <a:uFillTx/>
                <a:latin typeface="黑体" panose="02010609060101010101" charset="-122"/>
                <a:ea typeface="黑体" panose="02010609060101010101" charset="-122"/>
                <a:cs typeface="+mn-cs"/>
                <a:sym typeface="Calibri" panose="020F0502020204030204" pitchFamily="34" charset="0"/>
              </a:rPr>
              <a:t>、转换：</a:t>
            </a:r>
            <a:r>
              <a:rPr kumimoji="0" lang="en-US" altLang="zh-CN" sz="2800" b="1" i="0" u="none" strike="noStrike" kern="1200" cap="none" spc="0" normalizeH="0" baseline="0" noProof="0" dirty="0">
                <a:ln>
                  <a:noFill/>
                </a:ln>
                <a:solidFill>
                  <a:srgbClr val="F67280"/>
                </a:solidFill>
                <a:effectLst/>
                <a:uLnTx/>
                <a:uFillTx/>
                <a:latin typeface="黑体" panose="02010609060101010101" charset="-122"/>
                <a:ea typeface="黑体" panose="02010609060101010101" charset="-122"/>
                <a:cs typeface="+mn-cs"/>
                <a:sym typeface="Calibri" panose="020F0502020204030204" pitchFamily="34" charset="0"/>
              </a:rPr>
              <a:t>	</a:t>
            </a:r>
            <a:endParaRPr lang="en-US" altLang="zh-CN" b="1" dirty="0">
              <a:solidFill>
                <a:srgbClr val="F67280"/>
              </a:solidFill>
              <a:latin typeface="黑体" panose="02010609060101010101" charset="-122"/>
              <a:ea typeface="黑体" panose="02010609060101010101" charset="-122"/>
            </a:endParaRPr>
          </a:p>
          <a:p>
            <a:pPr>
              <a:buNone/>
            </a:pPr>
            <a:r>
              <a:rPr lang="en-US" altLang="zh-CN" sz="2000" b="1" dirty="0">
                <a:solidFill>
                  <a:srgbClr val="F67280"/>
                </a:solidFill>
                <a:latin typeface="黑体" panose="02010609060101010101" charset="-122"/>
                <a:ea typeface="黑体" panose="02010609060101010101" charset="-122"/>
              </a:rPr>
              <a:t>            </a:t>
            </a:r>
            <a:r>
              <a:rPr lang="zh-CN" altLang="en-US" sz="2000" dirty="0">
                <a:solidFill>
                  <a:srgbClr val="000000"/>
                </a:solidFill>
                <a:latin typeface="黑体" panose="02010609060101010101" charset="-122"/>
                <a:ea typeface="黑体" panose="02010609060101010101" charset="-122"/>
              </a:rPr>
              <a:t>对象的状态之间的转移叫转换，它包括事件和动作。</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par>
                                <p:cTn id="33" presetID="0" presetClass="entr" presetSubtype="0" fill="hold" grpId="0" nodeType="withEffect">
                                  <p:stCondLst>
                                    <p:cond delay="0"/>
                                  </p:stCondLst>
                                  <p:iterate type="lt">
                                    <p:tmPct val="10000"/>
                                  </p:iterate>
                                  <p:childTnLst>
                                    <p:set>
                                      <p:cBhvr>
                                        <p:cTn id="34" dur="700" fill="hold">
                                          <p:stCondLst>
                                            <p:cond delay="0"/>
                                          </p:stCondLst>
                                        </p:cTn>
                                        <p:tgtEl>
                                          <p:spTgt spid="42001"/>
                                        </p:tgtEl>
                                        <p:attrNameLst>
                                          <p:attrName>style.visibility</p:attrName>
                                        </p:attrNameLst>
                                      </p:cBhvr>
                                      <p:to>
                                        <p:strVal val="visible"/>
                                      </p:to>
                                    </p:set>
                                    <p:anim to="" calcmode="lin" valueType="num">
                                      <p:cBhvr>
                                        <p:cTn id="35" dur="700" fill="hold">
                                          <p:stCondLst>
                                            <p:cond delay="0"/>
                                          </p:stCondLst>
                                        </p:cTn>
                                        <p:tgtEl>
                                          <p:spTgt spid="42001"/>
                                        </p:tgtEl>
                                        <p:attrNameLst>
                                          <p:attrName>ppt_x</p:attrName>
                                        </p:attrNameLst>
                                      </p:cBhvr>
                                      <p:tavLst>
                                        <p:tav tm="0" fmla="#ppt_x-#ppt_w*((1.5-1.5*$)^3-(1.5-1.5*$)^2)">
                                          <p:val>
                                            <p:fltVal val="0"/>
                                          </p:val>
                                        </p:tav>
                                        <p:tav tm="100000">
                                          <p:val>
                                            <p:fltVal val="1"/>
                                          </p:val>
                                        </p:tav>
                                      </p:tavLst>
                                    </p:anim>
                                    <p:animEffect filter="fade">
                                      <p:cBhvr>
                                        <p:cTn id="36" dur="700">
                                          <p:stCondLst>
                                            <p:cond delay="0"/>
                                          </p:stCondLst>
                                        </p:cTn>
                                        <p:tgtEl>
                                          <p:spTgt spid="42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P spid="42001" grpId="0"/>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4"/>
          <a:srcRect/>
          <a:stretch>
            <a:fillRect/>
          </a:stretch>
        </a:blipFill>
        <a:effectLst/>
      </p:bgPr>
    </p:bg>
    <p:spTree>
      <p:nvGrpSpPr>
        <p:cNvPr id="1" name=""/>
        <p:cNvGrpSpPr/>
        <p:nvPr/>
      </p:nvGrpSpPr>
      <p:grpSpPr>
        <a:xfrm>
          <a:off x="0" y="0"/>
          <a:ext cx="0" cy="0"/>
          <a:chOff x="0" y="0"/>
          <a:chExt cx="0" cy="0"/>
        </a:xfrm>
      </p:grpSpPr>
      <p:sp>
        <p:nvSpPr>
          <p:cNvPr id="51202" name="PA_直接连接符 24">
            <a:extLst>
              <a:ext uri="{FF2B5EF4-FFF2-40B4-BE49-F238E27FC236}">
                <a16:creationId xmlns:a16="http://schemas.microsoft.com/office/drawing/2014/main" id="{ABA4ACCD-6313-459D-B38A-7AC67FD40ADB}"/>
              </a:ext>
            </a:extLst>
          </p:cNvPr>
          <p:cNvSpPr>
            <a:spLocks noChangeShapeType="1"/>
          </p:cNvSpPr>
          <p:nvPr>
            <p:custDataLst>
              <p:tags r:id="rId1"/>
            </p:custDataLst>
          </p:nvPr>
        </p:nvSpPr>
        <p:spPr bwMode="auto">
          <a:xfrm>
            <a:off x="1122363" y="3444875"/>
            <a:ext cx="10117137" cy="1588"/>
          </a:xfrm>
          <a:prstGeom prst="line">
            <a:avLst/>
          </a:prstGeom>
          <a:noFill/>
          <a:ln w="28575">
            <a:solidFill>
              <a:schemeClr val="accent1"/>
            </a:solidFill>
            <a:prstDash val="sysDash"/>
            <a:miter lim="800000"/>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3" name="PA_椭圆 2">
            <a:extLst>
              <a:ext uri="{FF2B5EF4-FFF2-40B4-BE49-F238E27FC236}">
                <a16:creationId xmlns:a16="http://schemas.microsoft.com/office/drawing/2014/main" id="{23EA3ACE-88AE-472B-AFE9-BE0429A7D9ED}"/>
              </a:ext>
            </a:extLst>
          </p:cNvPr>
          <p:cNvSpPr>
            <a:spLocks noChangeArrowheads="1"/>
          </p:cNvSpPr>
          <p:nvPr>
            <p:custDataLst>
              <p:tags r:id="rId2"/>
            </p:custDataLst>
          </p:nvPr>
        </p:nvSpPr>
        <p:spPr bwMode="auto">
          <a:xfrm>
            <a:off x="5059363" y="2374900"/>
            <a:ext cx="2052637" cy="2052638"/>
          </a:xfrm>
          <a:prstGeom prst="ellipse">
            <a:avLst/>
          </a:prstGeom>
          <a:solidFill>
            <a:srgbClr val="6C5B7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4" name="PA_椭圆 3">
            <a:extLst>
              <a:ext uri="{FF2B5EF4-FFF2-40B4-BE49-F238E27FC236}">
                <a16:creationId xmlns:a16="http://schemas.microsoft.com/office/drawing/2014/main" id="{0D8CE697-6945-49C6-B0FD-96570D5B30F3}"/>
              </a:ext>
            </a:extLst>
          </p:cNvPr>
          <p:cNvSpPr>
            <a:spLocks noChangeArrowheads="1"/>
          </p:cNvSpPr>
          <p:nvPr>
            <p:custDataLst>
              <p:tags r:id="rId3"/>
            </p:custDataLst>
          </p:nvPr>
        </p:nvSpPr>
        <p:spPr bwMode="auto">
          <a:xfrm>
            <a:off x="2905125" y="2736850"/>
            <a:ext cx="1308100" cy="13081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5" name="PA_椭圆 4">
            <a:extLst>
              <a:ext uri="{FF2B5EF4-FFF2-40B4-BE49-F238E27FC236}">
                <a16:creationId xmlns:a16="http://schemas.microsoft.com/office/drawing/2014/main" id="{53076558-FF1A-4B57-83EA-E8EA3029D91C}"/>
              </a:ext>
            </a:extLst>
          </p:cNvPr>
          <p:cNvSpPr>
            <a:spLocks noChangeArrowheads="1"/>
          </p:cNvSpPr>
          <p:nvPr>
            <p:custDataLst>
              <p:tags r:id="rId4"/>
            </p:custDataLst>
          </p:nvPr>
        </p:nvSpPr>
        <p:spPr bwMode="auto">
          <a:xfrm>
            <a:off x="757238" y="2747963"/>
            <a:ext cx="1308100" cy="13081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6" name="PA_椭圆 5">
            <a:extLst>
              <a:ext uri="{FF2B5EF4-FFF2-40B4-BE49-F238E27FC236}">
                <a16:creationId xmlns:a16="http://schemas.microsoft.com/office/drawing/2014/main" id="{845ADC01-A93D-4455-ABC3-CF3000743BE8}"/>
              </a:ext>
            </a:extLst>
          </p:cNvPr>
          <p:cNvSpPr>
            <a:spLocks noChangeArrowheads="1"/>
          </p:cNvSpPr>
          <p:nvPr>
            <p:custDataLst>
              <p:tags r:id="rId5"/>
            </p:custDataLst>
          </p:nvPr>
        </p:nvSpPr>
        <p:spPr bwMode="auto">
          <a:xfrm>
            <a:off x="7954963" y="2746375"/>
            <a:ext cx="1308100" cy="1308100"/>
          </a:xfrm>
          <a:prstGeom prst="ellipse">
            <a:avLst/>
          </a:prstGeom>
          <a:solidFill>
            <a:srgbClr val="C06C8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7" name="PA_椭圆 6">
            <a:extLst>
              <a:ext uri="{FF2B5EF4-FFF2-40B4-BE49-F238E27FC236}">
                <a16:creationId xmlns:a16="http://schemas.microsoft.com/office/drawing/2014/main" id="{5852ADB6-E448-4A13-8944-8AB466330ECA}"/>
              </a:ext>
            </a:extLst>
          </p:cNvPr>
          <p:cNvSpPr>
            <a:spLocks noChangeArrowheads="1"/>
          </p:cNvSpPr>
          <p:nvPr>
            <p:custDataLst>
              <p:tags r:id="rId6"/>
            </p:custDataLst>
          </p:nvPr>
        </p:nvSpPr>
        <p:spPr bwMode="auto">
          <a:xfrm>
            <a:off x="10104438" y="2747963"/>
            <a:ext cx="1308100" cy="1308100"/>
          </a:xfrm>
          <a:prstGeom prst="ellipse">
            <a:avLst/>
          </a:prstGeom>
          <a:solidFill>
            <a:srgbClr val="F672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08" name="PA_文本框 13">
            <a:extLst>
              <a:ext uri="{FF2B5EF4-FFF2-40B4-BE49-F238E27FC236}">
                <a16:creationId xmlns:a16="http://schemas.microsoft.com/office/drawing/2014/main" id="{C588C9A1-BBCE-4C21-9FD5-6052EC509CDD}"/>
              </a:ext>
            </a:extLst>
          </p:cNvPr>
          <p:cNvSpPr>
            <a:spLocks noChangeArrowheads="1"/>
          </p:cNvSpPr>
          <p:nvPr>
            <p:custDataLst>
              <p:tags r:id="rId7"/>
            </p:custDataLst>
          </p:nvPr>
        </p:nvSpPr>
        <p:spPr bwMode="auto">
          <a:xfrm>
            <a:off x="355600" y="4219346"/>
            <a:ext cx="215106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3200" b="0"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sym typeface="Calibri" panose="020F0502020204030204" pitchFamily="34" charset="0"/>
              </a:rPr>
              <a:t>   </a:t>
            </a:r>
            <a:r>
              <a:rPr kumimoji="0" lang="zh-CN" altLang="en-US" sz="2400" b="0"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rPr>
              <a:t>名称</a:t>
            </a:r>
            <a:endParaRPr kumimoji="0" lang="en-US" altLang="zh-CN" sz="2400" b="0"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名称（</a:t>
            </a:r>
            <a:r>
              <a:rPr lang="en-US" altLang="zh-CN" sz="1800" dirty="0">
                <a:solidFill>
                  <a:srgbClr val="000000"/>
                </a:solidFill>
                <a:latin typeface="黑体" panose="02010609060101010101" charset="-122"/>
                <a:ea typeface="黑体" panose="02010609060101010101" charset="-122"/>
              </a:rPr>
              <a:t>name</a:t>
            </a:r>
            <a:r>
              <a:rPr lang="zh-CN" altLang="en-US" sz="1800" dirty="0">
                <a:solidFill>
                  <a:srgbClr val="000000"/>
                </a:solidFill>
                <a:latin typeface="黑体" panose="02010609060101010101" charset="-122"/>
                <a:ea typeface="黑体" panose="02010609060101010101" charset="-122"/>
              </a:rPr>
              <a:t>）是将一个状态与其他状态区分开来的文本字符串；状态也可能是匿名的，这表示他没有名称</a:t>
            </a:r>
            <a:endParaRPr lang="en-US" altLang="zh-CN" sz="1800" dirty="0">
              <a:solidFill>
                <a:srgbClr val="000000"/>
              </a:solidFill>
              <a:latin typeface="黑体" panose="02010609060101010101" charset="-122"/>
              <a:ea typeface="黑体" panose="02010609060101010101" charset="-122"/>
            </a:endParaRPr>
          </a:p>
        </p:txBody>
      </p:sp>
      <p:sp>
        <p:nvSpPr>
          <p:cNvPr id="51209" name="PA_文本框 14">
            <a:extLst>
              <a:ext uri="{FF2B5EF4-FFF2-40B4-BE49-F238E27FC236}">
                <a16:creationId xmlns:a16="http://schemas.microsoft.com/office/drawing/2014/main" id="{E00D277B-C736-41EF-9FD3-571FC48CB3BD}"/>
              </a:ext>
            </a:extLst>
          </p:cNvPr>
          <p:cNvSpPr>
            <a:spLocks noChangeArrowheads="1"/>
          </p:cNvSpPr>
          <p:nvPr>
            <p:custDataLst>
              <p:tags r:id="rId8"/>
            </p:custDataLst>
          </p:nvPr>
        </p:nvSpPr>
        <p:spPr bwMode="auto">
          <a:xfrm>
            <a:off x="2515393" y="4280901"/>
            <a:ext cx="25352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进入</a:t>
            </a:r>
            <a:r>
              <a:rPr kumimoji="0" lang="en-US" altLang="zh-CN" sz="2400" b="0"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a:t>
            </a:r>
            <a:r>
              <a:rPr kumimoji="0" lang="zh-CN" altLang="en-US" sz="2400" b="0"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退出动作</a:t>
            </a:r>
            <a:endParaRPr kumimoji="0" lang="en-US" altLang="zh-CN" sz="2400" b="0"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进入</a:t>
            </a:r>
            <a:r>
              <a:rPr lang="en-US" altLang="zh-CN" sz="1800" dirty="0">
                <a:solidFill>
                  <a:srgbClr val="000000"/>
                </a:solidFill>
                <a:latin typeface="黑体" panose="02010609060101010101" charset="-122"/>
                <a:ea typeface="黑体" panose="02010609060101010101" charset="-122"/>
              </a:rPr>
              <a:t>/</a:t>
            </a:r>
            <a:r>
              <a:rPr lang="zh-CN" altLang="en-US" sz="1800" dirty="0">
                <a:solidFill>
                  <a:srgbClr val="000000"/>
                </a:solidFill>
                <a:latin typeface="黑体" panose="02010609060101010101" charset="-122"/>
                <a:ea typeface="黑体" panose="02010609060101010101" charset="-122"/>
              </a:rPr>
              <a:t>退出动作（</a:t>
            </a:r>
            <a:r>
              <a:rPr lang="en-US" altLang="zh-CN" sz="1800" dirty="0">
                <a:solidFill>
                  <a:srgbClr val="000000"/>
                </a:solidFill>
                <a:latin typeface="黑体" panose="02010609060101010101" charset="-122"/>
                <a:ea typeface="黑体" panose="02010609060101010101" charset="-122"/>
              </a:rPr>
              <a:t>entry/exit action</a:t>
            </a:r>
            <a:r>
              <a:rPr lang="zh-CN" altLang="en-US" sz="1800" dirty="0">
                <a:solidFill>
                  <a:srgbClr val="000000"/>
                </a:solidFill>
                <a:latin typeface="黑体" panose="02010609060101010101" charset="-122"/>
                <a:ea typeface="黑体" panose="02010609060101010101" charset="-122"/>
              </a:rPr>
              <a:t>）表示进入</a:t>
            </a:r>
            <a:r>
              <a:rPr lang="en-US" altLang="zh-CN" sz="1800" dirty="0">
                <a:solidFill>
                  <a:srgbClr val="000000"/>
                </a:solidFill>
                <a:latin typeface="黑体" panose="02010609060101010101" charset="-122"/>
                <a:ea typeface="黑体" panose="02010609060101010101" charset="-122"/>
              </a:rPr>
              <a:t>/</a:t>
            </a:r>
            <a:r>
              <a:rPr lang="zh-CN" altLang="en-US" sz="1800" dirty="0">
                <a:solidFill>
                  <a:srgbClr val="000000"/>
                </a:solidFill>
                <a:latin typeface="黑体" panose="02010609060101010101" charset="-122"/>
                <a:ea typeface="黑体" panose="02010609060101010101" charset="-122"/>
              </a:rPr>
              <a:t>退出这个状态所执行的动作。</a:t>
            </a:r>
            <a:endParaRPr lang="en-US" altLang="zh-CN" sz="1800" dirty="0">
              <a:solidFill>
                <a:srgbClr val="000000"/>
              </a:solidFill>
              <a:latin typeface="黑体" panose="02010609060101010101" charset="-122"/>
              <a:ea typeface="黑体" panose="02010609060101010101" charset="-122"/>
            </a:endParaRPr>
          </a:p>
        </p:txBody>
      </p:sp>
      <p:sp>
        <p:nvSpPr>
          <p:cNvPr id="51210" name="PA_文本框 15">
            <a:extLst>
              <a:ext uri="{FF2B5EF4-FFF2-40B4-BE49-F238E27FC236}">
                <a16:creationId xmlns:a16="http://schemas.microsoft.com/office/drawing/2014/main" id="{2BE2AFC7-B868-436D-8AF5-FEAD93A9C8D5}"/>
              </a:ext>
            </a:extLst>
          </p:cNvPr>
          <p:cNvSpPr>
            <a:spLocks noChangeArrowheads="1"/>
          </p:cNvSpPr>
          <p:nvPr>
            <p:custDataLst>
              <p:tags r:id="rId9"/>
            </p:custDataLst>
          </p:nvPr>
        </p:nvSpPr>
        <p:spPr bwMode="auto">
          <a:xfrm>
            <a:off x="7537451" y="4280901"/>
            <a:ext cx="2109787"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400" b="0"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子状态</a:t>
            </a:r>
            <a:r>
              <a:rPr kumimoji="0" lang="en-US" altLang="zh-CN" sz="2400" b="0"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  </a:t>
            </a:r>
            <a:endParaRPr kumimoji="0" lang="en-US" altLang="zh-CN" sz="2800" b="0"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1800" dirty="0">
                <a:solidFill>
                  <a:srgbClr val="000000"/>
                </a:solidFill>
                <a:latin typeface="黑体" panose="02010609060101010101" charset="-122"/>
                <a:ea typeface="黑体" panose="02010609060101010101" charset="-122"/>
              </a:rPr>
              <a:t>UML</a:t>
            </a:r>
            <a:r>
              <a:rPr lang="zh-CN" altLang="en-US" sz="1800" dirty="0">
                <a:solidFill>
                  <a:srgbClr val="000000"/>
                </a:solidFill>
                <a:latin typeface="黑体" panose="02010609060101010101" charset="-122"/>
                <a:ea typeface="黑体" panose="02010609060101010101" charset="-122"/>
              </a:rPr>
              <a:t>状态机图嵌套在另外一个状态中的状态称为子状态（</a:t>
            </a:r>
            <a:r>
              <a:rPr lang="en-US" altLang="zh-CN" sz="1800" dirty="0">
                <a:solidFill>
                  <a:srgbClr val="000000"/>
                </a:solidFill>
                <a:latin typeface="黑体" panose="02010609060101010101" charset="-122"/>
                <a:ea typeface="黑体" panose="02010609060101010101" charset="-122"/>
              </a:rPr>
              <a:t>Sub State</a:t>
            </a:r>
            <a:r>
              <a:rPr lang="zh-CN" altLang="en-US" sz="1800" dirty="0">
                <a:solidFill>
                  <a:srgbClr val="000000"/>
                </a:solidFill>
                <a:latin typeface="黑体" panose="02010609060101010101" charset="-122"/>
                <a:ea typeface="黑体" panose="02010609060101010101" charset="-122"/>
              </a:rPr>
              <a:t>）</a:t>
            </a:r>
            <a:r>
              <a:rPr lang="en-US" altLang="zh-CN" sz="1800" dirty="0">
                <a:solidFill>
                  <a:srgbClr val="000000"/>
                </a:solidFill>
                <a:latin typeface="黑体" panose="02010609060101010101" charset="-122"/>
                <a:ea typeface="黑体" panose="02010609060101010101" charset="-122"/>
              </a:rPr>
              <a:t>,</a:t>
            </a:r>
            <a:r>
              <a:rPr lang="zh-CN" altLang="en-US" sz="1800" dirty="0">
                <a:solidFill>
                  <a:srgbClr val="000000"/>
                </a:solidFill>
                <a:latin typeface="黑体" panose="02010609060101010101" charset="-122"/>
                <a:ea typeface="黑体" panose="02010609060101010101" charset="-122"/>
              </a:rPr>
              <a:t>简单状态是没有子结构的状态。</a:t>
            </a:r>
            <a:endParaRPr lang="en-US" altLang="zh-CN" sz="1800" dirty="0">
              <a:solidFill>
                <a:srgbClr val="000000"/>
              </a:solidFill>
              <a:latin typeface="黑体" panose="02010609060101010101" charset="-122"/>
              <a:ea typeface="黑体" panose="02010609060101010101" charset="-122"/>
            </a:endParaRPr>
          </a:p>
        </p:txBody>
      </p:sp>
      <p:sp>
        <p:nvSpPr>
          <p:cNvPr id="51211" name="PA_文本框 16">
            <a:extLst>
              <a:ext uri="{FF2B5EF4-FFF2-40B4-BE49-F238E27FC236}">
                <a16:creationId xmlns:a16="http://schemas.microsoft.com/office/drawing/2014/main" id="{CF86AD04-187D-43F4-82FF-F9F5EF76B685}"/>
              </a:ext>
            </a:extLst>
          </p:cNvPr>
          <p:cNvSpPr>
            <a:spLocks noChangeArrowheads="1"/>
          </p:cNvSpPr>
          <p:nvPr>
            <p:custDataLst>
              <p:tags r:id="rId10"/>
            </p:custDataLst>
          </p:nvPr>
        </p:nvSpPr>
        <p:spPr bwMode="auto">
          <a:xfrm>
            <a:off x="9762536" y="4282898"/>
            <a:ext cx="236279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kumimoji="0" lang="zh-CN" altLang="en-US" sz="2400" b="0"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rPr>
              <a:t>延迟事件</a:t>
            </a:r>
            <a:endParaRPr kumimoji="0" lang="en-US" altLang="zh-CN" sz="2400" b="0"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延迟事件（</a:t>
            </a:r>
            <a:r>
              <a:rPr lang="en-US" altLang="zh-CN" sz="1800" dirty="0">
                <a:solidFill>
                  <a:srgbClr val="000000"/>
                </a:solidFill>
                <a:latin typeface="黑体" panose="02010609060101010101" charset="-122"/>
                <a:ea typeface="黑体" panose="02010609060101010101" charset="-122"/>
              </a:rPr>
              <a:t>Deferred Event</a:t>
            </a:r>
            <a:r>
              <a:rPr lang="zh-CN" altLang="en-US" sz="1800" dirty="0">
                <a:solidFill>
                  <a:srgbClr val="000000"/>
                </a:solidFill>
                <a:latin typeface="黑体" panose="02010609060101010101" charset="-122"/>
                <a:ea typeface="黑体" panose="02010609060101010101" charset="-122"/>
              </a:rPr>
              <a:t>）是其处理过程被推迟的事件，它们的处理过程要到事件不被延迟的状态被激活时才会执行。</a:t>
            </a:r>
          </a:p>
        </p:txBody>
      </p:sp>
      <p:sp>
        <p:nvSpPr>
          <p:cNvPr id="51212" name="PA_文本框 17">
            <a:extLst>
              <a:ext uri="{FF2B5EF4-FFF2-40B4-BE49-F238E27FC236}">
                <a16:creationId xmlns:a16="http://schemas.microsoft.com/office/drawing/2014/main" id="{C40E50A7-F998-4DB4-BE4E-994144D96A25}"/>
              </a:ext>
            </a:extLst>
          </p:cNvPr>
          <p:cNvSpPr>
            <a:spLocks noChangeArrowheads="1"/>
          </p:cNvSpPr>
          <p:nvPr>
            <p:custDataLst>
              <p:tags r:id="rId11"/>
            </p:custDataLst>
          </p:nvPr>
        </p:nvSpPr>
        <p:spPr bwMode="auto">
          <a:xfrm>
            <a:off x="5025080" y="4516438"/>
            <a:ext cx="239707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FFFF"/>
                </a:solidFill>
                <a:effectLst/>
                <a:uLnTx/>
                <a:uFillTx/>
                <a:latin typeface="Calibri" panose="020F0502020204030204" pitchFamily="34" charset="0"/>
                <a:ea typeface="宋体" panose="02010600030101010101" pitchFamily="2" charset="-122"/>
                <a:cs typeface="+mn-cs"/>
                <a:sym typeface="Calibri" panose="020F0502020204030204" pitchFamily="34" charset="0"/>
              </a:rPr>
              <a:t>       </a:t>
            </a:r>
            <a:r>
              <a:rPr lang="zh-CN" altLang="en-US" sz="2400" b="1" dirty="0">
                <a:solidFill>
                  <a:srgbClr val="6C5B7B"/>
                </a:solidFill>
                <a:latin typeface="黑体" panose="02010609060101010101" pitchFamily="49" charset="-122"/>
                <a:ea typeface="黑体" panose="02010609060101010101" pitchFamily="49" charset="-122"/>
              </a:rPr>
              <a:t>内部转换</a:t>
            </a:r>
            <a:endParaRPr kumimoji="0" lang="en-US" altLang="zh-CN" sz="24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内部转移（</a:t>
            </a:r>
            <a:r>
              <a:rPr lang="en-US" altLang="zh-CN" sz="1800" dirty="0">
                <a:solidFill>
                  <a:srgbClr val="000000"/>
                </a:solidFill>
                <a:latin typeface="黑体" panose="02010609060101010101" charset="-122"/>
                <a:ea typeface="黑体" panose="02010609060101010101" charset="-122"/>
              </a:rPr>
              <a:t>Internet Transition</a:t>
            </a:r>
            <a:r>
              <a:rPr lang="zh-CN" altLang="en-US" sz="1800" dirty="0">
                <a:solidFill>
                  <a:srgbClr val="000000"/>
                </a:solidFill>
                <a:latin typeface="黑体" panose="02010609060101010101" charset="-122"/>
                <a:ea typeface="黑体" panose="02010609060101010101" charset="-122"/>
              </a:rPr>
              <a:t>）使事件可以在不退出状态的情况下在状态内得到处理，从而可以避免触发进入或退出操作。</a:t>
            </a:r>
          </a:p>
        </p:txBody>
      </p:sp>
      <p:sp>
        <p:nvSpPr>
          <p:cNvPr id="51213" name="PA_矩形 19">
            <a:extLst>
              <a:ext uri="{FF2B5EF4-FFF2-40B4-BE49-F238E27FC236}">
                <a16:creationId xmlns:a16="http://schemas.microsoft.com/office/drawing/2014/main" id="{43A7F908-2BCB-4C13-A81C-ED9362ED65B9}"/>
              </a:ext>
            </a:extLst>
          </p:cNvPr>
          <p:cNvSpPr>
            <a:spLocks noChangeArrowheads="1"/>
          </p:cNvSpPr>
          <p:nvPr>
            <p:custDataLst>
              <p:tags r:id="rId12"/>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4" name="PA_矩形 20">
            <a:extLst>
              <a:ext uri="{FF2B5EF4-FFF2-40B4-BE49-F238E27FC236}">
                <a16:creationId xmlns:a16="http://schemas.microsoft.com/office/drawing/2014/main" id="{5AB752D7-BF80-4A6C-B07A-7B4385E7C084}"/>
              </a:ext>
            </a:extLst>
          </p:cNvPr>
          <p:cNvSpPr>
            <a:spLocks noChangeArrowheads="1"/>
          </p:cNvSpPr>
          <p:nvPr>
            <p:custDataLst>
              <p:tags r:id="rId13"/>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5" name="PA_矩形 21">
            <a:extLst>
              <a:ext uri="{FF2B5EF4-FFF2-40B4-BE49-F238E27FC236}">
                <a16:creationId xmlns:a16="http://schemas.microsoft.com/office/drawing/2014/main" id="{553C6515-2F47-48C3-ACDD-7EC07A9B6773}"/>
              </a:ext>
            </a:extLst>
          </p:cNvPr>
          <p:cNvSpPr>
            <a:spLocks noChangeArrowheads="1"/>
          </p:cNvSpPr>
          <p:nvPr>
            <p:custDataLst>
              <p:tags r:id="rId14"/>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6" name="PA_矩形 22">
            <a:extLst>
              <a:ext uri="{FF2B5EF4-FFF2-40B4-BE49-F238E27FC236}">
                <a16:creationId xmlns:a16="http://schemas.microsoft.com/office/drawing/2014/main" id="{35640376-C9F3-4BB0-989E-DA0AB9A00CEE}"/>
              </a:ext>
            </a:extLst>
          </p:cNvPr>
          <p:cNvSpPr>
            <a:spLocks noChangeArrowheads="1"/>
          </p:cNvSpPr>
          <p:nvPr>
            <p:custDataLst>
              <p:tags r:id="rId15"/>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1217" name="PA_矩形 23">
            <a:extLst>
              <a:ext uri="{FF2B5EF4-FFF2-40B4-BE49-F238E27FC236}">
                <a16:creationId xmlns:a16="http://schemas.microsoft.com/office/drawing/2014/main" id="{6D6D9533-1EF5-4DB2-A459-1924898AD486}"/>
              </a:ext>
            </a:extLst>
          </p:cNvPr>
          <p:cNvSpPr>
            <a:spLocks noChangeArrowheads="1"/>
          </p:cNvSpPr>
          <p:nvPr>
            <p:custDataLst>
              <p:tags r:id="rId16"/>
            </p:custDataLst>
          </p:nvPr>
        </p:nvSpPr>
        <p:spPr bwMode="auto">
          <a:xfrm>
            <a:off x="1708150" y="76200"/>
            <a:ext cx="4721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7.1.3</a:t>
            </a:r>
            <a:r>
              <a:rPr lang="zh-CN" altLang="en-US" dirty="0">
                <a:solidFill>
                  <a:srgbClr val="000000"/>
                </a:solidFill>
                <a:latin typeface="黑体" panose="02010609060101010101" charset="-122"/>
                <a:ea typeface="黑体" panose="02010609060101010101" charset="-122"/>
              </a:rPr>
              <a:t>状态</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pic>
        <p:nvPicPr>
          <p:cNvPr id="51218" name="PA_图片 25">
            <a:extLst>
              <a:ext uri="{FF2B5EF4-FFF2-40B4-BE49-F238E27FC236}">
                <a16:creationId xmlns:a16="http://schemas.microsoft.com/office/drawing/2014/main" id="{9AC58943-B4ED-4779-B7DC-86FB83307018}"/>
              </a:ext>
            </a:extLst>
          </p:cNvPr>
          <p:cNvPicPr>
            <a:picLocks noChangeAspect="1" noChangeArrowheads="1"/>
          </p:cNvPicPr>
          <p:nvPr>
            <p:custDataLst>
              <p:tags r:id="rId17"/>
            </p:custDataLst>
          </p:nvPr>
        </p:nvPicPr>
        <p:blipFill>
          <a:blip r:embed="rId25">
            <a:extLst>
              <a:ext uri="{28A0092B-C50C-407E-A947-70E740481C1C}">
                <a14:useLocalDpi xmlns:a14="http://schemas.microsoft.com/office/drawing/2010/main" val="0"/>
              </a:ext>
            </a:extLst>
          </a:blip>
          <a:srcRect/>
          <a:stretch>
            <a:fillRect/>
          </a:stretch>
        </p:blipFill>
        <p:spPr bwMode="auto">
          <a:xfrm>
            <a:off x="8350250" y="3130550"/>
            <a:ext cx="5683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9" name="PA_图片 26">
            <a:extLst>
              <a:ext uri="{FF2B5EF4-FFF2-40B4-BE49-F238E27FC236}">
                <a16:creationId xmlns:a16="http://schemas.microsoft.com/office/drawing/2014/main" id="{F883AC68-F6B7-435E-852B-570A45FAAD84}"/>
              </a:ext>
            </a:extLst>
          </p:cNvPr>
          <p:cNvPicPr>
            <a:picLocks noChangeAspect="1" noChangeArrowheads="1"/>
          </p:cNvPicPr>
          <p:nvPr>
            <p:custDataLst>
              <p:tags r:id="rId18"/>
            </p:custDataLst>
          </p:nvPr>
        </p:nvPicPr>
        <p:blipFill>
          <a:blip r:embed="rId26">
            <a:extLst>
              <a:ext uri="{28A0092B-C50C-407E-A947-70E740481C1C}">
                <a14:useLocalDpi xmlns:a14="http://schemas.microsoft.com/office/drawing/2010/main" val="0"/>
              </a:ext>
            </a:extLst>
          </a:blip>
          <a:srcRect/>
          <a:stretch>
            <a:fillRect/>
          </a:stretch>
        </p:blipFill>
        <p:spPr bwMode="auto">
          <a:xfrm>
            <a:off x="3255963" y="3076575"/>
            <a:ext cx="6619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A_图片 27">
            <a:extLst>
              <a:ext uri="{FF2B5EF4-FFF2-40B4-BE49-F238E27FC236}">
                <a16:creationId xmlns:a16="http://schemas.microsoft.com/office/drawing/2014/main" id="{864C4C86-1807-4876-AD3B-A5909D4BFBD1}"/>
              </a:ext>
            </a:extLst>
          </p:cNvPr>
          <p:cNvPicPr>
            <a:picLocks noChangeAspect="1" noChangeArrowheads="1"/>
          </p:cNvPicPr>
          <p:nvPr>
            <p:custDataLst>
              <p:tags r:id="rId19"/>
            </p:custDataLst>
          </p:nvPr>
        </p:nvPicPr>
        <p:blipFill>
          <a:blip r:embed="rId27">
            <a:extLst>
              <a:ext uri="{28A0092B-C50C-407E-A947-70E740481C1C}">
                <a14:useLocalDpi xmlns:a14="http://schemas.microsoft.com/office/drawing/2010/main" val="0"/>
              </a:ext>
            </a:extLst>
          </a:blip>
          <a:srcRect/>
          <a:stretch>
            <a:fillRect/>
          </a:stretch>
        </p:blipFill>
        <p:spPr bwMode="auto">
          <a:xfrm>
            <a:off x="10456863" y="3103563"/>
            <a:ext cx="6000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A_图片 28">
            <a:extLst>
              <a:ext uri="{FF2B5EF4-FFF2-40B4-BE49-F238E27FC236}">
                <a16:creationId xmlns:a16="http://schemas.microsoft.com/office/drawing/2014/main" id="{BB4A30E0-007A-48D7-9C9F-D1DD40F3D624}"/>
              </a:ext>
            </a:extLst>
          </p:cNvPr>
          <p:cNvPicPr>
            <a:picLocks noChangeAspect="1" noChangeArrowheads="1"/>
          </p:cNvPicPr>
          <p:nvPr>
            <p:custDataLst>
              <p:tags r:id="rId20"/>
            </p:custDataLst>
          </p:nvPr>
        </p:nvPicPr>
        <p:blipFill>
          <a:blip r:embed="rId28">
            <a:extLst>
              <a:ext uri="{28A0092B-C50C-407E-A947-70E740481C1C}">
                <a14:useLocalDpi xmlns:a14="http://schemas.microsoft.com/office/drawing/2010/main" val="0"/>
              </a:ext>
            </a:extLst>
          </a:blip>
          <a:srcRect/>
          <a:stretch>
            <a:fillRect/>
          </a:stretch>
        </p:blipFill>
        <p:spPr bwMode="auto">
          <a:xfrm>
            <a:off x="5559425" y="2967038"/>
            <a:ext cx="1052513"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A_图片 29">
            <a:extLst>
              <a:ext uri="{FF2B5EF4-FFF2-40B4-BE49-F238E27FC236}">
                <a16:creationId xmlns:a16="http://schemas.microsoft.com/office/drawing/2014/main" id="{0953AFA7-490B-4A54-AB31-1116729E7D07}"/>
              </a:ext>
            </a:extLst>
          </p:cNvPr>
          <p:cNvPicPr>
            <a:picLocks noChangeAspect="1" noChangeArrowheads="1"/>
          </p:cNvPicPr>
          <p:nvPr>
            <p:custDataLst>
              <p:tags r:id="rId21"/>
            </p:custDataLst>
          </p:nvPr>
        </p:nvPicPr>
        <p:blipFill>
          <a:blip r:embed="rId29">
            <a:extLst>
              <a:ext uri="{28A0092B-C50C-407E-A947-70E740481C1C}">
                <a14:useLocalDpi xmlns:a14="http://schemas.microsoft.com/office/drawing/2010/main" val="0"/>
              </a:ext>
            </a:extLst>
          </a:blip>
          <a:srcRect/>
          <a:stretch>
            <a:fillRect/>
          </a:stretch>
        </p:blipFill>
        <p:spPr bwMode="auto">
          <a:xfrm>
            <a:off x="1095375" y="3103563"/>
            <a:ext cx="5746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PA_文本框 29">
            <a:extLst>
              <a:ext uri="{FF2B5EF4-FFF2-40B4-BE49-F238E27FC236}">
                <a16:creationId xmlns:a16="http://schemas.microsoft.com/office/drawing/2014/main" id="{8D12EFA1-DA80-483D-8093-2FD8EC217FF3}"/>
              </a:ext>
            </a:extLst>
          </p:cNvPr>
          <p:cNvSpPr>
            <a:spLocks noChangeArrowheads="1"/>
          </p:cNvSpPr>
          <p:nvPr>
            <p:custDataLst>
              <p:tags r:id="rId22"/>
            </p:custDataLst>
          </p:nvPr>
        </p:nvSpPr>
        <p:spPr bwMode="auto">
          <a:xfrm>
            <a:off x="1272381" y="1188495"/>
            <a:ext cx="96266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fontAlgn="base">
              <a:lnSpc>
                <a:spcPct val="100000"/>
              </a:lnSpc>
              <a:spcBef>
                <a:spcPct val="0"/>
              </a:spcBef>
              <a:spcAft>
                <a:spcPct val="0"/>
              </a:spcAft>
              <a:buNone/>
              <a:defRPr/>
            </a:pPr>
            <a:r>
              <a:rPr lang="en-US" altLang="zh-CN" sz="2000" dirty="0">
                <a:solidFill>
                  <a:srgbClr val="000000"/>
                </a:solidFill>
                <a:latin typeface="黑体" panose="02010609060101010101" charset="-122"/>
                <a:ea typeface="黑体" panose="02010609060101010101" charset="-122"/>
              </a:rPr>
              <a:t>    </a:t>
            </a:r>
            <a:r>
              <a:rPr lang="zh-CN" altLang="en-US" sz="2000" dirty="0">
                <a:solidFill>
                  <a:srgbClr val="000000"/>
                </a:solidFill>
                <a:latin typeface="黑体" panose="02010609060101010101" charset="-122"/>
                <a:ea typeface="黑体" panose="02010609060101010101" charset="-122"/>
              </a:rPr>
              <a:t>一个对象的状态可能包含子状态或其它一些更加详细的内容。具体的由以下五个部分组成：名称、 进入</a:t>
            </a:r>
            <a:r>
              <a:rPr lang="en-US" altLang="zh-CN" sz="2000" dirty="0">
                <a:solidFill>
                  <a:srgbClr val="000000"/>
                </a:solidFill>
                <a:latin typeface="黑体" panose="02010609060101010101" charset="-122"/>
                <a:ea typeface="黑体" panose="02010609060101010101" charset="-122"/>
              </a:rPr>
              <a:t>/</a:t>
            </a:r>
            <a:r>
              <a:rPr lang="zh-CN" altLang="en-US" sz="2000" dirty="0">
                <a:solidFill>
                  <a:srgbClr val="000000"/>
                </a:solidFill>
                <a:latin typeface="黑体" panose="02010609060101010101" charset="-122"/>
                <a:ea typeface="黑体" panose="02010609060101010101" charset="-122"/>
              </a:rPr>
              <a:t>退出动作、 内部转换、子状态和延迟事件。</a:t>
            </a:r>
          </a:p>
          <a:p>
            <a:pPr lvl="0" fontAlgn="base">
              <a:lnSpc>
                <a:spcPct val="100000"/>
              </a:lnSpc>
              <a:spcBef>
                <a:spcPct val="0"/>
              </a:spcBef>
              <a:spcAft>
                <a:spcPct val="0"/>
              </a:spcAft>
              <a:buNone/>
              <a:defRPr/>
            </a:pPr>
            <a:endParaRPr lang="zh-CN" altLang="en-US" sz="2000" dirty="0">
              <a:solidFill>
                <a:srgbClr val="000000"/>
              </a:solidFill>
              <a:latin typeface="黑体" panose="02010609060101010101" charset="-122"/>
              <a:ea typeface="黑体" panose="02010609060101010101" charset="-122"/>
            </a:endParaRPr>
          </a:p>
        </p:txBody>
      </p:sp>
    </p:spTree>
    <p:extLst>
      <p:ext uri="{BB962C8B-B14F-4D97-AF65-F5344CB8AC3E}">
        <p14:creationId xmlns:p14="http://schemas.microsoft.com/office/powerpoint/2010/main" val="1021706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51202"/>
                                        </p:tgtEl>
                                        <p:attrNameLst>
                                          <p:attrName>style.visibility</p:attrName>
                                        </p:attrNameLst>
                                      </p:cBhvr>
                                      <p:to>
                                        <p:strVal val="visible"/>
                                      </p:to>
                                    </p:set>
                                    <p:anim to="" calcmode="lin" valueType="num">
                                      <p:cBhvr>
                                        <p:cTn id="7" dur="700" fill="hold">
                                          <p:stCondLst>
                                            <p:cond delay="0"/>
                                          </p:stCondLst>
                                        </p:cTn>
                                        <p:tgtEl>
                                          <p:spTgt spid="51202"/>
                                        </p:tgtEl>
                                        <p:attrNameLst>
                                          <p:attrName>ppt_x</p:attrName>
                                        </p:attrNameLst>
                                      </p:cBhvr>
                                      <p:tavLst>
                                        <p:tav tm="0" fmla="#ppt_x-#ppt_h*((1.5-1.5*$)^3-(1.5-1.5*$)^2)">
                                          <p:val>
                                            <p:strVal val="0"/>
                                          </p:val>
                                        </p:tav>
                                        <p:tav tm="100000">
                                          <p:val>
                                            <p:strVal val="1"/>
                                          </p:val>
                                        </p:tav>
                                      </p:tavLst>
                                    </p:anim>
                                    <p:anim to="" calcmode="lin" valueType="num">
                                      <p:cBhvr>
                                        <p:cTn id="8" dur="700" fill="hold">
                                          <p:stCondLst>
                                            <p:cond delay="0"/>
                                          </p:stCondLst>
                                        </p:cTn>
                                        <p:tgtEl>
                                          <p:spTgt spid="51202"/>
                                        </p:tgtEl>
                                        <p:attrNameLst>
                                          <p:attrName>transform.rotation_z</p:attrName>
                                        </p:attrNameLst>
                                      </p:cBhvr>
                                      <p:tavLst>
                                        <p:tav tm="0" fmla="#ppt_r+180*((1.5-1.5*$)^3-(1.5-1.5*$)^2)">
                                          <p:val>
                                            <p:strVal val="0"/>
                                          </p:val>
                                        </p:tav>
                                        <p:tav tm="100000">
                                          <p:val>
                                            <p:strVal val="1"/>
                                          </p:val>
                                        </p:tav>
                                      </p:tavLst>
                                    </p:anim>
                                    <p:animEffect filter="fade">
                                      <p:cBhvr>
                                        <p:cTn id="9" dur="300">
                                          <p:stCondLst>
                                            <p:cond delay="0"/>
                                          </p:stCondLst>
                                        </p:cTn>
                                        <p:tgtEl>
                                          <p:spTgt spid="51202"/>
                                        </p:tgtEl>
                                      </p:cBhvr>
                                    </p:animEffect>
                                  </p:childTnLst>
                                </p:cTn>
                              </p:par>
                              <p:par>
                                <p:cTn id="10" presetID="0" presetClass="entr" presetSubtype="0" fill="hold" grpId="0" nodeType="withEffect">
                                  <p:stCondLst>
                                    <p:cond delay="0"/>
                                  </p:stCondLst>
                                  <p:iterate type="lt">
                                    <p:tmPct val="10000"/>
                                  </p:iterate>
                                  <p:childTnLst>
                                    <p:set>
                                      <p:cBhvr>
                                        <p:cTn id="11" dur="1" fill="hold">
                                          <p:stCondLst>
                                            <p:cond delay="0"/>
                                          </p:stCondLst>
                                        </p:cTn>
                                        <p:tgtEl>
                                          <p:spTgt spid="51203"/>
                                        </p:tgtEl>
                                        <p:attrNameLst>
                                          <p:attrName>style.visibility</p:attrName>
                                        </p:attrNameLst>
                                      </p:cBhvr>
                                      <p:to>
                                        <p:strVal val="visible"/>
                                      </p:to>
                                    </p:set>
                                    <p:anim to="" calcmode="lin" valueType="num">
                                      <p:cBhvr>
                                        <p:cTn id="12" dur="700" fill="hold">
                                          <p:stCondLst>
                                            <p:cond delay="0"/>
                                          </p:stCondLst>
                                        </p:cTn>
                                        <p:tgtEl>
                                          <p:spTgt spid="51203"/>
                                        </p:tgtEl>
                                        <p:attrNameLst>
                                          <p:attrName>ppt_x</p:attrName>
                                        </p:attrNameLst>
                                      </p:cBhvr>
                                      <p:tavLst>
                                        <p:tav tm="0" fmla="#ppt_x-#ppt_h*((1.5-1.5*$)^3-(1.5-1.5*$)^2)">
                                          <p:val>
                                            <p:strVal val="0"/>
                                          </p:val>
                                        </p:tav>
                                        <p:tav tm="100000">
                                          <p:val>
                                            <p:strVal val="1"/>
                                          </p:val>
                                        </p:tav>
                                      </p:tavLst>
                                    </p:anim>
                                    <p:anim to="" calcmode="lin" valueType="num">
                                      <p:cBhvr>
                                        <p:cTn id="13" dur="700" fill="hold">
                                          <p:stCondLst>
                                            <p:cond delay="0"/>
                                          </p:stCondLst>
                                        </p:cTn>
                                        <p:tgtEl>
                                          <p:spTgt spid="51203"/>
                                        </p:tgtEl>
                                        <p:attrNameLst>
                                          <p:attrName>transform.rotation_z</p:attrName>
                                        </p:attrNameLst>
                                      </p:cBhvr>
                                      <p:tavLst>
                                        <p:tav tm="0" fmla="#ppt_r+180*((1.5-1.5*$)^3-(1.5-1.5*$)^2)">
                                          <p:val>
                                            <p:strVal val="0"/>
                                          </p:val>
                                        </p:tav>
                                        <p:tav tm="100000">
                                          <p:val>
                                            <p:strVal val="1"/>
                                          </p:val>
                                        </p:tav>
                                      </p:tavLst>
                                    </p:anim>
                                    <p:animEffect filter="fade">
                                      <p:cBhvr>
                                        <p:cTn id="14" dur="300">
                                          <p:stCondLst>
                                            <p:cond delay="0"/>
                                          </p:stCondLst>
                                        </p:cTn>
                                        <p:tgtEl>
                                          <p:spTgt spid="51203"/>
                                        </p:tgtEl>
                                      </p:cBhvr>
                                    </p:animEffect>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51204"/>
                                        </p:tgtEl>
                                        <p:attrNameLst>
                                          <p:attrName>style.visibility</p:attrName>
                                        </p:attrNameLst>
                                      </p:cBhvr>
                                      <p:to>
                                        <p:strVal val="visible"/>
                                      </p:to>
                                    </p:set>
                                    <p:anim to="" calcmode="lin" valueType="num">
                                      <p:cBhvr>
                                        <p:cTn id="17" dur="700" fill="hold">
                                          <p:stCondLst>
                                            <p:cond delay="0"/>
                                          </p:stCondLst>
                                        </p:cTn>
                                        <p:tgtEl>
                                          <p:spTgt spid="51204"/>
                                        </p:tgtEl>
                                        <p:attrNameLst>
                                          <p:attrName>ppt_x</p:attrName>
                                        </p:attrNameLst>
                                      </p:cBhvr>
                                      <p:tavLst>
                                        <p:tav tm="0" fmla="#ppt_x-#ppt_h*((1.5-1.5*$)^3-(1.5-1.5*$)^2)">
                                          <p:val>
                                            <p:strVal val="0"/>
                                          </p:val>
                                        </p:tav>
                                        <p:tav tm="100000">
                                          <p:val>
                                            <p:strVal val="1"/>
                                          </p:val>
                                        </p:tav>
                                      </p:tavLst>
                                    </p:anim>
                                    <p:anim to="" calcmode="lin" valueType="num">
                                      <p:cBhvr>
                                        <p:cTn id="18" dur="700" fill="hold">
                                          <p:stCondLst>
                                            <p:cond delay="0"/>
                                          </p:stCondLst>
                                        </p:cTn>
                                        <p:tgtEl>
                                          <p:spTgt spid="51204"/>
                                        </p:tgtEl>
                                        <p:attrNameLst>
                                          <p:attrName>transform.rotation_z</p:attrName>
                                        </p:attrNameLst>
                                      </p:cBhvr>
                                      <p:tavLst>
                                        <p:tav tm="0" fmla="#ppt_r+180*((1.5-1.5*$)^3-(1.5-1.5*$)^2)">
                                          <p:val>
                                            <p:strVal val="0"/>
                                          </p:val>
                                        </p:tav>
                                        <p:tav tm="100000">
                                          <p:val>
                                            <p:strVal val="1"/>
                                          </p:val>
                                        </p:tav>
                                      </p:tavLst>
                                    </p:anim>
                                    <p:animEffect filter="fade">
                                      <p:cBhvr>
                                        <p:cTn id="19" dur="300">
                                          <p:stCondLst>
                                            <p:cond delay="0"/>
                                          </p:stCondLst>
                                        </p:cTn>
                                        <p:tgtEl>
                                          <p:spTgt spid="51204"/>
                                        </p:tgtEl>
                                      </p:cBhvr>
                                    </p:animEffect>
                                  </p:childTnLst>
                                </p:cTn>
                              </p:par>
                              <p:par>
                                <p:cTn id="20" presetID="0" presetClass="entr" presetSubtype="0" fill="hold" grpId="0" nodeType="withEffect">
                                  <p:stCondLst>
                                    <p:cond delay="0"/>
                                  </p:stCondLst>
                                  <p:iterate type="lt">
                                    <p:tmPct val="10000"/>
                                  </p:iterate>
                                  <p:childTnLst>
                                    <p:set>
                                      <p:cBhvr>
                                        <p:cTn id="21" dur="1" fill="hold">
                                          <p:stCondLst>
                                            <p:cond delay="0"/>
                                          </p:stCondLst>
                                        </p:cTn>
                                        <p:tgtEl>
                                          <p:spTgt spid="51205"/>
                                        </p:tgtEl>
                                        <p:attrNameLst>
                                          <p:attrName>style.visibility</p:attrName>
                                        </p:attrNameLst>
                                      </p:cBhvr>
                                      <p:to>
                                        <p:strVal val="visible"/>
                                      </p:to>
                                    </p:set>
                                    <p:anim to="" calcmode="lin" valueType="num">
                                      <p:cBhvr>
                                        <p:cTn id="22" dur="700" fill="hold">
                                          <p:stCondLst>
                                            <p:cond delay="0"/>
                                          </p:stCondLst>
                                        </p:cTn>
                                        <p:tgtEl>
                                          <p:spTgt spid="51205"/>
                                        </p:tgtEl>
                                        <p:attrNameLst>
                                          <p:attrName>ppt_x</p:attrName>
                                        </p:attrNameLst>
                                      </p:cBhvr>
                                      <p:tavLst>
                                        <p:tav tm="0" fmla="#ppt_x-#ppt_h*((1.5-1.5*$)^3-(1.5-1.5*$)^2)">
                                          <p:val>
                                            <p:strVal val="0"/>
                                          </p:val>
                                        </p:tav>
                                        <p:tav tm="100000">
                                          <p:val>
                                            <p:strVal val="1"/>
                                          </p:val>
                                        </p:tav>
                                      </p:tavLst>
                                    </p:anim>
                                    <p:anim to="" calcmode="lin" valueType="num">
                                      <p:cBhvr>
                                        <p:cTn id="23" dur="700" fill="hold">
                                          <p:stCondLst>
                                            <p:cond delay="0"/>
                                          </p:stCondLst>
                                        </p:cTn>
                                        <p:tgtEl>
                                          <p:spTgt spid="51205"/>
                                        </p:tgtEl>
                                        <p:attrNameLst>
                                          <p:attrName>transform.rotation_z</p:attrName>
                                        </p:attrNameLst>
                                      </p:cBhvr>
                                      <p:tavLst>
                                        <p:tav tm="0" fmla="#ppt_r+180*((1.5-1.5*$)^3-(1.5-1.5*$)^2)">
                                          <p:val>
                                            <p:strVal val="0"/>
                                          </p:val>
                                        </p:tav>
                                        <p:tav tm="100000">
                                          <p:val>
                                            <p:strVal val="1"/>
                                          </p:val>
                                        </p:tav>
                                      </p:tavLst>
                                    </p:anim>
                                    <p:animEffect filter="fade">
                                      <p:cBhvr>
                                        <p:cTn id="24" dur="300">
                                          <p:stCondLst>
                                            <p:cond delay="0"/>
                                          </p:stCondLst>
                                        </p:cTn>
                                        <p:tgtEl>
                                          <p:spTgt spid="51205"/>
                                        </p:tgtEl>
                                      </p:cBhvr>
                                    </p:animEffect>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51206"/>
                                        </p:tgtEl>
                                        <p:attrNameLst>
                                          <p:attrName>style.visibility</p:attrName>
                                        </p:attrNameLst>
                                      </p:cBhvr>
                                      <p:to>
                                        <p:strVal val="visible"/>
                                      </p:to>
                                    </p:set>
                                    <p:anim to="" calcmode="lin" valueType="num">
                                      <p:cBhvr>
                                        <p:cTn id="27" dur="700" fill="hold">
                                          <p:stCondLst>
                                            <p:cond delay="0"/>
                                          </p:stCondLst>
                                        </p:cTn>
                                        <p:tgtEl>
                                          <p:spTgt spid="51206"/>
                                        </p:tgtEl>
                                        <p:attrNameLst>
                                          <p:attrName>ppt_x</p:attrName>
                                        </p:attrNameLst>
                                      </p:cBhvr>
                                      <p:tavLst>
                                        <p:tav tm="0" fmla="#ppt_x-#ppt_h*((1.5-1.5*$)^3-(1.5-1.5*$)^2)">
                                          <p:val>
                                            <p:strVal val="0"/>
                                          </p:val>
                                        </p:tav>
                                        <p:tav tm="100000">
                                          <p:val>
                                            <p:strVal val="1"/>
                                          </p:val>
                                        </p:tav>
                                      </p:tavLst>
                                    </p:anim>
                                    <p:anim to="" calcmode="lin" valueType="num">
                                      <p:cBhvr>
                                        <p:cTn id="28" dur="700" fill="hold">
                                          <p:stCondLst>
                                            <p:cond delay="0"/>
                                          </p:stCondLst>
                                        </p:cTn>
                                        <p:tgtEl>
                                          <p:spTgt spid="51206"/>
                                        </p:tgtEl>
                                        <p:attrNameLst>
                                          <p:attrName>transform.rotation_z</p:attrName>
                                        </p:attrNameLst>
                                      </p:cBhvr>
                                      <p:tavLst>
                                        <p:tav tm="0" fmla="#ppt_r+180*((1.5-1.5*$)^3-(1.5-1.5*$)^2)">
                                          <p:val>
                                            <p:strVal val="0"/>
                                          </p:val>
                                        </p:tav>
                                        <p:tav tm="100000">
                                          <p:val>
                                            <p:strVal val="1"/>
                                          </p:val>
                                        </p:tav>
                                      </p:tavLst>
                                    </p:anim>
                                    <p:animEffect filter="fade">
                                      <p:cBhvr>
                                        <p:cTn id="29" dur="300">
                                          <p:stCondLst>
                                            <p:cond delay="0"/>
                                          </p:stCondLst>
                                        </p:cTn>
                                        <p:tgtEl>
                                          <p:spTgt spid="51206"/>
                                        </p:tgtEl>
                                      </p:cBhvr>
                                    </p:animEffect>
                                  </p:childTnLst>
                                </p:cTn>
                              </p:par>
                              <p:par>
                                <p:cTn id="30" presetID="0" presetClass="entr" presetSubtype="0" fill="hold" grpId="0" nodeType="withEffect">
                                  <p:stCondLst>
                                    <p:cond delay="0"/>
                                  </p:stCondLst>
                                  <p:iterate type="lt">
                                    <p:tmPct val="10000"/>
                                  </p:iterate>
                                  <p:childTnLst>
                                    <p:set>
                                      <p:cBhvr>
                                        <p:cTn id="31" dur="1" fill="hold">
                                          <p:stCondLst>
                                            <p:cond delay="0"/>
                                          </p:stCondLst>
                                        </p:cTn>
                                        <p:tgtEl>
                                          <p:spTgt spid="51207"/>
                                        </p:tgtEl>
                                        <p:attrNameLst>
                                          <p:attrName>style.visibility</p:attrName>
                                        </p:attrNameLst>
                                      </p:cBhvr>
                                      <p:to>
                                        <p:strVal val="visible"/>
                                      </p:to>
                                    </p:set>
                                    <p:anim to="" calcmode="lin" valueType="num">
                                      <p:cBhvr>
                                        <p:cTn id="32" dur="700" fill="hold">
                                          <p:stCondLst>
                                            <p:cond delay="0"/>
                                          </p:stCondLst>
                                        </p:cTn>
                                        <p:tgtEl>
                                          <p:spTgt spid="51207"/>
                                        </p:tgtEl>
                                        <p:attrNameLst>
                                          <p:attrName>ppt_x</p:attrName>
                                        </p:attrNameLst>
                                      </p:cBhvr>
                                      <p:tavLst>
                                        <p:tav tm="0" fmla="#ppt_x-#ppt_h*((1.5-1.5*$)^3-(1.5-1.5*$)^2)">
                                          <p:val>
                                            <p:strVal val="0"/>
                                          </p:val>
                                        </p:tav>
                                        <p:tav tm="100000">
                                          <p:val>
                                            <p:strVal val="1"/>
                                          </p:val>
                                        </p:tav>
                                      </p:tavLst>
                                    </p:anim>
                                    <p:anim to="" calcmode="lin" valueType="num">
                                      <p:cBhvr>
                                        <p:cTn id="33" dur="700" fill="hold">
                                          <p:stCondLst>
                                            <p:cond delay="0"/>
                                          </p:stCondLst>
                                        </p:cTn>
                                        <p:tgtEl>
                                          <p:spTgt spid="51207"/>
                                        </p:tgtEl>
                                        <p:attrNameLst>
                                          <p:attrName>transform.rotation_z</p:attrName>
                                        </p:attrNameLst>
                                      </p:cBhvr>
                                      <p:tavLst>
                                        <p:tav tm="0" fmla="#ppt_r+180*((1.5-1.5*$)^3-(1.5-1.5*$)^2)">
                                          <p:val>
                                            <p:strVal val="0"/>
                                          </p:val>
                                        </p:tav>
                                        <p:tav tm="100000">
                                          <p:val>
                                            <p:strVal val="1"/>
                                          </p:val>
                                        </p:tav>
                                      </p:tavLst>
                                    </p:anim>
                                    <p:animEffect filter="fade">
                                      <p:cBhvr>
                                        <p:cTn id="34" dur="300">
                                          <p:stCondLst>
                                            <p:cond delay="0"/>
                                          </p:stCondLst>
                                        </p:cTn>
                                        <p:tgtEl>
                                          <p:spTgt spid="51207"/>
                                        </p:tgtEl>
                                      </p:cBhvr>
                                    </p:animEffect>
                                  </p:childTnLst>
                                </p:cTn>
                              </p:par>
                              <p:par>
                                <p:cTn id="35" presetID="0" presetClass="entr" presetSubtype="0" fill="hold" grpId="0" nodeType="withEffect">
                                  <p:stCondLst>
                                    <p:cond delay="0"/>
                                  </p:stCondLst>
                                  <p:iterate type="lt">
                                    <p:tmPct val="10000"/>
                                  </p:iterate>
                                  <p:childTnLst>
                                    <p:set>
                                      <p:cBhvr>
                                        <p:cTn id="36" dur="1" fill="hold">
                                          <p:stCondLst>
                                            <p:cond delay="0"/>
                                          </p:stCondLst>
                                        </p:cTn>
                                        <p:tgtEl>
                                          <p:spTgt spid="51208"/>
                                        </p:tgtEl>
                                        <p:attrNameLst>
                                          <p:attrName>style.visibility</p:attrName>
                                        </p:attrNameLst>
                                      </p:cBhvr>
                                      <p:to>
                                        <p:strVal val="visible"/>
                                      </p:to>
                                    </p:set>
                                    <p:anim to="" calcmode="lin" valueType="num">
                                      <p:cBhvr>
                                        <p:cTn id="37" dur="700" fill="hold">
                                          <p:stCondLst>
                                            <p:cond delay="0"/>
                                          </p:stCondLst>
                                        </p:cTn>
                                        <p:tgtEl>
                                          <p:spTgt spid="51208"/>
                                        </p:tgtEl>
                                        <p:attrNameLst>
                                          <p:attrName>ppt_x</p:attrName>
                                        </p:attrNameLst>
                                      </p:cBhvr>
                                      <p:tavLst>
                                        <p:tav tm="0" fmla="#ppt_x-#ppt_h*((1.5-1.5*$)^3-(1.5-1.5*$)^2)">
                                          <p:val>
                                            <p:strVal val="0"/>
                                          </p:val>
                                        </p:tav>
                                        <p:tav tm="100000">
                                          <p:val>
                                            <p:strVal val="1"/>
                                          </p:val>
                                        </p:tav>
                                      </p:tavLst>
                                    </p:anim>
                                    <p:anim to="" calcmode="lin" valueType="num">
                                      <p:cBhvr>
                                        <p:cTn id="38" dur="700" fill="hold">
                                          <p:stCondLst>
                                            <p:cond delay="0"/>
                                          </p:stCondLst>
                                        </p:cTn>
                                        <p:tgtEl>
                                          <p:spTgt spid="51208"/>
                                        </p:tgtEl>
                                        <p:attrNameLst>
                                          <p:attrName>transform.rotation_z</p:attrName>
                                        </p:attrNameLst>
                                      </p:cBhvr>
                                      <p:tavLst>
                                        <p:tav tm="0" fmla="#ppt_r+180*((1.5-1.5*$)^3-(1.5-1.5*$)^2)">
                                          <p:val>
                                            <p:strVal val="0"/>
                                          </p:val>
                                        </p:tav>
                                        <p:tav tm="100000">
                                          <p:val>
                                            <p:strVal val="1"/>
                                          </p:val>
                                        </p:tav>
                                      </p:tavLst>
                                    </p:anim>
                                    <p:animEffect filter="fade">
                                      <p:cBhvr>
                                        <p:cTn id="39" dur="300">
                                          <p:stCondLst>
                                            <p:cond delay="0"/>
                                          </p:stCondLst>
                                        </p:cTn>
                                        <p:tgtEl>
                                          <p:spTgt spid="51208"/>
                                        </p:tgtEl>
                                      </p:cBhvr>
                                    </p:animEffect>
                                  </p:childTnLst>
                                </p:cTn>
                              </p:par>
                              <p:par>
                                <p:cTn id="40" presetID="0" presetClass="entr" presetSubtype="0" fill="hold" grpId="0" nodeType="withEffect">
                                  <p:stCondLst>
                                    <p:cond delay="0"/>
                                  </p:stCondLst>
                                  <p:iterate type="lt">
                                    <p:tmPct val="10000"/>
                                  </p:iterate>
                                  <p:childTnLst>
                                    <p:set>
                                      <p:cBhvr>
                                        <p:cTn id="41" dur="1" fill="hold">
                                          <p:stCondLst>
                                            <p:cond delay="0"/>
                                          </p:stCondLst>
                                        </p:cTn>
                                        <p:tgtEl>
                                          <p:spTgt spid="51209"/>
                                        </p:tgtEl>
                                        <p:attrNameLst>
                                          <p:attrName>style.visibility</p:attrName>
                                        </p:attrNameLst>
                                      </p:cBhvr>
                                      <p:to>
                                        <p:strVal val="visible"/>
                                      </p:to>
                                    </p:set>
                                    <p:anim to="" calcmode="lin" valueType="num">
                                      <p:cBhvr>
                                        <p:cTn id="42" dur="700" fill="hold">
                                          <p:stCondLst>
                                            <p:cond delay="0"/>
                                          </p:stCondLst>
                                        </p:cTn>
                                        <p:tgtEl>
                                          <p:spTgt spid="51209"/>
                                        </p:tgtEl>
                                        <p:attrNameLst>
                                          <p:attrName>ppt_x</p:attrName>
                                        </p:attrNameLst>
                                      </p:cBhvr>
                                      <p:tavLst>
                                        <p:tav tm="0" fmla="#ppt_x-#ppt_h*((1.5-1.5*$)^3-(1.5-1.5*$)^2)">
                                          <p:val>
                                            <p:strVal val="0"/>
                                          </p:val>
                                        </p:tav>
                                        <p:tav tm="100000">
                                          <p:val>
                                            <p:strVal val="1"/>
                                          </p:val>
                                        </p:tav>
                                      </p:tavLst>
                                    </p:anim>
                                    <p:anim to="" calcmode="lin" valueType="num">
                                      <p:cBhvr>
                                        <p:cTn id="43" dur="700" fill="hold">
                                          <p:stCondLst>
                                            <p:cond delay="0"/>
                                          </p:stCondLst>
                                        </p:cTn>
                                        <p:tgtEl>
                                          <p:spTgt spid="51209"/>
                                        </p:tgtEl>
                                        <p:attrNameLst>
                                          <p:attrName>transform.rotation_z</p:attrName>
                                        </p:attrNameLst>
                                      </p:cBhvr>
                                      <p:tavLst>
                                        <p:tav tm="0" fmla="#ppt_r+180*((1.5-1.5*$)^3-(1.5-1.5*$)^2)">
                                          <p:val>
                                            <p:strVal val="0"/>
                                          </p:val>
                                        </p:tav>
                                        <p:tav tm="100000">
                                          <p:val>
                                            <p:strVal val="1"/>
                                          </p:val>
                                        </p:tav>
                                      </p:tavLst>
                                    </p:anim>
                                    <p:animEffect filter="fade">
                                      <p:cBhvr>
                                        <p:cTn id="44" dur="300">
                                          <p:stCondLst>
                                            <p:cond delay="0"/>
                                          </p:stCondLst>
                                        </p:cTn>
                                        <p:tgtEl>
                                          <p:spTgt spid="51209"/>
                                        </p:tgtEl>
                                      </p:cBhvr>
                                    </p:animEffect>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51210"/>
                                        </p:tgtEl>
                                        <p:attrNameLst>
                                          <p:attrName>style.visibility</p:attrName>
                                        </p:attrNameLst>
                                      </p:cBhvr>
                                      <p:to>
                                        <p:strVal val="visible"/>
                                      </p:to>
                                    </p:set>
                                    <p:anim to="" calcmode="lin" valueType="num">
                                      <p:cBhvr>
                                        <p:cTn id="47" dur="700" fill="hold">
                                          <p:stCondLst>
                                            <p:cond delay="0"/>
                                          </p:stCondLst>
                                        </p:cTn>
                                        <p:tgtEl>
                                          <p:spTgt spid="51210"/>
                                        </p:tgtEl>
                                        <p:attrNameLst>
                                          <p:attrName>ppt_x</p:attrName>
                                        </p:attrNameLst>
                                      </p:cBhvr>
                                      <p:tavLst>
                                        <p:tav tm="0" fmla="#ppt_x-#ppt_h*((1.5-1.5*$)^3-(1.5-1.5*$)^2)">
                                          <p:val>
                                            <p:strVal val="0"/>
                                          </p:val>
                                        </p:tav>
                                        <p:tav tm="100000">
                                          <p:val>
                                            <p:strVal val="1"/>
                                          </p:val>
                                        </p:tav>
                                      </p:tavLst>
                                    </p:anim>
                                    <p:anim to="" calcmode="lin" valueType="num">
                                      <p:cBhvr>
                                        <p:cTn id="48" dur="700" fill="hold">
                                          <p:stCondLst>
                                            <p:cond delay="0"/>
                                          </p:stCondLst>
                                        </p:cTn>
                                        <p:tgtEl>
                                          <p:spTgt spid="51210"/>
                                        </p:tgtEl>
                                        <p:attrNameLst>
                                          <p:attrName>transform.rotation_z</p:attrName>
                                        </p:attrNameLst>
                                      </p:cBhvr>
                                      <p:tavLst>
                                        <p:tav tm="0" fmla="#ppt_r+180*((1.5-1.5*$)^3-(1.5-1.5*$)^2)">
                                          <p:val>
                                            <p:strVal val="0"/>
                                          </p:val>
                                        </p:tav>
                                        <p:tav tm="100000">
                                          <p:val>
                                            <p:strVal val="1"/>
                                          </p:val>
                                        </p:tav>
                                      </p:tavLst>
                                    </p:anim>
                                    <p:animEffect filter="fade">
                                      <p:cBhvr>
                                        <p:cTn id="49" dur="300">
                                          <p:stCondLst>
                                            <p:cond delay="0"/>
                                          </p:stCondLst>
                                        </p:cTn>
                                        <p:tgtEl>
                                          <p:spTgt spid="51210"/>
                                        </p:tgtEl>
                                      </p:cBhvr>
                                    </p:animEffect>
                                  </p:childTnLst>
                                </p:cTn>
                              </p:par>
                              <p:par>
                                <p:cTn id="50" presetID="0" presetClass="entr" presetSubtype="0" fill="hold" grpId="0" nodeType="withEffect">
                                  <p:stCondLst>
                                    <p:cond delay="0"/>
                                  </p:stCondLst>
                                  <p:iterate type="lt">
                                    <p:tmPct val="10000"/>
                                  </p:iterate>
                                  <p:childTnLst>
                                    <p:set>
                                      <p:cBhvr>
                                        <p:cTn id="51" dur="1" fill="hold">
                                          <p:stCondLst>
                                            <p:cond delay="0"/>
                                          </p:stCondLst>
                                        </p:cTn>
                                        <p:tgtEl>
                                          <p:spTgt spid="51211"/>
                                        </p:tgtEl>
                                        <p:attrNameLst>
                                          <p:attrName>style.visibility</p:attrName>
                                        </p:attrNameLst>
                                      </p:cBhvr>
                                      <p:to>
                                        <p:strVal val="visible"/>
                                      </p:to>
                                    </p:set>
                                    <p:anim to="" calcmode="lin" valueType="num">
                                      <p:cBhvr>
                                        <p:cTn id="52" dur="700" fill="hold">
                                          <p:stCondLst>
                                            <p:cond delay="0"/>
                                          </p:stCondLst>
                                        </p:cTn>
                                        <p:tgtEl>
                                          <p:spTgt spid="51211"/>
                                        </p:tgtEl>
                                        <p:attrNameLst>
                                          <p:attrName>ppt_x</p:attrName>
                                        </p:attrNameLst>
                                      </p:cBhvr>
                                      <p:tavLst>
                                        <p:tav tm="0" fmla="#ppt_x-#ppt_h*((1.5-1.5*$)^3-(1.5-1.5*$)^2)">
                                          <p:val>
                                            <p:strVal val="0"/>
                                          </p:val>
                                        </p:tav>
                                        <p:tav tm="100000">
                                          <p:val>
                                            <p:strVal val="1"/>
                                          </p:val>
                                        </p:tav>
                                      </p:tavLst>
                                    </p:anim>
                                    <p:anim to="" calcmode="lin" valueType="num">
                                      <p:cBhvr>
                                        <p:cTn id="53" dur="700" fill="hold">
                                          <p:stCondLst>
                                            <p:cond delay="0"/>
                                          </p:stCondLst>
                                        </p:cTn>
                                        <p:tgtEl>
                                          <p:spTgt spid="51211"/>
                                        </p:tgtEl>
                                        <p:attrNameLst>
                                          <p:attrName>transform.rotation_z</p:attrName>
                                        </p:attrNameLst>
                                      </p:cBhvr>
                                      <p:tavLst>
                                        <p:tav tm="0" fmla="#ppt_r+180*((1.5-1.5*$)^3-(1.5-1.5*$)^2)">
                                          <p:val>
                                            <p:strVal val="0"/>
                                          </p:val>
                                        </p:tav>
                                        <p:tav tm="100000">
                                          <p:val>
                                            <p:strVal val="1"/>
                                          </p:val>
                                        </p:tav>
                                      </p:tavLst>
                                    </p:anim>
                                    <p:animEffect filter="fade">
                                      <p:cBhvr>
                                        <p:cTn id="54" dur="300">
                                          <p:stCondLst>
                                            <p:cond delay="0"/>
                                          </p:stCondLst>
                                        </p:cTn>
                                        <p:tgtEl>
                                          <p:spTgt spid="51211"/>
                                        </p:tgtEl>
                                      </p:cBhvr>
                                    </p:animEffect>
                                  </p:childTnLst>
                                </p:cTn>
                              </p:par>
                              <p:par>
                                <p:cTn id="55" presetID="0" presetClass="entr" presetSubtype="0" fill="hold" grpId="0" nodeType="withEffect">
                                  <p:stCondLst>
                                    <p:cond delay="0"/>
                                  </p:stCondLst>
                                  <p:iterate type="lt">
                                    <p:tmPct val="10000"/>
                                  </p:iterate>
                                  <p:childTnLst>
                                    <p:set>
                                      <p:cBhvr>
                                        <p:cTn id="56" dur="1" fill="hold">
                                          <p:stCondLst>
                                            <p:cond delay="0"/>
                                          </p:stCondLst>
                                        </p:cTn>
                                        <p:tgtEl>
                                          <p:spTgt spid="51212"/>
                                        </p:tgtEl>
                                        <p:attrNameLst>
                                          <p:attrName>style.visibility</p:attrName>
                                        </p:attrNameLst>
                                      </p:cBhvr>
                                      <p:to>
                                        <p:strVal val="visible"/>
                                      </p:to>
                                    </p:set>
                                    <p:anim to="" calcmode="lin" valueType="num">
                                      <p:cBhvr>
                                        <p:cTn id="57" dur="700" fill="hold">
                                          <p:stCondLst>
                                            <p:cond delay="0"/>
                                          </p:stCondLst>
                                        </p:cTn>
                                        <p:tgtEl>
                                          <p:spTgt spid="51212"/>
                                        </p:tgtEl>
                                        <p:attrNameLst>
                                          <p:attrName>ppt_x</p:attrName>
                                        </p:attrNameLst>
                                      </p:cBhvr>
                                      <p:tavLst>
                                        <p:tav tm="0" fmla="#ppt_x-#ppt_h*((1.5-1.5*$)^3-(1.5-1.5*$)^2)">
                                          <p:val>
                                            <p:strVal val="0"/>
                                          </p:val>
                                        </p:tav>
                                        <p:tav tm="100000">
                                          <p:val>
                                            <p:strVal val="1"/>
                                          </p:val>
                                        </p:tav>
                                      </p:tavLst>
                                    </p:anim>
                                    <p:anim to="" calcmode="lin" valueType="num">
                                      <p:cBhvr>
                                        <p:cTn id="58" dur="700" fill="hold">
                                          <p:stCondLst>
                                            <p:cond delay="0"/>
                                          </p:stCondLst>
                                        </p:cTn>
                                        <p:tgtEl>
                                          <p:spTgt spid="51212"/>
                                        </p:tgtEl>
                                        <p:attrNameLst>
                                          <p:attrName>transform.rotation_z</p:attrName>
                                        </p:attrNameLst>
                                      </p:cBhvr>
                                      <p:tavLst>
                                        <p:tav tm="0" fmla="#ppt_r+180*((1.5-1.5*$)^3-(1.5-1.5*$)^2)">
                                          <p:val>
                                            <p:strVal val="0"/>
                                          </p:val>
                                        </p:tav>
                                        <p:tav tm="100000">
                                          <p:val>
                                            <p:strVal val="1"/>
                                          </p:val>
                                        </p:tav>
                                      </p:tavLst>
                                    </p:anim>
                                    <p:animEffect filter="fade">
                                      <p:cBhvr>
                                        <p:cTn id="59" dur="300">
                                          <p:stCondLst>
                                            <p:cond delay="0"/>
                                          </p:stCondLst>
                                        </p:cTn>
                                        <p:tgtEl>
                                          <p:spTgt spid="51212"/>
                                        </p:tgtEl>
                                      </p:cBhvr>
                                    </p:animEffect>
                                  </p:childTnLst>
                                </p:cTn>
                              </p:par>
                              <p:par>
                                <p:cTn id="60" presetID="0" presetClass="entr" presetSubtype="0" fill="hold" grpId="0" nodeType="withEffect">
                                  <p:stCondLst>
                                    <p:cond delay="0"/>
                                  </p:stCondLst>
                                  <p:iterate type="lt">
                                    <p:tmPct val="10000"/>
                                  </p:iterate>
                                  <p:childTnLst>
                                    <p:set>
                                      <p:cBhvr>
                                        <p:cTn id="61" dur="1" fill="hold">
                                          <p:stCondLst>
                                            <p:cond delay="0"/>
                                          </p:stCondLst>
                                        </p:cTn>
                                        <p:tgtEl>
                                          <p:spTgt spid="51213"/>
                                        </p:tgtEl>
                                        <p:attrNameLst>
                                          <p:attrName>style.visibility</p:attrName>
                                        </p:attrNameLst>
                                      </p:cBhvr>
                                      <p:to>
                                        <p:strVal val="visible"/>
                                      </p:to>
                                    </p:set>
                                    <p:anim to="" calcmode="lin" valueType="num">
                                      <p:cBhvr>
                                        <p:cTn id="62" dur="700" fill="hold">
                                          <p:stCondLst>
                                            <p:cond delay="0"/>
                                          </p:stCondLst>
                                        </p:cTn>
                                        <p:tgtEl>
                                          <p:spTgt spid="51213"/>
                                        </p:tgtEl>
                                        <p:attrNameLst>
                                          <p:attrName>ppt_x</p:attrName>
                                        </p:attrNameLst>
                                      </p:cBhvr>
                                      <p:tavLst>
                                        <p:tav tm="0" fmla="#ppt_x-#ppt_h*((1.5-1.5*$)^3-(1.5-1.5*$)^2)">
                                          <p:val>
                                            <p:strVal val="0"/>
                                          </p:val>
                                        </p:tav>
                                        <p:tav tm="100000">
                                          <p:val>
                                            <p:strVal val="1"/>
                                          </p:val>
                                        </p:tav>
                                      </p:tavLst>
                                    </p:anim>
                                    <p:anim to="" calcmode="lin" valueType="num">
                                      <p:cBhvr>
                                        <p:cTn id="63" dur="700" fill="hold">
                                          <p:stCondLst>
                                            <p:cond delay="0"/>
                                          </p:stCondLst>
                                        </p:cTn>
                                        <p:tgtEl>
                                          <p:spTgt spid="51213"/>
                                        </p:tgtEl>
                                        <p:attrNameLst>
                                          <p:attrName>transform.rotation_z</p:attrName>
                                        </p:attrNameLst>
                                      </p:cBhvr>
                                      <p:tavLst>
                                        <p:tav tm="0" fmla="#ppt_r+180*((1.5-1.5*$)^3-(1.5-1.5*$)^2)">
                                          <p:val>
                                            <p:strVal val="0"/>
                                          </p:val>
                                        </p:tav>
                                        <p:tav tm="100000">
                                          <p:val>
                                            <p:strVal val="1"/>
                                          </p:val>
                                        </p:tav>
                                      </p:tavLst>
                                    </p:anim>
                                    <p:animEffect filter="fade">
                                      <p:cBhvr>
                                        <p:cTn id="64" dur="300">
                                          <p:stCondLst>
                                            <p:cond delay="0"/>
                                          </p:stCondLst>
                                        </p:cTn>
                                        <p:tgtEl>
                                          <p:spTgt spid="51213"/>
                                        </p:tgtEl>
                                      </p:cBhvr>
                                    </p:animEffect>
                                  </p:childTnLst>
                                </p:cTn>
                              </p:par>
                              <p:par>
                                <p:cTn id="65" presetID="0" presetClass="entr" presetSubtype="0" fill="hold" grpId="0" nodeType="withEffect">
                                  <p:stCondLst>
                                    <p:cond delay="0"/>
                                  </p:stCondLst>
                                  <p:iterate type="lt">
                                    <p:tmPct val="10000"/>
                                  </p:iterate>
                                  <p:childTnLst>
                                    <p:set>
                                      <p:cBhvr>
                                        <p:cTn id="66" dur="1" fill="hold">
                                          <p:stCondLst>
                                            <p:cond delay="0"/>
                                          </p:stCondLst>
                                        </p:cTn>
                                        <p:tgtEl>
                                          <p:spTgt spid="51214"/>
                                        </p:tgtEl>
                                        <p:attrNameLst>
                                          <p:attrName>style.visibility</p:attrName>
                                        </p:attrNameLst>
                                      </p:cBhvr>
                                      <p:to>
                                        <p:strVal val="visible"/>
                                      </p:to>
                                    </p:set>
                                    <p:anim to="" calcmode="lin" valueType="num">
                                      <p:cBhvr>
                                        <p:cTn id="67" dur="700" fill="hold">
                                          <p:stCondLst>
                                            <p:cond delay="0"/>
                                          </p:stCondLst>
                                        </p:cTn>
                                        <p:tgtEl>
                                          <p:spTgt spid="51214"/>
                                        </p:tgtEl>
                                        <p:attrNameLst>
                                          <p:attrName>ppt_x</p:attrName>
                                        </p:attrNameLst>
                                      </p:cBhvr>
                                      <p:tavLst>
                                        <p:tav tm="0" fmla="#ppt_x-#ppt_h*((1.5-1.5*$)^3-(1.5-1.5*$)^2)">
                                          <p:val>
                                            <p:strVal val="0"/>
                                          </p:val>
                                        </p:tav>
                                        <p:tav tm="100000">
                                          <p:val>
                                            <p:strVal val="1"/>
                                          </p:val>
                                        </p:tav>
                                      </p:tavLst>
                                    </p:anim>
                                    <p:anim to="" calcmode="lin" valueType="num">
                                      <p:cBhvr>
                                        <p:cTn id="68" dur="700" fill="hold">
                                          <p:stCondLst>
                                            <p:cond delay="0"/>
                                          </p:stCondLst>
                                        </p:cTn>
                                        <p:tgtEl>
                                          <p:spTgt spid="51214"/>
                                        </p:tgtEl>
                                        <p:attrNameLst>
                                          <p:attrName>transform.rotation_z</p:attrName>
                                        </p:attrNameLst>
                                      </p:cBhvr>
                                      <p:tavLst>
                                        <p:tav tm="0" fmla="#ppt_r+180*((1.5-1.5*$)^3-(1.5-1.5*$)^2)">
                                          <p:val>
                                            <p:strVal val="0"/>
                                          </p:val>
                                        </p:tav>
                                        <p:tav tm="100000">
                                          <p:val>
                                            <p:strVal val="1"/>
                                          </p:val>
                                        </p:tav>
                                      </p:tavLst>
                                    </p:anim>
                                    <p:animEffect filter="fade">
                                      <p:cBhvr>
                                        <p:cTn id="69" dur="300">
                                          <p:stCondLst>
                                            <p:cond delay="0"/>
                                          </p:stCondLst>
                                        </p:cTn>
                                        <p:tgtEl>
                                          <p:spTgt spid="51214"/>
                                        </p:tgtEl>
                                      </p:cBhvr>
                                    </p:animEffect>
                                  </p:childTnLst>
                                </p:cTn>
                              </p:par>
                              <p:par>
                                <p:cTn id="70" presetID="0" presetClass="entr" presetSubtype="0" fill="hold" grpId="0" nodeType="withEffect">
                                  <p:stCondLst>
                                    <p:cond delay="0"/>
                                  </p:stCondLst>
                                  <p:iterate type="lt">
                                    <p:tmPct val="10000"/>
                                  </p:iterate>
                                  <p:childTnLst>
                                    <p:set>
                                      <p:cBhvr>
                                        <p:cTn id="71" dur="1" fill="hold">
                                          <p:stCondLst>
                                            <p:cond delay="0"/>
                                          </p:stCondLst>
                                        </p:cTn>
                                        <p:tgtEl>
                                          <p:spTgt spid="51215"/>
                                        </p:tgtEl>
                                        <p:attrNameLst>
                                          <p:attrName>style.visibility</p:attrName>
                                        </p:attrNameLst>
                                      </p:cBhvr>
                                      <p:to>
                                        <p:strVal val="visible"/>
                                      </p:to>
                                    </p:set>
                                    <p:anim to="" calcmode="lin" valueType="num">
                                      <p:cBhvr>
                                        <p:cTn id="72" dur="700" fill="hold">
                                          <p:stCondLst>
                                            <p:cond delay="0"/>
                                          </p:stCondLst>
                                        </p:cTn>
                                        <p:tgtEl>
                                          <p:spTgt spid="51215"/>
                                        </p:tgtEl>
                                        <p:attrNameLst>
                                          <p:attrName>ppt_x</p:attrName>
                                        </p:attrNameLst>
                                      </p:cBhvr>
                                      <p:tavLst>
                                        <p:tav tm="0" fmla="#ppt_x-#ppt_h*((1.5-1.5*$)^3-(1.5-1.5*$)^2)">
                                          <p:val>
                                            <p:strVal val="0"/>
                                          </p:val>
                                        </p:tav>
                                        <p:tav tm="100000">
                                          <p:val>
                                            <p:strVal val="1"/>
                                          </p:val>
                                        </p:tav>
                                      </p:tavLst>
                                    </p:anim>
                                    <p:anim to="" calcmode="lin" valueType="num">
                                      <p:cBhvr>
                                        <p:cTn id="73" dur="700" fill="hold">
                                          <p:stCondLst>
                                            <p:cond delay="0"/>
                                          </p:stCondLst>
                                        </p:cTn>
                                        <p:tgtEl>
                                          <p:spTgt spid="51215"/>
                                        </p:tgtEl>
                                        <p:attrNameLst>
                                          <p:attrName>transform.rotation_z</p:attrName>
                                        </p:attrNameLst>
                                      </p:cBhvr>
                                      <p:tavLst>
                                        <p:tav tm="0" fmla="#ppt_r+180*((1.5-1.5*$)^3-(1.5-1.5*$)^2)">
                                          <p:val>
                                            <p:strVal val="0"/>
                                          </p:val>
                                        </p:tav>
                                        <p:tav tm="100000">
                                          <p:val>
                                            <p:strVal val="1"/>
                                          </p:val>
                                        </p:tav>
                                      </p:tavLst>
                                    </p:anim>
                                    <p:animEffect filter="fade">
                                      <p:cBhvr>
                                        <p:cTn id="74" dur="300">
                                          <p:stCondLst>
                                            <p:cond delay="0"/>
                                          </p:stCondLst>
                                        </p:cTn>
                                        <p:tgtEl>
                                          <p:spTgt spid="51215"/>
                                        </p:tgtEl>
                                      </p:cBhvr>
                                    </p:animEffect>
                                  </p:childTnLst>
                                </p:cTn>
                              </p:par>
                              <p:par>
                                <p:cTn id="75" presetID="0" presetClass="entr" presetSubtype="0" fill="hold" grpId="0" nodeType="withEffect">
                                  <p:stCondLst>
                                    <p:cond delay="0"/>
                                  </p:stCondLst>
                                  <p:iterate type="lt">
                                    <p:tmPct val="10000"/>
                                  </p:iterate>
                                  <p:childTnLst>
                                    <p:set>
                                      <p:cBhvr>
                                        <p:cTn id="76" dur="1" fill="hold">
                                          <p:stCondLst>
                                            <p:cond delay="0"/>
                                          </p:stCondLst>
                                        </p:cTn>
                                        <p:tgtEl>
                                          <p:spTgt spid="51216"/>
                                        </p:tgtEl>
                                        <p:attrNameLst>
                                          <p:attrName>style.visibility</p:attrName>
                                        </p:attrNameLst>
                                      </p:cBhvr>
                                      <p:to>
                                        <p:strVal val="visible"/>
                                      </p:to>
                                    </p:set>
                                    <p:anim to="" calcmode="lin" valueType="num">
                                      <p:cBhvr>
                                        <p:cTn id="77" dur="700" fill="hold">
                                          <p:stCondLst>
                                            <p:cond delay="0"/>
                                          </p:stCondLst>
                                        </p:cTn>
                                        <p:tgtEl>
                                          <p:spTgt spid="51216"/>
                                        </p:tgtEl>
                                        <p:attrNameLst>
                                          <p:attrName>ppt_x</p:attrName>
                                        </p:attrNameLst>
                                      </p:cBhvr>
                                      <p:tavLst>
                                        <p:tav tm="0" fmla="#ppt_x-#ppt_h*((1.5-1.5*$)^3-(1.5-1.5*$)^2)">
                                          <p:val>
                                            <p:strVal val="0"/>
                                          </p:val>
                                        </p:tav>
                                        <p:tav tm="100000">
                                          <p:val>
                                            <p:strVal val="1"/>
                                          </p:val>
                                        </p:tav>
                                      </p:tavLst>
                                    </p:anim>
                                    <p:anim to="" calcmode="lin" valueType="num">
                                      <p:cBhvr>
                                        <p:cTn id="78" dur="700" fill="hold">
                                          <p:stCondLst>
                                            <p:cond delay="0"/>
                                          </p:stCondLst>
                                        </p:cTn>
                                        <p:tgtEl>
                                          <p:spTgt spid="51216"/>
                                        </p:tgtEl>
                                        <p:attrNameLst>
                                          <p:attrName>transform.rotation_z</p:attrName>
                                        </p:attrNameLst>
                                      </p:cBhvr>
                                      <p:tavLst>
                                        <p:tav tm="0" fmla="#ppt_r+180*((1.5-1.5*$)^3-(1.5-1.5*$)^2)">
                                          <p:val>
                                            <p:strVal val="0"/>
                                          </p:val>
                                        </p:tav>
                                        <p:tav tm="100000">
                                          <p:val>
                                            <p:strVal val="1"/>
                                          </p:val>
                                        </p:tav>
                                      </p:tavLst>
                                    </p:anim>
                                    <p:animEffect filter="fade">
                                      <p:cBhvr>
                                        <p:cTn id="79" dur="300">
                                          <p:stCondLst>
                                            <p:cond delay="0"/>
                                          </p:stCondLst>
                                        </p:cTn>
                                        <p:tgtEl>
                                          <p:spTgt spid="51216"/>
                                        </p:tgtEl>
                                      </p:cBhvr>
                                    </p:animEffect>
                                  </p:childTnLst>
                                </p:cTn>
                              </p:par>
                              <p:par>
                                <p:cTn id="80" presetID="0" presetClass="entr" presetSubtype="0" fill="hold" grpId="0" nodeType="withEffect">
                                  <p:stCondLst>
                                    <p:cond delay="0"/>
                                  </p:stCondLst>
                                  <p:iterate type="lt">
                                    <p:tmPct val="10000"/>
                                  </p:iterate>
                                  <p:childTnLst>
                                    <p:set>
                                      <p:cBhvr>
                                        <p:cTn id="81" dur="1" fill="hold">
                                          <p:stCondLst>
                                            <p:cond delay="0"/>
                                          </p:stCondLst>
                                        </p:cTn>
                                        <p:tgtEl>
                                          <p:spTgt spid="51217"/>
                                        </p:tgtEl>
                                        <p:attrNameLst>
                                          <p:attrName>style.visibility</p:attrName>
                                        </p:attrNameLst>
                                      </p:cBhvr>
                                      <p:to>
                                        <p:strVal val="visible"/>
                                      </p:to>
                                    </p:set>
                                    <p:anim to="" calcmode="lin" valueType="num">
                                      <p:cBhvr>
                                        <p:cTn id="82" dur="700" fill="hold">
                                          <p:stCondLst>
                                            <p:cond delay="0"/>
                                          </p:stCondLst>
                                        </p:cTn>
                                        <p:tgtEl>
                                          <p:spTgt spid="51217"/>
                                        </p:tgtEl>
                                        <p:attrNameLst>
                                          <p:attrName>ppt_x</p:attrName>
                                        </p:attrNameLst>
                                      </p:cBhvr>
                                      <p:tavLst>
                                        <p:tav tm="0" fmla="#ppt_x-#ppt_h*((1.5-1.5*$)^3-(1.5-1.5*$)^2)">
                                          <p:val>
                                            <p:strVal val="0"/>
                                          </p:val>
                                        </p:tav>
                                        <p:tav tm="100000">
                                          <p:val>
                                            <p:strVal val="1"/>
                                          </p:val>
                                        </p:tav>
                                      </p:tavLst>
                                    </p:anim>
                                    <p:anim to="" calcmode="lin" valueType="num">
                                      <p:cBhvr>
                                        <p:cTn id="83" dur="700" fill="hold">
                                          <p:stCondLst>
                                            <p:cond delay="0"/>
                                          </p:stCondLst>
                                        </p:cTn>
                                        <p:tgtEl>
                                          <p:spTgt spid="51217"/>
                                        </p:tgtEl>
                                        <p:attrNameLst>
                                          <p:attrName>transform.rotation_z</p:attrName>
                                        </p:attrNameLst>
                                      </p:cBhvr>
                                      <p:tavLst>
                                        <p:tav tm="0" fmla="#ppt_r+180*((1.5-1.5*$)^3-(1.5-1.5*$)^2)">
                                          <p:val>
                                            <p:strVal val="0"/>
                                          </p:val>
                                        </p:tav>
                                        <p:tav tm="100000">
                                          <p:val>
                                            <p:strVal val="1"/>
                                          </p:val>
                                        </p:tav>
                                      </p:tavLst>
                                    </p:anim>
                                    <p:animEffect filter="fade">
                                      <p:cBhvr>
                                        <p:cTn id="84" dur="300">
                                          <p:stCondLst>
                                            <p:cond delay="0"/>
                                          </p:stCondLst>
                                        </p:cTn>
                                        <p:tgtEl>
                                          <p:spTgt spid="51217"/>
                                        </p:tgtEl>
                                      </p:cBhvr>
                                    </p:animEffect>
                                  </p:childTnLst>
                                </p:cTn>
                              </p:par>
                              <p:par>
                                <p:cTn id="85" presetID="0" presetClass="entr" presetSubtype="0" fill="hold" nodeType="withEffect">
                                  <p:stCondLst>
                                    <p:cond delay="0"/>
                                  </p:stCondLst>
                                  <p:childTnLst>
                                    <p:set>
                                      <p:cBhvr>
                                        <p:cTn id="86" dur="1" fill="hold">
                                          <p:stCondLst>
                                            <p:cond delay="0"/>
                                          </p:stCondLst>
                                        </p:cTn>
                                        <p:tgtEl>
                                          <p:spTgt spid="51218"/>
                                        </p:tgtEl>
                                        <p:attrNameLst>
                                          <p:attrName>style.visibility</p:attrName>
                                        </p:attrNameLst>
                                      </p:cBhvr>
                                      <p:to>
                                        <p:strVal val="visible"/>
                                      </p:to>
                                    </p:set>
                                    <p:anim to="" calcmode="lin" valueType="num">
                                      <p:cBhvr>
                                        <p:cTn id="87" dur="700" fill="hold">
                                          <p:stCondLst>
                                            <p:cond delay="0"/>
                                          </p:stCondLst>
                                        </p:cTn>
                                        <p:tgtEl>
                                          <p:spTgt spid="51218"/>
                                        </p:tgtEl>
                                        <p:attrNameLst>
                                          <p:attrName>ppt_x</p:attrName>
                                        </p:attrNameLst>
                                      </p:cBhvr>
                                      <p:tavLst>
                                        <p:tav tm="0" fmla="#ppt_x-#ppt_h*((1.5-1.5*$)^3-(1.5-1.5*$)^2)">
                                          <p:val>
                                            <p:strVal val="0"/>
                                          </p:val>
                                        </p:tav>
                                        <p:tav tm="100000">
                                          <p:val>
                                            <p:strVal val="1"/>
                                          </p:val>
                                        </p:tav>
                                      </p:tavLst>
                                    </p:anim>
                                    <p:anim to="" calcmode="lin" valueType="num">
                                      <p:cBhvr>
                                        <p:cTn id="88" dur="700" fill="hold">
                                          <p:stCondLst>
                                            <p:cond delay="0"/>
                                          </p:stCondLst>
                                        </p:cTn>
                                        <p:tgtEl>
                                          <p:spTgt spid="51218"/>
                                        </p:tgtEl>
                                        <p:attrNameLst>
                                          <p:attrName>transform.rotation_z</p:attrName>
                                        </p:attrNameLst>
                                      </p:cBhvr>
                                      <p:tavLst>
                                        <p:tav tm="0" fmla="#ppt_r+180*((1.5-1.5*$)^3-(1.5-1.5*$)^2)">
                                          <p:val>
                                            <p:strVal val="0"/>
                                          </p:val>
                                        </p:tav>
                                        <p:tav tm="100000">
                                          <p:val>
                                            <p:strVal val="1"/>
                                          </p:val>
                                        </p:tav>
                                      </p:tavLst>
                                    </p:anim>
                                    <p:animEffect filter="fade">
                                      <p:cBhvr>
                                        <p:cTn id="89" dur="300">
                                          <p:stCondLst>
                                            <p:cond delay="0"/>
                                          </p:stCondLst>
                                        </p:cTn>
                                        <p:tgtEl>
                                          <p:spTgt spid="51218"/>
                                        </p:tgtEl>
                                      </p:cBhvr>
                                    </p:animEffect>
                                  </p:childTnLst>
                                </p:cTn>
                              </p:par>
                              <p:par>
                                <p:cTn id="90" presetID="0" presetClass="entr" presetSubtype="0" fill="hold" nodeType="withEffect">
                                  <p:stCondLst>
                                    <p:cond delay="0"/>
                                  </p:stCondLst>
                                  <p:childTnLst>
                                    <p:set>
                                      <p:cBhvr>
                                        <p:cTn id="91" dur="1" fill="hold">
                                          <p:stCondLst>
                                            <p:cond delay="0"/>
                                          </p:stCondLst>
                                        </p:cTn>
                                        <p:tgtEl>
                                          <p:spTgt spid="51219"/>
                                        </p:tgtEl>
                                        <p:attrNameLst>
                                          <p:attrName>style.visibility</p:attrName>
                                        </p:attrNameLst>
                                      </p:cBhvr>
                                      <p:to>
                                        <p:strVal val="visible"/>
                                      </p:to>
                                    </p:set>
                                    <p:anim to="" calcmode="lin" valueType="num">
                                      <p:cBhvr>
                                        <p:cTn id="92" dur="700" fill="hold">
                                          <p:stCondLst>
                                            <p:cond delay="0"/>
                                          </p:stCondLst>
                                        </p:cTn>
                                        <p:tgtEl>
                                          <p:spTgt spid="51219"/>
                                        </p:tgtEl>
                                        <p:attrNameLst>
                                          <p:attrName>ppt_x</p:attrName>
                                        </p:attrNameLst>
                                      </p:cBhvr>
                                      <p:tavLst>
                                        <p:tav tm="0" fmla="#ppt_x-#ppt_h*((1.5-1.5*$)^3-(1.5-1.5*$)^2)">
                                          <p:val>
                                            <p:strVal val="0"/>
                                          </p:val>
                                        </p:tav>
                                        <p:tav tm="100000">
                                          <p:val>
                                            <p:strVal val="1"/>
                                          </p:val>
                                        </p:tav>
                                      </p:tavLst>
                                    </p:anim>
                                    <p:anim to="" calcmode="lin" valueType="num">
                                      <p:cBhvr>
                                        <p:cTn id="93" dur="700" fill="hold">
                                          <p:stCondLst>
                                            <p:cond delay="0"/>
                                          </p:stCondLst>
                                        </p:cTn>
                                        <p:tgtEl>
                                          <p:spTgt spid="51219"/>
                                        </p:tgtEl>
                                        <p:attrNameLst>
                                          <p:attrName>transform.rotation_z</p:attrName>
                                        </p:attrNameLst>
                                      </p:cBhvr>
                                      <p:tavLst>
                                        <p:tav tm="0" fmla="#ppt_r+180*((1.5-1.5*$)^3-(1.5-1.5*$)^2)">
                                          <p:val>
                                            <p:strVal val="0"/>
                                          </p:val>
                                        </p:tav>
                                        <p:tav tm="100000">
                                          <p:val>
                                            <p:strVal val="1"/>
                                          </p:val>
                                        </p:tav>
                                      </p:tavLst>
                                    </p:anim>
                                    <p:animEffect filter="fade">
                                      <p:cBhvr>
                                        <p:cTn id="94" dur="300">
                                          <p:stCondLst>
                                            <p:cond delay="0"/>
                                          </p:stCondLst>
                                        </p:cTn>
                                        <p:tgtEl>
                                          <p:spTgt spid="51219"/>
                                        </p:tgtEl>
                                      </p:cBhvr>
                                    </p:animEffect>
                                  </p:childTnLst>
                                </p:cTn>
                              </p:par>
                              <p:par>
                                <p:cTn id="95" presetID="0" presetClass="entr" presetSubtype="0" fill="hold" nodeType="withEffect">
                                  <p:stCondLst>
                                    <p:cond delay="0"/>
                                  </p:stCondLst>
                                  <p:childTnLst>
                                    <p:set>
                                      <p:cBhvr>
                                        <p:cTn id="96" dur="1" fill="hold">
                                          <p:stCondLst>
                                            <p:cond delay="0"/>
                                          </p:stCondLst>
                                        </p:cTn>
                                        <p:tgtEl>
                                          <p:spTgt spid="51220"/>
                                        </p:tgtEl>
                                        <p:attrNameLst>
                                          <p:attrName>style.visibility</p:attrName>
                                        </p:attrNameLst>
                                      </p:cBhvr>
                                      <p:to>
                                        <p:strVal val="visible"/>
                                      </p:to>
                                    </p:set>
                                    <p:anim to="" calcmode="lin" valueType="num">
                                      <p:cBhvr>
                                        <p:cTn id="97" dur="700" fill="hold">
                                          <p:stCondLst>
                                            <p:cond delay="0"/>
                                          </p:stCondLst>
                                        </p:cTn>
                                        <p:tgtEl>
                                          <p:spTgt spid="51220"/>
                                        </p:tgtEl>
                                        <p:attrNameLst>
                                          <p:attrName>ppt_x</p:attrName>
                                        </p:attrNameLst>
                                      </p:cBhvr>
                                      <p:tavLst>
                                        <p:tav tm="0" fmla="#ppt_x-#ppt_h*((1.5-1.5*$)^3-(1.5-1.5*$)^2)">
                                          <p:val>
                                            <p:strVal val="0"/>
                                          </p:val>
                                        </p:tav>
                                        <p:tav tm="100000">
                                          <p:val>
                                            <p:strVal val="1"/>
                                          </p:val>
                                        </p:tav>
                                      </p:tavLst>
                                    </p:anim>
                                    <p:anim to="" calcmode="lin" valueType="num">
                                      <p:cBhvr>
                                        <p:cTn id="98" dur="700" fill="hold">
                                          <p:stCondLst>
                                            <p:cond delay="0"/>
                                          </p:stCondLst>
                                        </p:cTn>
                                        <p:tgtEl>
                                          <p:spTgt spid="51220"/>
                                        </p:tgtEl>
                                        <p:attrNameLst>
                                          <p:attrName>transform.rotation_z</p:attrName>
                                        </p:attrNameLst>
                                      </p:cBhvr>
                                      <p:tavLst>
                                        <p:tav tm="0" fmla="#ppt_r+180*((1.5-1.5*$)^3-(1.5-1.5*$)^2)">
                                          <p:val>
                                            <p:strVal val="0"/>
                                          </p:val>
                                        </p:tav>
                                        <p:tav tm="100000">
                                          <p:val>
                                            <p:strVal val="1"/>
                                          </p:val>
                                        </p:tav>
                                      </p:tavLst>
                                    </p:anim>
                                    <p:animEffect filter="fade">
                                      <p:cBhvr>
                                        <p:cTn id="99" dur="300">
                                          <p:stCondLst>
                                            <p:cond delay="0"/>
                                          </p:stCondLst>
                                        </p:cTn>
                                        <p:tgtEl>
                                          <p:spTgt spid="51220"/>
                                        </p:tgtEl>
                                      </p:cBhvr>
                                    </p:animEffect>
                                  </p:childTnLst>
                                </p:cTn>
                              </p:par>
                              <p:par>
                                <p:cTn id="100" presetID="0" presetClass="entr" presetSubtype="0" fill="hold" nodeType="withEffect">
                                  <p:stCondLst>
                                    <p:cond delay="0"/>
                                  </p:stCondLst>
                                  <p:childTnLst>
                                    <p:set>
                                      <p:cBhvr>
                                        <p:cTn id="101" dur="1" fill="hold">
                                          <p:stCondLst>
                                            <p:cond delay="0"/>
                                          </p:stCondLst>
                                        </p:cTn>
                                        <p:tgtEl>
                                          <p:spTgt spid="51221"/>
                                        </p:tgtEl>
                                        <p:attrNameLst>
                                          <p:attrName>style.visibility</p:attrName>
                                        </p:attrNameLst>
                                      </p:cBhvr>
                                      <p:to>
                                        <p:strVal val="visible"/>
                                      </p:to>
                                    </p:set>
                                    <p:anim to="" calcmode="lin" valueType="num">
                                      <p:cBhvr>
                                        <p:cTn id="102" dur="700" fill="hold">
                                          <p:stCondLst>
                                            <p:cond delay="0"/>
                                          </p:stCondLst>
                                        </p:cTn>
                                        <p:tgtEl>
                                          <p:spTgt spid="51221"/>
                                        </p:tgtEl>
                                        <p:attrNameLst>
                                          <p:attrName>ppt_x</p:attrName>
                                        </p:attrNameLst>
                                      </p:cBhvr>
                                      <p:tavLst>
                                        <p:tav tm="0" fmla="#ppt_x-#ppt_h*((1.5-1.5*$)^3-(1.5-1.5*$)^2)">
                                          <p:val>
                                            <p:strVal val="0"/>
                                          </p:val>
                                        </p:tav>
                                        <p:tav tm="100000">
                                          <p:val>
                                            <p:strVal val="1"/>
                                          </p:val>
                                        </p:tav>
                                      </p:tavLst>
                                    </p:anim>
                                    <p:anim to="" calcmode="lin" valueType="num">
                                      <p:cBhvr>
                                        <p:cTn id="103" dur="700" fill="hold">
                                          <p:stCondLst>
                                            <p:cond delay="0"/>
                                          </p:stCondLst>
                                        </p:cTn>
                                        <p:tgtEl>
                                          <p:spTgt spid="51221"/>
                                        </p:tgtEl>
                                        <p:attrNameLst>
                                          <p:attrName>transform.rotation_z</p:attrName>
                                        </p:attrNameLst>
                                      </p:cBhvr>
                                      <p:tavLst>
                                        <p:tav tm="0" fmla="#ppt_r+180*((1.5-1.5*$)^3-(1.5-1.5*$)^2)">
                                          <p:val>
                                            <p:strVal val="0"/>
                                          </p:val>
                                        </p:tav>
                                        <p:tav tm="100000">
                                          <p:val>
                                            <p:strVal val="1"/>
                                          </p:val>
                                        </p:tav>
                                      </p:tavLst>
                                    </p:anim>
                                    <p:animEffect filter="fade">
                                      <p:cBhvr>
                                        <p:cTn id="104" dur="300">
                                          <p:stCondLst>
                                            <p:cond delay="0"/>
                                          </p:stCondLst>
                                        </p:cTn>
                                        <p:tgtEl>
                                          <p:spTgt spid="51221"/>
                                        </p:tgtEl>
                                      </p:cBhvr>
                                    </p:animEffect>
                                  </p:childTnLst>
                                </p:cTn>
                              </p:par>
                              <p:par>
                                <p:cTn id="105" presetID="0" presetClass="entr" presetSubtype="0" fill="hold" nodeType="withEffect">
                                  <p:stCondLst>
                                    <p:cond delay="0"/>
                                  </p:stCondLst>
                                  <p:childTnLst>
                                    <p:set>
                                      <p:cBhvr>
                                        <p:cTn id="106" dur="1" fill="hold">
                                          <p:stCondLst>
                                            <p:cond delay="0"/>
                                          </p:stCondLst>
                                        </p:cTn>
                                        <p:tgtEl>
                                          <p:spTgt spid="51222"/>
                                        </p:tgtEl>
                                        <p:attrNameLst>
                                          <p:attrName>style.visibility</p:attrName>
                                        </p:attrNameLst>
                                      </p:cBhvr>
                                      <p:to>
                                        <p:strVal val="visible"/>
                                      </p:to>
                                    </p:set>
                                    <p:anim to="" calcmode="lin" valueType="num">
                                      <p:cBhvr>
                                        <p:cTn id="107" dur="700" fill="hold">
                                          <p:stCondLst>
                                            <p:cond delay="0"/>
                                          </p:stCondLst>
                                        </p:cTn>
                                        <p:tgtEl>
                                          <p:spTgt spid="51222"/>
                                        </p:tgtEl>
                                        <p:attrNameLst>
                                          <p:attrName>ppt_x</p:attrName>
                                        </p:attrNameLst>
                                      </p:cBhvr>
                                      <p:tavLst>
                                        <p:tav tm="0" fmla="#ppt_x-#ppt_h*((1.5-1.5*$)^3-(1.5-1.5*$)^2)">
                                          <p:val>
                                            <p:strVal val="0"/>
                                          </p:val>
                                        </p:tav>
                                        <p:tav tm="100000">
                                          <p:val>
                                            <p:strVal val="1"/>
                                          </p:val>
                                        </p:tav>
                                      </p:tavLst>
                                    </p:anim>
                                    <p:anim to="" calcmode="lin" valueType="num">
                                      <p:cBhvr>
                                        <p:cTn id="108" dur="700" fill="hold">
                                          <p:stCondLst>
                                            <p:cond delay="0"/>
                                          </p:stCondLst>
                                        </p:cTn>
                                        <p:tgtEl>
                                          <p:spTgt spid="51222"/>
                                        </p:tgtEl>
                                        <p:attrNameLst>
                                          <p:attrName>transform.rotation_z</p:attrName>
                                        </p:attrNameLst>
                                      </p:cBhvr>
                                      <p:tavLst>
                                        <p:tav tm="0" fmla="#ppt_r+180*((1.5-1.5*$)^3-(1.5-1.5*$)^2)">
                                          <p:val>
                                            <p:strVal val="0"/>
                                          </p:val>
                                        </p:tav>
                                        <p:tav tm="100000">
                                          <p:val>
                                            <p:strVal val="1"/>
                                          </p:val>
                                        </p:tav>
                                      </p:tavLst>
                                    </p:anim>
                                    <p:animEffect filter="fade">
                                      <p:cBhvr>
                                        <p:cTn id="109" dur="300">
                                          <p:stCondLst>
                                            <p:cond delay="0"/>
                                          </p:stCondLst>
                                        </p:cTn>
                                        <p:tgtEl>
                                          <p:spTgt spid="51222"/>
                                        </p:tgtEl>
                                      </p:cBhvr>
                                    </p:animEffect>
                                  </p:childTnLst>
                                </p:cTn>
                              </p:par>
                              <p:par>
                                <p:cTn id="110" presetID="0" presetClass="entr" presetSubtype="0" fill="hold" grpId="0" nodeType="withEffect">
                                  <p:stCondLst>
                                    <p:cond delay="0"/>
                                  </p:stCondLst>
                                  <p:iterate type="lt">
                                    <p:tmPct val="10000"/>
                                  </p:iterate>
                                  <p:childTnLst>
                                    <p:set>
                                      <p:cBhvr>
                                        <p:cTn id="111" dur="1" fill="hold">
                                          <p:stCondLst>
                                            <p:cond delay="0"/>
                                          </p:stCondLst>
                                        </p:cTn>
                                        <p:tgtEl>
                                          <p:spTgt spid="23"/>
                                        </p:tgtEl>
                                        <p:attrNameLst>
                                          <p:attrName>style.visibility</p:attrName>
                                        </p:attrNameLst>
                                      </p:cBhvr>
                                      <p:to>
                                        <p:strVal val="visible"/>
                                      </p:to>
                                    </p:set>
                                    <p:anim to="" calcmode="lin" valueType="num">
                                      <p:cBhvr>
                                        <p:cTn id="112" dur="700" fill="hold">
                                          <p:stCondLst>
                                            <p:cond delay="0"/>
                                          </p:stCondLst>
                                        </p:cTn>
                                        <p:tgtEl>
                                          <p:spTgt spid="23"/>
                                        </p:tgtEl>
                                        <p:attrNameLst>
                                          <p:attrName>ppt_y</p:attrName>
                                        </p:attrNameLst>
                                      </p:cBhvr>
                                      <p:tavLst>
                                        <p:tav tm="0" fmla="#ppt_y+#ppt_h/2*((1.5-1.5*$)^3-(1.5-1.5*$)^2)*8/9">
                                          <p:val>
                                            <p:fltVal val="0"/>
                                          </p:val>
                                        </p:tav>
                                        <p:tav tm="100000">
                                          <p:val>
                                            <p:fltVal val="1"/>
                                          </p:val>
                                        </p:tav>
                                      </p:tavLst>
                                    </p:anim>
                                    <p:anim to="" calcmode="lin" valueType="num">
                                      <p:cBhvr>
                                        <p:cTn id="113" dur="700" fill="hold">
                                          <p:stCondLst>
                                            <p:cond delay="0"/>
                                          </p:stCondLst>
                                        </p:cTn>
                                        <p:tgtEl>
                                          <p:spTgt spid="23"/>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nimBg="1"/>
      <p:bldP spid="51203" grpId="0" animBg="1"/>
      <p:bldP spid="51204" grpId="0" animBg="1"/>
      <p:bldP spid="51205" grpId="0" animBg="1"/>
      <p:bldP spid="51206" grpId="0" animBg="1"/>
      <p:bldP spid="51207" grpId="0" animBg="1"/>
      <p:bldP spid="51208" grpId="0"/>
      <p:bldP spid="51209" grpId="0"/>
      <p:bldP spid="51210" grpId="0"/>
      <p:bldP spid="51211" grpId="0"/>
      <p:bldP spid="51212" grpId="0"/>
      <p:bldP spid="51213" grpId="0" animBg="1"/>
      <p:bldP spid="51214" grpId="0" animBg="1"/>
      <p:bldP spid="51215" grpId="0" animBg="1"/>
      <p:bldP spid="51216" grpId="0" animBg="1"/>
      <p:bldP spid="51217" grpId="0"/>
      <p:bldP spid="23"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45058" name="PA_矩形 1">
            <a:extLst>
              <a:ext uri="{FF2B5EF4-FFF2-40B4-BE49-F238E27FC236}">
                <a16:creationId xmlns:a16="http://schemas.microsoft.com/office/drawing/2014/main" id="{B562A8D2-16AA-4271-9BA5-7D0B6AE13DFC}"/>
              </a:ext>
            </a:extLst>
          </p:cNvPr>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59" name="PA_矩形 2">
            <a:extLst>
              <a:ext uri="{FF2B5EF4-FFF2-40B4-BE49-F238E27FC236}">
                <a16:creationId xmlns:a16="http://schemas.microsoft.com/office/drawing/2014/main" id="{BF66A071-1945-48CD-91CD-9D302B9D80B3}"/>
              </a:ext>
            </a:extLst>
          </p:cNvPr>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0" name="PA_矩形 3">
            <a:extLst>
              <a:ext uri="{FF2B5EF4-FFF2-40B4-BE49-F238E27FC236}">
                <a16:creationId xmlns:a16="http://schemas.microsoft.com/office/drawing/2014/main" id="{9E5F8069-8BD1-411D-A771-96773A92C5F2}"/>
              </a:ext>
            </a:extLst>
          </p:cNvPr>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1" name="PA_矩形 4">
            <a:extLst>
              <a:ext uri="{FF2B5EF4-FFF2-40B4-BE49-F238E27FC236}">
                <a16:creationId xmlns:a16="http://schemas.microsoft.com/office/drawing/2014/main" id="{90151306-6CD9-4790-A3C7-39DECE57F477}"/>
              </a:ext>
            </a:extLst>
          </p:cNvPr>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5062" name="PA_矩形 9">
            <a:extLst>
              <a:ext uri="{FF2B5EF4-FFF2-40B4-BE49-F238E27FC236}">
                <a16:creationId xmlns:a16="http://schemas.microsoft.com/office/drawing/2014/main" id="{70C0DC07-CDCD-4E19-AD79-02B1249E1B5B}"/>
              </a:ext>
            </a:extLst>
          </p:cNvPr>
          <p:cNvSpPr>
            <a:spLocks noChangeArrowheads="1"/>
          </p:cNvSpPr>
          <p:nvPr>
            <p:custDataLst>
              <p:tags r:id="rId5"/>
            </p:custDataLst>
          </p:nvPr>
        </p:nvSpPr>
        <p:spPr bwMode="auto">
          <a:xfrm>
            <a:off x="1708150" y="76200"/>
            <a:ext cx="18004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7.1.4</a:t>
            </a:r>
            <a:r>
              <a:rPr lang="zh-CN" altLang="en-US" dirty="0">
                <a:solidFill>
                  <a:srgbClr val="000000"/>
                </a:solidFill>
                <a:latin typeface="黑体" panose="02010609060101010101" charset="-122"/>
                <a:ea typeface="黑体" panose="02010609060101010101" charset="-122"/>
              </a:rPr>
              <a:t>转换</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45063" name="PA_文本框 21">
            <a:extLst>
              <a:ext uri="{FF2B5EF4-FFF2-40B4-BE49-F238E27FC236}">
                <a16:creationId xmlns:a16="http://schemas.microsoft.com/office/drawing/2014/main" id="{C3E44E16-F4A1-439C-B921-0D271909A8A3}"/>
              </a:ext>
            </a:extLst>
          </p:cNvPr>
          <p:cNvSpPr>
            <a:spLocks noChangeArrowheads="1"/>
          </p:cNvSpPr>
          <p:nvPr>
            <p:custDataLst>
              <p:tags r:id="rId6"/>
            </p:custDataLst>
          </p:nvPr>
        </p:nvSpPr>
        <p:spPr bwMode="auto">
          <a:xfrm>
            <a:off x="1041401" y="1878347"/>
            <a:ext cx="85731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sym typeface="Calibri" panose="020F0502020204030204" pitchFamily="34" charset="0"/>
              </a:rPr>
              <a:t>转换是由如下</a:t>
            </a:r>
            <a:r>
              <a:rPr kumimoji="0" lang="en-US" altLang="zh-CN"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sym typeface="Calibri" panose="020F0502020204030204" pitchFamily="34" charset="0"/>
              </a:rPr>
              <a:t>5</a:t>
            </a:r>
            <a:r>
              <a:rPr kumimoji="0" lang="zh-CN" altLang="en-US" sz="2000" b="1" i="0" u="none" strike="noStrike" kern="1200" cap="none" spc="0" normalizeH="0" baseline="0" noProof="0" dirty="0">
                <a:ln>
                  <a:noFill/>
                </a:ln>
                <a:solidFill>
                  <a:srgbClr val="6C5B7B"/>
                </a:solidFill>
                <a:effectLst/>
                <a:uLnTx/>
                <a:uFillTx/>
                <a:latin typeface="黑体" panose="02010609060101010101" pitchFamily="49" charset="-122"/>
                <a:ea typeface="黑体" panose="02010609060101010101" pitchFamily="49" charset="-122"/>
                <a:sym typeface="Calibri" panose="020F0502020204030204" pitchFamily="34" charset="0"/>
              </a:rPr>
              <a:t>部分组成：源状态、触发事件、监护条件、动作和目标状态</a:t>
            </a:r>
            <a:endParaRPr kumimoji="0" lang="en-US" altLang="zh-CN" sz="16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sym typeface="微软雅黑" panose="020B0503020204020204" pitchFamily="34" charset="-122"/>
            </a:endParaRPr>
          </a:p>
        </p:txBody>
      </p:sp>
      <p:sp>
        <p:nvSpPr>
          <p:cNvPr id="45064" name="PA_文本框 22">
            <a:extLst>
              <a:ext uri="{FF2B5EF4-FFF2-40B4-BE49-F238E27FC236}">
                <a16:creationId xmlns:a16="http://schemas.microsoft.com/office/drawing/2014/main" id="{C3337D80-515F-4852-8F33-6129DE9A4446}"/>
              </a:ext>
            </a:extLst>
          </p:cNvPr>
          <p:cNvSpPr>
            <a:spLocks noChangeArrowheads="1"/>
          </p:cNvSpPr>
          <p:nvPr>
            <p:custDataLst>
              <p:tags r:id="rId7"/>
            </p:custDataLst>
          </p:nvPr>
        </p:nvSpPr>
        <p:spPr bwMode="auto">
          <a:xfrm>
            <a:off x="1984376" y="2743795"/>
            <a:ext cx="33385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1</a:t>
            </a:r>
            <a:r>
              <a:rPr kumimoji="0" lang="zh-CN" altLang="en-US" sz="2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、源状态</a:t>
            </a:r>
            <a:endParaRPr kumimoji="0" lang="en-US" altLang="zh-CN" sz="2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转化是指状态机从一个状态到另一个状态的转换，这种转换要接受触发事件或满足监护条件才能完成。</a:t>
            </a:r>
            <a:endParaRPr lang="en-US" altLang="zh-CN" sz="1800" dirty="0">
              <a:solidFill>
                <a:srgbClr val="000000"/>
              </a:solidFill>
              <a:latin typeface="黑体" panose="02010609060101010101" charset="-122"/>
              <a:ea typeface="黑体" panose="02010609060101010101" charset="-122"/>
            </a:endParaRPr>
          </a:p>
        </p:txBody>
      </p:sp>
      <p:sp>
        <p:nvSpPr>
          <p:cNvPr id="45065" name="PA_文本框 23">
            <a:extLst>
              <a:ext uri="{FF2B5EF4-FFF2-40B4-BE49-F238E27FC236}">
                <a16:creationId xmlns:a16="http://schemas.microsoft.com/office/drawing/2014/main" id="{74006382-75DE-48A5-AEFA-C6789E8A0C2A}"/>
              </a:ext>
            </a:extLst>
          </p:cNvPr>
          <p:cNvSpPr>
            <a:spLocks noChangeArrowheads="1"/>
          </p:cNvSpPr>
          <p:nvPr>
            <p:custDataLst>
              <p:tags r:id="rId8"/>
            </p:custDataLst>
          </p:nvPr>
        </p:nvSpPr>
        <p:spPr bwMode="auto">
          <a:xfrm>
            <a:off x="2069369" y="4872038"/>
            <a:ext cx="2878547"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rPr>
              <a:t>2</a:t>
            </a:r>
            <a:r>
              <a:rPr kumimoji="0" lang="zh-CN" altLang="en-US" sz="24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rPr>
              <a:t>、触发条件</a:t>
            </a:r>
            <a:endParaRPr kumimoji="0" lang="en-US" altLang="zh-CN" sz="24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转换的触发事件就是引起转变的事件，是转移的诱因，可以是一个信号、事件、条件变化和时间表达式。</a:t>
            </a:r>
            <a:endParaRPr lang="en-US" altLang="zh-CN" sz="1800" dirty="0">
              <a:solidFill>
                <a:srgbClr val="000000"/>
              </a:solidFill>
              <a:latin typeface="黑体" panose="02010609060101010101" charset="-122"/>
              <a:ea typeface="黑体" panose="02010609060101010101" charset="-122"/>
            </a:endParaRPr>
          </a:p>
        </p:txBody>
      </p:sp>
      <p:sp>
        <p:nvSpPr>
          <p:cNvPr id="45066" name="PA_文本框 24">
            <a:extLst>
              <a:ext uri="{FF2B5EF4-FFF2-40B4-BE49-F238E27FC236}">
                <a16:creationId xmlns:a16="http://schemas.microsoft.com/office/drawing/2014/main" id="{5F345D96-EA2F-41C8-AC64-DA7831E9DD71}"/>
              </a:ext>
            </a:extLst>
          </p:cNvPr>
          <p:cNvSpPr>
            <a:spLocks noChangeArrowheads="1"/>
          </p:cNvSpPr>
          <p:nvPr>
            <p:custDataLst>
              <p:tags r:id="rId9"/>
            </p:custDataLst>
          </p:nvPr>
        </p:nvSpPr>
        <p:spPr bwMode="auto">
          <a:xfrm>
            <a:off x="7701884" y="2235963"/>
            <a:ext cx="4195149"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b="1" noProof="0" dirty="0">
                <a:solidFill>
                  <a:srgbClr val="F8B193"/>
                </a:solidFill>
              </a:rPr>
              <a:t>3</a:t>
            </a:r>
            <a:r>
              <a:rPr lang="zh-CN" altLang="en-US" sz="2400" b="1" noProof="0" dirty="0">
                <a:solidFill>
                  <a:srgbClr val="F8B193"/>
                </a:solidFill>
              </a:rPr>
              <a:t>、监护条件</a:t>
            </a:r>
            <a:endParaRPr kumimoji="0" lang="en-US" altLang="zh-CN" sz="2400" b="1" i="0" u="none" strike="noStrike" kern="1200" cap="none" spc="0" normalizeH="0" baseline="0" noProof="0" dirty="0">
              <a:ln>
                <a:noFill/>
              </a:ln>
              <a:solidFill>
                <a:srgbClr val="F8B193"/>
              </a:solidFill>
              <a:effectLst/>
              <a:uLnTx/>
              <a:uFillTx/>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当转移的触发事件发生时，将对监护条件进行求值。监护条件是一个方括号括起来的布尔表达式。</a:t>
            </a:r>
            <a:endParaRPr lang="en-US" altLang="zh-CN" sz="1800"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45067" name="PA_文本框 25">
            <a:extLst>
              <a:ext uri="{FF2B5EF4-FFF2-40B4-BE49-F238E27FC236}">
                <a16:creationId xmlns:a16="http://schemas.microsoft.com/office/drawing/2014/main" id="{61592FBC-A696-489D-BC02-D8A0DB90FA7E}"/>
              </a:ext>
            </a:extLst>
          </p:cNvPr>
          <p:cNvSpPr>
            <a:spLocks noChangeArrowheads="1"/>
          </p:cNvSpPr>
          <p:nvPr>
            <p:custDataLst>
              <p:tags r:id="rId10"/>
            </p:custDataLst>
          </p:nvPr>
        </p:nvSpPr>
        <p:spPr bwMode="auto">
          <a:xfrm>
            <a:off x="7701884" y="3610589"/>
            <a:ext cx="411930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altLang="zh-CN" sz="2400" b="1" dirty="0">
                <a:solidFill>
                  <a:srgbClr val="F67280"/>
                </a:solidFill>
                <a:latin typeface="黑体" panose="02010609060101010101" pitchFamily="49" charset="-122"/>
                <a:ea typeface="黑体" panose="02010609060101010101" pitchFamily="49" charset="-122"/>
              </a:rPr>
              <a:t>4</a:t>
            </a:r>
            <a:r>
              <a:rPr kumimoji="0" lang="zh-CN" altLang="en-US" sz="24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rPr>
              <a:t>、动作</a:t>
            </a:r>
            <a:endParaRPr kumimoji="0" lang="en-US" altLang="zh-CN" sz="2400" b="1" i="0" u="none" strike="noStrike" kern="1200" cap="none" spc="0" normalizeH="0" baseline="0" noProof="0" dirty="0">
              <a:ln>
                <a:noFill/>
              </a:ln>
              <a:solidFill>
                <a:srgbClr val="F67280"/>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当转换发生时，它对应的动作被执行。它是一个可执行的原子操作，也就是说动作是不可以中断的，其执行时间是可忽略不计的。</a:t>
            </a:r>
            <a:endParaRPr lang="en-US" altLang="zh-CN" sz="1800"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45068" name="PA_文本框 26">
            <a:extLst>
              <a:ext uri="{FF2B5EF4-FFF2-40B4-BE49-F238E27FC236}">
                <a16:creationId xmlns:a16="http://schemas.microsoft.com/office/drawing/2014/main" id="{7DE54212-8DC4-4A3E-B72E-23CF72128A5D}"/>
              </a:ext>
            </a:extLst>
          </p:cNvPr>
          <p:cNvSpPr>
            <a:spLocks noChangeArrowheads="1"/>
          </p:cNvSpPr>
          <p:nvPr>
            <p:custDataLst>
              <p:tags r:id="rId11"/>
            </p:custDataLst>
          </p:nvPr>
        </p:nvSpPr>
        <p:spPr bwMode="auto">
          <a:xfrm>
            <a:off x="7701884" y="5221271"/>
            <a:ext cx="404346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5</a:t>
            </a:r>
            <a:r>
              <a:rPr kumimoji="0" lang="zh-CN" altLang="en-US" sz="2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rPr>
              <a:t>、目标状态</a:t>
            </a:r>
            <a:endParaRPr kumimoji="0" lang="en-US" altLang="zh-CN" sz="2400" b="1" i="0" u="none" strike="noStrike" kern="1200" cap="none" spc="0" normalizeH="0" baseline="0" noProof="0" dirty="0">
              <a:ln>
                <a:noFill/>
              </a:ln>
              <a:solidFill>
                <a:srgbClr val="C06C84"/>
              </a:solidFill>
              <a:effectLst/>
              <a:uLnTx/>
              <a:uFillTx/>
              <a:latin typeface="黑体" panose="02010609060101010101" pitchFamily="49" charset="-122"/>
              <a:ea typeface="黑体" panose="02010609060101010101" pitchFamily="49" charset="-122"/>
              <a:sym typeface="Calibri" panose="020F0502020204030204" pitchFamily="34"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1800" dirty="0">
                <a:solidFill>
                  <a:srgbClr val="000000"/>
                </a:solidFill>
                <a:latin typeface="黑体" panose="02010609060101010101" charset="-122"/>
                <a:ea typeface="黑体" panose="02010609060101010101" charset="-122"/>
              </a:rPr>
              <a:t>转换使对象从一个状态转换到另一个状态。当转换完成后，对象的状态发生了变化，这时所处的状态就是转换的目标状态。</a:t>
            </a:r>
            <a:endParaRPr lang="en-US" altLang="zh-CN" sz="1800" dirty="0">
              <a:solidFill>
                <a:srgbClr val="000000"/>
              </a:solidFill>
              <a:latin typeface="黑体" panose="02010609060101010101" charset="-122"/>
              <a:ea typeface="黑体" panose="02010609060101010101" charset="-122"/>
            </a:endParaRPr>
          </a:p>
        </p:txBody>
      </p:sp>
      <p:pic>
        <p:nvPicPr>
          <p:cNvPr id="45069" name="PA_图片 27">
            <a:extLst>
              <a:ext uri="{FF2B5EF4-FFF2-40B4-BE49-F238E27FC236}">
                <a16:creationId xmlns:a16="http://schemas.microsoft.com/office/drawing/2014/main" id="{A68D6FDC-DEF0-4F5C-83E1-350A85C7F3BB}"/>
              </a:ext>
            </a:extLst>
          </p:cNvPr>
          <p:cNvPicPr>
            <a:picLocks noChangeAspect="1" noChangeArrowheads="1"/>
          </p:cNvPicPr>
          <p:nvPr>
            <p:custDataLst>
              <p:tags r:id="rId12"/>
            </p:custDataLst>
          </p:nvPr>
        </p:nvPicPr>
        <p:blipFill>
          <a:blip r:embed="rId20">
            <a:extLst>
              <a:ext uri="{28A0092B-C50C-407E-A947-70E740481C1C}">
                <a14:useLocalDpi xmlns:a14="http://schemas.microsoft.com/office/drawing/2010/main" val="0"/>
              </a:ext>
            </a:extLst>
          </a:blip>
          <a:srcRect/>
          <a:stretch>
            <a:fillRect/>
          </a:stretch>
        </p:blipFill>
        <p:spPr bwMode="auto">
          <a:xfrm>
            <a:off x="1357313" y="5156200"/>
            <a:ext cx="403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A_图片 28">
            <a:extLst>
              <a:ext uri="{FF2B5EF4-FFF2-40B4-BE49-F238E27FC236}">
                <a16:creationId xmlns:a16="http://schemas.microsoft.com/office/drawing/2014/main" id="{519708CA-89E7-4A16-857E-F873C255D154}"/>
              </a:ext>
            </a:extLst>
          </p:cNvPr>
          <p:cNvPicPr>
            <a:picLocks noChangeAspect="1" noChangeArrowheads="1"/>
          </p:cNvPicPr>
          <p:nvPr>
            <p:custDataLst>
              <p:tags r:id="rId13"/>
            </p:custDataLst>
          </p:nvPr>
        </p:nvPicPr>
        <p:blipFill>
          <a:blip r:embed="rId21">
            <a:extLst>
              <a:ext uri="{28A0092B-C50C-407E-A947-70E740481C1C}">
                <a14:useLocalDpi xmlns:a14="http://schemas.microsoft.com/office/drawing/2010/main" val="0"/>
              </a:ext>
            </a:extLst>
          </a:blip>
          <a:srcRect/>
          <a:stretch>
            <a:fillRect/>
          </a:stretch>
        </p:blipFill>
        <p:spPr bwMode="auto">
          <a:xfrm>
            <a:off x="6975797" y="4184467"/>
            <a:ext cx="53657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A_图片 29">
            <a:extLst>
              <a:ext uri="{FF2B5EF4-FFF2-40B4-BE49-F238E27FC236}">
                <a16:creationId xmlns:a16="http://schemas.microsoft.com/office/drawing/2014/main" id="{1CC52064-816B-4C4E-854A-925229DDE082}"/>
              </a:ext>
            </a:extLst>
          </p:cNvPr>
          <p:cNvPicPr>
            <a:picLocks noChangeAspect="1" noChangeArrowheads="1"/>
          </p:cNvPicPr>
          <p:nvPr>
            <p:custDataLst>
              <p:tags r:id="rId14"/>
            </p:custDataLst>
          </p:nvPr>
        </p:nvPicPr>
        <p:blipFill>
          <a:blip r:embed="rId22">
            <a:extLst>
              <a:ext uri="{28A0092B-C50C-407E-A947-70E740481C1C}">
                <a14:useLocalDpi xmlns:a14="http://schemas.microsoft.com/office/drawing/2010/main" val="0"/>
              </a:ext>
            </a:extLst>
          </a:blip>
          <a:srcRect/>
          <a:stretch>
            <a:fillRect/>
          </a:stretch>
        </p:blipFill>
        <p:spPr bwMode="auto">
          <a:xfrm>
            <a:off x="7034535" y="2652491"/>
            <a:ext cx="41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A_图片 30">
            <a:extLst>
              <a:ext uri="{FF2B5EF4-FFF2-40B4-BE49-F238E27FC236}">
                <a16:creationId xmlns:a16="http://schemas.microsoft.com/office/drawing/2014/main" id="{04CFEC38-723A-4C73-8B91-F2B66C2B419B}"/>
              </a:ext>
            </a:extLst>
          </p:cNvPr>
          <p:cNvPicPr>
            <a:picLocks noChangeAspect="1" noChangeArrowheads="1"/>
          </p:cNvPicPr>
          <p:nvPr>
            <p:custDataLst>
              <p:tags r:id="rId15"/>
            </p:custDataLst>
          </p:nvPr>
        </p:nvPicPr>
        <p:blipFill>
          <a:blip r:embed="rId23">
            <a:extLst>
              <a:ext uri="{28A0092B-C50C-407E-A947-70E740481C1C}">
                <a14:useLocalDpi xmlns:a14="http://schemas.microsoft.com/office/drawing/2010/main" val="0"/>
              </a:ext>
            </a:extLst>
          </a:blip>
          <a:srcRect/>
          <a:stretch>
            <a:fillRect/>
          </a:stretch>
        </p:blipFill>
        <p:spPr bwMode="auto">
          <a:xfrm>
            <a:off x="1041401" y="3291066"/>
            <a:ext cx="5953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A_图片 32">
            <a:extLst>
              <a:ext uri="{FF2B5EF4-FFF2-40B4-BE49-F238E27FC236}">
                <a16:creationId xmlns:a16="http://schemas.microsoft.com/office/drawing/2014/main" id="{80531BA8-4A34-4DBF-A340-AE4263E1002D}"/>
              </a:ext>
            </a:extLst>
          </p:cNvPr>
          <p:cNvPicPr>
            <a:picLocks noChangeAspect="1" noChangeArrowheads="1"/>
          </p:cNvPicPr>
          <p:nvPr>
            <p:custDataLst>
              <p:tags r:id="rId16"/>
            </p:custDataLst>
          </p:nvPr>
        </p:nvPicPr>
        <p:blipFill>
          <a:blip r:embed="rId24">
            <a:extLst>
              <a:ext uri="{28A0092B-C50C-407E-A947-70E740481C1C}">
                <a14:useLocalDpi xmlns:a14="http://schemas.microsoft.com/office/drawing/2010/main" val="0"/>
              </a:ext>
            </a:extLst>
          </a:blip>
          <a:srcRect/>
          <a:stretch>
            <a:fillRect/>
          </a:stretch>
        </p:blipFill>
        <p:spPr bwMode="auto">
          <a:xfrm>
            <a:off x="7005165" y="5797960"/>
            <a:ext cx="477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PA_文本框 29">
            <a:extLst>
              <a:ext uri="{FF2B5EF4-FFF2-40B4-BE49-F238E27FC236}">
                <a16:creationId xmlns:a16="http://schemas.microsoft.com/office/drawing/2014/main" id="{1B8C81DB-C3EC-4514-AC5D-111B27E8C54D}"/>
              </a:ext>
            </a:extLst>
          </p:cNvPr>
          <p:cNvSpPr>
            <a:spLocks noChangeArrowheads="1"/>
          </p:cNvSpPr>
          <p:nvPr>
            <p:custDataLst>
              <p:tags r:id="rId17"/>
            </p:custDataLst>
          </p:nvPr>
        </p:nvSpPr>
        <p:spPr bwMode="auto">
          <a:xfrm>
            <a:off x="1041401" y="858421"/>
            <a:ext cx="10463212"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Font typeface="Wingdings" panose="05000000000000000000" pitchFamily="2" charset="2"/>
              <a:buNone/>
            </a:pPr>
            <a:r>
              <a:rPr lang="zh-CN" altLang="en-US" sz="2000" dirty="0">
                <a:solidFill>
                  <a:srgbClr val="000000"/>
                </a:solidFill>
                <a:latin typeface="黑体" panose="02010609060101010101" charset="-122"/>
                <a:ea typeface="黑体" panose="02010609060101010101" charset="-122"/>
              </a:rPr>
              <a:t>    </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状态机图中转换是两个状态之间的一种关系，表示对象将在源状态（</a:t>
            </a:r>
            <a:r>
              <a:rPr lang="en-US" altLang="zh-CN" sz="2000" dirty="0">
                <a:solidFill>
                  <a:srgbClr val="000000"/>
                </a:solidFill>
                <a:latin typeface="黑体" panose="02010609060101010101" charset="-122"/>
                <a:ea typeface="黑体" panose="02010609060101010101" charset="-122"/>
              </a:rPr>
              <a:t>Source State</a:t>
            </a:r>
            <a:r>
              <a:rPr lang="zh-CN" altLang="en-US" sz="2000" dirty="0">
                <a:solidFill>
                  <a:srgbClr val="000000"/>
                </a:solidFill>
                <a:latin typeface="黑体" panose="02010609060101010101" charset="-122"/>
                <a:ea typeface="黑体" panose="02010609060101010101" charset="-122"/>
              </a:rPr>
              <a:t>）或当前状态中执行一定的动作，并在某个特定事件发生而且某个特定的警界条件满足时进入目标状态。</a:t>
            </a:r>
          </a:p>
          <a:p>
            <a:pPr lvl="0" fontAlgn="base">
              <a:lnSpc>
                <a:spcPct val="100000"/>
              </a:lnSpc>
              <a:spcBef>
                <a:spcPct val="0"/>
              </a:spcBef>
              <a:spcAft>
                <a:spcPct val="0"/>
              </a:spcAft>
              <a:buNone/>
              <a:defRPr/>
            </a:pPr>
            <a:endParaRPr lang="zh-CN" altLang="en-US" sz="2000" dirty="0">
              <a:solidFill>
                <a:srgbClr val="000000"/>
              </a:solidFill>
              <a:latin typeface="黑体" panose="02010609060101010101" charset="-122"/>
              <a:ea typeface="黑体" panose="02010609060101010101" charset="-122"/>
            </a:endParaRPr>
          </a:p>
        </p:txBody>
      </p:sp>
    </p:spTree>
    <p:extLst>
      <p:ext uri="{BB962C8B-B14F-4D97-AF65-F5344CB8AC3E}">
        <p14:creationId xmlns:p14="http://schemas.microsoft.com/office/powerpoint/2010/main" val="377110679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45058"/>
                                        </p:tgtEl>
                                        <p:attrNameLst>
                                          <p:attrName>style.visibility</p:attrName>
                                        </p:attrNameLst>
                                      </p:cBhvr>
                                      <p:to>
                                        <p:strVal val="visible"/>
                                      </p:to>
                                    </p:set>
                                    <p:anim to="" calcmode="lin" valueType="num">
                                      <p:cBhvr>
                                        <p:cTn id="7" dur="700" fill="hold">
                                          <p:stCondLst>
                                            <p:cond delay="0"/>
                                          </p:stCondLst>
                                        </p:cTn>
                                        <p:tgtEl>
                                          <p:spTgt spid="45058"/>
                                        </p:tgtEl>
                                        <p:attrNameLst>
                                          <p:attrName>ppt_y</p:attrName>
                                        </p:attrNameLst>
                                      </p:cBhvr>
                                      <p:tavLst>
                                        <p:tav tm="0" fmla="#ppt_y+#ppt_h/2*((1.5-1.5*$)^3-(1.5-1.5*$)^2)*8/9">
                                          <p:val>
                                            <p:strVal val="0"/>
                                          </p:val>
                                        </p:tav>
                                        <p:tav tm="100000">
                                          <p:val>
                                            <p:strVal val="1"/>
                                          </p:val>
                                        </p:tav>
                                      </p:tavLst>
                                    </p:anim>
                                    <p:anim to="" calcmode="lin" valueType="num">
                                      <p:cBhvr>
                                        <p:cTn id="8" dur="700" fill="hold">
                                          <p:stCondLst>
                                            <p:cond delay="0"/>
                                          </p:stCondLst>
                                        </p:cTn>
                                        <p:tgtEl>
                                          <p:spTgt spid="45058"/>
                                        </p:tgtEl>
                                        <p:attrNameLst>
                                          <p:attrName>ppt_h</p:attrName>
                                        </p:attrNameLst>
                                      </p:cBhvr>
                                      <p:tavLst>
                                        <p:tav tm="0" fmla="#ppt_h-#ppt_h*((1.5-1.5*$)^3-(1.5-1.5*$)^2)">
                                          <p:val>
                                            <p:strVal val="0"/>
                                          </p:val>
                                        </p:tav>
                                        <p:tav tm="100000">
                                          <p:val>
                                            <p:strVal val="1"/>
                                          </p:val>
                                        </p:tav>
                                      </p:tavLst>
                                    </p:anim>
                                  </p:childTnLst>
                                </p:cTn>
                              </p:par>
                              <p:par>
                                <p:cTn id="9" presetID="0" presetClass="entr" presetSubtype="0" fill="hold" grpId="0" nodeType="withEffect">
                                  <p:stCondLst>
                                    <p:cond delay="0"/>
                                  </p:stCondLst>
                                  <p:iterate type="lt">
                                    <p:tmPct val="10000"/>
                                  </p:iterate>
                                  <p:childTnLst>
                                    <p:set>
                                      <p:cBhvr>
                                        <p:cTn id="10" dur="1" fill="hold">
                                          <p:stCondLst>
                                            <p:cond delay="0"/>
                                          </p:stCondLst>
                                        </p:cTn>
                                        <p:tgtEl>
                                          <p:spTgt spid="45059"/>
                                        </p:tgtEl>
                                        <p:attrNameLst>
                                          <p:attrName>style.visibility</p:attrName>
                                        </p:attrNameLst>
                                      </p:cBhvr>
                                      <p:to>
                                        <p:strVal val="visible"/>
                                      </p:to>
                                    </p:set>
                                    <p:anim to="" calcmode="lin" valueType="num">
                                      <p:cBhvr>
                                        <p:cTn id="11" dur="700" fill="hold">
                                          <p:stCondLst>
                                            <p:cond delay="0"/>
                                          </p:stCondLst>
                                        </p:cTn>
                                        <p:tgtEl>
                                          <p:spTgt spid="45059"/>
                                        </p:tgtEl>
                                        <p:attrNameLst>
                                          <p:attrName>ppt_y</p:attrName>
                                        </p:attrNameLst>
                                      </p:cBhvr>
                                      <p:tavLst>
                                        <p:tav tm="0" fmla="#ppt_y+#ppt_h/2*((1.5-1.5*$)^3-(1.5-1.5*$)^2)*8/9">
                                          <p:val>
                                            <p:strVal val="0"/>
                                          </p:val>
                                        </p:tav>
                                        <p:tav tm="100000">
                                          <p:val>
                                            <p:strVal val="1"/>
                                          </p:val>
                                        </p:tav>
                                      </p:tavLst>
                                    </p:anim>
                                    <p:anim to="" calcmode="lin" valueType="num">
                                      <p:cBhvr>
                                        <p:cTn id="12" dur="700" fill="hold">
                                          <p:stCondLst>
                                            <p:cond delay="0"/>
                                          </p:stCondLst>
                                        </p:cTn>
                                        <p:tgtEl>
                                          <p:spTgt spid="45059"/>
                                        </p:tgtEl>
                                        <p:attrNameLst>
                                          <p:attrName>ppt_h</p:attrName>
                                        </p:attrNameLst>
                                      </p:cBhvr>
                                      <p:tavLst>
                                        <p:tav tm="0" fmla="#ppt_h-#ppt_h*((1.5-1.5*$)^3-(1.5-1.5*$)^2)">
                                          <p:val>
                                            <p:strVal val="0"/>
                                          </p:val>
                                        </p:tav>
                                        <p:tav tm="100000">
                                          <p:val>
                                            <p:strVal val="1"/>
                                          </p:val>
                                        </p:tav>
                                      </p:tavLst>
                                    </p:anim>
                                  </p:childTnLst>
                                </p:cTn>
                              </p:par>
                              <p:par>
                                <p:cTn id="13" presetID="0" presetClass="entr" presetSubtype="0" fill="hold" grpId="0" nodeType="withEffect">
                                  <p:stCondLst>
                                    <p:cond delay="0"/>
                                  </p:stCondLst>
                                  <p:iterate type="lt">
                                    <p:tmPct val="10000"/>
                                  </p:iterate>
                                  <p:childTnLst>
                                    <p:set>
                                      <p:cBhvr>
                                        <p:cTn id="14" dur="1" fill="hold">
                                          <p:stCondLst>
                                            <p:cond delay="0"/>
                                          </p:stCondLst>
                                        </p:cTn>
                                        <p:tgtEl>
                                          <p:spTgt spid="45060"/>
                                        </p:tgtEl>
                                        <p:attrNameLst>
                                          <p:attrName>style.visibility</p:attrName>
                                        </p:attrNameLst>
                                      </p:cBhvr>
                                      <p:to>
                                        <p:strVal val="visible"/>
                                      </p:to>
                                    </p:set>
                                    <p:anim to="" calcmode="lin" valueType="num">
                                      <p:cBhvr>
                                        <p:cTn id="15" dur="700" fill="hold">
                                          <p:stCondLst>
                                            <p:cond delay="0"/>
                                          </p:stCondLst>
                                        </p:cTn>
                                        <p:tgtEl>
                                          <p:spTgt spid="45060"/>
                                        </p:tgtEl>
                                        <p:attrNameLst>
                                          <p:attrName>ppt_y</p:attrName>
                                        </p:attrNameLst>
                                      </p:cBhvr>
                                      <p:tavLst>
                                        <p:tav tm="0" fmla="#ppt_y+#ppt_h/2*((1.5-1.5*$)^3-(1.5-1.5*$)^2)*8/9">
                                          <p:val>
                                            <p:strVal val="0"/>
                                          </p:val>
                                        </p:tav>
                                        <p:tav tm="100000">
                                          <p:val>
                                            <p:strVal val="1"/>
                                          </p:val>
                                        </p:tav>
                                      </p:tavLst>
                                    </p:anim>
                                    <p:anim to="" calcmode="lin" valueType="num">
                                      <p:cBhvr>
                                        <p:cTn id="16" dur="700" fill="hold">
                                          <p:stCondLst>
                                            <p:cond delay="0"/>
                                          </p:stCondLst>
                                        </p:cTn>
                                        <p:tgtEl>
                                          <p:spTgt spid="45060"/>
                                        </p:tgtEl>
                                        <p:attrNameLst>
                                          <p:attrName>ppt_h</p:attrName>
                                        </p:attrNameLst>
                                      </p:cBhvr>
                                      <p:tavLst>
                                        <p:tav tm="0" fmla="#ppt_h-#ppt_h*((1.5-1.5*$)^3-(1.5-1.5*$)^2)">
                                          <p:val>
                                            <p:strVal val="0"/>
                                          </p:val>
                                        </p:tav>
                                        <p:tav tm="100000">
                                          <p:val>
                                            <p:strVal val="1"/>
                                          </p:val>
                                        </p:tav>
                                      </p:tavLst>
                                    </p:anim>
                                  </p:childTnLst>
                                </p:cTn>
                              </p:par>
                              <p:par>
                                <p:cTn id="17" presetID="0" presetClass="entr" presetSubtype="0" fill="hold" grpId="0" nodeType="withEffect">
                                  <p:stCondLst>
                                    <p:cond delay="0"/>
                                  </p:stCondLst>
                                  <p:iterate type="lt">
                                    <p:tmPct val="10000"/>
                                  </p:iterate>
                                  <p:childTnLst>
                                    <p:set>
                                      <p:cBhvr>
                                        <p:cTn id="18" dur="1" fill="hold">
                                          <p:stCondLst>
                                            <p:cond delay="0"/>
                                          </p:stCondLst>
                                        </p:cTn>
                                        <p:tgtEl>
                                          <p:spTgt spid="45061"/>
                                        </p:tgtEl>
                                        <p:attrNameLst>
                                          <p:attrName>style.visibility</p:attrName>
                                        </p:attrNameLst>
                                      </p:cBhvr>
                                      <p:to>
                                        <p:strVal val="visible"/>
                                      </p:to>
                                    </p:set>
                                    <p:anim to="" calcmode="lin" valueType="num">
                                      <p:cBhvr>
                                        <p:cTn id="19" dur="700" fill="hold">
                                          <p:stCondLst>
                                            <p:cond delay="0"/>
                                          </p:stCondLst>
                                        </p:cTn>
                                        <p:tgtEl>
                                          <p:spTgt spid="45061"/>
                                        </p:tgtEl>
                                        <p:attrNameLst>
                                          <p:attrName>ppt_y</p:attrName>
                                        </p:attrNameLst>
                                      </p:cBhvr>
                                      <p:tavLst>
                                        <p:tav tm="0" fmla="#ppt_y+#ppt_h/2*((1.5-1.5*$)^3-(1.5-1.5*$)^2)*8/9">
                                          <p:val>
                                            <p:strVal val="0"/>
                                          </p:val>
                                        </p:tav>
                                        <p:tav tm="100000">
                                          <p:val>
                                            <p:strVal val="1"/>
                                          </p:val>
                                        </p:tav>
                                      </p:tavLst>
                                    </p:anim>
                                    <p:anim to="" calcmode="lin" valueType="num">
                                      <p:cBhvr>
                                        <p:cTn id="20" dur="700" fill="hold">
                                          <p:stCondLst>
                                            <p:cond delay="0"/>
                                          </p:stCondLst>
                                        </p:cTn>
                                        <p:tgtEl>
                                          <p:spTgt spid="45061"/>
                                        </p:tgtEl>
                                        <p:attrNameLst>
                                          <p:attrName>ppt_h</p:attrName>
                                        </p:attrNameLst>
                                      </p:cBhvr>
                                      <p:tavLst>
                                        <p:tav tm="0" fmla="#ppt_h-#ppt_h*((1.5-1.5*$)^3-(1.5-1.5*$)^2)">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5062"/>
                                        </p:tgtEl>
                                        <p:attrNameLst>
                                          <p:attrName>style.visibility</p:attrName>
                                        </p:attrNameLst>
                                      </p:cBhvr>
                                      <p:to>
                                        <p:strVal val="visible"/>
                                      </p:to>
                                    </p:set>
                                    <p:anim to="" calcmode="lin" valueType="num">
                                      <p:cBhvr>
                                        <p:cTn id="23" dur="700" fill="hold">
                                          <p:stCondLst>
                                            <p:cond delay="0"/>
                                          </p:stCondLst>
                                        </p:cTn>
                                        <p:tgtEl>
                                          <p:spTgt spid="45062"/>
                                        </p:tgtEl>
                                        <p:attrNameLst>
                                          <p:attrName>ppt_y</p:attrName>
                                        </p:attrNameLst>
                                      </p:cBhvr>
                                      <p:tavLst>
                                        <p:tav tm="0" fmla="#ppt_y+#ppt_h/2*((1.5-1.5*$)^3-(1.5-1.5*$)^2)*8/9">
                                          <p:val>
                                            <p:strVal val="0"/>
                                          </p:val>
                                        </p:tav>
                                        <p:tav tm="100000">
                                          <p:val>
                                            <p:strVal val="1"/>
                                          </p:val>
                                        </p:tav>
                                      </p:tavLst>
                                    </p:anim>
                                    <p:anim to="" calcmode="lin" valueType="num">
                                      <p:cBhvr>
                                        <p:cTn id="24" dur="700" fill="hold">
                                          <p:stCondLst>
                                            <p:cond delay="0"/>
                                          </p:stCondLst>
                                        </p:cTn>
                                        <p:tgtEl>
                                          <p:spTgt spid="45062"/>
                                        </p:tgtEl>
                                        <p:attrNameLst>
                                          <p:attrName>ppt_h</p:attrName>
                                        </p:attrNameLst>
                                      </p:cBhvr>
                                      <p:tavLst>
                                        <p:tav tm="0" fmla="#ppt_h-#ppt_h*((1.5-1.5*$)^3-(1.5-1.5*$)^2)">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45063"/>
                                        </p:tgtEl>
                                        <p:attrNameLst>
                                          <p:attrName>style.visibility</p:attrName>
                                        </p:attrNameLst>
                                      </p:cBhvr>
                                      <p:to>
                                        <p:strVal val="visible"/>
                                      </p:to>
                                    </p:set>
                                    <p:anim to="" calcmode="lin" valueType="num">
                                      <p:cBhvr>
                                        <p:cTn id="27" dur="700" fill="hold">
                                          <p:stCondLst>
                                            <p:cond delay="0"/>
                                          </p:stCondLst>
                                        </p:cTn>
                                        <p:tgtEl>
                                          <p:spTgt spid="45063"/>
                                        </p:tgtEl>
                                        <p:attrNameLst>
                                          <p:attrName>ppt_y</p:attrName>
                                        </p:attrNameLst>
                                      </p:cBhvr>
                                      <p:tavLst>
                                        <p:tav tm="0" fmla="#ppt_y+#ppt_h/2*((1.5-1.5*$)^3-(1.5-1.5*$)^2)*8/9">
                                          <p:val>
                                            <p:strVal val="0"/>
                                          </p:val>
                                        </p:tav>
                                        <p:tav tm="100000">
                                          <p:val>
                                            <p:strVal val="1"/>
                                          </p:val>
                                        </p:tav>
                                      </p:tavLst>
                                    </p:anim>
                                    <p:anim to="" calcmode="lin" valueType="num">
                                      <p:cBhvr>
                                        <p:cTn id="28" dur="700" fill="hold">
                                          <p:stCondLst>
                                            <p:cond delay="0"/>
                                          </p:stCondLst>
                                        </p:cTn>
                                        <p:tgtEl>
                                          <p:spTgt spid="45063"/>
                                        </p:tgtEl>
                                        <p:attrNameLst>
                                          <p:attrName>ppt_h</p:attrName>
                                        </p:attrNameLst>
                                      </p:cBhvr>
                                      <p:tavLst>
                                        <p:tav tm="0" fmla="#ppt_h-#ppt_h*((1.5-1.5*$)^3-(1.5-1.5*$)^2)">
                                          <p:val>
                                            <p:strVal val="0"/>
                                          </p:val>
                                        </p:tav>
                                        <p:tav tm="100000">
                                          <p:val>
                                            <p:str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5064"/>
                                        </p:tgtEl>
                                        <p:attrNameLst>
                                          <p:attrName>style.visibility</p:attrName>
                                        </p:attrNameLst>
                                      </p:cBhvr>
                                      <p:to>
                                        <p:strVal val="visible"/>
                                      </p:to>
                                    </p:set>
                                    <p:anim to="" calcmode="lin" valueType="num">
                                      <p:cBhvr>
                                        <p:cTn id="31" dur="700" fill="hold">
                                          <p:stCondLst>
                                            <p:cond delay="0"/>
                                          </p:stCondLst>
                                        </p:cTn>
                                        <p:tgtEl>
                                          <p:spTgt spid="45064"/>
                                        </p:tgtEl>
                                        <p:attrNameLst>
                                          <p:attrName>ppt_y</p:attrName>
                                        </p:attrNameLst>
                                      </p:cBhvr>
                                      <p:tavLst>
                                        <p:tav tm="0" fmla="#ppt_y+#ppt_h/2*((1.5-1.5*$)^3-(1.5-1.5*$)^2)*8/9">
                                          <p:val>
                                            <p:strVal val="0"/>
                                          </p:val>
                                        </p:tav>
                                        <p:tav tm="100000">
                                          <p:val>
                                            <p:strVal val="1"/>
                                          </p:val>
                                        </p:tav>
                                      </p:tavLst>
                                    </p:anim>
                                    <p:anim to="" calcmode="lin" valueType="num">
                                      <p:cBhvr>
                                        <p:cTn id="32" dur="700" fill="hold">
                                          <p:stCondLst>
                                            <p:cond delay="0"/>
                                          </p:stCondLst>
                                        </p:cTn>
                                        <p:tgtEl>
                                          <p:spTgt spid="45064"/>
                                        </p:tgtEl>
                                        <p:attrNameLst>
                                          <p:attrName>ppt_h</p:attrName>
                                        </p:attrNameLst>
                                      </p:cBhvr>
                                      <p:tavLst>
                                        <p:tav tm="0" fmla="#ppt_h-#ppt_h*((1.5-1.5*$)^3-(1.5-1.5*$)^2)">
                                          <p:val>
                                            <p:strVal val="0"/>
                                          </p:val>
                                        </p:tav>
                                        <p:tav tm="100000">
                                          <p:val>
                                            <p:str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45065"/>
                                        </p:tgtEl>
                                        <p:attrNameLst>
                                          <p:attrName>style.visibility</p:attrName>
                                        </p:attrNameLst>
                                      </p:cBhvr>
                                      <p:to>
                                        <p:strVal val="visible"/>
                                      </p:to>
                                    </p:set>
                                    <p:anim to="" calcmode="lin" valueType="num">
                                      <p:cBhvr>
                                        <p:cTn id="35" dur="700" fill="hold">
                                          <p:stCondLst>
                                            <p:cond delay="0"/>
                                          </p:stCondLst>
                                        </p:cTn>
                                        <p:tgtEl>
                                          <p:spTgt spid="45065"/>
                                        </p:tgtEl>
                                        <p:attrNameLst>
                                          <p:attrName>ppt_y</p:attrName>
                                        </p:attrNameLst>
                                      </p:cBhvr>
                                      <p:tavLst>
                                        <p:tav tm="0" fmla="#ppt_y+#ppt_h/2*((1.5-1.5*$)^3-(1.5-1.5*$)^2)*8/9">
                                          <p:val>
                                            <p:strVal val="0"/>
                                          </p:val>
                                        </p:tav>
                                        <p:tav tm="100000">
                                          <p:val>
                                            <p:strVal val="1"/>
                                          </p:val>
                                        </p:tav>
                                      </p:tavLst>
                                    </p:anim>
                                    <p:anim to="" calcmode="lin" valueType="num">
                                      <p:cBhvr>
                                        <p:cTn id="36" dur="700" fill="hold">
                                          <p:stCondLst>
                                            <p:cond delay="0"/>
                                          </p:stCondLst>
                                        </p:cTn>
                                        <p:tgtEl>
                                          <p:spTgt spid="45065"/>
                                        </p:tgtEl>
                                        <p:attrNameLst>
                                          <p:attrName>ppt_h</p:attrName>
                                        </p:attrNameLst>
                                      </p:cBhvr>
                                      <p:tavLst>
                                        <p:tav tm="0" fmla="#ppt_h-#ppt_h*((1.5-1.5*$)^3-(1.5-1.5*$)^2)">
                                          <p:val>
                                            <p:strVal val="0"/>
                                          </p:val>
                                        </p:tav>
                                        <p:tav tm="100000">
                                          <p:val>
                                            <p:str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45066"/>
                                        </p:tgtEl>
                                        <p:attrNameLst>
                                          <p:attrName>style.visibility</p:attrName>
                                        </p:attrNameLst>
                                      </p:cBhvr>
                                      <p:to>
                                        <p:strVal val="visible"/>
                                      </p:to>
                                    </p:set>
                                    <p:anim to="" calcmode="lin" valueType="num">
                                      <p:cBhvr>
                                        <p:cTn id="39" dur="700" fill="hold">
                                          <p:stCondLst>
                                            <p:cond delay="0"/>
                                          </p:stCondLst>
                                        </p:cTn>
                                        <p:tgtEl>
                                          <p:spTgt spid="45066"/>
                                        </p:tgtEl>
                                        <p:attrNameLst>
                                          <p:attrName>ppt_y</p:attrName>
                                        </p:attrNameLst>
                                      </p:cBhvr>
                                      <p:tavLst>
                                        <p:tav tm="0" fmla="#ppt_y+#ppt_h/2*((1.5-1.5*$)^3-(1.5-1.5*$)^2)*8/9">
                                          <p:val>
                                            <p:strVal val="0"/>
                                          </p:val>
                                        </p:tav>
                                        <p:tav tm="100000">
                                          <p:val>
                                            <p:strVal val="1"/>
                                          </p:val>
                                        </p:tav>
                                      </p:tavLst>
                                    </p:anim>
                                    <p:anim to="" calcmode="lin" valueType="num">
                                      <p:cBhvr>
                                        <p:cTn id="40" dur="700" fill="hold">
                                          <p:stCondLst>
                                            <p:cond delay="0"/>
                                          </p:stCondLst>
                                        </p:cTn>
                                        <p:tgtEl>
                                          <p:spTgt spid="45066"/>
                                        </p:tgtEl>
                                        <p:attrNameLst>
                                          <p:attrName>ppt_h</p:attrName>
                                        </p:attrNameLst>
                                      </p:cBhvr>
                                      <p:tavLst>
                                        <p:tav tm="0" fmla="#ppt_h-#ppt_h*((1.5-1.5*$)^3-(1.5-1.5*$)^2)">
                                          <p:val>
                                            <p:strVal val="0"/>
                                          </p:val>
                                        </p:tav>
                                        <p:tav tm="100000">
                                          <p:val>
                                            <p:str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45067"/>
                                        </p:tgtEl>
                                        <p:attrNameLst>
                                          <p:attrName>style.visibility</p:attrName>
                                        </p:attrNameLst>
                                      </p:cBhvr>
                                      <p:to>
                                        <p:strVal val="visible"/>
                                      </p:to>
                                    </p:set>
                                    <p:anim to="" calcmode="lin" valueType="num">
                                      <p:cBhvr>
                                        <p:cTn id="43" dur="700" fill="hold">
                                          <p:stCondLst>
                                            <p:cond delay="0"/>
                                          </p:stCondLst>
                                        </p:cTn>
                                        <p:tgtEl>
                                          <p:spTgt spid="45067"/>
                                        </p:tgtEl>
                                        <p:attrNameLst>
                                          <p:attrName>ppt_y</p:attrName>
                                        </p:attrNameLst>
                                      </p:cBhvr>
                                      <p:tavLst>
                                        <p:tav tm="0" fmla="#ppt_y+#ppt_h/2*((1.5-1.5*$)^3-(1.5-1.5*$)^2)*8/9">
                                          <p:val>
                                            <p:strVal val="0"/>
                                          </p:val>
                                        </p:tav>
                                        <p:tav tm="100000">
                                          <p:val>
                                            <p:strVal val="1"/>
                                          </p:val>
                                        </p:tav>
                                      </p:tavLst>
                                    </p:anim>
                                    <p:anim to="" calcmode="lin" valueType="num">
                                      <p:cBhvr>
                                        <p:cTn id="44" dur="700" fill="hold">
                                          <p:stCondLst>
                                            <p:cond delay="0"/>
                                          </p:stCondLst>
                                        </p:cTn>
                                        <p:tgtEl>
                                          <p:spTgt spid="45067"/>
                                        </p:tgtEl>
                                        <p:attrNameLst>
                                          <p:attrName>ppt_h</p:attrName>
                                        </p:attrNameLst>
                                      </p:cBhvr>
                                      <p:tavLst>
                                        <p:tav tm="0" fmla="#ppt_h-#ppt_h*((1.5-1.5*$)^3-(1.5-1.5*$)^2)">
                                          <p:val>
                                            <p:strVal val="0"/>
                                          </p:val>
                                        </p:tav>
                                        <p:tav tm="100000">
                                          <p:val>
                                            <p:str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45068"/>
                                        </p:tgtEl>
                                        <p:attrNameLst>
                                          <p:attrName>style.visibility</p:attrName>
                                        </p:attrNameLst>
                                      </p:cBhvr>
                                      <p:to>
                                        <p:strVal val="visible"/>
                                      </p:to>
                                    </p:set>
                                    <p:anim to="" calcmode="lin" valueType="num">
                                      <p:cBhvr>
                                        <p:cTn id="47" dur="700" fill="hold">
                                          <p:stCondLst>
                                            <p:cond delay="0"/>
                                          </p:stCondLst>
                                        </p:cTn>
                                        <p:tgtEl>
                                          <p:spTgt spid="45068"/>
                                        </p:tgtEl>
                                        <p:attrNameLst>
                                          <p:attrName>ppt_y</p:attrName>
                                        </p:attrNameLst>
                                      </p:cBhvr>
                                      <p:tavLst>
                                        <p:tav tm="0" fmla="#ppt_y+#ppt_h/2*((1.5-1.5*$)^3-(1.5-1.5*$)^2)*8/9">
                                          <p:val>
                                            <p:strVal val="0"/>
                                          </p:val>
                                        </p:tav>
                                        <p:tav tm="100000">
                                          <p:val>
                                            <p:strVal val="1"/>
                                          </p:val>
                                        </p:tav>
                                      </p:tavLst>
                                    </p:anim>
                                    <p:anim to="" calcmode="lin" valueType="num">
                                      <p:cBhvr>
                                        <p:cTn id="48" dur="700" fill="hold">
                                          <p:stCondLst>
                                            <p:cond delay="0"/>
                                          </p:stCondLst>
                                        </p:cTn>
                                        <p:tgtEl>
                                          <p:spTgt spid="45068"/>
                                        </p:tgtEl>
                                        <p:attrNameLst>
                                          <p:attrName>ppt_h</p:attrName>
                                        </p:attrNameLst>
                                      </p:cBhvr>
                                      <p:tavLst>
                                        <p:tav tm="0" fmla="#ppt_h-#ppt_h*((1.5-1.5*$)^3-(1.5-1.5*$)^2)">
                                          <p:val>
                                            <p:strVal val="0"/>
                                          </p:val>
                                        </p:tav>
                                        <p:tav tm="100000">
                                          <p:val>
                                            <p:strVal val="1"/>
                                          </p:val>
                                        </p:tav>
                                      </p:tavLst>
                                    </p:anim>
                                  </p:childTnLst>
                                </p:cTn>
                              </p:par>
                              <p:par>
                                <p:cTn id="49" presetID="0" presetClass="entr" presetSubtype="0" fill="hold" nodeType="withEffect">
                                  <p:stCondLst>
                                    <p:cond delay="0"/>
                                  </p:stCondLst>
                                  <p:iterate type="lt">
                                    <p:tmPct val="10000"/>
                                  </p:iterate>
                                  <p:childTnLst>
                                    <p:set>
                                      <p:cBhvr>
                                        <p:cTn id="50" dur="1" fill="hold">
                                          <p:stCondLst>
                                            <p:cond delay="0"/>
                                          </p:stCondLst>
                                        </p:cTn>
                                        <p:tgtEl>
                                          <p:spTgt spid="45069"/>
                                        </p:tgtEl>
                                        <p:attrNameLst>
                                          <p:attrName>style.visibility</p:attrName>
                                        </p:attrNameLst>
                                      </p:cBhvr>
                                      <p:to>
                                        <p:strVal val="visible"/>
                                      </p:to>
                                    </p:set>
                                    <p:anim to="" calcmode="lin" valueType="num">
                                      <p:cBhvr>
                                        <p:cTn id="51" dur="700" fill="hold">
                                          <p:stCondLst>
                                            <p:cond delay="0"/>
                                          </p:stCondLst>
                                        </p:cTn>
                                        <p:tgtEl>
                                          <p:spTgt spid="45069"/>
                                        </p:tgtEl>
                                        <p:attrNameLst>
                                          <p:attrName>ppt_y</p:attrName>
                                        </p:attrNameLst>
                                      </p:cBhvr>
                                      <p:tavLst>
                                        <p:tav tm="0" fmla="#ppt_y+#ppt_h/2*((1.5-1.5*$)^3-(1.5-1.5*$)^2)*8/9">
                                          <p:val>
                                            <p:strVal val="0"/>
                                          </p:val>
                                        </p:tav>
                                        <p:tav tm="100000">
                                          <p:val>
                                            <p:strVal val="1"/>
                                          </p:val>
                                        </p:tav>
                                      </p:tavLst>
                                    </p:anim>
                                    <p:anim to="" calcmode="lin" valueType="num">
                                      <p:cBhvr>
                                        <p:cTn id="52" dur="700" fill="hold">
                                          <p:stCondLst>
                                            <p:cond delay="0"/>
                                          </p:stCondLst>
                                        </p:cTn>
                                        <p:tgtEl>
                                          <p:spTgt spid="45069"/>
                                        </p:tgtEl>
                                        <p:attrNameLst>
                                          <p:attrName>ppt_h</p:attrName>
                                        </p:attrNameLst>
                                      </p:cBhvr>
                                      <p:tavLst>
                                        <p:tav tm="0" fmla="#ppt_h-#ppt_h*((1.5-1.5*$)^3-(1.5-1.5*$)^2)">
                                          <p:val>
                                            <p:strVal val="0"/>
                                          </p:val>
                                        </p:tav>
                                        <p:tav tm="100000">
                                          <p:val>
                                            <p:strVal val="1"/>
                                          </p:val>
                                        </p:tav>
                                      </p:tavLst>
                                    </p:anim>
                                  </p:childTnLst>
                                </p:cTn>
                              </p:par>
                              <p:par>
                                <p:cTn id="53" presetID="0" presetClass="entr" presetSubtype="0" fill="hold" nodeType="withEffect">
                                  <p:stCondLst>
                                    <p:cond delay="0"/>
                                  </p:stCondLst>
                                  <p:iterate type="lt">
                                    <p:tmPct val="10000"/>
                                  </p:iterate>
                                  <p:childTnLst>
                                    <p:set>
                                      <p:cBhvr>
                                        <p:cTn id="54" dur="1" fill="hold">
                                          <p:stCondLst>
                                            <p:cond delay="0"/>
                                          </p:stCondLst>
                                        </p:cTn>
                                        <p:tgtEl>
                                          <p:spTgt spid="45070"/>
                                        </p:tgtEl>
                                        <p:attrNameLst>
                                          <p:attrName>style.visibility</p:attrName>
                                        </p:attrNameLst>
                                      </p:cBhvr>
                                      <p:to>
                                        <p:strVal val="visible"/>
                                      </p:to>
                                    </p:set>
                                    <p:anim to="" calcmode="lin" valueType="num">
                                      <p:cBhvr>
                                        <p:cTn id="55" dur="700" fill="hold">
                                          <p:stCondLst>
                                            <p:cond delay="0"/>
                                          </p:stCondLst>
                                        </p:cTn>
                                        <p:tgtEl>
                                          <p:spTgt spid="45070"/>
                                        </p:tgtEl>
                                        <p:attrNameLst>
                                          <p:attrName>ppt_y</p:attrName>
                                        </p:attrNameLst>
                                      </p:cBhvr>
                                      <p:tavLst>
                                        <p:tav tm="0" fmla="#ppt_y+#ppt_h/2*((1.5-1.5*$)^3-(1.5-1.5*$)^2)*8/9">
                                          <p:val>
                                            <p:strVal val="0"/>
                                          </p:val>
                                        </p:tav>
                                        <p:tav tm="100000">
                                          <p:val>
                                            <p:strVal val="1"/>
                                          </p:val>
                                        </p:tav>
                                      </p:tavLst>
                                    </p:anim>
                                    <p:anim to="" calcmode="lin" valueType="num">
                                      <p:cBhvr>
                                        <p:cTn id="56" dur="700" fill="hold">
                                          <p:stCondLst>
                                            <p:cond delay="0"/>
                                          </p:stCondLst>
                                        </p:cTn>
                                        <p:tgtEl>
                                          <p:spTgt spid="45070"/>
                                        </p:tgtEl>
                                        <p:attrNameLst>
                                          <p:attrName>ppt_h</p:attrName>
                                        </p:attrNameLst>
                                      </p:cBhvr>
                                      <p:tavLst>
                                        <p:tav tm="0" fmla="#ppt_h-#ppt_h*((1.5-1.5*$)^3-(1.5-1.5*$)^2)">
                                          <p:val>
                                            <p:strVal val="0"/>
                                          </p:val>
                                        </p:tav>
                                        <p:tav tm="100000">
                                          <p:val>
                                            <p:strVal val="1"/>
                                          </p:val>
                                        </p:tav>
                                      </p:tavLst>
                                    </p:anim>
                                  </p:childTnLst>
                                </p:cTn>
                              </p:par>
                              <p:par>
                                <p:cTn id="57" presetID="0" presetClass="entr" presetSubtype="0" fill="hold" nodeType="withEffect">
                                  <p:stCondLst>
                                    <p:cond delay="0"/>
                                  </p:stCondLst>
                                  <p:iterate type="lt">
                                    <p:tmPct val="10000"/>
                                  </p:iterate>
                                  <p:childTnLst>
                                    <p:set>
                                      <p:cBhvr>
                                        <p:cTn id="58" dur="1" fill="hold">
                                          <p:stCondLst>
                                            <p:cond delay="0"/>
                                          </p:stCondLst>
                                        </p:cTn>
                                        <p:tgtEl>
                                          <p:spTgt spid="45071"/>
                                        </p:tgtEl>
                                        <p:attrNameLst>
                                          <p:attrName>style.visibility</p:attrName>
                                        </p:attrNameLst>
                                      </p:cBhvr>
                                      <p:to>
                                        <p:strVal val="visible"/>
                                      </p:to>
                                    </p:set>
                                    <p:anim to="" calcmode="lin" valueType="num">
                                      <p:cBhvr>
                                        <p:cTn id="59" dur="700" fill="hold">
                                          <p:stCondLst>
                                            <p:cond delay="0"/>
                                          </p:stCondLst>
                                        </p:cTn>
                                        <p:tgtEl>
                                          <p:spTgt spid="45071"/>
                                        </p:tgtEl>
                                        <p:attrNameLst>
                                          <p:attrName>ppt_y</p:attrName>
                                        </p:attrNameLst>
                                      </p:cBhvr>
                                      <p:tavLst>
                                        <p:tav tm="0" fmla="#ppt_y+#ppt_h/2*((1.5-1.5*$)^3-(1.5-1.5*$)^2)*8/9">
                                          <p:val>
                                            <p:strVal val="0"/>
                                          </p:val>
                                        </p:tav>
                                        <p:tav tm="100000">
                                          <p:val>
                                            <p:strVal val="1"/>
                                          </p:val>
                                        </p:tav>
                                      </p:tavLst>
                                    </p:anim>
                                    <p:anim to="" calcmode="lin" valueType="num">
                                      <p:cBhvr>
                                        <p:cTn id="60" dur="700" fill="hold">
                                          <p:stCondLst>
                                            <p:cond delay="0"/>
                                          </p:stCondLst>
                                        </p:cTn>
                                        <p:tgtEl>
                                          <p:spTgt spid="45071"/>
                                        </p:tgtEl>
                                        <p:attrNameLst>
                                          <p:attrName>ppt_h</p:attrName>
                                        </p:attrNameLst>
                                      </p:cBhvr>
                                      <p:tavLst>
                                        <p:tav tm="0" fmla="#ppt_h-#ppt_h*((1.5-1.5*$)^3-(1.5-1.5*$)^2)">
                                          <p:val>
                                            <p:strVal val="0"/>
                                          </p:val>
                                        </p:tav>
                                        <p:tav tm="100000">
                                          <p:val>
                                            <p:strVal val="1"/>
                                          </p:val>
                                        </p:tav>
                                      </p:tavLst>
                                    </p:anim>
                                  </p:childTnLst>
                                </p:cTn>
                              </p:par>
                              <p:par>
                                <p:cTn id="61" presetID="0" presetClass="entr" presetSubtype="0" fill="hold" nodeType="withEffect">
                                  <p:stCondLst>
                                    <p:cond delay="0"/>
                                  </p:stCondLst>
                                  <p:iterate type="lt">
                                    <p:tmPct val="10000"/>
                                  </p:iterate>
                                  <p:childTnLst>
                                    <p:set>
                                      <p:cBhvr>
                                        <p:cTn id="62" dur="1" fill="hold">
                                          <p:stCondLst>
                                            <p:cond delay="0"/>
                                          </p:stCondLst>
                                        </p:cTn>
                                        <p:tgtEl>
                                          <p:spTgt spid="45072"/>
                                        </p:tgtEl>
                                        <p:attrNameLst>
                                          <p:attrName>style.visibility</p:attrName>
                                        </p:attrNameLst>
                                      </p:cBhvr>
                                      <p:to>
                                        <p:strVal val="visible"/>
                                      </p:to>
                                    </p:set>
                                    <p:anim to="" calcmode="lin" valueType="num">
                                      <p:cBhvr>
                                        <p:cTn id="63" dur="700" fill="hold">
                                          <p:stCondLst>
                                            <p:cond delay="0"/>
                                          </p:stCondLst>
                                        </p:cTn>
                                        <p:tgtEl>
                                          <p:spTgt spid="45072"/>
                                        </p:tgtEl>
                                        <p:attrNameLst>
                                          <p:attrName>ppt_y</p:attrName>
                                        </p:attrNameLst>
                                      </p:cBhvr>
                                      <p:tavLst>
                                        <p:tav tm="0" fmla="#ppt_y+#ppt_h/2*((1.5-1.5*$)^3-(1.5-1.5*$)^2)*8/9">
                                          <p:val>
                                            <p:strVal val="0"/>
                                          </p:val>
                                        </p:tav>
                                        <p:tav tm="100000">
                                          <p:val>
                                            <p:strVal val="1"/>
                                          </p:val>
                                        </p:tav>
                                      </p:tavLst>
                                    </p:anim>
                                    <p:anim to="" calcmode="lin" valueType="num">
                                      <p:cBhvr>
                                        <p:cTn id="64" dur="700" fill="hold">
                                          <p:stCondLst>
                                            <p:cond delay="0"/>
                                          </p:stCondLst>
                                        </p:cTn>
                                        <p:tgtEl>
                                          <p:spTgt spid="45072"/>
                                        </p:tgtEl>
                                        <p:attrNameLst>
                                          <p:attrName>ppt_h</p:attrName>
                                        </p:attrNameLst>
                                      </p:cBhvr>
                                      <p:tavLst>
                                        <p:tav tm="0" fmla="#ppt_h-#ppt_h*((1.5-1.5*$)^3-(1.5-1.5*$)^2)">
                                          <p:val>
                                            <p:strVal val="0"/>
                                          </p:val>
                                        </p:tav>
                                        <p:tav tm="100000">
                                          <p:val>
                                            <p:strVal val="1"/>
                                          </p:val>
                                        </p:tav>
                                      </p:tavLst>
                                    </p:anim>
                                  </p:childTnLst>
                                </p:cTn>
                              </p:par>
                              <p:par>
                                <p:cTn id="65" presetID="0" presetClass="entr" presetSubtype="0" fill="hold" nodeType="withEffect">
                                  <p:stCondLst>
                                    <p:cond delay="0"/>
                                  </p:stCondLst>
                                  <p:iterate type="lt">
                                    <p:tmPct val="10000"/>
                                  </p:iterate>
                                  <p:childTnLst>
                                    <p:set>
                                      <p:cBhvr>
                                        <p:cTn id="66" dur="1" fill="hold">
                                          <p:stCondLst>
                                            <p:cond delay="0"/>
                                          </p:stCondLst>
                                        </p:cTn>
                                        <p:tgtEl>
                                          <p:spTgt spid="45074"/>
                                        </p:tgtEl>
                                        <p:attrNameLst>
                                          <p:attrName>style.visibility</p:attrName>
                                        </p:attrNameLst>
                                      </p:cBhvr>
                                      <p:to>
                                        <p:strVal val="visible"/>
                                      </p:to>
                                    </p:set>
                                    <p:anim to="" calcmode="lin" valueType="num">
                                      <p:cBhvr>
                                        <p:cTn id="67" dur="700" fill="hold">
                                          <p:stCondLst>
                                            <p:cond delay="0"/>
                                          </p:stCondLst>
                                        </p:cTn>
                                        <p:tgtEl>
                                          <p:spTgt spid="45074"/>
                                        </p:tgtEl>
                                        <p:attrNameLst>
                                          <p:attrName>ppt_y</p:attrName>
                                        </p:attrNameLst>
                                      </p:cBhvr>
                                      <p:tavLst>
                                        <p:tav tm="0" fmla="#ppt_y+#ppt_h/2*((1.5-1.5*$)^3-(1.5-1.5*$)^2)*8/9">
                                          <p:val>
                                            <p:strVal val="0"/>
                                          </p:val>
                                        </p:tav>
                                        <p:tav tm="100000">
                                          <p:val>
                                            <p:strVal val="1"/>
                                          </p:val>
                                        </p:tav>
                                      </p:tavLst>
                                    </p:anim>
                                    <p:anim to="" calcmode="lin" valueType="num">
                                      <p:cBhvr>
                                        <p:cTn id="68" dur="700" fill="hold">
                                          <p:stCondLst>
                                            <p:cond delay="0"/>
                                          </p:stCondLst>
                                        </p:cTn>
                                        <p:tgtEl>
                                          <p:spTgt spid="45074"/>
                                        </p:tgtEl>
                                        <p:attrNameLst>
                                          <p:attrName>ppt_h</p:attrName>
                                        </p:attrNameLst>
                                      </p:cBhvr>
                                      <p:tavLst>
                                        <p:tav tm="0" fmla="#ppt_h-#ppt_h*((1.5-1.5*$)^3-(1.5-1.5*$)^2)">
                                          <p:val>
                                            <p:strVal val="0"/>
                                          </p:val>
                                        </p:tav>
                                        <p:tav tm="100000">
                                          <p:val>
                                            <p:strVal val="1"/>
                                          </p:val>
                                        </p:tav>
                                      </p:tavLst>
                                    </p:anim>
                                  </p:childTnLst>
                                </p:cTn>
                              </p:par>
                              <p:par>
                                <p:cTn id="69" presetID="0" presetClass="entr" presetSubtype="0" fill="hold" grpId="0" nodeType="withEffect">
                                  <p:stCondLst>
                                    <p:cond delay="0"/>
                                  </p:stCondLst>
                                  <p:iterate type="lt">
                                    <p:tmPct val="10000"/>
                                  </p:iterate>
                                  <p:childTnLst>
                                    <p:set>
                                      <p:cBhvr>
                                        <p:cTn id="70" dur="1" fill="hold">
                                          <p:stCondLst>
                                            <p:cond delay="0"/>
                                          </p:stCondLst>
                                        </p:cTn>
                                        <p:tgtEl>
                                          <p:spTgt spid="19"/>
                                        </p:tgtEl>
                                        <p:attrNameLst>
                                          <p:attrName>style.visibility</p:attrName>
                                        </p:attrNameLst>
                                      </p:cBhvr>
                                      <p:to>
                                        <p:strVal val="visible"/>
                                      </p:to>
                                    </p:set>
                                    <p:anim to="" calcmode="lin" valueType="num">
                                      <p:cBhvr>
                                        <p:cTn id="71" dur="700" fill="hold">
                                          <p:stCondLst>
                                            <p:cond delay="0"/>
                                          </p:stCondLst>
                                        </p:cTn>
                                        <p:tgtEl>
                                          <p:spTgt spid="19"/>
                                        </p:tgtEl>
                                        <p:attrNameLst>
                                          <p:attrName>ppt_y</p:attrName>
                                        </p:attrNameLst>
                                      </p:cBhvr>
                                      <p:tavLst>
                                        <p:tav tm="0" fmla="#ppt_y+#ppt_h/2*((1.5-1.5*$)^3-(1.5-1.5*$)^2)*8/9">
                                          <p:val>
                                            <p:fltVal val="0"/>
                                          </p:val>
                                        </p:tav>
                                        <p:tav tm="100000">
                                          <p:val>
                                            <p:fltVal val="1"/>
                                          </p:val>
                                        </p:tav>
                                      </p:tavLst>
                                    </p:anim>
                                    <p:anim to="" calcmode="lin" valueType="num">
                                      <p:cBhvr>
                                        <p:cTn id="72" dur="700" fill="hold">
                                          <p:stCondLst>
                                            <p:cond delay="0"/>
                                          </p:stCondLst>
                                        </p:cTn>
                                        <p:tgtEl>
                                          <p:spTgt spid="19"/>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nimBg="1" autoUpdateAnimBg="0"/>
      <p:bldP spid="45059" grpId="0" animBg="1" autoUpdateAnimBg="0"/>
      <p:bldP spid="45060" grpId="0" animBg="1" autoUpdateAnimBg="0"/>
      <p:bldP spid="45061" grpId="0" animBg="1" autoUpdateAnimBg="0"/>
      <p:bldP spid="45062" grpId="0"/>
      <p:bldP spid="45063" grpId="0" animBg="1" autoUpdateAnimBg="0"/>
      <p:bldP spid="45064" grpId="0" animBg="1" autoUpdateAnimBg="0"/>
      <p:bldP spid="45065" grpId="0" animBg="1" autoUpdateAnimBg="0"/>
      <p:bldP spid="45066" grpId="0" animBg="1" autoUpdateAnimBg="0"/>
      <p:bldP spid="45067" grpId="0" animBg="1" autoUpdateAnimBg="0"/>
      <p:bldP spid="45068" grpId="0" animBg="1" autoUpdateAnimBg="0"/>
      <p:bldP spid="1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657700" y="41930"/>
            <a:ext cx="4314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zh-CN" altLang="en-US" dirty="0">
                <a:solidFill>
                  <a:srgbClr val="000000"/>
                </a:solidFill>
                <a:latin typeface="黑体" panose="02010609060101010101" charset="-122"/>
                <a:ea typeface="黑体" panose="02010609060101010101" charset="-122"/>
              </a:rPr>
              <a:t>图</a:t>
            </a:r>
            <a:r>
              <a:rPr lang="en-US" altLang="zh-CN" dirty="0">
                <a:solidFill>
                  <a:srgbClr val="000000"/>
                </a:solidFill>
                <a:latin typeface="黑体" panose="02010609060101010101" charset="-122"/>
                <a:ea typeface="黑体" panose="02010609060101010101" charset="-122"/>
              </a:rPr>
              <a:t>7.8 </a:t>
            </a:r>
            <a:r>
              <a:rPr lang="zh-CN" altLang="en-US" dirty="0">
                <a:solidFill>
                  <a:srgbClr val="000000"/>
                </a:solidFill>
                <a:latin typeface="黑体" panose="02010609060101010101" charset="-122"/>
                <a:ea typeface="黑体" panose="02010609060101010101" charset="-122"/>
              </a:rPr>
              <a:t>状态图转换的元素 </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904875" y="5461545"/>
            <a:ext cx="1038224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indent="-228600">
              <a:buNone/>
            </a:pPr>
            <a:r>
              <a:rPr lang="zh-CN" altLang="en-US" sz="2000" dirty="0">
                <a:solidFill>
                  <a:srgbClr val="000000"/>
                </a:solidFill>
                <a:latin typeface="黑体" panose="02010609060101010101" charset="-122"/>
                <a:ea typeface="黑体" panose="02010609060101010101" charset="-122"/>
              </a:rPr>
              <a:t>    在用电磁炉烧开水的过程中，水的状态由源状态“</a:t>
            </a:r>
            <a:r>
              <a:rPr lang="en-US" altLang="zh-CN" sz="2000" dirty="0">
                <a:solidFill>
                  <a:srgbClr val="000000"/>
                </a:solidFill>
                <a:latin typeface="黑体" panose="02010609060101010101" charset="-122"/>
                <a:ea typeface="黑体" panose="02010609060101010101" charset="-122"/>
              </a:rPr>
              <a:t>Off”</a:t>
            </a:r>
            <a:r>
              <a:rPr lang="zh-CN" altLang="en-US" sz="2000" dirty="0">
                <a:solidFill>
                  <a:srgbClr val="000000"/>
                </a:solidFill>
                <a:latin typeface="黑体" panose="02010609060101010101" charset="-122"/>
                <a:ea typeface="黑体" panose="02010609060101010101" charset="-122"/>
              </a:rPr>
              <a:t>（不沸腾）转换为目标状态的“</a:t>
            </a:r>
            <a:r>
              <a:rPr lang="en-US" altLang="zh-CN" sz="2000" dirty="0">
                <a:solidFill>
                  <a:srgbClr val="000000"/>
                </a:solidFill>
                <a:latin typeface="黑体" panose="02010609060101010101" charset="-122"/>
                <a:ea typeface="黑体" panose="02010609060101010101" charset="-122"/>
              </a:rPr>
              <a:t>On”</a:t>
            </a:r>
            <a:r>
              <a:rPr lang="zh-CN" altLang="en-US" sz="2000" dirty="0">
                <a:solidFill>
                  <a:srgbClr val="000000"/>
                </a:solidFill>
                <a:latin typeface="黑体" panose="02010609060101010101" charset="-122"/>
                <a:ea typeface="黑体" panose="02010609060101010101" charset="-122"/>
              </a:rPr>
              <a:t>（沸腾）时，水壶中“有水”就是其监护条件，开启电源开关“</a:t>
            </a:r>
            <a:r>
              <a:rPr lang="en-US" altLang="zh-CN" sz="2000" dirty="0" err="1">
                <a:solidFill>
                  <a:srgbClr val="000000"/>
                </a:solidFill>
                <a:latin typeface="黑体" panose="02010609060101010101" charset="-122"/>
                <a:ea typeface="黑体" panose="02010609060101010101" charset="-122"/>
              </a:rPr>
              <a:t>turnOn</a:t>
            </a:r>
            <a:r>
              <a:rPr lang="en-US" altLang="zh-CN" sz="2000" dirty="0">
                <a:solidFill>
                  <a:srgbClr val="000000"/>
                </a:solidFill>
                <a:latin typeface="黑体" panose="02010609060101010101" charset="-122"/>
                <a:ea typeface="黑体" panose="02010609060101010101" charset="-122"/>
              </a:rPr>
              <a:t>”</a:t>
            </a:r>
            <a:r>
              <a:rPr lang="zh-CN" altLang="en-US" sz="2000" dirty="0">
                <a:solidFill>
                  <a:srgbClr val="000000"/>
                </a:solidFill>
                <a:latin typeface="黑体" panose="02010609060101010101" charset="-122"/>
                <a:ea typeface="黑体" panose="02010609060101010101" charset="-122"/>
              </a:rPr>
              <a:t>是其触发事件，进行“烧水”是状态转换的动作。</a:t>
            </a:r>
          </a:p>
        </p:txBody>
      </p:sp>
      <p:sp>
        <p:nvSpPr>
          <p:cNvPr id="42000" name="PA_文本框 68"/>
          <p:cNvSpPr>
            <a:spLocks noChangeArrowheads="1"/>
          </p:cNvSpPr>
          <p:nvPr>
            <p:custDataLst>
              <p:tags r:id="rId7"/>
            </p:custDataLst>
          </p:nvPr>
        </p:nvSpPr>
        <p:spPr bwMode="auto">
          <a:xfrm>
            <a:off x="3799045" y="4753659"/>
            <a:ext cx="54793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zh-CN" altLang="en-US" sz="2000" b="1" dirty="0">
                <a:solidFill>
                  <a:srgbClr val="F8B193"/>
                </a:solidFill>
                <a:latin typeface="黑体" panose="02010609060101010101" charset="-122"/>
                <a:ea typeface="黑体" panose="02010609060101010101" charset="-122"/>
              </a:rPr>
              <a:t>图</a:t>
            </a:r>
            <a:r>
              <a:rPr lang="en-US" altLang="zh-CN" sz="2000" b="1" dirty="0">
                <a:solidFill>
                  <a:srgbClr val="F8B193"/>
                </a:solidFill>
                <a:latin typeface="黑体" panose="02010609060101010101" charset="-122"/>
                <a:ea typeface="黑体" panose="02010609060101010101" charset="-122"/>
              </a:rPr>
              <a:t>7.8</a:t>
            </a:r>
            <a:r>
              <a:rPr lang="zh-CN" altLang="en-US" sz="2000" b="1" dirty="0">
                <a:solidFill>
                  <a:srgbClr val="F8B193"/>
                </a:solidFill>
                <a:latin typeface="黑体" panose="02010609060101010101" charset="-122"/>
                <a:ea typeface="黑体" panose="02010609060101010101" charset="-122"/>
              </a:rPr>
              <a:t>显示了状态机图中转换的</a:t>
            </a:r>
            <a:r>
              <a:rPr lang="en-US" altLang="zh-CN" sz="2000" b="1" dirty="0">
                <a:solidFill>
                  <a:srgbClr val="F8B193"/>
                </a:solidFill>
                <a:latin typeface="黑体" panose="02010609060101010101" charset="-122"/>
                <a:ea typeface="黑体" panose="02010609060101010101" charset="-122"/>
              </a:rPr>
              <a:t>5</a:t>
            </a:r>
            <a:r>
              <a:rPr lang="zh-CN" altLang="en-US" sz="2000" b="1" dirty="0">
                <a:solidFill>
                  <a:srgbClr val="F8B193"/>
                </a:solidFill>
                <a:latin typeface="黑体" panose="02010609060101010101" charset="-122"/>
                <a:ea typeface="黑体" panose="02010609060101010101" charset="-122"/>
              </a:rPr>
              <a:t>种元素构成。</a:t>
            </a:r>
            <a:r>
              <a:rPr kumimoji="0" lang="en-US" altLang="zh-CN" sz="2000" b="1" i="0" u="none" strike="noStrike" kern="1200" cap="none" spc="0" normalizeH="0" baseline="0" noProof="0" dirty="0">
                <a:ln>
                  <a:noFill/>
                </a:ln>
                <a:solidFill>
                  <a:srgbClr val="F8B193"/>
                </a:solidFill>
                <a:effectLst/>
                <a:uLnTx/>
                <a:uFillTx/>
                <a:latin typeface="黑体" panose="02010609060101010101" charset="-122"/>
                <a:ea typeface="黑体" panose="02010609060101010101" charset="-122"/>
                <a:sym typeface="Calibri" panose="020F0502020204030204" pitchFamily="34" charset="0"/>
              </a:rPr>
              <a:t> </a:t>
            </a: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rPr>
              <a:t>	</a:t>
            </a:r>
            <a:endParaRPr kumimoji="0" lang="zh-CN" altLang="en-US" sz="2000" b="0" i="0" u="none" strike="noStrike" kern="1200" cap="none" spc="0" normalizeH="0" baseline="0" noProof="0" dirty="0">
              <a:ln>
                <a:noFill/>
              </a:ln>
              <a:solidFill>
                <a:srgbClr val="000000"/>
              </a:solidFill>
              <a:effectLst/>
              <a:uLnTx/>
              <a:uFillTx/>
              <a:latin typeface="黑体" panose="02010609060101010101" charset="-122"/>
              <a:ea typeface="黑体" panose="02010609060101010101" charset="-122"/>
              <a:cs typeface="+mn-cs"/>
              <a:sym typeface="Calibri" panose="020F0502020204030204" pitchFamily="34" charset="0"/>
            </a:endParaRPr>
          </a:p>
        </p:txBody>
      </p:sp>
      <p:pic>
        <p:nvPicPr>
          <p:cNvPr id="10" name="Picture 4">
            <a:extLst>
              <a:ext uri="{FF2B5EF4-FFF2-40B4-BE49-F238E27FC236}">
                <a16:creationId xmlns:a16="http://schemas.microsoft.com/office/drawing/2014/main" id="{83C5A0B3-1481-47FD-AFBE-034672B5F2C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95842" y="1396455"/>
            <a:ext cx="3800314" cy="2891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513875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700" fill="hold">
                                          <p:stCondLst>
                                            <p:cond delay="0"/>
                                          </p:stCondLst>
                                        </p:cTn>
                                        <p:tgtEl>
                                          <p:spTgt spid="42000"/>
                                        </p:tgtEl>
                                        <p:attrNameLst>
                                          <p:attrName>style.visibility</p:attrName>
                                        </p:attrNameLst>
                                      </p:cBhvr>
                                      <p:to>
                                        <p:strVal val="visible"/>
                                      </p:to>
                                    </p:set>
                                    <p:anim to="" calcmode="lin" valueType="num">
                                      <p:cBhvr>
                                        <p:cTn id="31" dur="700" fill="hold">
                                          <p:stCondLst>
                                            <p:cond delay="0"/>
                                          </p:stCondLst>
                                        </p:cTn>
                                        <p:tgtEl>
                                          <p:spTgt spid="42000"/>
                                        </p:tgtEl>
                                        <p:attrNameLst>
                                          <p:attrName>ppt_x</p:attrName>
                                        </p:attrNameLst>
                                      </p:cBhvr>
                                      <p:tavLst>
                                        <p:tav tm="0" fmla="#ppt_x-#ppt_w*((1.5-1.5*$)^3-(1.5-1.5*$)^2)">
                                          <p:val>
                                            <p:fltVal val="0"/>
                                          </p:val>
                                        </p:tav>
                                        <p:tav tm="100000">
                                          <p:val>
                                            <p:fltVal val="1"/>
                                          </p:val>
                                        </p:tav>
                                      </p:tavLst>
                                    </p:anim>
                                    <p:animEffect filter="fade">
                                      <p:cBhvr>
                                        <p:cTn id="32" dur="700">
                                          <p:stCondLst>
                                            <p:cond delay="0"/>
                                          </p:stCondLst>
                                        </p:cTn>
                                        <p:tgtEl>
                                          <p:spTgt spid="42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42000" grpId="0"/>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2"/>
          <a:srcRect/>
          <a:stretch>
            <a:fillRect/>
          </a:stretch>
        </a:blipFill>
        <a:effectLst/>
      </p:bgPr>
    </p:bg>
    <p:spTree>
      <p:nvGrpSpPr>
        <p:cNvPr id="1" name=""/>
        <p:cNvGrpSpPr/>
        <p:nvPr/>
      </p:nvGrpSpPr>
      <p:grpSpPr>
        <a:xfrm>
          <a:off x="0" y="0"/>
          <a:ext cx="0" cy="0"/>
          <a:chOff x="0" y="0"/>
          <a:chExt cx="0" cy="0"/>
        </a:xfrm>
      </p:grpSpPr>
      <p:sp>
        <p:nvSpPr>
          <p:cNvPr id="33794" name="PA_矩形 1"/>
          <p:cNvSpPr>
            <a:spLocks noChangeArrowheads="1"/>
          </p:cNvSpPr>
          <p:nvPr>
            <p:custDataLst>
              <p:tags r:id="rId1"/>
            </p:custDataLst>
          </p:nvPr>
        </p:nvSpPr>
        <p:spPr bwMode="auto">
          <a:xfrm>
            <a:off x="6621463" y="0"/>
            <a:ext cx="5570537" cy="584200"/>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5" name="PA_矩形 2"/>
          <p:cNvSpPr>
            <a:spLocks noChangeArrowheads="1"/>
          </p:cNvSpPr>
          <p:nvPr>
            <p:custDataLst>
              <p:tags r:id="rId2"/>
            </p:custDataLst>
          </p:nvPr>
        </p:nvSpPr>
        <p:spPr bwMode="auto">
          <a:xfrm>
            <a:off x="0" y="0"/>
            <a:ext cx="914400" cy="584200"/>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6" name="PA_矩形 3"/>
          <p:cNvSpPr>
            <a:spLocks noChangeArrowheads="1"/>
          </p:cNvSpPr>
          <p:nvPr>
            <p:custDataLst>
              <p:tags r:id="rId3"/>
            </p:custDataLst>
          </p:nvPr>
        </p:nvSpPr>
        <p:spPr bwMode="auto">
          <a:xfrm>
            <a:off x="962025" y="0"/>
            <a:ext cx="376238" cy="584200"/>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33797" name="PA_矩形 4"/>
          <p:cNvSpPr>
            <a:spLocks noChangeArrowheads="1"/>
          </p:cNvSpPr>
          <p:nvPr>
            <p:custDataLst>
              <p:tags r:id="rId4"/>
            </p:custDataLst>
          </p:nvPr>
        </p:nvSpPr>
        <p:spPr bwMode="auto">
          <a:xfrm>
            <a:off x="1384300" y="0"/>
            <a:ext cx="146050" cy="584200"/>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6" name="PA_矩形 9"/>
          <p:cNvSpPr>
            <a:spLocks noChangeArrowheads="1"/>
          </p:cNvSpPr>
          <p:nvPr>
            <p:custDataLst>
              <p:tags r:id="rId5"/>
            </p:custDataLst>
          </p:nvPr>
        </p:nvSpPr>
        <p:spPr bwMode="auto">
          <a:xfrm>
            <a:off x="1576387" y="60980"/>
            <a:ext cx="5032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lvl="0" fontAlgn="base">
              <a:lnSpc>
                <a:spcPct val="100000"/>
              </a:lnSpc>
              <a:spcBef>
                <a:spcPct val="0"/>
              </a:spcBef>
              <a:spcAft>
                <a:spcPct val="0"/>
              </a:spcAft>
              <a:buNone/>
              <a:defRPr/>
            </a:pPr>
            <a:r>
              <a:rPr lang="en-US" altLang="zh-CN" dirty="0">
                <a:solidFill>
                  <a:srgbClr val="000000"/>
                </a:solidFill>
                <a:latin typeface="黑体" panose="02010609060101010101" charset="-122"/>
                <a:ea typeface="黑体" panose="02010609060101010101" charset="-122"/>
              </a:rPr>
              <a:t>7.1.5</a:t>
            </a:r>
            <a:r>
              <a:rPr lang="zh-CN" altLang="en-US" dirty="0">
                <a:solidFill>
                  <a:srgbClr val="000000"/>
                </a:solidFill>
                <a:latin typeface="黑体" panose="02010609060101010101" charset="-122"/>
                <a:ea typeface="黑体" panose="02010609060101010101" charset="-122"/>
              </a:rPr>
              <a:t>状态图的建模技术及应用</a:t>
            </a:r>
            <a:endParaRPr lang="zh-CN" altLang="en-US" dirty="0">
              <a:solidFill>
                <a:srgbClr val="000000"/>
              </a:solidFill>
              <a:latin typeface="黑体" panose="02010609060101010101" charset="-122"/>
              <a:ea typeface="黑体" panose="02010609060101010101" charset="-122"/>
              <a:sym typeface="微软雅黑" panose="020B0503020204020204" pitchFamily="34" charset="-122"/>
            </a:endParaRPr>
          </a:p>
        </p:txBody>
      </p:sp>
      <p:sp>
        <p:nvSpPr>
          <p:cNvPr id="2" name="PA_文本框 29"/>
          <p:cNvSpPr>
            <a:spLocks noChangeArrowheads="1"/>
          </p:cNvSpPr>
          <p:nvPr>
            <p:custDataLst>
              <p:tags r:id="rId6"/>
            </p:custDataLst>
          </p:nvPr>
        </p:nvSpPr>
        <p:spPr bwMode="auto">
          <a:xfrm>
            <a:off x="276225" y="1131439"/>
            <a:ext cx="11639550" cy="3763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buNone/>
            </a:pPr>
            <a:r>
              <a:rPr lang="en-US" altLang="zh-CN" sz="2000" dirty="0">
                <a:solidFill>
                  <a:srgbClr val="000000"/>
                </a:solidFill>
                <a:latin typeface="黑体" panose="02010609060101010101" charset="-122"/>
                <a:ea typeface="黑体" panose="02010609060101010101" charset="-122"/>
              </a:rPr>
              <a:t>    </a:t>
            </a:r>
            <a:r>
              <a:rPr lang="zh-CN" altLang="en-US" sz="2000" dirty="0">
                <a:solidFill>
                  <a:srgbClr val="000000"/>
                </a:solidFill>
                <a:latin typeface="黑体" panose="02010609060101010101" charset="-122"/>
                <a:ea typeface="黑体" panose="02010609060101010101" charset="-122"/>
              </a:rPr>
              <a:t>状态机图用于对系统的动态方面建模。动态方面是指出系统体系结构中任一对象按事件排序的行为，这些对象可以是类、接口、组件和节点。当使用状态机图对系统建模时，可以在类、用例、子系统或整个系统的语境中使用状态机图，对类、用例和系统实例的行为建模。</a:t>
            </a:r>
          </a:p>
          <a:p>
            <a:pPr>
              <a:buNone/>
            </a:pPr>
            <a:r>
              <a:rPr lang="zh-CN" altLang="en-US" sz="2000" dirty="0">
                <a:solidFill>
                  <a:srgbClr val="000000"/>
                </a:solidFill>
                <a:latin typeface="黑体" panose="02010609060101010101" charset="-122"/>
                <a:ea typeface="黑体" panose="02010609060101010101" charset="-122"/>
              </a:rPr>
              <a:t>    状态机图表示某个类所处的不同状态和该类的状态转换信息。虽然每个类都有状态，但在系统活动期间仅对具有三个或更多潜在状态的类才画一个状态机图，进行状态机图描述。用状态机图对一个对象按事件排序的方法建模，状态机图是强调从状态到状态的控制流的状态机的简单表示。 </a:t>
            </a:r>
            <a:endParaRPr lang="en-US" altLang="zh-CN" sz="2000" dirty="0">
              <a:solidFill>
                <a:srgbClr val="000000"/>
              </a:solidFill>
              <a:latin typeface="黑体" panose="02010609060101010101" charset="-122"/>
              <a:ea typeface="黑体" panose="02010609060101010101" charset="-122"/>
            </a:endParaRPr>
          </a:p>
          <a:p>
            <a:pPr>
              <a:buNone/>
            </a:pPr>
            <a:r>
              <a:rPr lang="zh-CN" altLang="en-US" sz="2000" dirty="0">
                <a:solidFill>
                  <a:srgbClr val="000000"/>
                </a:solidFill>
                <a:latin typeface="黑体" panose="02010609060101010101" charset="-122"/>
                <a:ea typeface="黑体" panose="02010609060101010101" charset="-122"/>
              </a:rPr>
              <a:t>    根据状态机在</a:t>
            </a:r>
            <a:r>
              <a:rPr lang="en-US" altLang="zh-CN" sz="2000" dirty="0">
                <a:solidFill>
                  <a:srgbClr val="000000"/>
                </a:solidFill>
                <a:latin typeface="黑体" panose="02010609060101010101" charset="-122"/>
                <a:ea typeface="黑体" panose="02010609060101010101" charset="-122"/>
              </a:rPr>
              <a:t>UML</a:t>
            </a:r>
            <a:r>
              <a:rPr lang="zh-CN" altLang="en-US" sz="2000" dirty="0">
                <a:solidFill>
                  <a:srgbClr val="000000"/>
                </a:solidFill>
                <a:latin typeface="黑体" panose="02010609060101010101" charset="-122"/>
                <a:ea typeface="黑体" panose="02010609060101010101" charset="-122"/>
              </a:rPr>
              <a:t>中的定义，使用状态机图的最常见的是对反应型对象、尤其是对类、用例或整个系统的实例的行为建模。反应型对象是指这个对象可能处于的稳定状态、从一个状态到另一个状态之间的转换所需的触发事件，以及每个状态改变时发生的动作。</a:t>
            </a:r>
            <a:endParaRPr lang="en-US" altLang="zh-CN" sz="2000" dirty="0">
              <a:solidFill>
                <a:srgbClr val="000000"/>
              </a:solidFill>
              <a:latin typeface="黑体" panose="02010609060101010101" charset="-122"/>
              <a:ea typeface="黑体" panose="02010609060101010101" charset="-122"/>
            </a:endParaRPr>
          </a:p>
          <a:p>
            <a:pPr>
              <a:buNone/>
            </a:pPr>
            <a:r>
              <a:rPr lang="zh-CN" altLang="en-US" sz="2000" b="1" dirty="0">
                <a:solidFill>
                  <a:srgbClr val="F67280"/>
                </a:solidFill>
                <a:latin typeface="黑体" panose="02010609060101010101" charset="-122"/>
                <a:ea typeface="黑体" panose="02010609060101010101" charset="-122"/>
              </a:rPr>
              <a:t>反应型对象具有如下的特点：</a:t>
            </a:r>
          </a:p>
          <a:p>
            <a:endParaRPr lang="zh-CN" altLang="en-US" sz="2000" dirty="0"/>
          </a:p>
        </p:txBody>
      </p:sp>
      <p:grpSp>
        <p:nvGrpSpPr>
          <p:cNvPr id="9" name="组合 8"/>
          <p:cNvGrpSpPr/>
          <p:nvPr/>
        </p:nvGrpSpPr>
        <p:grpSpPr>
          <a:xfrm>
            <a:off x="8875713" y="4987925"/>
            <a:ext cx="2316162" cy="1470023"/>
            <a:chOff x="2278" y="6300"/>
            <a:chExt cx="3310" cy="1987"/>
          </a:xfrm>
        </p:grpSpPr>
        <p:sp>
          <p:nvSpPr>
            <p:cNvPr id="40968" name="PA_矩形 23"/>
            <p:cNvSpPr>
              <a:spLocks noChangeArrowheads="1"/>
            </p:cNvSpPr>
            <p:nvPr>
              <p:custDataLst>
                <p:tags r:id="rId18"/>
              </p:custDataLst>
            </p:nvPr>
          </p:nvSpPr>
          <p:spPr bwMode="auto">
            <a:xfrm>
              <a:off x="2278" y="6300"/>
              <a:ext cx="3310" cy="1678"/>
            </a:xfrm>
            <a:prstGeom prst="rect">
              <a:avLst/>
            </a:prstGeom>
            <a:solidFill>
              <a:srgbClr val="6C5B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69" name="PA_文本框 24"/>
            <p:cNvSpPr>
              <a:spLocks noChangeArrowheads="1"/>
            </p:cNvSpPr>
            <p:nvPr>
              <p:custDataLst>
                <p:tags r:id="rId19"/>
              </p:custDataLst>
            </p:nvPr>
          </p:nvSpPr>
          <p:spPr bwMode="auto">
            <a:xfrm>
              <a:off x="2388" y="6396"/>
              <a:ext cx="3117" cy="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90000"/>
                </a:lnSpc>
                <a:buNone/>
              </a:pPr>
              <a:r>
                <a:rPr lang="zh-CN" altLang="en-US" sz="2000" dirty="0">
                  <a:solidFill>
                    <a:srgbClr val="FFFFFF"/>
                  </a:solidFill>
                  <a:latin typeface="黑体" panose="02010609060101010101" charset="-122"/>
                  <a:ea typeface="黑体" panose="02010609060101010101" charset="-122"/>
                </a:rPr>
                <a:t>⑷在对事件做出反应后，它又变回空闲状态，等待下一个事件。</a:t>
              </a:r>
            </a:p>
          </p:txBody>
        </p:sp>
      </p:grpSp>
      <p:grpSp>
        <p:nvGrpSpPr>
          <p:cNvPr id="8" name="组合 7"/>
          <p:cNvGrpSpPr/>
          <p:nvPr/>
        </p:nvGrpSpPr>
        <p:grpSpPr>
          <a:xfrm>
            <a:off x="6254115" y="4987290"/>
            <a:ext cx="2101850" cy="1073217"/>
            <a:chOff x="8866" y="6299"/>
            <a:chExt cx="3310" cy="1691"/>
          </a:xfrm>
        </p:grpSpPr>
        <p:sp>
          <p:nvSpPr>
            <p:cNvPr id="40970" name="PA_矩形 25"/>
            <p:cNvSpPr>
              <a:spLocks noChangeArrowheads="1"/>
            </p:cNvSpPr>
            <p:nvPr>
              <p:custDataLst>
                <p:tags r:id="rId16"/>
              </p:custDataLst>
            </p:nvPr>
          </p:nvSpPr>
          <p:spPr bwMode="auto">
            <a:xfrm>
              <a:off x="8866" y="6299"/>
              <a:ext cx="3310" cy="1691"/>
            </a:xfrm>
            <a:prstGeom prst="rect">
              <a:avLst/>
            </a:prstGeom>
            <a:solidFill>
              <a:srgbClr val="C06C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1" name="PA_文本框 26"/>
            <p:cNvSpPr>
              <a:spLocks noChangeArrowheads="1"/>
            </p:cNvSpPr>
            <p:nvPr>
              <p:custDataLst>
                <p:tags r:id="rId17"/>
              </p:custDataLst>
            </p:nvPr>
          </p:nvSpPr>
          <p:spPr bwMode="auto">
            <a:xfrm>
              <a:off x="8982" y="6393"/>
              <a:ext cx="3194"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90000"/>
                </a:lnSpc>
                <a:buNone/>
              </a:pPr>
              <a:r>
                <a:rPr lang="zh-CN" altLang="en-US" sz="2000" dirty="0">
                  <a:solidFill>
                    <a:srgbClr val="FFFFFF"/>
                  </a:solidFill>
                  <a:latin typeface="黑体" panose="02010609060101010101" charset="-122"/>
                  <a:ea typeface="黑体" panose="02010609060101010101" charset="-122"/>
                </a:rPr>
                <a:t>⑶当前行为和过去行为存在着依赖关系；</a:t>
              </a:r>
            </a:p>
          </p:txBody>
        </p:sp>
      </p:grpSp>
      <p:grpSp>
        <p:nvGrpSpPr>
          <p:cNvPr id="7" name="组合 6"/>
          <p:cNvGrpSpPr/>
          <p:nvPr/>
        </p:nvGrpSpPr>
        <p:grpSpPr>
          <a:xfrm>
            <a:off x="3461385" y="4987922"/>
            <a:ext cx="2272982" cy="1335806"/>
            <a:chOff x="9500" y="6297"/>
            <a:chExt cx="3420" cy="1694"/>
          </a:xfrm>
        </p:grpSpPr>
        <p:sp>
          <p:nvSpPr>
            <p:cNvPr id="40972" name="PA_矩形 27"/>
            <p:cNvSpPr>
              <a:spLocks noChangeArrowheads="1"/>
            </p:cNvSpPr>
            <p:nvPr>
              <p:custDataLst>
                <p:tags r:id="rId14"/>
              </p:custDataLst>
            </p:nvPr>
          </p:nvSpPr>
          <p:spPr bwMode="auto">
            <a:xfrm>
              <a:off x="9500" y="6297"/>
              <a:ext cx="3310" cy="1694"/>
            </a:xfrm>
            <a:prstGeom prst="rect">
              <a:avLst/>
            </a:prstGeom>
            <a:solidFill>
              <a:srgbClr val="F6728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73" name="PA_文本框 28"/>
            <p:cNvSpPr>
              <a:spLocks noChangeArrowheads="1"/>
            </p:cNvSpPr>
            <p:nvPr>
              <p:custDataLst>
                <p:tags r:id="rId15"/>
              </p:custDataLst>
            </p:nvPr>
          </p:nvSpPr>
          <p:spPr bwMode="auto">
            <a:xfrm>
              <a:off x="9611" y="6391"/>
              <a:ext cx="3309" cy="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90000"/>
                </a:lnSpc>
                <a:buNone/>
              </a:pPr>
              <a:r>
                <a:rPr lang="zh-CN" altLang="en-US" sz="2000" dirty="0">
                  <a:solidFill>
                    <a:srgbClr val="FFFFFF"/>
                  </a:solidFill>
                  <a:latin typeface="黑体" panose="02010609060101010101" charset="-122"/>
                  <a:ea typeface="黑体" panose="02010609060101010101" charset="-122"/>
                </a:rPr>
                <a:t>（</a:t>
              </a:r>
              <a:r>
                <a:rPr lang="en-US" altLang="zh-CN" sz="2000" dirty="0">
                  <a:solidFill>
                    <a:srgbClr val="FFFFFF"/>
                  </a:solidFill>
                  <a:latin typeface="黑体" panose="02010609060101010101" charset="-122"/>
                  <a:ea typeface="黑体" panose="02010609060101010101" charset="-122"/>
                </a:rPr>
                <a:t>2</a:t>
              </a:r>
              <a:r>
                <a:rPr lang="zh-CN" altLang="en-US" sz="2000" dirty="0">
                  <a:solidFill>
                    <a:srgbClr val="FFFFFF"/>
                  </a:solidFill>
                  <a:latin typeface="黑体" panose="02010609060101010101" charset="-122"/>
                  <a:ea typeface="黑体" panose="02010609060101010101" charset="-122"/>
                </a:rPr>
                <a:t>）具有清晰的生命期，可以被建模为状态、迁徙和事件的演化；</a:t>
              </a:r>
            </a:p>
          </p:txBody>
        </p:sp>
      </p:grpSp>
      <p:grpSp>
        <p:nvGrpSpPr>
          <p:cNvPr id="6" name="组合 5"/>
          <p:cNvGrpSpPr/>
          <p:nvPr/>
        </p:nvGrpSpPr>
        <p:grpSpPr>
          <a:xfrm>
            <a:off x="738822" y="4957623"/>
            <a:ext cx="2101851" cy="1044495"/>
            <a:chOff x="4764" y="8281"/>
            <a:chExt cx="3310" cy="1732"/>
          </a:xfrm>
        </p:grpSpPr>
        <p:sp>
          <p:nvSpPr>
            <p:cNvPr id="4" name="PA_矩形 23"/>
            <p:cNvSpPr>
              <a:spLocks noChangeArrowheads="1"/>
            </p:cNvSpPr>
            <p:nvPr>
              <p:custDataLst>
                <p:tags r:id="rId12"/>
              </p:custDataLst>
            </p:nvPr>
          </p:nvSpPr>
          <p:spPr bwMode="auto">
            <a:xfrm>
              <a:off x="4764" y="8322"/>
              <a:ext cx="3310" cy="1691"/>
            </a:xfrm>
            <a:prstGeom prst="rect">
              <a:avLst/>
            </a:prstGeom>
            <a:solidFill>
              <a:srgbClr val="F8B19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PA_文本框 24"/>
            <p:cNvSpPr>
              <a:spLocks noChangeArrowheads="1"/>
            </p:cNvSpPr>
            <p:nvPr>
              <p:custDataLst>
                <p:tags r:id="rId13"/>
              </p:custDataLst>
            </p:nvPr>
          </p:nvSpPr>
          <p:spPr bwMode="auto">
            <a:xfrm>
              <a:off x="4851" y="8281"/>
              <a:ext cx="3112" cy="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90000"/>
                </a:lnSpc>
                <a:buNone/>
              </a:pPr>
              <a:r>
                <a:rPr lang="zh-CN" altLang="en-US" sz="2000" dirty="0">
                  <a:solidFill>
                    <a:srgbClr val="FFFFFF"/>
                  </a:solidFill>
                  <a:latin typeface="黑体" panose="02010609060101010101" charset="-122"/>
                  <a:ea typeface="黑体" panose="02010609060101010101" charset="-122"/>
                </a:rPr>
                <a:t>⑴响应外部事件，即来自对象语境外的事件</a:t>
              </a:r>
              <a:r>
                <a:rPr lang="zh-CN" altLang="en-US" sz="2400" dirty="0">
                  <a:solidFill>
                    <a:srgbClr val="FFFFFF"/>
                  </a:solidFill>
                  <a:latin typeface="黑体" panose="02010609060101010101" charset="-122"/>
                  <a:ea typeface="黑体" panose="02010609060101010101" charset="-122"/>
                </a:rPr>
                <a:t>；</a:t>
              </a:r>
            </a:p>
          </p:txBody>
        </p:sp>
      </p:grpSp>
      <p:sp>
        <p:nvSpPr>
          <p:cNvPr id="12" name="PA_直接连接符 18"/>
          <p:cNvSpPr>
            <a:spLocks noChangeShapeType="1"/>
          </p:cNvSpPr>
          <p:nvPr>
            <p:custDataLst>
              <p:tags r:id="rId7"/>
            </p:custDataLst>
          </p:nvPr>
        </p:nvSpPr>
        <p:spPr bwMode="auto">
          <a:xfrm>
            <a:off x="809625" y="4714240"/>
            <a:ext cx="10115550" cy="0"/>
          </a:xfrm>
          <a:prstGeom prst="line">
            <a:avLst/>
          </a:prstGeom>
          <a:noFill/>
          <a:ln w="28575">
            <a:solidFill>
              <a:schemeClr val="accent1"/>
            </a:solidFill>
            <a:prstDash val="sysDash"/>
            <a:miter lim="800000"/>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 name="PA_椭圆 40"/>
          <p:cNvSpPr>
            <a:spLocks noChangeArrowheads="1"/>
          </p:cNvSpPr>
          <p:nvPr>
            <p:custDataLst>
              <p:tags r:id="rId8"/>
            </p:custDataLst>
          </p:nvPr>
        </p:nvSpPr>
        <p:spPr bwMode="auto">
          <a:xfrm flipV="1">
            <a:off x="7163753" y="4574858"/>
            <a:ext cx="280987" cy="280987"/>
          </a:xfrm>
          <a:prstGeom prst="ellipse">
            <a:avLst/>
          </a:prstGeom>
          <a:solidFill>
            <a:schemeClr val="bg1"/>
          </a:solidFill>
          <a:ln w="76200">
            <a:solidFill>
              <a:srgbClr val="C06C84"/>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4" name="PA_椭圆 41"/>
          <p:cNvSpPr>
            <a:spLocks noChangeArrowheads="1"/>
          </p:cNvSpPr>
          <p:nvPr>
            <p:custDataLst>
              <p:tags r:id="rId9"/>
            </p:custDataLst>
          </p:nvPr>
        </p:nvSpPr>
        <p:spPr bwMode="auto">
          <a:xfrm flipV="1">
            <a:off x="4406583" y="4573270"/>
            <a:ext cx="280987" cy="282575"/>
          </a:xfrm>
          <a:prstGeom prst="ellipse">
            <a:avLst/>
          </a:prstGeom>
          <a:solidFill>
            <a:schemeClr val="bg1"/>
          </a:solidFill>
          <a:ln w="76200">
            <a:solidFill>
              <a:srgbClr val="F67280"/>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15" name="PA_椭圆 41"/>
          <p:cNvSpPr>
            <a:spLocks noChangeArrowheads="1"/>
          </p:cNvSpPr>
          <p:nvPr>
            <p:custDataLst>
              <p:tags r:id="rId10"/>
            </p:custDataLst>
          </p:nvPr>
        </p:nvSpPr>
        <p:spPr bwMode="auto">
          <a:xfrm flipV="1">
            <a:off x="1649413" y="4573270"/>
            <a:ext cx="280987" cy="282575"/>
          </a:xfrm>
          <a:prstGeom prst="ellipse">
            <a:avLst/>
          </a:prstGeom>
          <a:solidFill>
            <a:schemeClr val="bg1"/>
          </a:solidFill>
          <a:ln w="76200">
            <a:solidFill>
              <a:srgbClr val="F8B193"/>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40980" name="PA_椭圆 39"/>
          <p:cNvSpPr>
            <a:spLocks noChangeArrowheads="1"/>
          </p:cNvSpPr>
          <p:nvPr>
            <p:custDataLst>
              <p:tags r:id="rId11"/>
            </p:custDataLst>
          </p:nvPr>
        </p:nvSpPr>
        <p:spPr bwMode="auto">
          <a:xfrm flipV="1">
            <a:off x="9785985" y="4574858"/>
            <a:ext cx="280988" cy="280987"/>
          </a:xfrm>
          <a:prstGeom prst="ellipse">
            <a:avLst/>
          </a:prstGeom>
          <a:solidFill>
            <a:schemeClr val="bg1"/>
          </a:solidFill>
          <a:ln w="76200">
            <a:solidFill>
              <a:srgbClr val="6C5B7B"/>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700" fill="hold">
                                          <p:stCondLst>
                                            <p:cond delay="0"/>
                                          </p:stCondLst>
                                        </p:cTn>
                                        <p:tgtEl>
                                          <p:spTgt spid="33794"/>
                                        </p:tgtEl>
                                        <p:attrNameLst>
                                          <p:attrName>style.visibility</p:attrName>
                                        </p:attrNameLst>
                                      </p:cBhvr>
                                      <p:to>
                                        <p:strVal val="visible"/>
                                      </p:to>
                                    </p:set>
                                    <p:anim to="" calcmode="lin" valueType="num">
                                      <p:cBhvr>
                                        <p:cTn id="7" dur="700" fill="hold">
                                          <p:stCondLst>
                                            <p:cond delay="0"/>
                                          </p:stCondLst>
                                        </p:cTn>
                                        <p:tgtEl>
                                          <p:spTgt spid="33794"/>
                                        </p:tgtEl>
                                        <p:attrNameLst>
                                          <p:attrName>ppt_x</p:attrName>
                                        </p:attrNameLst>
                                      </p:cBhvr>
                                      <p:tavLst>
                                        <p:tav tm="0" fmla="#ppt_x-#ppt_w*((1.5-1.5*$)^3-(1.5-1.5*$)^2)">
                                          <p:val>
                                            <p:fltVal val="0"/>
                                          </p:val>
                                        </p:tav>
                                        <p:tav tm="100000">
                                          <p:val>
                                            <p:fltVal val="1"/>
                                          </p:val>
                                        </p:tav>
                                      </p:tavLst>
                                    </p:anim>
                                    <p:animEffect filter="fade">
                                      <p:cBhvr>
                                        <p:cTn id="8" dur="700">
                                          <p:stCondLst>
                                            <p:cond delay="0"/>
                                          </p:stCondLst>
                                        </p:cTn>
                                        <p:tgtEl>
                                          <p:spTgt spid="33794"/>
                                        </p:tgtEl>
                                      </p:cBhvr>
                                    </p:animEffect>
                                  </p:childTnLst>
                                </p:cTn>
                              </p:par>
                              <p:par>
                                <p:cTn id="9" presetID="0" presetClass="entr" presetSubtype="0" fill="hold" grpId="0" nodeType="withEffect">
                                  <p:stCondLst>
                                    <p:cond delay="0"/>
                                  </p:stCondLst>
                                  <p:iterate type="lt">
                                    <p:tmPct val="10000"/>
                                  </p:iterate>
                                  <p:childTnLst>
                                    <p:set>
                                      <p:cBhvr>
                                        <p:cTn id="10" dur="700" fill="hold">
                                          <p:stCondLst>
                                            <p:cond delay="0"/>
                                          </p:stCondLst>
                                        </p:cTn>
                                        <p:tgtEl>
                                          <p:spTgt spid="33795"/>
                                        </p:tgtEl>
                                        <p:attrNameLst>
                                          <p:attrName>style.visibility</p:attrName>
                                        </p:attrNameLst>
                                      </p:cBhvr>
                                      <p:to>
                                        <p:strVal val="visible"/>
                                      </p:to>
                                    </p:set>
                                    <p:anim to="" calcmode="lin" valueType="num">
                                      <p:cBhvr>
                                        <p:cTn id="11" dur="700" fill="hold">
                                          <p:stCondLst>
                                            <p:cond delay="0"/>
                                          </p:stCondLst>
                                        </p:cTn>
                                        <p:tgtEl>
                                          <p:spTgt spid="33795"/>
                                        </p:tgtEl>
                                        <p:attrNameLst>
                                          <p:attrName>ppt_x</p:attrName>
                                        </p:attrNameLst>
                                      </p:cBhvr>
                                      <p:tavLst>
                                        <p:tav tm="0" fmla="#ppt_x-#ppt_w*((1.5-1.5*$)^3-(1.5-1.5*$)^2)">
                                          <p:val>
                                            <p:fltVal val="0"/>
                                          </p:val>
                                        </p:tav>
                                        <p:tav tm="100000">
                                          <p:val>
                                            <p:fltVal val="1"/>
                                          </p:val>
                                        </p:tav>
                                      </p:tavLst>
                                    </p:anim>
                                    <p:animEffect filter="fade">
                                      <p:cBhvr>
                                        <p:cTn id="12" dur="700">
                                          <p:stCondLst>
                                            <p:cond delay="0"/>
                                          </p:stCondLst>
                                        </p:cTn>
                                        <p:tgtEl>
                                          <p:spTgt spid="33795"/>
                                        </p:tgtEl>
                                      </p:cBhvr>
                                    </p:animEffect>
                                  </p:childTnLst>
                                </p:cTn>
                              </p:par>
                              <p:par>
                                <p:cTn id="13" presetID="0" presetClass="entr" presetSubtype="0" fill="hold" grpId="0" nodeType="withEffect">
                                  <p:stCondLst>
                                    <p:cond delay="0"/>
                                  </p:stCondLst>
                                  <p:iterate type="lt">
                                    <p:tmPct val="10000"/>
                                  </p:iterate>
                                  <p:childTnLst>
                                    <p:set>
                                      <p:cBhvr>
                                        <p:cTn id="14" dur="700" fill="hold">
                                          <p:stCondLst>
                                            <p:cond delay="0"/>
                                          </p:stCondLst>
                                        </p:cTn>
                                        <p:tgtEl>
                                          <p:spTgt spid="33796"/>
                                        </p:tgtEl>
                                        <p:attrNameLst>
                                          <p:attrName>style.visibility</p:attrName>
                                        </p:attrNameLst>
                                      </p:cBhvr>
                                      <p:to>
                                        <p:strVal val="visible"/>
                                      </p:to>
                                    </p:set>
                                    <p:anim to="" calcmode="lin" valueType="num">
                                      <p:cBhvr>
                                        <p:cTn id="15" dur="700" fill="hold">
                                          <p:stCondLst>
                                            <p:cond delay="0"/>
                                          </p:stCondLst>
                                        </p:cTn>
                                        <p:tgtEl>
                                          <p:spTgt spid="33796"/>
                                        </p:tgtEl>
                                        <p:attrNameLst>
                                          <p:attrName>ppt_x</p:attrName>
                                        </p:attrNameLst>
                                      </p:cBhvr>
                                      <p:tavLst>
                                        <p:tav tm="0" fmla="#ppt_x-#ppt_w*((1.5-1.5*$)^3-(1.5-1.5*$)^2)">
                                          <p:val>
                                            <p:fltVal val="0"/>
                                          </p:val>
                                        </p:tav>
                                        <p:tav tm="100000">
                                          <p:val>
                                            <p:fltVal val="1"/>
                                          </p:val>
                                        </p:tav>
                                      </p:tavLst>
                                    </p:anim>
                                    <p:animEffect filter="fade">
                                      <p:cBhvr>
                                        <p:cTn id="16" dur="700">
                                          <p:stCondLst>
                                            <p:cond delay="0"/>
                                          </p:stCondLst>
                                        </p:cTn>
                                        <p:tgtEl>
                                          <p:spTgt spid="33796"/>
                                        </p:tgtEl>
                                      </p:cBhvr>
                                    </p:animEffect>
                                  </p:childTnLst>
                                </p:cTn>
                              </p:par>
                              <p:par>
                                <p:cTn id="17" presetID="0" presetClass="entr" presetSubtype="0" fill="hold" grpId="0" nodeType="withEffect">
                                  <p:stCondLst>
                                    <p:cond delay="0"/>
                                  </p:stCondLst>
                                  <p:iterate type="lt">
                                    <p:tmPct val="10000"/>
                                  </p:iterate>
                                  <p:childTnLst>
                                    <p:set>
                                      <p:cBhvr>
                                        <p:cTn id="18" dur="700" fill="hold">
                                          <p:stCondLst>
                                            <p:cond delay="0"/>
                                          </p:stCondLst>
                                        </p:cTn>
                                        <p:tgtEl>
                                          <p:spTgt spid="33797"/>
                                        </p:tgtEl>
                                        <p:attrNameLst>
                                          <p:attrName>style.visibility</p:attrName>
                                        </p:attrNameLst>
                                      </p:cBhvr>
                                      <p:to>
                                        <p:strVal val="visible"/>
                                      </p:to>
                                    </p:set>
                                    <p:anim to="" calcmode="lin" valueType="num">
                                      <p:cBhvr>
                                        <p:cTn id="19" dur="700" fill="hold">
                                          <p:stCondLst>
                                            <p:cond delay="0"/>
                                          </p:stCondLst>
                                        </p:cTn>
                                        <p:tgtEl>
                                          <p:spTgt spid="33797"/>
                                        </p:tgtEl>
                                        <p:attrNameLst>
                                          <p:attrName>ppt_x</p:attrName>
                                        </p:attrNameLst>
                                      </p:cBhvr>
                                      <p:tavLst>
                                        <p:tav tm="0" fmla="#ppt_x-#ppt_w*((1.5-1.5*$)^3-(1.5-1.5*$)^2)">
                                          <p:val>
                                            <p:fltVal val="0"/>
                                          </p:val>
                                        </p:tav>
                                        <p:tav tm="100000">
                                          <p:val>
                                            <p:fltVal val="1"/>
                                          </p:val>
                                        </p:tav>
                                      </p:tavLst>
                                    </p:anim>
                                    <p:animEffect filter="fade">
                                      <p:cBhvr>
                                        <p:cTn id="20" dur="700">
                                          <p:stCondLst>
                                            <p:cond delay="0"/>
                                          </p:stCondLst>
                                        </p:cTn>
                                        <p:tgtEl>
                                          <p:spTgt spid="33797"/>
                                        </p:tgtEl>
                                      </p:cBhvr>
                                    </p:animEffect>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40966"/>
                                        </p:tgtEl>
                                        <p:attrNameLst>
                                          <p:attrName>style.visibility</p:attrName>
                                        </p:attrNameLst>
                                      </p:cBhvr>
                                      <p:to>
                                        <p:strVal val="visible"/>
                                      </p:to>
                                    </p:set>
                                    <p:anim to="" calcmode="lin" valueType="num">
                                      <p:cBhvr>
                                        <p:cTn id="23" dur="700" fill="hold">
                                          <p:stCondLst>
                                            <p:cond delay="0"/>
                                          </p:stCondLst>
                                        </p:cTn>
                                        <p:tgtEl>
                                          <p:spTgt spid="40966"/>
                                        </p:tgtEl>
                                        <p:attrNameLst>
                                          <p:attrName>ppt_y</p:attrName>
                                        </p:attrNameLst>
                                      </p:cBhvr>
                                      <p:tavLst>
                                        <p:tav tm="0" fmla="#ppt_y+#ppt_h/2*((1.5-1.5*$)^3-(1.5-1.5*$)^2)*8/9">
                                          <p:val>
                                            <p:fltVal val="0"/>
                                          </p:val>
                                        </p:tav>
                                        <p:tav tm="100000">
                                          <p:val>
                                            <p:fltVal val="1"/>
                                          </p:val>
                                        </p:tav>
                                      </p:tavLst>
                                    </p:anim>
                                    <p:anim to="" calcmode="lin" valueType="num">
                                      <p:cBhvr>
                                        <p:cTn id="24" dur="700" fill="hold">
                                          <p:stCondLst>
                                            <p:cond delay="0"/>
                                          </p:stCondLst>
                                        </p:cTn>
                                        <p:tgtEl>
                                          <p:spTgt spid="40966"/>
                                        </p:tgtEl>
                                        <p:attrNameLst>
                                          <p:attrName>ppt_h</p:attrName>
                                        </p:attrNameLst>
                                      </p:cBhvr>
                                      <p:tavLst>
                                        <p:tav tm="0" fmla="#ppt_h-#ppt_h*((1.5-1.5*$)^3-(1.5-1.5*$)^2)">
                                          <p:val>
                                            <p:fltVal val="0"/>
                                          </p:val>
                                        </p:tav>
                                        <p:tav tm="100000">
                                          <p:val>
                                            <p:flt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2"/>
                                        </p:tgtEl>
                                        <p:attrNameLst>
                                          <p:attrName>style.visibility</p:attrName>
                                        </p:attrNameLst>
                                      </p:cBhvr>
                                      <p:to>
                                        <p:strVal val="visible"/>
                                      </p:to>
                                    </p:set>
                                    <p:anim to="" calcmode="lin" valueType="num">
                                      <p:cBhvr>
                                        <p:cTn id="27" dur="700" fill="hold">
                                          <p:stCondLst>
                                            <p:cond delay="0"/>
                                          </p:stCondLst>
                                        </p:cTn>
                                        <p:tgtEl>
                                          <p:spTgt spid="2"/>
                                        </p:tgtEl>
                                        <p:attrNameLst>
                                          <p:attrName>ppt_y</p:attrName>
                                        </p:attrNameLst>
                                      </p:cBhvr>
                                      <p:tavLst>
                                        <p:tav tm="0" fmla="#ppt_y+#ppt_h/2*((1.5-1.5*$)^3-(1.5-1.5*$)^2)*8/9">
                                          <p:val>
                                            <p:fltVal val="0"/>
                                          </p:val>
                                        </p:tav>
                                        <p:tav tm="100000">
                                          <p:val>
                                            <p:fltVal val="1"/>
                                          </p:val>
                                        </p:tav>
                                      </p:tavLst>
                                    </p:anim>
                                    <p:anim to="" calcmode="lin" valueType="num">
                                      <p:cBhvr>
                                        <p:cTn id="28" dur="700" fill="hold">
                                          <p:stCondLst>
                                            <p:cond delay="0"/>
                                          </p:stCondLst>
                                        </p:cTn>
                                        <p:tgtEl>
                                          <p:spTgt spid="2"/>
                                        </p:tgtEl>
                                        <p:attrNameLst>
                                          <p:attrName>ppt_h</p:attrName>
                                        </p:attrNameLst>
                                      </p:cBhvr>
                                      <p:tavLst>
                                        <p:tav tm="0" fmla="#ppt_h-#ppt_h*((1.5-1.5*$)^3-(1.5-1.5*$)^2)">
                                          <p:val>
                                            <p:fltVal val="0"/>
                                          </p:val>
                                        </p:tav>
                                        <p:tav tm="100000">
                                          <p:val>
                                            <p:fltVal val="1"/>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40980"/>
                                        </p:tgtEl>
                                        <p:attrNameLst>
                                          <p:attrName>style.visibility</p:attrName>
                                        </p:attrNameLst>
                                      </p:cBhvr>
                                      <p:to>
                                        <p:strVal val="visible"/>
                                      </p:to>
                                    </p:set>
                                    <p:anim to="" calcmode="lin" valueType="num">
                                      <p:cBhvr>
                                        <p:cTn id="31" dur="700" fill="hold">
                                          <p:stCondLst>
                                            <p:cond delay="0"/>
                                          </p:stCondLst>
                                        </p:cTn>
                                        <p:tgtEl>
                                          <p:spTgt spid="40980"/>
                                        </p:tgtEl>
                                        <p:attrNameLst>
                                          <p:attrName>ppt_y</p:attrName>
                                        </p:attrNameLst>
                                      </p:cBhvr>
                                      <p:tavLst>
                                        <p:tav tm="0" fmla="#ppt_y+#ppt_h/2*((1.5-1.5*$)^3-(1.5-1.5*$)^2)*8/9">
                                          <p:val>
                                            <p:fltVal val="0"/>
                                          </p:val>
                                        </p:tav>
                                        <p:tav tm="100000">
                                          <p:val>
                                            <p:fltVal val="1"/>
                                          </p:val>
                                        </p:tav>
                                      </p:tavLst>
                                    </p:anim>
                                    <p:anim to="" calcmode="lin" valueType="num">
                                      <p:cBhvr>
                                        <p:cTn id="32" dur="700" fill="hold">
                                          <p:stCondLst>
                                            <p:cond delay="0"/>
                                          </p:stCondLst>
                                        </p:cTn>
                                        <p:tgtEl>
                                          <p:spTgt spid="40980"/>
                                        </p:tgtEl>
                                        <p:attrNameLst>
                                          <p:attrName>ppt_h</p:attrName>
                                        </p:attrNameLst>
                                      </p:cBhvr>
                                      <p:tavLst>
                                        <p:tav tm="0" fmla="#ppt_h-#ppt_h*((1.5-1.5*$)^3-(1.5-1.5*$)^2)">
                                          <p:val>
                                            <p:fltVal val="0"/>
                                          </p:val>
                                        </p:tav>
                                        <p:tav tm="100000">
                                          <p:val>
                                            <p:fltVal val="1"/>
                                          </p:val>
                                        </p:tav>
                                      </p:tavLst>
                                    </p:anim>
                                  </p:childTnLst>
                                </p:cTn>
                              </p:par>
                              <p:par>
                                <p:cTn id="33" presetID="0" presetClass="entr" presetSubtype="0" fill="hold" grpId="0" nodeType="with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to="" calcmode="lin" valueType="num">
                                      <p:cBhvr>
                                        <p:cTn id="35" dur="700" fill="hold">
                                          <p:stCondLst>
                                            <p:cond delay="0"/>
                                          </p:stCondLst>
                                        </p:cTn>
                                        <p:tgtEl>
                                          <p:spTgt spid="12"/>
                                        </p:tgtEl>
                                        <p:attrNameLst>
                                          <p:attrName>ppt_y</p:attrName>
                                        </p:attrNameLst>
                                      </p:cBhvr>
                                      <p:tavLst>
                                        <p:tav tm="0" fmla="#ppt_y+#ppt_h/2*((1.5-1.5*$)^3-(1.5-1.5*$)^2)*8/9">
                                          <p:val>
                                            <p:fltVal val="0"/>
                                          </p:val>
                                        </p:tav>
                                        <p:tav tm="100000">
                                          <p:val>
                                            <p:fltVal val="1"/>
                                          </p:val>
                                        </p:tav>
                                      </p:tavLst>
                                    </p:anim>
                                    <p:anim to="" calcmode="lin" valueType="num">
                                      <p:cBhvr>
                                        <p:cTn id="36" dur="700" fill="hold">
                                          <p:stCondLst>
                                            <p:cond delay="0"/>
                                          </p:stCondLst>
                                        </p:cTn>
                                        <p:tgtEl>
                                          <p:spTgt spid="12"/>
                                        </p:tgtEl>
                                        <p:attrNameLst>
                                          <p:attrName>ppt_h</p:attrName>
                                        </p:attrNameLst>
                                      </p:cBhvr>
                                      <p:tavLst>
                                        <p:tav tm="0" fmla="#ppt_h-#ppt_h*((1.5-1.5*$)^3-(1.5-1.5*$)^2)">
                                          <p:val>
                                            <p:fltVal val="0"/>
                                          </p:val>
                                        </p:tav>
                                        <p:tav tm="100000">
                                          <p:val>
                                            <p:fltVal val="1"/>
                                          </p:val>
                                        </p:tav>
                                      </p:tavLst>
                                    </p:anim>
                                  </p:childTnLst>
                                </p:cTn>
                              </p:par>
                              <p:par>
                                <p:cTn id="37" presetID="0" presetClass="entr" presetSubtype="0" fill="hold" grpId="0" nodeType="withEffect">
                                  <p:stCondLst>
                                    <p:cond delay="0"/>
                                  </p:stCondLst>
                                  <p:iterate type="lt">
                                    <p:tmPct val="10000"/>
                                  </p:iterate>
                                  <p:childTnLst>
                                    <p:set>
                                      <p:cBhvr>
                                        <p:cTn id="38" dur="1" fill="hold">
                                          <p:stCondLst>
                                            <p:cond delay="0"/>
                                          </p:stCondLst>
                                        </p:cTn>
                                        <p:tgtEl>
                                          <p:spTgt spid="13"/>
                                        </p:tgtEl>
                                        <p:attrNameLst>
                                          <p:attrName>style.visibility</p:attrName>
                                        </p:attrNameLst>
                                      </p:cBhvr>
                                      <p:to>
                                        <p:strVal val="visible"/>
                                      </p:to>
                                    </p:set>
                                    <p:anim to="" calcmode="lin" valueType="num">
                                      <p:cBhvr>
                                        <p:cTn id="39" dur="700" fill="hold">
                                          <p:stCondLst>
                                            <p:cond delay="0"/>
                                          </p:stCondLst>
                                        </p:cTn>
                                        <p:tgtEl>
                                          <p:spTgt spid="13"/>
                                        </p:tgtEl>
                                        <p:attrNameLst>
                                          <p:attrName>ppt_y</p:attrName>
                                        </p:attrNameLst>
                                      </p:cBhvr>
                                      <p:tavLst>
                                        <p:tav tm="0" fmla="#ppt_y+#ppt_h/2*((1.5-1.5*$)^3-(1.5-1.5*$)^2)*8/9">
                                          <p:val>
                                            <p:fltVal val="0"/>
                                          </p:val>
                                        </p:tav>
                                        <p:tav tm="100000">
                                          <p:val>
                                            <p:fltVal val="1"/>
                                          </p:val>
                                        </p:tav>
                                      </p:tavLst>
                                    </p:anim>
                                    <p:anim to="" calcmode="lin" valueType="num">
                                      <p:cBhvr>
                                        <p:cTn id="40" dur="700" fill="hold">
                                          <p:stCondLst>
                                            <p:cond delay="0"/>
                                          </p:stCondLst>
                                        </p:cTn>
                                        <p:tgtEl>
                                          <p:spTgt spid="13"/>
                                        </p:tgtEl>
                                        <p:attrNameLst>
                                          <p:attrName>ppt_h</p:attrName>
                                        </p:attrNameLst>
                                      </p:cBhvr>
                                      <p:tavLst>
                                        <p:tav tm="0" fmla="#ppt_h-#ppt_h*((1.5-1.5*$)^3-(1.5-1.5*$)^2)">
                                          <p:val>
                                            <p:fltVal val="0"/>
                                          </p:val>
                                        </p:tav>
                                        <p:tav tm="100000">
                                          <p:val>
                                            <p:fltVal val="1"/>
                                          </p:val>
                                        </p:tav>
                                      </p:tavLst>
                                    </p:anim>
                                  </p:childTnLst>
                                </p:cTn>
                              </p:par>
                              <p:par>
                                <p:cTn id="41" presetID="0" presetClass="entr" presetSubtype="0" fill="hold" grpId="0" nodeType="withEffect">
                                  <p:stCondLst>
                                    <p:cond delay="0"/>
                                  </p:stCondLst>
                                  <p:iterate type="lt">
                                    <p:tmPct val="10000"/>
                                  </p:iterate>
                                  <p:childTnLst>
                                    <p:set>
                                      <p:cBhvr>
                                        <p:cTn id="42" dur="1" fill="hold">
                                          <p:stCondLst>
                                            <p:cond delay="0"/>
                                          </p:stCondLst>
                                        </p:cTn>
                                        <p:tgtEl>
                                          <p:spTgt spid="14"/>
                                        </p:tgtEl>
                                        <p:attrNameLst>
                                          <p:attrName>style.visibility</p:attrName>
                                        </p:attrNameLst>
                                      </p:cBhvr>
                                      <p:to>
                                        <p:strVal val="visible"/>
                                      </p:to>
                                    </p:set>
                                    <p:anim to="" calcmode="lin" valueType="num">
                                      <p:cBhvr>
                                        <p:cTn id="43" dur="700" fill="hold">
                                          <p:stCondLst>
                                            <p:cond delay="0"/>
                                          </p:stCondLst>
                                        </p:cTn>
                                        <p:tgtEl>
                                          <p:spTgt spid="14"/>
                                        </p:tgtEl>
                                        <p:attrNameLst>
                                          <p:attrName>ppt_y</p:attrName>
                                        </p:attrNameLst>
                                      </p:cBhvr>
                                      <p:tavLst>
                                        <p:tav tm="0" fmla="#ppt_y+#ppt_h/2*((1.5-1.5*$)^3-(1.5-1.5*$)^2)*8/9">
                                          <p:val>
                                            <p:fltVal val="0"/>
                                          </p:val>
                                        </p:tav>
                                        <p:tav tm="100000">
                                          <p:val>
                                            <p:fltVal val="1"/>
                                          </p:val>
                                        </p:tav>
                                      </p:tavLst>
                                    </p:anim>
                                    <p:anim to="" calcmode="lin" valueType="num">
                                      <p:cBhvr>
                                        <p:cTn id="44" dur="700" fill="hold">
                                          <p:stCondLst>
                                            <p:cond delay="0"/>
                                          </p:stCondLst>
                                        </p:cTn>
                                        <p:tgtEl>
                                          <p:spTgt spid="14"/>
                                        </p:tgtEl>
                                        <p:attrNameLst>
                                          <p:attrName>ppt_h</p:attrName>
                                        </p:attrNameLst>
                                      </p:cBhvr>
                                      <p:tavLst>
                                        <p:tav tm="0" fmla="#ppt_h-#ppt_h*((1.5-1.5*$)^3-(1.5-1.5*$)^2)">
                                          <p:val>
                                            <p:fltVal val="0"/>
                                          </p:val>
                                        </p:tav>
                                        <p:tav tm="100000">
                                          <p:val>
                                            <p:fltVal val="1"/>
                                          </p:val>
                                        </p:tav>
                                      </p:tavLst>
                                    </p:anim>
                                  </p:childTnLst>
                                </p:cTn>
                              </p:par>
                              <p:par>
                                <p:cTn id="45" presetID="0" presetClass="entr" presetSubtype="0" fill="hold" grpId="0" nodeType="withEffect">
                                  <p:stCondLst>
                                    <p:cond delay="0"/>
                                  </p:stCondLst>
                                  <p:iterate type="lt">
                                    <p:tmPct val="10000"/>
                                  </p:iterate>
                                  <p:childTnLst>
                                    <p:set>
                                      <p:cBhvr>
                                        <p:cTn id="46" dur="1" fill="hold">
                                          <p:stCondLst>
                                            <p:cond delay="0"/>
                                          </p:stCondLst>
                                        </p:cTn>
                                        <p:tgtEl>
                                          <p:spTgt spid="15"/>
                                        </p:tgtEl>
                                        <p:attrNameLst>
                                          <p:attrName>style.visibility</p:attrName>
                                        </p:attrNameLst>
                                      </p:cBhvr>
                                      <p:to>
                                        <p:strVal val="visible"/>
                                      </p:to>
                                    </p:set>
                                    <p:anim to="" calcmode="lin" valueType="num">
                                      <p:cBhvr>
                                        <p:cTn id="47" dur="700" fill="hold">
                                          <p:stCondLst>
                                            <p:cond delay="0"/>
                                          </p:stCondLst>
                                        </p:cTn>
                                        <p:tgtEl>
                                          <p:spTgt spid="15"/>
                                        </p:tgtEl>
                                        <p:attrNameLst>
                                          <p:attrName>ppt_y</p:attrName>
                                        </p:attrNameLst>
                                      </p:cBhvr>
                                      <p:tavLst>
                                        <p:tav tm="0" fmla="#ppt_y+#ppt_h/2*((1.5-1.5*$)^3-(1.5-1.5*$)^2)*8/9">
                                          <p:val>
                                            <p:fltVal val="0"/>
                                          </p:val>
                                        </p:tav>
                                        <p:tav tm="100000">
                                          <p:val>
                                            <p:fltVal val="1"/>
                                          </p:val>
                                        </p:tav>
                                      </p:tavLst>
                                    </p:anim>
                                    <p:anim to="" calcmode="lin" valueType="num">
                                      <p:cBhvr>
                                        <p:cTn id="48" dur="700" fill="hold">
                                          <p:stCondLst>
                                            <p:cond delay="0"/>
                                          </p:stCondLst>
                                        </p:cTn>
                                        <p:tgtEl>
                                          <p:spTgt spid="15"/>
                                        </p:tgtEl>
                                        <p:attrNameLst>
                                          <p:attrName>ppt_h</p:attrName>
                                        </p:attrNameLst>
                                      </p:cBhvr>
                                      <p:tavLst>
                                        <p:tav tm="0" fmla="#ppt_h-#ppt_h*((1.5-1.5*$)^3-(1.5-1.5*$)^2)">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795" grpId="0" bldLvl="0" animBg="1"/>
      <p:bldP spid="33796" grpId="0" bldLvl="0" animBg="1"/>
      <p:bldP spid="33797" grpId="0" bldLvl="0" animBg="1"/>
      <p:bldP spid="40966" grpId="0"/>
      <p:bldP spid="2" grpId="0" animBg="1" autoUpdateAnimBg="0"/>
      <p:bldP spid="12" grpId="0" bldLvl="0" animBg="1" autoUpdateAnimBg="0"/>
      <p:bldP spid="13" grpId="0" bldLvl="0" animBg="1" autoUpdateAnimBg="0"/>
      <p:bldP spid="14" grpId="0" bldLvl="0" animBg="1" autoUpdateAnimBg="0"/>
      <p:bldP spid="15" grpId="0" bldLvl="0" animBg="1" autoUpdateAnimBg="0"/>
      <p:bldP spid="40980" grpId="0" bldLvl="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00.xml><?xml version="1.0" encoding="utf-8"?>
<p:tagLst xmlns:a="http://schemas.openxmlformats.org/drawingml/2006/main" xmlns:r="http://schemas.openxmlformats.org/officeDocument/2006/relationships" xmlns:p="http://schemas.openxmlformats.org/presentationml/2006/main">
  <p:tag name="PA" val="v4.1.3"/>
</p:tagLst>
</file>

<file path=ppt/tags/tag101.xml><?xml version="1.0" encoding="utf-8"?>
<p:tagLst xmlns:a="http://schemas.openxmlformats.org/drawingml/2006/main" xmlns:r="http://schemas.openxmlformats.org/officeDocument/2006/relationships" xmlns:p="http://schemas.openxmlformats.org/presentationml/2006/main">
  <p:tag name="PA" val="v4.1.3"/>
</p:tagLst>
</file>

<file path=ppt/tags/tag102.xml><?xml version="1.0" encoding="utf-8"?>
<p:tagLst xmlns:a="http://schemas.openxmlformats.org/drawingml/2006/main" xmlns:r="http://schemas.openxmlformats.org/officeDocument/2006/relationships" xmlns:p="http://schemas.openxmlformats.org/presentationml/2006/main">
  <p:tag name="PA" val="v4.1.3"/>
</p:tagLst>
</file>

<file path=ppt/tags/tag103.xml><?xml version="1.0" encoding="utf-8"?>
<p:tagLst xmlns:a="http://schemas.openxmlformats.org/drawingml/2006/main" xmlns:r="http://schemas.openxmlformats.org/officeDocument/2006/relationships" xmlns:p="http://schemas.openxmlformats.org/presentationml/2006/main">
  <p:tag name="PA" val="v4.1.3"/>
</p:tagLst>
</file>

<file path=ppt/tags/tag104.xml><?xml version="1.0" encoding="utf-8"?>
<p:tagLst xmlns:a="http://schemas.openxmlformats.org/drawingml/2006/main" xmlns:r="http://schemas.openxmlformats.org/officeDocument/2006/relationships" xmlns:p="http://schemas.openxmlformats.org/presentationml/2006/main">
  <p:tag name="PA" val="v4.1.3"/>
</p:tagLst>
</file>

<file path=ppt/tags/tag105.xml><?xml version="1.0" encoding="utf-8"?>
<p:tagLst xmlns:a="http://schemas.openxmlformats.org/drawingml/2006/main" xmlns:r="http://schemas.openxmlformats.org/officeDocument/2006/relationships" xmlns:p="http://schemas.openxmlformats.org/presentationml/2006/main">
  <p:tag name="PA" val="v4.1.3"/>
</p:tagLst>
</file>

<file path=ppt/tags/tag106.xml><?xml version="1.0" encoding="utf-8"?>
<p:tagLst xmlns:a="http://schemas.openxmlformats.org/drawingml/2006/main" xmlns:r="http://schemas.openxmlformats.org/officeDocument/2006/relationships" xmlns:p="http://schemas.openxmlformats.org/presentationml/2006/main">
  <p:tag name="PA" val="v4.1.3"/>
</p:tagLst>
</file>

<file path=ppt/tags/tag107.xml><?xml version="1.0" encoding="utf-8"?>
<p:tagLst xmlns:a="http://schemas.openxmlformats.org/drawingml/2006/main" xmlns:r="http://schemas.openxmlformats.org/officeDocument/2006/relationships" xmlns:p="http://schemas.openxmlformats.org/presentationml/2006/main">
  <p:tag name="PA" val="v4.1.3"/>
</p:tagLst>
</file>

<file path=ppt/tags/tag108.xml><?xml version="1.0" encoding="utf-8"?>
<p:tagLst xmlns:a="http://schemas.openxmlformats.org/drawingml/2006/main" xmlns:r="http://schemas.openxmlformats.org/officeDocument/2006/relationships" xmlns:p="http://schemas.openxmlformats.org/presentationml/2006/main">
  <p:tag name="PA" val="v4.1.3"/>
</p:tagLst>
</file>

<file path=ppt/tags/tag109.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10.xml><?xml version="1.0" encoding="utf-8"?>
<p:tagLst xmlns:a="http://schemas.openxmlformats.org/drawingml/2006/main" xmlns:r="http://schemas.openxmlformats.org/officeDocument/2006/relationships" xmlns:p="http://schemas.openxmlformats.org/presentationml/2006/main">
  <p:tag name="PA" val="v4.1.3"/>
</p:tagLst>
</file>

<file path=ppt/tags/tag111.xml><?xml version="1.0" encoding="utf-8"?>
<p:tagLst xmlns:a="http://schemas.openxmlformats.org/drawingml/2006/main" xmlns:r="http://schemas.openxmlformats.org/officeDocument/2006/relationships" xmlns:p="http://schemas.openxmlformats.org/presentationml/2006/main">
  <p:tag name="PA" val="v4.1.3"/>
</p:tagLst>
</file>

<file path=ppt/tags/tag112.xml><?xml version="1.0" encoding="utf-8"?>
<p:tagLst xmlns:a="http://schemas.openxmlformats.org/drawingml/2006/main" xmlns:r="http://schemas.openxmlformats.org/officeDocument/2006/relationships" xmlns:p="http://schemas.openxmlformats.org/presentationml/2006/main">
  <p:tag name="PA" val="v4.1.3"/>
</p:tagLst>
</file>

<file path=ppt/tags/tag113.xml><?xml version="1.0" encoding="utf-8"?>
<p:tagLst xmlns:a="http://schemas.openxmlformats.org/drawingml/2006/main" xmlns:r="http://schemas.openxmlformats.org/officeDocument/2006/relationships" xmlns:p="http://schemas.openxmlformats.org/presentationml/2006/main">
  <p:tag name="PA" val="v4.1.3"/>
</p:tagLst>
</file>

<file path=ppt/tags/tag114.xml><?xml version="1.0" encoding="utf-8"?>
<p:tagLst xmlns:a="http://schemas.openxmlformats.org/drawingml/2006/main" xmlns:r="http://schemas.openxmlformats.org/officeDocument/2006/relationships" xmlns:p="http://schemas.openxmlformats.org/presentationml/2006/main">
  <p:tag name="PA" val="v4.1.3"/>
</p:tagLst>
</file>

<file path=ppt/tags/tag115.xml><?xml version="1.0" encoding="utf-8"?>
<p:tagLst xmlns:a="http://schemas.openxmlformats.org/drawingml/2006/main" xmlns:r="http://schemas.openxmlformats.org/officeDocument/2006/relationships" xmlns:p="http://schemas.openxmlformats.org/presentationml/2006/main">
  <p:tag name="PA" val="v4.1.3"/>
</p:tagLst>
</file>

<file path=ppt/tags/tag116.xml><?xml version="1.0" encoding="utf-8"?>
<p:tagLst xmlns:a="http://schemas.openxmlformats.org/drawingml/2006/main" xmlns:r="http://schemas.openxmlformats.org/officeDocument/2006/relationships" xmlns:p="http://schemas.openxmlformats.org/presentationml/2006/main">
  <p:tag name="PA" val="v4.1.3"/>
</p:tagLst>
</file>

<file path=ppt/tags/tag117.xml><?xml version="1.0" encoding="utf-8"?>
<p:tagLst xmlns:a="http://schemas.openxmlformats.org/drawingml/2006/main" xmlns:r="http://schemas.openxmlformats.org/officeDocument/2006/relationships" xmlns:p="http://schemas.openxmlformats.org/presentationml/2006/main">
  <p:tag name="PA" val="v4.1.3"/>
</p:tagLst>
</file>

<file path=ppt/tags/tag118.xml><?xml version="1.0" encoding="utf-8"?>
<p:tagLst xmlns:a="http://schemas.openxmlformats.org/drawingml/2006/main" xmlns:r="http://schemas.openxmlformats.org/officeDocument/2006/relationships" xmlns:p="http://schemas.openxmlformats.org/presentationml/2006/main">
  <p:tag name="PA" val="v4.1.3"/>
</p:tagLst>
</file>

<file path=ppt/tags/tag119.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20.xml><?xml version="1.0" encoding="utf-8"?>
<p:tagLst xmlns:a="http://schemas.openxmlformats.org/drawingml/2006/main" xmlns:r="http://schemas.openxmlformats.org/officeDocument/2006/relationships" xmlns:p="http://schemas.openxmlformats.org/presentationml/2006/main">
  <p:tag name="PA" val="v4.1.3"/>
</p:tagLst>
</file>

<file path=ppt/tags/tag121.xml><?xml version="1.0" encoding="utf-8"?>
<p:tagLst xmlns:a="http://schemas.openxmlformats.org/drawingml/2006/main" xmlns:r="http://schemas.openxmlformats.org/officeDocument/2006/relationships" xmlns:p="http://schemas.openxmlformats.org/presentationml/2006/main">
  <p:tag name="PA" val="v4.1.3"/>
</p:tagLst>
</file>

<file path=ppt/tags/tag122.xml><?xml version="1.0" encoding="utf-8"?>
<p:tagLst xmlns:a="http://schemas.openxmlformats.org/drawingml/2006/main" xmlns:r="http://schemas.openxmlformats.org/officeDocument/2006/relationships" xmlns:p="http://schemas.openxmlformats.org/presentationml/2006/main">
  <p:tag name="PA" val="v4.1.3"/>
</p:tagLst>
</file>

<file path=ppt/tags/tag123.xml><?xml version="1.0" encoding="utf-8"?>
<p:tagLst xmlns:a="http://schemas.openxmlformats.org/drawingml/2006/main" xmlns:r="http://schemas.openxmlformats.org/officeDocument/2006/relationships" xmlns:p="http://schemas.openxmlformats.org/presentationml/2006/main">
  <p:tag name="PA" val="v4.1.3"/>
</p:tagLst>
</file>

<file path=ppt/tags/tag124.xml><?xml version="1.0" encoding="utf-8"?>
<p:tagLst xmlns:a="http://schemas.openxmlformats.org/drawingml/2006/main" xmlns:r="http://schemas.openxmlformats.org/officeDocument/2006/relationships" xmlns:p="http://schemas.openxmlformats.org/presentationml/2006/main">
  <p:tag name="PA" val="v4.1.3"/>
</p:tagLst>
</file>

<file path=ppt/tags/tag125.xml><?xml version="1.0" encoding="utf-8"?>
<p:tagLst xmlns:a="http://schemas.openxmlformats.org/drawingml/2006/main" xmlns:r="http://schemas.openxmlformats.org/officeDocument/2006/relationships" xmlns:p="http://schemas.openxmlformats.org/presentationml/2006/main">
  <p:tag name="PA" val="v4.1.3"/>
</p:tagLst>
</file>

<file path=ppt/tags/tag126.xml><?xml version="1.0" encoding="utf-8"?>
<p:tagLst xmlns:a="http://schemas.openxmlformats.org/drawingml/2006/main" xmlns:r="http://schemas.openxmlformats.org/officeDocument/2006/relationships" xmlns:p="http://schemas.openxmlformats.org/presentationml/2006/main">
  <p:tag name="PA" val="v4.1.3"/>
</p:tagLst>
</file>

<file path=ppt/tags/tag127.xml><?xml version="1.0" encoding="utf-8"?>
<p:tagLst xmlns:a="http://schemas.openxmlformats.org/drawingml/2006/main" xmlns:r="http://schemas.openxmlformats.org/officeDocument/2006/relationships" xmlns:p="http://schemas.openxmlformats.org/presentationml/2006/main">
  <p:tag name="PA" val="v4.1.3"/>
</p:tagLst>
</file>

<file path=ppt/tags/tag128.xml><?xml version="1.0" encoding="utf-8"?>
<p:tagLst xmlns:a="http://schemas.openxmlformats.org/drawingml/2006/main" xmlns:r="http://schemas.openxmlformats.org/officeDocument/2006/relationships" xmlns:p="http://schemas.openxmlformats.org/presentationml/2006/main">
  <p:tag name="PA" val="v4.1.3"/>
</p:tagLst>
</file>

<file path=ppt/tags/tag129.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30.xml><?xml version="1.0" encoding="utf-8"?>
<p:tagLst xmlns:a="http://schemas.openxmlformats.org/drawingml/2006/main" xmlns:r="http://schemas.openxmlformats.org/officeDocument/2006/relationships" xmlns:p="http://schemas.openxmlformats.org/presentationml/2006/main">
  <p:tag name="PA" val="v4.1.3"/>
</p:tagLst>
</file>

<file path=ppt/tags/tag131.xml><?xml version="1.0" encoding="utf-8"?>
<p:tagLst xmlns:a="http://schemas.openxmlformats.org/drawingml/2006/main" xmlns:r="http://schemas.openxmlformats.org/officeDocument/2006/relationships" xmlns:p="http://schemas.openxmlformats.org/presentationml/2006/main">
  <p:tag name="PA" val="v4.1.3"/>
</p:tagLst>
</file>

<file path=ppt/tags/tag132.xml><?xml version="1.0" encoding="utf-8"?>
<p:tagLst xmlns:a="http://schemas.openxmlformats.org/drawingml/2006/main" xmlns:r="http://schemas.openxmlformats.org/officeDocument/2006/relationships" xmlns:p="http://schemas.openxmlformats.org/presentationml/2006/main">
  <p:tag name="PA" val="v4.1.3"/>
</p:tagLst>
</file>

<file path=ppt/tags/tag133.xml><?xml version="1.0" encoding="utf-8"?>
<p:tagLst xmlns:a="http://schemas.openxmlformats.org/drawingml/2006/main" xmlns:r="http://schemas.openxmlformats.org/officeDocument/2006/relationships" xmlns:p="http://schemas.openxmlformats.org/presentationml/2006/main">
  <p:tag name="PA" val="v4.1.3"/>
</p:tagLst>
</file>

<file path=ppt/tags/tag134.xml><?xml version="1.0" encoding="utf-8"?>
<p:tagLst xmlns:a="http://schemas.openxmlformats.org/drawingml/2006/main" xmlns:r="http://schemas.openxmlformats.org/officeDocument/2006/relationships" xmlns:p="http://schemas.openxmlformats.org/presentationml/2006/main">
  <p:tag name="PA" val="v4.1.3"/>
</p:tagLst>
</file>

<file path=ppt/tags/tag135.xml><?xml version="1.0" encoding="utf-8"?>
<p:tagLst xmlns:a="http://schemas.openxmlformats.org/drawingml/2006/main" xmlns:r="http://schemas.openxmlformats.org/officeDocument/2006/relationships" xmlns:p="http://schemas.openxmlformats.org/presentationml/2006/main">
  <p:tag name="PA" val="v4.1.3"/>
</p:tagLst>
</file>

<file path=ppt/tags/tag136.xml><?xml version="1.0" encoding="utf-8"?>
<p:tagLst xmlns:a="http://schemas.openxmlformats.org/drawingml/2006/main" xmlns:r="http://schemas.openxmlformats.org/officeDocument/2006/relationships" xmlns:p="http://schemas.openxmlformats.org/presentationml/2006/main">
  <p:tag name="PA" val="v4.1.3"/>
</p:tagLst>
</file>

<file path=ppt/tags/tag137.xml><?xml version="1.0" encoding="utf-8"?>
<p:tagLst xmlns:a="http://schemas.openxmlformats.org/drawingml/2006/main" xmlns:r="http://schemas.openxmlformats.org/officeDocument/2006/relationships" xmlns:p="http://schemas.openxmlformats.org/presentationml/2006/main">
  <p:tag name="PA" val="v4.1.3"/>
</p:tagLst>
</file>

<file path=ppt/tags/tag138.xml><?xml version="1.0" encoding="utf-8"?>
<p:tagLst xmlns:a="http://schemas.openxmlformats.org/drawingml/2006/main" xmlns:r="http://schemas.openxmlformats.org/officeDocument/2006/relationships" xmlns:p="http://schemas.openxmlformats.org/presentationml/2006/main">
  <p:tag name="PA" val="v4.1.3"/>
</p:tagLst>
</file>

<file path=ppt/tags/tag139.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40.xml><?xml version="1.0" encoding="utf-8"?>
<p:tagLst xmlns:a="http://schemas.openxmlformats.org/drawingml/2006/main" xmlns:r="http://schemas.openxmlformats.org/officeDocument/2006/relationships" xmlns:p="http://schemas.openxmlformats.org/presentationml/2006/main">
  <p:tag name="PA" val="v4.1.3"/>
</p:tagLst>
</file>

<file path=ppt/tags/tag141.xml><?xml version="1.0" encoding="utf-8"?>
<p:tagLst xmlns:a="http://schemas.openxmlformats.org/drawingml/2006/main" xmlns:r="http://schemas.openxmlformats.org/officeDocument/2006/relationships" xmlns:p="http://schemas.openxmlformats.org/presentationml/2006/main">
  <p:tag name="PA" val="v4.1.3"/>
</p:tagLst>
</file>

<file path=ppt/tags/tag142.xml><?xml version="1.0" encoding="utf-8"?>
<p:tagLst xmlns:a="http://schemas.openxmlformats.org/drawingml/2006/main" xmlns:r="http://schemas.openxmlformats.org/officeDocument/2006/relationships" xmlns:p="http://schemas.openxmlformats.org/presentationml/2006/main">
  <p:tag name="PA" val="v4.1.3"/>
</p:tagLst>
</file>

<file path=ppt/tags/tag143.xml><?xml version="1.0" encoding="utf-8"?>
<p:tagLst xmlns:a="http://schemas.openxmlformats.org/drawingml/2006/main" xmlns:r="http://schemas.openxmlformats.org/officeDocument/2006/relationships" xmlns:p="http://schemas.openxmlformats.org/presentationml/2006/main">
  <p:tag name="PA" val="v4.1.3"/>
</p:tagLst>
</file>

<file path=ppt/tags/tag144.xml><?xml version="1.0" encoding="utf-8"?>
<p:tagLst xmlns:a="http://schemas.openxmlformats.org/drawingml/2006/main" xmlns:r="http://schemas.openxmlformats.org/officeDocument/2006/relationships" xmlns:p="http://schemas.openxmlformats.org/presentationml/2006/main">
  <p:tag name="PA" val="v4.1.3"/>
</p:tagLst>
</file>

<file path=ppt/tags/tag145.xml><?xml version="1.0" encoding="utf-8"?>
<p:tagLst xmlns:a="http://schemas.openxmlformats.org/drawingml/2006/main" xmlns:r="http://schemas.openxmlformats.org/officeDocument/2006/relationships" xmlns:p="http://schemas.openxmlformats.org/presentationml/2006/main">
  <p:tag name="PA" val="v4.1.3"/>
</p:tagLst>
</file>

<file path=ppt/tags/tag146.xml><?xml version="1.0" encoding="utf-8"?>
<p:tagLst xmlns:a="http://schemas.openxmlformats.org/drawingml/2006/main" xmlns:r="http://schemas.openxmlformats.org/officeDocument/2006/relationships" xmlns:p="http://schemas.openxmlformats.org/presentationml/2006/main">
  <p:tag name="PA" val="v4.1.3"/>
</p:tagLst>
</file>

<file path=ppt/tags/tag147.xml><?xml version="1.0" encoding="utf-8"?>
<p:tagLst xmlns:a="http://schemas.openxmlformats.org/drawingml/2006/main" xmlns:r="http://schemas.openxmlformats.org/officeDocument/2006/relationships" xmlns:p="http://schemas.openxmlformats.org/presentationml/2006/main">
  <p:tag name="PA" val="v4.1.3"/>
</p:tagLst>
</file>

<file path=ppt/tags/tag148.xml><?xml version="1.0" encoding="utf-8"?>
<p:tagLst xmlns:a="http://schemas.openxmlformats.org/drawingml/2006/main" xmlns:r="http://schemas.openxmlformats.org/officeDocument/2006/relationships" xmlns:p="http://schemas.openxmlformats.org/presentationml/2006/main">
  <p:tag name="PA" val="v4.1.3"/>
</p:tagLst>
</file>

<file path=ppt/tags/tag149.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50.xml><?xml version="1.0" encoding="utf-8"?>
<p:tagLst xmlns:a="http://schemas.openxmlformats.org/drawingml/2006/main" xmlns:r="http://schemas.openxmlformats.org/officeDocument/2006/relationships" xmlns:p="http://schemas.openxmlformats.org/presentationml/2006/main">
  <p:tag name="PA" val="v4.1.3"/>
</p:tagLst>
</file>

<file path=ppt/tags/tag151.xml><?xml version="1.0" encoding="utf-8"?>
<p:tagLst xmlns:a="http://schemas.openxmlformats.org/drawingml/2006/main" xmlns:r="http://schemas.openxmlformats.org/officeDocument/2006/relationships" xmlns:p="http://schemas.openxmlformats.org/presentationml/2006/main">
  <p:tag name="PA" val="v4.1.3"/>
</p:tagLst>
</file>

<file path=ppt/tags/tag152.xml><?xml version="1.0" encoding="utf-8"?>
<p:tagLst xmlns:a="http://schemas.openxmlformats.org/drawingml/2006/main" xmlns:r="http://schemas.openxmlformats.org/officeDocument/2006/relationships" xmlns:p="http://schemas.openxmlformats.org/presentationml/2006/main">
  <p:tag name="PA" val="v4.1.3"/>
</p:tagLst>
</file>

<file path=ppt/tags/tag153.xml><?xml version="1.0" encoding="utf-8"?>
<p:tagLst xmlns:a="http://schemas.openxmlformats.org/drawingml/2006/main" xmlns:r="http://schemas.openxmlformats.org/officeDocument/2006/relationships" xmlns:p="http://schemas.openxmlformats.org/presentationml/2006/main">
  <p:tag name="PA" val="v4.1.3"/>
</p:tagLst>
</file>

<file path=ppt/tags/tag154.xml><?xml version="1.0" encoding="utf-8"?>
<p:tagLst xmlns:a="http://schemas.openxmlformats.org/drawingml/2006/main" xmlns:r="http://schemas.openxmlformats.org/officeDocument/2006/relationships" xmlns:p="http://schemas.openxmlformats.org/presentationml/2006/main">
  <p:tag name="PA" val="v4.1.3"/>
</p:tagLst>
</file>

<file path=ppt/tags/tag155.xml><?xml version="1.0" encoding="utf-8"?>
<p:tagLst xmlns:a="http://schemas.openxmlformats.org/drawingml/2006/main" xmlns:r="http://schemas.openxmlformats.org/officeDocument/2006/relationships" xmlns:p="http://schemas.openxmlformats.org/presentationml/2006/main">
  <p:tag name="PA" val="v4.1.3"/>
</p:tagLst>
</file>

<file path=ppt/tags/tag156.xml><?xml version="1.0" encoding="utf-8"?>
<p:tagLst xmlns:a="http://schemas.openxmlformats.org/drawingml/2006/main" xmlns:r="http://schemas.openxmlformats.org/officeDocument/2006/relationships" xmlns:p="http://schemas.openxmlformats.org/presentationml/2006/main">
  <p:tag name="PA" val="v4.1.3"/>
</p:tagLst>
</file>

<file path=ppt/tags/tag157.xml><?xml version="1.0" encoding="utf-8"?>
<p:tagLst xmlns:a="http://schemas.openxmlformats.org/drawingml/2006/main" xmlns:r="http://schemas.openxmlformats.org/officeDocument/2006/relationships" xmlns:p="http://schemas.openxmlformats.org/presentationml/2006/main">
  <p:tag name="PA" val="v4.1.3"/>
</p:tagLst>
</file>

<file path=ppt/tags/tag158.xml><?xml version="1.0" encoding="utf-8"?>
<p:tagLst xmlns:a="http://schemas.openxmlformats.org/drawingml/2006/main" xmlns:r="http://schemas.openxmlformats.org/officeDocument/2006/relationships" xmlns:p="http://schemas.openxmlformats.org/presentationml/2006/main">
  <p:tag name="PA" val="v4.1.3"/>
</p:tagLst>
</file>

<file path=ppt/tags/tag159.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60.xml><?xml version="1.0" encoding="utf-8"?>
<p:tagLst xmlns:a="http://schemas.openxmlformats.org/drawingml/2006/main" xmlns:r="http://schemas.openxmlformats.org/officeDocument/2006/relationships" xmlns:p="http://schemas.openxmlformats.org/presentationml/2006/main">
  <p:tag name="PA" val="v4.1.3"/>
</p:tagLst>
</file>

<file path=ppt/tags/tag161.xml><?xml version="1.0" encoding="utf-8"?>
<p:tagLst xmlns:a="http://schemas.openxmlformats.org/drawingml/2006/main" xmlns:r="http://schemas.openxmlformats.org/officeDocument/2006/relationships" xmlns:p="http://schemas.openxmlformats.org/presentationml/2006/main">
  <p:tag name="PA" val="v4.1.3"/>
</p:tagLst>
</file>

<file path=ppt/tags/tag162.xml><?xml version="1.0" encoding="utf-8"?>
<p:tagLst xmlns:a="http://schemas.openxmlformats.org/drawingml/2006/main" xmlns:r="http://schemas.openxmlformats.org/officeDocument/2006/relationships" xmlns:p="http://schemas.openxmlformats.org/presentationml/2006/main">
  <p:tag name="PA" val="v4.1.3"/>
</p:tagLst>
</file>

<file path=ppt/tags/tag163.xml><?xml version="1.0" encoding="utf-8"?>
<p:tagLst xmlns:a="http://schemas.openxmlformats.org/drawingml/2006/main" xmlns:r="http://schemas.openxmlformats.org/officeDocument/2006/relationships" xmlns:p="http://schemas.openxmlformats.org/presentationml/2006/main">
  <p:tag name="PA" val="v4.1.3"/>
</p:tagLst>
</file>

<file path=ppt/tags/tag164.xml><?xml version="1.0" encoding="utf-8"?>
<p:tagLst xmlns:a="http://schemas.openxmlformats.org/drawingml/2006/main" xmlns:r="http://schemas.openxmlformats.org/officeDocument/2006/relationships" xmlns:p="http://schemas.openxmlformats.org/presentationml/2006/main">
  <p:tag name="PA" val="v4.1.3"/>
</p:tagLst>
</file>

<file path=ppt/tags/tag165.xml><?xml version="1.0" encoding="utf-8"?>
<p:tagLst xmlns:a="http://schemas.openxmlformats.org/drawingml/2006/main" xmlns:r="http://schemas.openxmlformats.org/officeDocument/2006/relationships" xmlns:p="http://schemas.openxmlformats.org/presentationml/2006/main">
  <p:tag name="PA" val="v4.1.3"/>
</p:tagLst>
</file>

<file path=ppt/tags/tag166.xml><?xml version="1.0" encoding="utf-8"?>
<p:tagLst xmlns:a="http://schemas.openxmlformats.org/drawingml/2006/main" xmlns:r="http://schemas.openxmlformats.org/officeDocument/2006/relationships" xmlns:p="http://schemas.openxmlformats.org/presentationml/2006/main">
  <p:tag name="PA" val="v4.1.3"/>
</p:tagLst>
</file>

<file path=ppt/tags/tag167.xml><?xml version="1.0" encoding="utf-8"?>
<p:tagLst xmlns:a="http://schemas.openxmlformats.org/drawingml/2006/main" xmlns:r="http://schemas.openxmlformats.org/officeDocument/2006/relationships" xmlns:p="http://schemas.openxmlformats.org/presentationml/2006/main">
  <p:tag name="PA" val="v4.1.3"/>
</p:tagLst>
</file>

<file path=ppt/tags/tag168.xml><?xml version="1.0" encoding="utf-8"?>
<p:tagLst xmlns:a="http://schemas.openxmlformats.org/drawingml/2006/main" xmlns:r="http://schemas.openxmlformats.org/officeDocument/2006/relationships" xmlns:p="http://schemas.openxmlformats.org/presentationml/2006/main">
  <p:tag name="PA" val="v4.1.3"/>
</p:tagLst>
</file>

<file path=ppt/tags/tag169.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70.xml><?xml version="1.0" encoding="utf-8"?>
<p:tagLst xmlns:a="http://schemas.openxmlformats.org/drawingml/2006/main" xmlns:r="http://schemas.openxmlformats.org/officeDocument/2006/relationships" xmlns:p="http://schemas.openxmlformats.org/presentationml/2006/main">
  <p:tag name="PA" val="v4.1.3"/>
</p:tagLst>
</file>

<file path=ppt/tags/tag171.xml><?xml version="1.0" encoding="utf-8"?>
<p:tagLst xmlns:a="http://schemas.openxmlformats.org/drawingml/2006/main" xmlns:r="http://schemas.openxmlformats.org/officeDocument/2006/relationships" xmlns:p="http://schemas.openxmlformats.org/presentationml/2006/main">
  <p:tag name="PA" val="v4.1.3"/>
</p:tagLst>
</file>

<file path=ppt/tags/tag172.xml><?xml version="1.0" encoding="utf-8"?>
<p:tagLst xmlns:a="http://schemas.openxmlformats.org/drawingml/2006/main" xmlns:r="http://schemas.openxmlformats.org/officeDocument/2006/relationships" xmlns:p="http://schemas.openxmlformats.org/presentationml/2006/main">
  <p:tag name="PA" val="v4.1.3"/>
</p:tagLst>
</file>

<file path=ppt/tags/tag173.xml><?xml version="1.0" encoding="utf-8"?>
<p:tagLst xmlns:a="http://schemas.openxmlformats.org/drawingml/2006/main" xmlns:r="http://schemas.openxmlformats.org/officeDocument/2006/relationships" xmlns:p="http://schemas.openxmlformats.org/presentationml/2006/main">
  <p:tag name="PA" val="v4.1.3"/>
</p:tagLst>
</file>

<file path=ppt/tags/tag174.xml><?xml version="1.0" encoding="utf-8"?>
<p:tagLst xmlns:a="http://schemas.openxmlformats.org/drawingml/2006/main" xmlns:r="http://schemas.openxmlformats.org/officeDocument/2006/relationships" xmlns:p="http://schemas.openxmlformats.org/presentationml/2006/main">
  <p:tag name="PA" val="v4.1.3"/>
</p:tagLst>
</file>

<file path=ppt/tags/tag175.xml><?xml version="1.0" encoding="utf-8"?>
<p:tagLst xmlns:a="http://schemas.openxmlformats.org/drawingml/2006/main" xmlns:r="http://schemas.openxmlformats.org/officeDocument/2006/relationships" xmlns:p="http://schemas.openxmlformats.org/presentationml/2006/main">
  <p:tag name="PA" val="v4.1.3"/>
</p:tagLst>
</file>

<file path=ppt/tags/tag176.xml><?xml version="1.0" encoding="utf-8"?>
<p:tagLst xmlns:a="http://schemas.openxmlformats.org/drawingml/2006/main" xmlns:r="http://schemas.openxmlformats.org/officeDocument/2006/relationships" xmlns:p="http://schemas.openxmlformats.org/presentationml/2006/main">
  <p:tag name="PA" val="v4.1.3"/>
</p:tagLst>
</file>

<file path=ppt/tags/tag177.xml><?xml version="1.0" encoding="utf-8"?>
<p:tagLst xmlns:a="http://schemas.openxmlformats.org/drawingml/2006/main" xmlns:r="http://schemas.openxmlformats.org/officeDocument/2006/relationships" xmlns:p="http://schemas.openxmlformats.org/presentationml/2006/main">
  <p:tag name="PA" val="v4.1.3"/>
</p:tagLst>
</file>

<file path=ppt/tags/tag178.xml><?xml version="1.0" encoding="utf-8"?>
<p:tagLst xmlns:a="http://schemas.openxmlformats.org/drawingml/2006/main" xmlns:r="http://schemas.openxmlformats.org/officeDocument/2006/relationships" xmlns:p="http://schemas.openxmlformats.org/presentationml/2006/main">
  <p:tag name="PA" val="v4.1.3"/>
</p:tagLst>
</file>

<file path=ppt/tags/tag179.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80.xml><?xml version="1.0" encoding="utf-8"?>
<p:tagLst xmlns:a="http://schemas.openxmlformats.org/drawingml/2006/main" xmlns:r="http://schemas.openxmlformats.org/officeDocument/2006/relationships" xmlns:p="http://schemas.openxmlformats.org/presentationml/2006/main">
  <p:tag name="PA" val="v4.1.3"/>
</p:tagLst>
</file>

<file path=ppt/tags/tag181.xml><?xml version="1.0" encoding="utf-8"?>
<p:tagLst xmlns:a="http://schemas.openxmlformats.org/drawingml/2006/main" xmlns:r="http://schemas.openxmlformats.org/officeDocument/2006/relationships" xmlns:p="http://schemas.openxmlformats.org/presentationml/2006/main">
  <p:tag name="PA" val="v4.1.3"/>
</p:tagLst>
</file>

<file path=ppt/tags/tag182.xml><?xml version="1.0" encoding="utf-8"?>
<p:tagLst xmlns:a="http://schemas.openxmlformats.org/drawingml/2006/main" xmlns:r="http://schemas.openxmlformats.org/officeDocument/2006/relationships" xmlns:p="http://schemas.openxmlformats.org/presentationml/2006/main">
  <p:tag name="PA" val="v4.1.3"/>
</p:tagLst>
</file>

<file path=ppt/tags/tag183.xml><?xml version="1.0" encoding="utf-8"?>
<p:tagLst xmlns:a="http://schemas.openxmlformats.org/drawingml/2006/main" xmlns:r="http://schemas.openxmlformats.org/officeDocument/2006/relationships" xmlns:p="http://schemas.openxmlformats.org/presentationml/2006/main">
  <p:tag name="PA" val="v4.1.3"/>
</p:tagLst>
</file>

<file path=ppt/tags/tag184.xml><?xml version="1.0" encoding="utf-8"?>
<p:tagLst xmlns:a="http://schemas.openxmlformats.org/drawingml/2006/main" xmlns:r="http://schemas.openxmlformats.org/officeDocument/2006/relationships" xmlns:p="http://schemas.openxmlformats.org/presentationml/2006/main">
  <p:tag name="PA" val="v4.1.3"/>
</p:tagLst>
</file>

<file path=ppt/tags/tag185.xml><?xml version="1.0" encoding="utf-8"?>
<p:tagLst xmlns:a="http://schemas.openxmlformats.org/drawingml/2006/main" xmlns:r="http://schemas.openxmlformats.org/officeDocument/2006/relationships" xmlns:p="http://schemas.openxmlformats.org/presentationml/2006/main">
  <p:tag name="PA" val="v4.1.3"/>
</p:tagLst>
</file>

<file path=ppt/tags/tag186.xml><?xml version="1.0" encoding="utf-8"?>
<p:tagLst xmlns:a="http://schemas.openxmlformats.org/drawingml/2006/main" xmlns:r="http://schemas.openxmlformats.org/officeDocument/2006/relationships" xmlns:p="http://schemas.openxmlformats.org/presentationml/2006/main">
  <p:tag name="PA" val="v4.1.3"/>
</p:tagLst>
</file>

<file path=ppt/tags/tag187.xml><?xml version="1.0" encoding="utf-8"?>
<p:tagLst xmlns:a="http://schemas.openxmlformats.org/drawingml/2006/main" xmlns:r="http://schemas.openxmlformats.org/officeDocument/2006/relationships" xmlns:p="http://schemas.openxmlformats.org/presentationml/2006/main">
  <p:tag name="PA" val="v4.1.3"/>
</p:tagLst>
</file>

<file path=ppt/tags/tag188.xml><?xml version="1.0" encoding="utf-8"?>
<p:tagLst xmlns:a="http://schemas.openxmlformats.org/drawingml/2006/main" xmlns:r="http://schemas.openxmlformats.org/officeDocument/2006/relationships" xmlns:p="http://schemas.openxmlformats.org/presentationml/2006/main">
  <p:tag name="PA" val="v4.1.3"/>
</p:tagLst>
</file>

<file path=ppt/tags/tag189.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190.xml><?xml version="1.0" encoding="utf-8"?>
<p:tagLst xmlns:a="http://schemas.openxmlformats.org/drawingml/2006/main" xmlns:r="http://schemas.openxmlformats.org/officeDocument/2006/relationships" xmlns:p="http://schemas.openxmlformats.org/presentationml/2006/main">
  <p:tag name="PA" val="v4.1.3"/>
</p:tagLst>
</file>

<file path=ppt/tags/tag191.xml><?xml version="1.0" encoding="utf-8"?>
<p:tagLst xmlns:a="http://schemas.openxmlformats.org/drawingml/2006/main" xmlns:r="http://schemas.openxmlformats.org/officeDocument/2006/relationships" xmlns:p="http://schemas.openxmlformats.org/presentationml/2006/main">
  <p:tag name="PA" val="v4.1.3"/>
</p:tagLst>
</file>

<file path=ppt/tags/tag192.xml><?xml version="1.0" encoding="utf-8"?>
<p:tagLst xmlns:a="http://schemas.openxmlformats.org/drawingml/2006/main" xmlns:r="http://schemas.openxmlformats.org/officeDocument/2006/relationships" xmlns:p="http://schemas.openxmlformats.org/presentationml/2006/main">
  <p:tag name="PA" val="v4.1.3"/>
</p:tagLst>
</file>

<file path=ppt/tags/tag193.xml><?xml version="1.0" encoding="utf-8"?>
<p:tagLst xmlns:a="http://schemas.openxmlformats.org/drawingml/2006/main" xmlns:r="http://schemas.openxmlformats.org/officeDocument/2006/relationships" xmlns:p="http://schemas.openxmlformats.org/presentationml/2006/main">
  <p:tag name="PA" val="v4.1.3"/>
</p:tagLst>
</file>

<file path=ppt/tags/tag194.xml><?xml version="1.0" encoding="utf-8"?>
<p:tagLst xmlns:a="http://schemas.openxmlformats.org/drawingml/2006/main" xmlns:r="http://schemas.openxmlformats.org/officeDocument/2006/relationships" xmlns:p="http://schemas.openxmlformats.org/presentationml/2006/main">
  <p:tag name="PA" val="v4.1.3"/>
</p:tagLst>
</file>

<file path=ppt/tags/tag195.xml><?xml version="1.0" encoding="utf-8"?>
<p:tagLst xmlns:a="http://schemas.openxmlformats.org/drawingml/2006/main" xmlns:r="http://schemas.openxmlformats.org/officeDocument/2006/relationships" xmlns:p="http://schemas.openxmlformats.org/presentationml/2006/main">
  <p:tag name="PA" val="v4.1.3"/>
</p:tagLst>
</file>

<file path=ppt/tags/tag196.xml><?xml version="1.0" encoding="utf-8"?>
<p:tagLst xmlns:a="http://schemas.openxmlformats.org/drawingml/2006/main" xmlns:r="http://schemas.openxmlformats.org/officeDocument/2006/relationships" xmlns:p="http://schemas.openxmlformats.org/presentationml/2006/main">
  <p:tag name="PA" val="v4.1.3"/>
</p:tagLst>
</file>

<file path=ppt/tags/tag197.xml><?xml version="1.0" encoding="utf-8"?>
<p:tagLst xmlns:a="http://schemas.openxmlformats.org/drawingml/2006/main" xmlns:r="http://schemas.openxmlformats.org/officeDocument/2006/relationships" xmlns:p="http://schemas.openxmlformats.org/presentationml/2006/main">
  <p:tag name="PA" val="v4.1.3"/>
</p:tagLst>
</file>

<file path=ppt/tags/tag198.xml><?xml version="1.0" encoding="utf-8"?>
<p:tagLst xmlns:a="http://schemas.openxmlformats.org/drawingml/2006/main" xmlns:r="http://schemas.openxmlformats.org/officeDocument/2006/relationships" xmlns:p="http://schemas.openxmlformats.org/presentationml/2006/main">
  <p:tag name="PA" val="v4.1.3"/>
</p:tagLst>
</file>

<file path=ppt/tags/tag19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00.xml><?xml version="1.0" encoding="utf-8"?>
<p:tagLst xmlns:a="http://schemas.openxmlformats.org/drawingml/2006/main" xmlns:r="http://schemas.openxmlformats.org/officeDocument/2006/relationships" xmlns:p="http://schemas.openxmlformats.org/presentationml/2006/main">
  <p:tag name="PA" val="v4.1.3"/>
</p:tagLst>
</file>

<file path=ppt/tags/tag201.xml><?xml version="1.0" encoding="utf-8"?>
<p:tagLst xmlns:a="http://schemas.openxmlformats.org/drawingml/2006/main" xmlns:r="http://schemas.openxmlformats.org/officeDocument/2006/relationships" xmlns:p="http://schemas.openxmlformats.org/presentationml/2006/main">
  <p:tag name="PA" val="v4.1.3"/>
</p:tagLst>
</file>

<file path=ppt/tags/tag202.xml><?xml version="1.0" encoding="utf-8"?>
<p:tagLst xmlns:a="http://schemas.openxmlformats.org/drawingml/2006/main" xmlns:r="http://schemas.openxmlformats.org/officeDocument/2006/relationships" xmlns:p="http://schemas.openxmlformats.org/presentationml/2006/main">
  <p:tag name="PA" val="v4.1.3"/>
</p:tagLst>
</file>

<file path=ppt/tags/tag203.xml><?xml version="1.0" encoding="utf-8"?>
<p:tagLst xmlns:a="http://schemas.openxmlformats.org/drawingml/2006/main" xmlns:r="http://schemas.openxmlformats.org/officeDocument/2006/relationships" xmlns:p="http://schemas.openxmlformats.org/presentationml/2006/main">
  <p:tag name="PA" val="v4.1.3"/>
</p:tagLst>
</file>

<file path=ppt/tags/tag204.xml><?xml version="1.0" encoding="utf-8"?>
<p:tagLst xmlns:a="http://schemas.openxmlformats.org/drawingml/2006/main" xmlns:r="http://schemas.openxmlformats.org/officeDocument/2006/relationships" xmlns:p="http://schemas.openxmlformats.org/presentationml/2006/main">
  <p:tag name="PA" val="v4.1.3"/>
</p:tagLst>
</file>

<file path=ppt/tags/tag205.xml><?xml version="1.0" encoding="utf-8"?>
<p:tagLst xmlns:a="http://schemas.openxmlformats.org/drawingml/2006/main" xmlns:r="http://schemas.openxmlformats.org/officeDocument/2006/relationships" xmlns:p="http://schemas.openxmlformats.org/presentationml/2006/main">
  <p:tag name="PA" val="v4.1.3"/>
</p:tagLst>
</file>

<file path=ppt/tags/tag206.xml><?xml version="1.0" encoding="utf-8"?>
<p:tagLst xmlns:a="http://schemas.openxmlformats.org/drawingml/2006/main" xmlns:r="http://schemas.openxmlformats.org/officeDocument/2006/relationships" xmlns:p="http://schemas.openxmlformats.org/presentationml/2006/main">
  <p:tag name="PA" val="v4.1.3"/>
</p:tagLst>
</file>

<file path=ppt/tags/tag207.xml><?xml version="1.0" encoding="utf-8"?>
<p:tagLst xmlns:a="http://schemas.openxmlformats.org/drawingml/2006/main" xmlns:r="http://schemas.openxmlformats.org/officeDocument/2006/relationships" xmlns:p="http://schemas.openxmlformats.org/presentationml/2006/main">
  <p:tag name="PA" val="v4.1.3"/>
</p:tagLst>
</file>

<file path=ppt/tags/tag208.xml><?xml version="1.0" encoding="utf-8"?>
<p:tagLst xmlns:a="http://schemas.openxmlformats.org/drawingml/2006/main" xmlns:r="http://schemas.openxmlformats.org/officeDocument/2006/relationships" xmlns:p="http://schemas.openxmlformats.org/presentationml/2006/main">
  <p:tag name="PA" val="v4.1.3"/>
</p:tagLst>
</file>

<file path=ppt/tags/tag209.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10.xml><?xml version="1.0" encoding="utf-8"?>
<p:tagLst xmlns:a="http://schemas.openxmlformats.org/drawingml/2006/main" xmlns:r="http://schemas.openxmlformats.org/officeDocument/2006/relationships" xmlns:p="http://schemas.openxmlformats.org/presentationml/2006/main">
  <p:tag name="PA" val="v4.1.3"/>
</p:tagLst>
</file>

<file path=ppt/tags/tag211.xml><?xml version="1.0" encoding="utf-8"?>
<p:tagLst xmlns:a="http://schemas.openxmlformats.org/drawingml/2006/main" xmlns:r="http://schemas.openxmlformats.org/officeDocument/2006/relationships" xmlns:p="http://schemas.openxmlformats.org/presentationml/2006/main">
  <p:tag name="PA" val="v4.1.3"/>
</p:tagLst>
</file>

<file path=ppt/tags/tag212.xml><?xml version="1.0" encoding="utf-8"?>
<p:tagLst xmlns:a="http://schemas.openxmlformats.org/drawingml/2006/main" xmlns:r="http://schemas.openxmlformats.org/officeDocument/2006/relationships" xmlns:p="http://schemas.openxmlformats.org/presentationml/2006/main">
  <p:tag name="PA" val="v4.1.3"/>
</p:tagLst>
</file>

<file path=ppt/tags/tag213.xml><?xml version="1.0" encoding="utf-8"?>
<p:tagLst xmlns:a="http://schemas.openxmlformats.org/drawingml/2006/main" xmlns:r="http://schemas.openxmlformats.org/officeDocument/2006/relationships" xmlns:p="http://schemas.openxmlformats.org/presentationml/2006/main">
  <p:tag name="PA" val="v4.1.3"/>
</p:tagLst>
</file>

<file path=ppt/tags/tag214.xml><?xml version="1.0" encoding="utf-8"?>
<p:tagLst xmlns:a="http://schemas.openxmlformats.org/drawingml/2006/main" xmlns:r="http://schemas.openxmlformats.org/officeDocument/2006/relationships" xmlns:p="http://schemas.openxmlformats.org/presentationml/2006/main">
  <p:tag name="PA" val="v4.1.3"/>
</p:tagLst>
</file>

<file path=ppt/tags/tag215.xml><?xml version="1.0" encoding="utf-8"?>
<p:tagLst xmlns:a="http://schemas.openxmlformats.org/drawingml/2006/main" xmlns:r="http://schemas.openxmlformats.org/officeDocument/2006/relationships" xmlns:p="http://schemas.openxmlformats.org/presentationml/2006/main">
  <p:tag name="PA" val="v4.1.3"/>
</p:tagLst>
</file>

<file path=ppt/tags/tag216.xml><?xml version="1.0" encoding="utf-8"?>
<p:tagLst xmlns:a="http://schemas.openxmlformats.org/drawingml/2006/main" xmlns:r="http://schemas.openxmlformats.org/officeDocument/2006/relationships" xmlns:p="http://schemas.openxmlformats.org/presentationml/2006/main">
  <p:tag name="PA" val="v4.1.3"/>
</p:tagLst>
</file>

<file path=ppt/tags/tag217.xml><?xml version="1.0" encoding="utf-8"?>
<p:tagLst xmlns:a="http://schemas.openxmlformats.org/drawingml/2006/main" xmlns:r="http://schemas.openxmlformats.org/officeDocument/2006/relationships" xmlns:p="http://schemas.openxmlformats.org/presentationml/2006/main">
  <p:tag name="PA" val="v4.1.3"/>
</p:tagLst>
</file>

<file path=ppt/tags/tag218.xml><?xml version="1.0" encoding="utf-8"?>
<p:tagLst xmlns:a="http://schemas.openxmlformats.org/drawingml/2006/main" xmlns:r="http://schemas.openxmlformats.org/officeDocument/2006/relationships" xmlns:p="http://schemas.openxmlformats.org/presentationml/2006/main">
  <p:tag name="PA" val="v4.1.3"/>
</p:tagLst>
</file>

<file path=ppt/tags/tag219.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20.xml><?xml version="1.0" encoding="utf-8"?>
<p:tagLst xmlns:a="http://schemas.openxmlformats.org/drawingml/2006/main" xmlns:r="http://schemas.openxmlformats.org/officeDocument/2006/relationships" xmlns:p="http://schemas.openxmlformats.org/presentationml/2006/main">
  <p:tag name="PA" val="v4.1.3"/>
</p:tagLst>
</file>

<file path=ppt/tags/tag221.xml><?xml version="1.0" encoding="utf-8"?>
<p:tagLst xmlns:a="http://schemas.openxmlformats.org/drawingml/2006/main" xmlns:r="http://schemas.openxmlformats.org/officeDocument/2006/relationships" xmlns:p="http://schemas.openxmlformats.org/presentationml/2006/main">
  <p:tag name="PA" val="v4.1.3"/>
</p:tagLst>
</file>

<file path=ppt/tags/tag222.xml><?xml version="1.0" encoding="utf-8"?>
<p:tagLst xmlns:a="http://schemas.openxmlformats.org/drawingml/2006/main" xmlns:r="http://schemas.openxmlformats.org/officeDocument/2006/relationships" xmlns:p="http://schemas.openxmlformats.org/presentationml/2006/main">
  <p:tag name="PA" val="v4.1.3"/>
</p:tagLst>
</file>

<file path=ppt/tags/tag223.xml><?xml version="1.0" encoding="utf-8"?>
<p:tagLst xmlns:a="http://schemas.openxmlformats.org/drawingml/2006/main" xmlns:r="http://schemas.openxmlformats.org/officeDocument/2006/relationships" xmlns:p="http://schemas.openxmlformats.org/presentationml/2006/main">
  <p:tag name="PA" val="v4.1.3"/>
</p:tagLst>
</file>

<file path=ppt/tags/tag224.xml><?xml version="1.0" encoding="utf-8"?>
<p:tagLst xmlns:a="http://schemas.openxmlformats.org/drawingml/2006/main" xmlns:r="http://schemas.openxmlformats.org/officeDocument/2006/relationships" xmlns:p="http://schemas.openxmlformats.org/presentationml/2006/main">
  <p:tag name="PA" val="v4.1.3"/>
</p:tagLst>
</file>

<file path=ppt/tags/tag225.xml><?xml version="1.0" encoding="utf-8"?>
<p:tagLst xmlns:a="http://schemas.openxmlformats.org/drawingml/2006/main" xmlns:r="http://schemas.openxmlformats.org/officeDocument/2006/relationships" xmlns:p="http://schemas.openxmlformats.org/presentationml/2006/main">
  <p:tag name="PA" val="v4.1.3"/>
</p:tagLst>
</file>

<file path=ppt/tags/tag226.xml><?xml version="1.0" encoding="utf-8"?>
<p:tagLst xmlns:a="http://schemas.openxmlformats.org/drawingml/2006/main" xmlns:r="http://schemas.openxmlformats.org/officeDocument/2006/relationships" xmlns:p="http://schemas.openxmlformats.org/presentationml/2006/main">
  <p:tag name="PA" val="v4.1.3"/>
</p:tagLst>
</file>

<file path=ppt/tags/tag227.xml><?xml version="1.0" encoding="utf-8"?>
<p:tagLst xmlns:a="http://schemas.openxmlformats.org/drawingml/2006/main" xmlns:r="http://schemas.openxmlformats.org/officeDocument/2006/relationships" xmlns:p="http://schemas.openxmlformats.org/presentationml/2006/main">
  <p:tag name="PA" val="v4.1.3"/>
</p:tagLst>
</file>

<file path=ppt/tags/tag228.xml><?xml version="1.0" encoding="utf-8"?>
<p:tagLst xmlns:a="http://schemas.openxmlformats.org/drawingml/2006/main" xmlns:r="http://schemas.openxmlformats.org/officeDocument/2006/relationships" xmlns:p="http://schemas.openxmlformats.org/presentationml/2006/main">
  <p:tag name="PA" val="v4.1.3"/>
</p:tagLst>
</file>

<file path=ppt/tags/tag229.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30.xml><?xml version="1.0" encoding="utf-8"?>
<p:tagLst xmlns:a="http://schemas.openxmlformats.org/drawingml/2006/main" xmlns:r="http://schemas.openxmlformats.org/officeDocument/2006/relationships" xmlns:p="http://schemas.openxmlformats.org/presentationml/2006/main">
  <p:tag name="PA" val="v4.1.3"/>
</p:tagLst>
</file>

<file path=ppt/tags/tag231.xml><?xml version="1.0" encoding="utf-8"?>
<p:tagLst xmlns:a="http://schemas.openxmlformats.org/drawingml/2006/main" xmlns:r="http://schemas.openxmlformats.org/officeDocument/2006/relationships" xmlns:p="http://schemas.openxmlformats.org/presentationml/2006/main">
  <p:tag name="PA" val="v4.1.3"/>
</p:tagLst>
</file>

<file path=ppt/tags/tag232.xml><?xml version="1.0" encoding="utf-8"?>
<p:tagLst xmlns:a="http://schemas.openxmlformats.org/drawingml/2006/main" xmlns:r="http://schemas.openxmlformats.org/officeDocument/2006/relationships" xmlns:p="http://schemas.openxmlformats.org/presentationml/2006/main">
  <p:tag name="PA" val="v4.1.3"/>
</p:tagLst>
</file>

<file path=ppt/tags/tag233.xml><?xml version="1.0" encoding="utf-8"?>
<p:tagLst xmlns:a="http://schemas.openxmlformats.org/drawingml/2006/main" xmlns:r="http://schemas.openxmlformats.org/officeDocument/2006/relationships" xmlns:p="http://schemas.openxmlformats.org/presentationml/2006/main">
  <p:tag name="PA" val="v4.1.3"/>
</p:tagLst>
</file>

<file path=ppt/tags/tag234.xml><?xml version="1.0" encoding="utf-8"?>
<p:tagLst xmlns:a="http://schemas.openxmlformats.org/drawingml/2006/main" xmlns:r="http://schemas.openxmlformats.org/officeDocument/2006/relationships" xmlns:p="http://schemas.openxmlformats.org/presentationml/2006/main">
  <p:tag name="PA" val="v4.1.3"/>
</p:tagLst>
</file>

<file path=ppt/tags/tag235.xml><?xml version="1.0" encoding="utf-8"?>
<p:tagLst xmlns:a="http://schemas.openxmlformats.org/drawingml/2006/main" xmlns:r="http://schemas.openxmlformats.org/officeDocument/2006/relationships" xmlns:p="http://schemas.openxmlformats.org/presentationml/2006/main">
  <p:tag name="PA" val="v4.1.3"/>
</p:tagLst>
</file>

<file path=ppt/tags/tag236.xml><?xml version="1.0" encoding="utf-8"?>
<p:tagLst xmlns:a="http://schemas.openxmlformats.org/drawingml/2006/main" xmlns:r="http://schemas.openxmlformats.org/officeDocument/2006/relationships" xmlns:p="http://schemas.openxmlformats.org/presentationml/2006/main">
  <p:tag name="PA" val="v4.1.3"/>
</p:tagLst>
</file>

<file path=ppt/tags/tag237.xml><?xml version="1.0" encoding="utf-8"?>
<p:tagLst xmlns:a="http://schemas.openxmlformats.org/drawingml/2006/main" xmlns:r="http://schemas.openxmlformats.org/officeDocument/2006/relationships" xmlns:p="http://schemas.openxmlformats.org/presentationml/2006/main">
  <p:tag name="PA" val="v4.1.3"/>
</p:tagLst>
</file>

<file path=ppt/tags/tag238.xml><?xml version="1.0" encoding="utf-8"?>
<p:tagLst xmlns:a="http://schemas.openxmlformats.org/drawingml/2006/main" xmlns:r="http://schemas.openxmlformats.org/officeDocument/2006/relationships" xmlns:p="http://schemas.openxmlformats.org/presentationml/2006/main">
  <p:tag name="PA" val="v4.1.3"/>
</p:tagLst>
</file>

<file path=ppt/tags/tag239.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40.xml><?xml version="1.0" encoding="utf-8"?>
<p:tagLst xmlns:a="http://schemas.openxmlformats.org/drawingml/2006/main" xmlns:r="http://schemas.openxmlformats.org/officeDocument/2006/relationships" xmlns:p="http://schemas.openxmlformats.org/presentationml/2006/main">
  <p:tag name="PA" val="v4.1.3"/>
</p:tagLst>
</file>

<file path=ppt/tags/tag241.xml><?xml version="1.0" encoding="utf-8"?>
<p:tagLst xmlns:a="http://schemas.openxmlformats.org/drawingml/2006/main" xmlns:r="http://schemas.openxmlformats.org/officeDocument/2006/relationships" xmlns:p="http://schemas.openxmlformats.org/presentationml/2006/main">
  <p:tag name="PA" val="v4.1.3"/>
</p:tagLst>
</file>

<file path=ppt/tags/tag242.xml><?xml version="1.0" encoding="utf-8"?>
<p:tagLst xmlns:a="http://schemas.openxmlformats.org/drawingml/2006/main" xmlns:r="http://schemas.openxmlformats.org/officeDocument/2006/relationships" xmlns:p="http://schemas.openxmlformats.org/presentationml/2006/main">
  <p:tag name="PA" val="v4.1.3"/>
</p:tagLst>
</file>

<file path=ppt/tags/tag243.xml><?xml version="1.0" encoding="utf-8"?>
<p:tagLst xmlns:a="http://schemas.openxmlformats.org/drawingml/2006/main" xmlns:r="http://schemas.openxmlformats.org/officeDocument/2006/relationships" xmlns:p="http://schemas.openxmlformats.org/presentationml/2006/main">
  <p:tag name="PA" val="v4.1.3"/>
</p:tagLst>
</file>

<file path=ppt/tags/tag244.xml><?xml version="1.0" encoding="utf-8"?>
<p:tagLst xmlns:a="http://schemas.openxmlformats.org/drawingml/2006/main" xmlns:r="http://schemas.openxmlformats.org/officeDocument/2006/relationships" xmlns:p="http://schemas.openxmlformats.org/presentationml/2006/main">
  <p:tag name="PA" val="v4.1.3"/>
</p:tagLst>
</file>

<file path=ppt/tags/tag245.xml><?xml version="1.0" encoding="utf-8"?>
<p:tagLst xmlns:a="http://schemas.openxmlformats.org/drawingml/2006/main" xmlns:r="http://schemas.openxmlformats.org/officeDocument/2006/relationships" xmlns:p="http://schemas.openxmlformats.org/presentationml/2006/main">
  <p:tag name="PA" val="v4.1.3"/>
</p:tagLst>
</file>

<file path=ppt/tags/tag246.xml><?xml version="1.0" encoding="utf-8"?>
<p:tagLst xmlns:a="http://schemas.openxmlformats.org/drawingml/2006/main" xmlns:r="http://schemas.openxmlformats.org/officeDocument/2006/relationships" xmlns:p="http://schemas.openxmlformats.org/presentationml/2006/main">
  <p:tag name="PA" val="v4.1.3"/>
</p:tagLst>
</file>

<file path=ppt/tags/tag247.xml><?xml version="1.0" encoding="utf-8"?>
<p:tagLst xmlns:a="http://schemas.openxmlformats.org/drawingml/2006/main" xmlns:r="http://schemas.openxmlformats.org/officeDocument/2006/relationships" xmlns:p="http://schemas.openxmlformats.org/presentationml/2006/main">
  <p:tag name="PA" val="v4.1.3"/>
</p:tagLst>
</file>

<file path=ppt/tags/tag248.xml><?xml version="1.0" encoding="utf-8"?>
<p:tagLst xmlns:a="http://schemas.openxmlformats.org/drawingml/2006/main" xmlns:r="http://schemas.openxmlformats.org/officeDocument/2006/relationships" xmlns:p="http://schemas.openxmlformats.org/presentationml/2006/main">
  <p:tag name="PA" val="v4.1.3"/>
</p:tagLst>
</file>

<file path=ppt/tags/tag249.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50.xml><?xml version="1.0" encoding="utf-8"?>
<p:tagLst xmlns:a="http://schemas.openxmlformats.org/drawingml/2006/main" xmlns:r="http://schemas.openxmlformats.org/officeDocument/2006/relationships" xmlns:p="http://schemas.openxmlformats.org/presentationml/2006/main">
  <p:tag name="PA" val="v4.1.3"/>
</p:tagLst>
</file>

<file path=ppt/tags/tag251.xml><?xml version="1.0" encoding="utf-8"?>
<p:tagLst xmlns:a="http://schemas.openxmlformats.org/drawingml/2006/main" xmlns:r="http://schemas.openxmlformats.org/officeDocument/2006/relationships" xmlns:p="http://schemas.openxmlformats.org/presentationml/2006/main">
  <p:tag name="PA" val="v4.1.3"/>
</p:tagLst>
</file>

<file path=ppt/tags/tag252.xml><?xml version="1.0" encoding="utf-8"?>
<p:tagLst xmlns:a="http://schemas.openxmlformats.org/drawingml/2006/main" xmlns:r="http://schemas.openxmlformats.org/officeDocument/2006/relationships" xmlns:p="http://schemas.openxmlformats.org/presentationml/2006/main">
  <p:tag name="PA" val="v4.1.3"/>
</p:tagLst>
</file>

<file path=ppt/tags/tag253.xml><?xml version="1.0" encoding="utf-8"?>
<p:tagLst xmlns:a="http://schemas.openxmlformats.org/drawingml/2006/main" xmlns:r="http://schemas.openxmlformats.org/officeDocument/2006/relationships" xmlns:p="http://schemas.openxmlformats.org/presentationml/2006/main">
  <p:tag name="PA" val="v4.1.3"/>
</p:tagLst>
</file>

<file path=ppt/tags/tag254.xml><?xml version="1.0" encoding="utf-8"?>
<p:tagLst xmlns:a="http://schemas.openxmlformats.org/drawingml/2006/main" xmlns:r="http://schemas.openxmlformats.org/officeDocument/2006/relationships" xmlns:p="http://schemas.openxmlformats.org/presentationml/2006/main">
  <p:tag name="PA" val="v4.1.3"/>
</p:tagLst>
</file>

<file path=ppt/tags/tag255.xml><?xml version="1.0" encoding="utf-8"?>
<p:tagLst xmlns:a="http://schemas.openxmlformats.org/drawingml/2006/main" xmlns:r="http://schemas.openxmlformats.org/officeDocument/2006/relationships" xmlns:p="http://schemas.openxmlformats.org/presentationml/2006/main">
  <p:tag name="PA" val="v4.1.3"/>
</p:tagLst>
</file>

<file path=ppt/tags/tag256.xml><?xml version="1.0" encoding="utf-8"?>
<p:tagLst xmlns:a="http://schemas.openxmlformats.org/drawingml/2006/main" xmlns:r="http://schemas.openxmlformats.org/officeDocument/2006/relationships" xmlns:p="http://schemas.openxmlformats.org/presentationml/2006/main">
  <p:tag name="PA" val="v4.1.3"/>
</p:tagLst>
</file>

<file path=ppt/tags/tag257.xml><?xml version="1.0" encoding="utf-8"?>
<p:tagLst xmlns:a="http://schemas.openxmlformats.org/drawingml/2006/main" xmlns:r="http://schemas.openxmlformats.org/officeDocument/2006/relationships" xmlns:p="http://schemas.openxmlformats.org/presentationml/2006/main">
  <p:tag name="PA" val="v4.1.3"/>
</p:tagLst>
</file>

<file path=ppt/tags/tag258.xml><?xml version="1.0" encoding="utf-8"?>
<p:tagLst xmlns:a="http://schemas.openxmlformats.org/drawingml/2006/main" xmlns:r="http://schemas.openxmlformats.org/officeDocument/2006/relationships" xmlns:p="http://schemas.openxmlformats.org/presentationml/2006/main">
  <p:tag name="PA" val="v4.1.3"/>
</p:tagLst>
</file>

<file path=ppt/tags/tag259.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60.xml><?xml version="1.0" encoding="utf-8"?>
<p:tagLst xmlns:a="http://schemas.openxmlformats.org/drawingml/2006/main" xmlns:r="http://schemas.openxmlformats.org/officeDocument/2006/relationships" xmlns:p="http://schemas.openxmlformats.org/presentationml/2006/main">
  <p:tag name="PA" val="v4.1.3"/>
</p:tagLst>
</file>

<file path=ppt/tags/tag261.xml><?xml version="1.0" encoding="utf-8"?>
<p:tagLst xmlns:a="http://schemas.openxmlformats.org/drawingml/2006/main" xmlns:r="http://schemas.openxmlformats.org/officeDocument/2006/relationships" xmlns:p="http://schemas.openxmlformats.org/presentationml/2006/main">
  <p:tag name="PA" val="v4.1.3"/>
</p:tagLst>
</file>

<file path=ppt/tags/tag262.xml><?xml version="1.0" encoding="utf-8"?>
<p:tagLst xmlns:a="http://schemas.openxmlformats.org/drawingml/2006/main" xmlns:r="http://schemas.openxmlformats.org/officeDocument/2006/relationships" xmlns:p="http://schemas.openxmlformats.org/presentationml/2006/main">
  <p:tag name="PA" val="v4.1.3"/>
</p:tagLst>
</file>

<file path=ppt/tags/tag263.xml><?xml version="1.0" encoding="utf-8"?>
<p:tagLst xmlns:a="http://schemas.openxmlformats.org/drawingml/2006/main" xmlns:r="http://schemas.openxmlformats.org/officeDocument/2006/relationships" xmlns:p="http://schemas.openxmlformats.org/presentationml/2006/main">
  <p:tag name="PA" val="v4.1.3"/>
</p:tagLst>
</file>

<file path=ppt/tags/tag264.xml><?xml version="1.0" encoding="utf-8"?>
<p:tagLst xmlns:a="http://schemas.openxmlformats.org/drawingml/2006/main" xmlns:r="http://schemas.openxmlformats.org/officeDocument/2006/relationships" xmlns:p="http://schemas.openxmlformats.org/presentationml/2006/main">
  <p:tag name="PA" val="v4.1.3"/>
</p:tagLst>
</file>

<file path=ppt/tags/tag265.xml><?xml version="1.0" encoding="utf-8"?>
<p:tagLst xmlns:a="http://schemas.openxmlformats.org/drawingml/2006/main" xmlns:r="http://schemas.openxmlformats.org/officeDocument/2006/relationships" xmlns:p="http://schemas.openxmlformats.org/presentationml/2006/main">
  <p:tag name="PA" val="v4.1.3"/>
</p:tagLst>
</file>

<file path=ppt/tags/tag266.xml><?xml version="1.0" encoding="utf-8"?>
<p:tagLst xmlns:a="http://schemas.openxmlformats.org/drawingml/2006/main" xmlns:r="http://schemas.openxmlformats.org/officeDocument/2006/relationships" xmlns:p="http://schemas.openxmlformats.org/presentationml/2006/main">
  <p:tag name="PA" val="v4.1.3"/>
</p:tagLst>
</file>

<file path=ppt/tags/tag267.xml><?xml version="1.0" encoding="utf-8"?>
<p:tagLst xmlns:a="http://schemas.openxmlformats.org/drawingml/2006/main" xmlns:r="http://schemas.openxmlformats.org/officeDocument/2006/relationships" xmlns:p="http://schemas.openxmlformats.org/presentationml/2006/main">
  <p:tag name="PA" val="v4.1.3"/>
</p:tagLst>
</file>

<file path=ppt/tags/tag268.xml><?xml version="1.0" encoding="utf-8"?>
<p:tagLst xmlns:a="http://schemas.openxmlformats.org/drawingml/2006/main" xmlns:r="http://schemas.openxmlformats.org/officeDocument/2006/relationships" xmlns:p="http://schemas.openxmlformats.org/presentationml/2006/main">
  <p:tag name="PA" val="v4.1.3"/>
</p:tagLst>
</file>

<file path=ppt/tags/tag269.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70.xml><?xml version="1.0" encoding="utf-8"?>
<p:tagLst xmlns:a="http://schemas.openxmlformats.org/drawingml/2006/main" xmlns:r="http://schemas.openxmlformats.org/officeDocument/2006/relationships" xmlns:p="http://schemas.openxmlformats.org/presentationml/2006/main">
  <p:tag name="PA" val="v4.1.3"/>
</p:tagLst>
</file>

<file path=ppt/tags/tag271.xml><?xml version="1.0" encoding="utf-8"?>
<p:tagLst xmlns:a="http://schemas.openxmlformats.org/drawingml/2006/main" xmlns:r="http://schemas.openxmlformats.org/officeDocument/2006/relationships" xmlns:p="http://schemas.openxmlformats.org/presentationml/2006/main">
  <p:tag name="PA" val="v4.1.3"/>
</p:tagLst>
</file>

<file path=ppt/tags/tag272.xml><?xml version="1.0" encoding="utf-8"?>
<p:tagLst xmlns:a="http://schemas.openxmlformats.org/drawingml/2006/main" xmlns:r="http://schemas.openxmlformats.org/officeDocument/2006/relationships" xmlns:p="http://schemas.openxmlformats.org/presentationml/2006/main">
  <p:tag name="PA" val="v4.1.3"/>
</p:tagLst>
</file>

<file path=ppt/tags/tag273.xml><?xml version="1.0" encoding="utf-8"?>
<p:tagLst xmlns:a="http://schemas.openxmlformats.org/drawingml/2006/main" xmlns:r="http://schemas.openxmlformats.org/officeDocument/2006/relationships" xmlns:p="http://schemas.openxmlformats.org/presentationml/2006/main">
  <p:tag name="PA" val="v4.1.3"/>
</p:tagLst>
</file>

<file path=ppt/tags/tag274.xml><?xml version="1.0" encoding="utf-8"?>
<p:tagLst xmlns:a="http://schemas.openxmlformats.org/drawingml/2006/main" xmlns:r="http://schemas.openxmlformats.org/officeDocument/2006/relationships" xmlns:p="http://schemas.openxmlformats.org/presentationml/2006/main">
  <p:tag name="PA" val="v4.1.3"/>
</p:tagLst>
</file>

<file path=ppt/tags/tag275.xml><?xml version="1.0" encoding="utf-8"?>
<p:tagLst xmlns:a="http://schemas.openxmlformats.org/drawingml/2006/main" xmlns:r="http://schemas.openxmlformats.org/officeDocument/2006/relationships" xmlns:p="http://schemas.openxmlformats.org/presentationml/2006/main">
  <p:tag name="PA" val="v4.1.3"/>
</p:tagLst>
</file>

<file path=ppt/tags/tag276.xml><?xml version="1.0" encoding="utf-8"?>
<p:tagLst xmlns:a="http://schemas.openxmlformats.org/drawingml/2006/main" xmlns:r="http://schemas.openxmlformats.org/officeDocument/2006/relationships" xmlns:p="http://schemas.openxmlformats.org/presentationml/2006/main">
  <p:tag name="PA" val="v4.1.3"/>
</p:tagLst>
</file>

<file path=ppt/tags/tag277.xml><?xml version="1.0" encoding="utf-8"?>
<p:tagLst xmlns:a="http://schemas.openxmlformats.org/drawingml/2006/main" xmlns:r="http://schemas.openxmlformats.org/officeDocument/2006/relationships" xmlns:p="http://schemas.openxmlformats.org/presentationml/2006/main">
  <p:tag name="PA" val="v4.1.3"/>
</p:tagLst>
</file>

<file path=ppt/tags/tag278.xml><?xml version="1.0" encoding="utf-8"?>
<p:tagLst xmlns:a="http://schemas.openxmlformats.org/drawingml/2006/main" xmlns:r="http://schemas.openxmlformats.org/officeDocument/2006/relationships" xmlns:p="http://schemas.openxmlformats.org/presentationml/2006/main">
  <p:tag name="PA" val="v4.1.3"/>
</p:tagLst>
</file>

<file path=ppt/tags/tag279.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80.xml><?xml version="1.0" encoding="utf-8"?>
<p:tagLst xmlns:a="http://schemas.openxmlformats.org/drawingml/2006/main" xmlns:r="http://schemas.openxmlformats.org/officeDocument/2006/relationships" xmlns:p="http://schemas.openxmlformats.org/presentationml/2006/main">
  <p:tag name="PA" val="v4.1.3"/>
</p:tagLst>
</file>

<file path=ppt/tags/tag281.xml><?xml version="1.0" encoding="utf-8"?>
<p:tagLst xmlns:a="http://schemas.openxmlformats.org/drawingml/2006/main" xmlns:r="http://schemas.openxmlformats.org/officeDocument/2006/relationships" xmlns:p="http://schemas.openxmlformats.org/presentationml/2006/main">
  <p:tag name="PA" val="v4.1.3"/>
</p:tagLst>
</file>

<file path=ppt/tags/tag282.xml><?xml version="1.0" encoding="utf-8"?>
<p:tagLst xmlns:a="http://schemas.openxmlformats.org/drawingml/2006/main" xmlns:r="http://schemas.openxmlformats.org/officeDocument/2006/relationships" xmlns:p="http://schemas.openxmlformats.org/presentationml/2006/main">
  <p:tag name="PA" val="v4.1.3"/>
</p:tagLst>
</file>

<file path=ppt/tags/tag283.xml><?xml version="1.0" encoding="utf-8"?>
<p:tagLst xmlns:a="http://schemas.openxmlformats.org/drawingml/2006/main" xmlns:r="http://schemas.openxmlformats.org/officeDocument/2006/relationships" xmlns:p="http://schemas.openxmlformats.org/presentationml/2006/main">
  <p:tag name="PA" val="v4.1.3"/>
</p:tagLst>
</file>

<file path=ppt/tags/tag284.xml><?xml version="1.0" encoding="utf-8"?>
<p:tagLst xmlns:a="http://schemas.openxmlformats.org/drawingml/2006/main" xmlns:r="http://schemas.openxmlformats.org/officeDocument/2006/relationships" xmlns:p="http://schemas.openxmlformats.org/presentationml/2006/main">
  <p:tag name="PA" val="v4.1.3"/>
</p:tagLst>
</file>

<file path=ppt/tags/tag285.xml><?xml version="1.0" encoding="utf-8"?>
<p:tagLst xmlns:a="http://schemas.openxmlformats.org/drawingml/2006/main" xmlns:r="http://schemas.openxmlformats.org/officeDocument/2006/relationships" xmlns:p="http://schemas.openxmlformats.org/presentationml/2006/main">
  <p:tag name="PA" val="v4.1.3"/>
</p:tagLst>
</file>

<file path=ppt/tags/tag286.xml><?xml version="1.0" encoding="utf-8"?>
<p:tagLst xmlns:a="http://schemas.openxmlformats.org/drawingml/2006/main" xmlns:r="http://schemas.openxmlformats.org/officeDocument/2006/relationships" xmlns:p="http://schemas.openxmlformats.org/presentationml/2006/main">
  <p:tag name="PA" val="v4.1.3"/>
</p:tagLst>
</file>

<file path=ppt/tags/tag287.xml><?xml version="1.0" encoding="utf-8"?>
<p:tagLst xmlns:a="http://schemas.openxmlformats.org/drawingml/2006/main" xmlns:r="http://schemas.openxmlformats.org/officeDocument/2006/relationships" xmlns:p="http://schemas.openxmlformats.org/presentationml/2006/main">
  <p:tag name="PA" val="v4.1.3"/>
</p:tagLst>
</file>

<file path=ppt/tags/tag288.xml><?xml version="1.0" encoding="utf-8"?>
<p:tagLst xmlns:a="http://schemas.openxmlformats.org/drawingml/2006/main" xmlns:r="http://schemas.openxmlformats.org/officeDocument/2006/relationships" xmlns:p="http://schemas.openxmlformats.org/presentationml/2006/main">
  <p:tag name="PA" val="v4.1.3"/>
</p:tagLst>
</file>

<file path=ppt/tags/tag289.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290.xml><?xml version="1.0" encoding="utf-8"?>
<p:tagLst xmlns:a="http://schemas.openxmlformats.org/drawingml/2006/main" xmlns:r="http://schemas.openxmlformats.org/officeDocument/2006/relationships" xmlns:p="http://schemas.openxmlformats.org/presentationml/2006/main">
  <p:tag name="PA" val="v4.1.3"/>
</p:tagLst>
</file>

<file path=ppt/tags/tag291.xml><?xml version="1.0" encoding="utf-8"?>
<p:tagLst xmlns:a="http://schemas.openxmlformats.org/drawingml/2006/main" xmlns:r="http://schemas.openxmlformats.org/officeDocument/2006/relationships" xmlns:p="http://schemas.openxmlformats.org/presentationml/2006/main">
  <p:tag name="PA" val="v4.1.3"/>
</p:tagLst>
</file>

<file path=ppt/tags/tag292.xml><?xml version="1.0" encoding="utf-8"?>
<p:tagLst xmlns:a="http://schemas.openxmlformats.org/drawingml/2006/main" xmlns:r="http://schemas.openxmlformats.org/officeDocument/2006/relationships" xmlns:p="http://schemas.openxmlformats.org/presentationml/2006/main">
  <p:tag name="PA" val="v4.1.3"/>
</p:tagLst>
</file>

<file path=ppt/tags/tag293.xml><?xml version="1.0" encoding="utf-8"?>
<p:tagLst xmlns:a="http://schemas.openxmlformats.org/drawingml/2006/main" xmlns:r="http://schemas.openxmlformats.org/officeDocument/2006/relationships" xmlns:p="http://schemas.openxmlformats.org/presentationml/2006/main">
  <p:tag name="PA" val="v4.1.3"/>
</p:tagLst>
</file>

<file path=ppt/tags/tag294.xml><?xml version="1.0" encoding="utf-8"?>
<p:tagLst xmlns:a="http://schemas.openxmlformats.org/drawingml/2006/main" xmlns:r="http://schemas.openxmlformats.org/officeDocument/2006/relationships" xmlns:p="http://schemas.openxmlformats.org/presentationml/2006/main">
  <p:tag name="PA" val="v4.1.3"/>
</p:tagLst>
</file>

<file path=ppt/tags/tag295.xml><?xml version="1.0" encoding="utf-8"?>
<p:tagLst xmlns:a="http://schemas.openxmlformats.org/drawingml/2006/main" xmlns:r="http://schemas.openxmlformats.org/officeDocument/2006/relationships" xmlns:p="http://schemas.openxmlformats.org/presentationml/2006/main">
  <p:tag name="PA" val="v4.1.3"/>
</p:tagLst>
</file>

<file path=ppt/tags/tag296.xml><?xml version="1.0" encoding="utf-8"?>
<p:tagLst xmlns:a="http://schemas.openxmlformats.org/drawingml/2006/main" xmlns:r="http://schemas.openxmlformats.org/officeDocument/2006/relationships" xmlns:p="http://schemas.openxmlformats.org/presentationml/2006/main">
  <p:tag name="PA" val="v4.1.3"/>
</p:tagLst>
</file>

<file path=ppt/tags/tag297.xml><?xml version="1.0" encoding="utf-8"?>
<p:tagLst xmlns:a="http://schemas.openxmlformats.org/drawingml/2006/main" xmlns:r="http://schemas.openxmlformats.org/officeDocument/2006/relationships" xmlns:p="http://schemas.openxmlformats.org/presentationml/2006/main">
  <p:tag name="PA" val="v4.1.3"/>
</p:tagLst>
</file>

<file path=ppt/tags/tag298.xml><?xml version="1.0" encoding="utf-8"?>
<p:tagLst xmlns:a="http://schemas.openxmlformats.org/drawingml/2006/main" xmlns:r="http://schemas.openxmlformats.org/officeDocument/2006/relationships" xmlns:p="http://schemas.openxmlformats.org/presentationml/2006/main">
  <p:tag name="PA" val="v4.1.3"/>
</p:tagLst>
</file>

<file path=ppt/tags/tag29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00.xml><?xml version="1.0" encoding="utf-8"?>
<p:tagLst xmlns:a="http://schemas.openxmlformats.org/drawingml/2006/main" xmlns:r="http://schemas.openxmlformats.org/officeDocument/2006/relationships" xmlns:p="http://schemas.openxmlformats.org/presentationml/2006/main">
  <p:tag name="PA" val="v4.1.3"/>
</p:tagLst>
</file>

<file path=ppt/tags/tag301.xml><?xml version="1.0" encoding="utf-8"?>
<p:tagLst xmlns:a="http://schemas.openxmlformats.org/drawingml/2006/main" xmlns:r="http://schemas.openxmlformats.org/officeDocument/2006/relationships" xmlns:p="http://schemas.openxmlformats.org/presentationml/2006/main">
  <p:tag name="PA" val="v4.1.3"/>
</p:tagLst>
</file>

<file path=ppt/tags/tag302.xml><?xml version="1.0" encoding="utf-8"?>
<p:tagLst xmlns:a="http://schemas.openxmlformats.org/drawingml/2006/main" xmlns:r="http://schemas.openxmlformats.org/officeDocument/2006/relationships" xmlns:p="http://schemas.openxmlformats.org/presentationml/2006/main">
  <p:tag name="PA" val="v4.1.3"/>
</p:tagLst>
</file>

<file path=ppt/tags/tag303.xml><?xml version="1.0" encoding="utf-8"?>
<p:tagLst xmlns:a="http://schemas.openxmlformats.org/drawingml/2006/main" xmlns:r="http://schemas.openxmlformats.org/officeDocument/2006/relationships" xmlns:p="http://schemas.openxmlformats.org/presentationml/2006/main">
  <p:tag name="PA" val="v4.1.3"/>
</p:tagLst>
</file>

<file path=ppt/tags/tag304.xml><?xml version="1.0" encoding="utf-8"?>
<p:tagLst xmlns:a="http://schemas.openxmlformats.org/drawingml/2006/main" xmlns:r="http://schemas.openxmlformats.org/officeDocument/2006/relationships" xmlns:p="http://schemas.openxmlformats.org/presentationml/2006/main">
  <p:tag name="PA" val="v4.1.3"/>
</p:tagLst>
</file>

<file path=ppt/tags/tag305.xml><?xml version="1.0" encoding="utf-8"?>
<p:tagLst xmlns:a="http://schemas.openxmlformats.org/drawingml/2006/main" xmlns:r="http://schemas.openxmlformats.org/officeDocument/2006/relationships" xmlns:p="http://schemas.openxmlformats.org/presentationml/2006/main">
  <p:tag name="PA" val="v4.1.3"/>
</p:tagLst>
</file>

<file path=ppt/tags/tag306.xml><?xml version="1.0" encoding="utf-8"?>
<p:tagLst xmlns:a="http://schemas.openxmlformats.org/drawingml/2006/main" xmlns:r="http://schemas.openxmlformats.org/officeDocument/2006/relationships" xmlns:p="http://schemas.openxmlformats.org/presentationml/2006/main">
  <p:tag name="PA" val="v4.1.3"/>
</p:tagLst>
</file>

<file path=ppt/tags/tag307.xml><?xml version="1.0" encoding="utf-8"?>
<p:tagLst xmlns:a="http://schemas.openxmlformats.org/drawingml/2006/main" xmlns:r="http://schemas.openxmlformats.org/officeDocument/2006/relationships" xmlns:p="http://schemas.openxmlformats.org/presentationml/2006/main">
  <p:tag name="PA" val="v4.1.3"/>
</p:tagLst>
</file>

<file path=ppt/tags/tag308.xml><?xml version="1.0" encoding="utf-8"?>
<p:tagLst xmlns:a="http://schemas.openxmlformats.org/drawingml/2006/main" xmlns:r="http://schemas.openxmlformats.org/officeDocument/2006/relationships" xmlns:p="http://schemas.openxmlformats.org/presentationml/2006/main">
  <p:tag name="PA" val="v4.1.3"/>
</p:tagLst>
</file>

<file path=ppt/tags/tag309.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10.xml><?xml version="1.0" encoding="utf-8"?>
<p:tagLst xmlns:a="http://schemas.openxmlformats.org/drawingml/2006/main" xmlns:r="http://schemas.openxmlformats.org/officeDocument/2006/relationships" xmlns:p="http://schemas.openxmlformats.org/presentationml/2006/main">
  <p:tag name="PA" val="v4.1.3"/>
</p:tagLst>
</file>

<file path=ppt/tags/tag311.xml><?xml version="1.0" encoding="utf-8"?>
<p:tagLst xmlns:a="http://schemas.openxmlformats.org/drawingml/2006/main" xmlns:r="http://schemas.openxmlformats.org/officeDocument/2006/relationships" xmlns:p="http://schemas.openxmlformats.org/presentationml/2006/main">
  <p:tag name="PA" val="v4.1.3"/>
</p:tagLst>
</file>

<file path=ppt/tags/tag312.xml><?xml version="1.0" encoding="utf-8"?>
<p:tagLst xmlns:a="http://schemas.openxmlformats.org/drawingml/2006/main" xmlns:r="http://schemas.openxmlformats.org/officeDocument/2006/relationships" xmlns:p="http://schemas.openxmlformats.org/presentationml/2006/main">
  <p:tag name="PA" val="v4.1.3"/>
</p:tagLst>
</file>

<file path=ppt/tags/tag313.xml><?xml version="1.0" encoding="utf-8"?>
<p:tagLst xmlns:a="http://schemas.openxmlformats.org/drawingml/2006/main" xmlns:r="http://schemas.openxmlformats.org/officeDocument/2006/relationships" xmlns:p="http://schemas.openxmlformats.org/presentationml/2006/main">
  <p:tag name="PA" val="v4.1.3"/>
</p:tagLst>
</file>

<file path=ppt/tags/tag314.xml><?xml version="1.0" encoding="utf-8"?>
<p:tagLst xmlns:a="http://schemas.openxmlformats.org/drawingml/2006/main" xmlns:r="http://schemas.openxmlformats.org/officeDocument/2006/relationships" xmlns:p="http://schemas.openxmlformats.org/presentationml/2006/main">
  <p:tag name="PA" val="v4.1.3"/>
</p:tagLst>
</file>

<file path=ppt/tags/tag315.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85.xml><?xml version="1.0" encoding="utf-8"?>
<p:tagLst xmlns:a="http://schemas.openxmlformats.org/drawingml/2006/main" xmlns:r="http://schemas.openxmlformats.org/officeDocument/2006/relationships" xmlns:p="http://schemas.openxmlformats.org/presentationml/2006/main">
  <p:tag name="PA" val="v4.1.3"/>
</p:tagLst>
</file>

<file path=ppt/tags/tag86.xml><?xml version="1.0" encoding="utf-8"?>
<p:tagLst xmlns:a="http://schemas.openxmlformats.org/drawingml/2006/main" xmlns:r="http://schemas.openxmlformats.org/officeDocument/2006/relationships" xmlns:p="http://schemas.openxmlformats.org/presentationml/2006/main">
  <p:tag name="PA" val="v4.1.3"/>
</p:tagLst>
</file>

<file path=ppt/tags/tag87.xml><?xml version="1.0" encoding="utf-8"?>
<p:tagLst xmlns:a="http://schemas.openxmlformats.org/drawingml/2006/main" xmlns:r="http://schemas.openxmlformats.org/officeDocument/2006/relationships" xmlns:p="http://schemas.openxmlformats.org/presentationml/2006/main">
  <p:tag name="PA" val="v4.1.3"/>
</p:tagLst>
</file>

<file path=ppt/tags/tag88.xml><?xml version="1.0" encoding="utf-8"?>
<p:tagLst xmlns:a="http://schemas.openxmlformats.org/drawingml/2006/main" xmlns:r="http://schemas.openxmlformats.org/officeDocument/2006/relationships" xmlns:p="http://schemas.openxmlformats.org/presentationml/2006/main">
  <p:tag name="PA" val="v4.1.3"/>
</p:tagLst>
</file>

<file path=ppt/tags/tag89.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ags/tag90.xml><?xml version="1.0" encoding="utf-8"?>
<p:tagLst xmlns:a="http://schemas.openxmlformats.org/drawingml/2006/main" xmlns:r="http://schemas.openxmlformats.org/officeDocument/2006/relationships" xmlns:p="http://schemas.openxmlformats.org/presentationml/2006/main">
  <p:tag name="PA" val="v4.1.3"/>
</p:tagLst>
</file>

<file path=ppt/tags/tag91.xml><?xml version="1.0" encoding="utf-8"?>
<p:tagLst xmlns:a="http://schemas.openxmlformats.org/drawingml/2006/main" xmlns:r="http://schemas.openxmlformats.org/officeDocument/2006/relationships" xmlns:p="http://schemas.openxmlformats.org/presentationml/2006/main">
  <p:tag name="PA" val="v4.1.3"/>
</p:tagLst>
</file>

<file path=ppt/tags/tag92.xml><?xml version="1.0" encoding="utf-8"?>
<p:tagLst xmlns:a="http://schemas.openxmlformats.org/drawingml/2006/main" xmlns:r="http://schemas.openxmlformats.org/officeDocument/2006/relationships" xmlns:p="http://schemas.openxmlformats.org/presentationml/2006/main">
  <p:tag name="PA" val="v4.1.3"/>
</p:tagLst>
</file>

<file path=ppt/tags/tag93.xml><?xml version="1.0" encoding="utf-8"?>
<p:tagLst xmlns:a="http://schemas.openxmlformats.org/drawingml/2006/main" xmlns:r="http://schemas.openxmlformats.org/officeDocument/2006/relationships" xmlns:p="http://schemas.openxmlformats.org/presentationml/2006/main">
  <p:tag name="PA" val="v4.1.3"/>
</p:tagLst>
</file>

<file path=ppt/tags/tag94.xml><?xml version="1.0" encoding="utf-8"?>
<p:tagLst xmlns:a="http://schemas.openxmlformats.org/drawingml/2006/main" xmlns:r="http://schemas.openxmlformats.org/officeDocument/2006/relationships" xmlns:p="http://schemas.openxmlformats.org/presentationml/2006/main">
  <p:tag name="PA" val="v4.1.3"/>
</p:tagLst>
</file>

<file path=ppt/tags/tag95.xml><?xml version="1.0" encoding="utf-8"?>
<p:tagLst xmlns:a="http://schemas.openxmlformats.org/drawingml/2006/main" xmlns:r="http://schemas.openxmlformats.org/officeDocument/2006/relationships" xmlns:p="http://schemas.openxmlformats.org/presentationml/2006/main">
  <p:tag name="PA" val="v4.1.3"/>
</p:tagLst>
</file>

<file path=ppt/tags/tag96.xml><?xml version="1.0" encoding="utf-8"?>
<p:tagLst xmlns:a="http://schemas.openxmlformats.org/drawingml/2006/main" xmlns:r="http://schemas.openxmlformats.org/officeDocument/2006/relationships" xmlns:p="http://schemas.openxmlformats.org/presentationml/2006/main">
  <p:tag name="PA" val="v4.1.3"/>
</p:tagLst>
</file>

<file path=ppt/tags/tag97.xml><?xml version="1.0" encoding="utf-8"?>
<p:tagLst xmlns:a="http://schemas.openxmlformats.org/drawingml/2006/main" xmlns:r="http://schemas.openxmlformats.org/officeDocument/2006/relationships" xmlns:p="http://schemas.openxmlformats.org/presentationml/2006/main">
  <p:tag name="PA" val="v4.1.3"/>
</p:tagLst>
</file>

<file path=ppt/tags/tag98.xml><?xml version="1.0" encoding="utf-8"?>
<p:tagLst xmlns:a="http://schemas.openxmlformats.org/drawingml/2006/main" xmlns:r="http://schemas.openxmlformats.org/officeDocument/2006/relationships" xmlns:p="http://schemas.openxmlformats.org/presentationml/2006/main">
  <p:tag name="PA" val="v4.1.3"/>
</p:tagLst>
</file>

<file path=ppt/tags/tag9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00B0F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4054</Words>
  <Application>Microsoft Office PowerPoint</Application>
  <PresentationFormat>宽屏</PresentationFormat>
  <Paragraphs>175</Paragraphs>
  <Slides>27</Slides>
  <Notes>17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27</vt:i4>
      </vt:variant>
    </vt:vector>
  </HeadingPairs>
  <TitlesOfParts>
    <vt:vector size="40" baseType="lpstr">
      <vt:lpstr>等线</vt:lpstr>
      <vt:lpstr>等线 Light</vt:lpstr>
      <vt:lpstr>方正姚体</vt:lpstr>
      <vt:lpstr>黑体</vt:lpstr>
      <vt:lpstr>宋体</vt:lpstr>
      <vt:lpstr>微软雅黑</vt:lpstr>
      <vt:lpstr>Arial</vt:lpstr>
      <vt:lpstr>Calibri</vt:lpstr>
      <vt:lpstr>Calibri Light</vt:lpstr>
      <vt:lpstr>Wingdings</vt:lpstr>
      <vt:lpstr>Office 主题​​</vt:lpstr>
      <vt:lpstr>12_Office 主题</vt:lpstr>
      <vt:lpstr>13_Office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lxj</dc:creator>
  <cp:lastModifiedBy>lxj</cp:lastModifiedBy>
  <cp:revision>48</cp:revision>
  <dcterms:created xsi:type="dcterms:W3CDTF">2016-08-30T15:41:43Z</dcterms:created>
  <dcterms:modified xsi:type="dcterms:W3CDTF">2021-04-09T15:56:28Z</dcterms:modified>
</cp:coreProperties>
</file>