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8" r:id="rId3"/>
    <p:sldId id="257" r:id="rId4"/>
    <p:sldId id="260" r:id="rId5"/>
    <p:sldId id="265" r:id="rId6"/>
    <p:sldId id="262" r:id="rId7"/>
    <p:sldId id="266" r:id="rId8"/>
    <p:sldId id="259"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extLst>
      <p:ext uri="{BB962C8B-B14F-4D97-AF65-F5344CB8AC3E}">
        <p14:creationId xmlns:p14="http://schemas.microsoft.com/office/powerpoint/2010/main" val="864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C5AC43C9-B608-450A-A09A-32B340A88B0D}"/>
              </a:ext>
            </a:extLst>
          </p:cNvPr>
          <p:cNvSpPr>
            <a:spLocks noGrp="1" noRot="1" noChangeAspect="1" noTextEdit="1"/>
          </p:cNvSpPr>
          <p:nvPr>
            <p:ph type="sldImg"/>
          </p:nvPr>
        </p:nvSpPr>
        <p:spPr/>
      </p:sp>
      <p:sp>
        <p:nvSpPr>
          <p:cNvPr id="29699" name="备注占位符 2">
            <a:extLst>
              <a:ext uri="{FF2B5EF4-FFF2-40B4-BE49-F238E27FC236}">
                <a16:creationId xmlns:a16="http://schemas.microsoft.com/office/drawing/2014/main" id="{CF976688-24AB-42D2-9769-3429CA01F6E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AA662FA6-0FB9-4373-BBF9-402AD854E6D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572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0D290267-FA20-46EB-8A38-ECC6184103FE}"/>
              </a:ext>
            </a:extLst>
          </p:cNvPr>
          <p:cNvSpPr>
            <a:spLocks noGrp="1" noRot="1" noChangeAspect="1" noTextEdit="1"/>
          </p:cNvSpPr>
          <p:nvPr>
            <p:ph type="sldImg"/>
          </p:nvPr>
        </p:nvSpPr>
        <p:spPr/>
      </p:sp>
      <p:sp>
        <p:nvSpPr>
          <p:cNvPr id="34819" name="备注占位符 2">
            <a:extLst>
              <a:ext uri="{FF2B5EF4-FFF2-40B4-BE49-F238E27FC236}">
                <a16:creationId xmlns:a16="http://schemas.microsoft.com/office/drawing/2014/main" id="{D9F38B6C-D08E-476E-9F8B-9C2CCD529845}"/>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a:extLst>
              <a:ext uri="{FF2B5EF4-FFF2-40B4-BE49-F238E27FC236}">
                <a16:creationId xmlns:a16="http://schemas.microsoft.com/office/drawing/2014/main" id="{7ECF4A07-7B97-4ABE-843D-91DFF7B2476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015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C0A5-AB9E-4002-84F5-EBF9C9BB2B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5300DA-BC78-43E8-9A35-E2FC3C287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EE159C9-BCF8-4385-B37B-B292E48EA11A}"/>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FF433FC9-AAA2-4436-BCD9-6B6E961D2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4A238C-5F4C-4CC7-BD4A-7457632E79CF}"/>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245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7FFED-F76E-4CAD-81A6-F5DCD3D0B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AB25FA-40AF-4D7B-A983-2A573312FD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213727-693B-4276-840B-5F2E5092BBCC}"/>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BDC6F261-272C-42EF-BBDF-7DD98106E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819621-4C08-4A34-A845-94C9BD563D1E}"/>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97915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84EBE3-09D1-4227-96AB-42464BBB08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2C38D1-263E-4F24-8E89-F432FD87E9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37F38A-FBB6-4F2E-B57C-CA381A51BC91}"/>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5A0A51AE-B39D-4D36-9F71-DD34F8A52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D5DE9D-6877-49ED-9881-D5A4FC6458C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9145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289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995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0989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2021/4/3</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756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2021/4/3</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8052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2021/4/3</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8268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2021/4/3</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4642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2021/4/3</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661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9C117-00CF-4A1F-84F8-004B8320D6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907BBC-47B6-4203-A79D-C0AA54EFF7D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81C190-84A6-40B5-98EB-755ABF0F7B10}"/>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42EAFD49-970B-4F7F-99DA-1DFE03B09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B82CE-064E-492C-BD9F-075D40543283}"/>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240933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2021/4/3</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26800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2072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2021/4/3</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05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6E45F-B31C-4706-AAA8-44F3B59DC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712436-4CCA-4122-9354-83EF0B27A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ABC2660-A0AD-4903-AABF-1F36C8AB0900}"/>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862DF5B6-AC6D-41BE-9367-6552D81A7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6AF92-8A37-4269-BFF9-DFF05127D91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85579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37825-5CF2-410F-8313-10F96F39E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BE7AA3-85B4-4967-B1C3-25B7719485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EC5F2-7488-45CC-AC33-A16BCB67AB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839BA1-458A-4066-AA96-4C8A5403ABE6}"/>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6" name="页脚占位符 5">
            <a:extLst>
              <a:ext uri="{FF2B5EF4-FFF2-40B4-BE49-F238E27FC236}">
                <a16:creationId xmlns:a16="http://schemas.microsoft.com/office/drawing/2014/main" id="{C004581A-079C-45F9-B034-50C211BDCD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85635-8535-4E35-B8E3-F55428DDD38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7959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E5AD6-CA1B-4805-83B9-E81DBA855D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C9B914-6276-48F5-8F64-429C881C5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5FF923-6D8B-4599-8FFC-AF9DA221EB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BC7D1A-9C45-4FF1-B604-B9F283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4FB8BE-C6F9-41EB-BCCC-526A3D22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8F0856-F8DF-41AD-B569-12CCB57B6E16}"/>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8" name="页脚占位符 7">
            <a:extLst>
              <a:ext uri="{FF2B5EF4-FFF2-40B4-BE49-F238E27FC236}">
                <a16:creationId xmlns:a16="http://schemas.microsoft.com/office/drawing/2014/main" id="{F327408E-3A2C-4FB2-BB61-AC483A348F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B0945F-3B8D-441B-90F6-FC89AB97070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184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95CA5-4F8C-410C-B330-4A3F6F76D6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F7198E-2AF3-4E08-9420-285EE0E57240}"/>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4" name="页脚占位符 3">
            <a:extLst>
              <a:ext uri="{FF2B5EF4-FFF2-40B4-BE49-F238E27FC236}">
                <a16:creationId xmlns:a16="http://schemas.microsoft.com/office/drawing/2014/main" id="{B2AB1B80-6E83-41A5-8718-E02FEF4E16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3FF70-1EC3-4321-A315-4DE7A820632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036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52A6A3-5449-4B7D-9D9A-480EE35728FF}"/>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3" name="页脚占位符 2">
            <a:extLst>
              <a:ext uri="{FF2B5EF4-FFF2-40B4-BE49-F238E27FC236}">
                <a16:creationId xmlns:a16="http://schemas.microsoft.com/office/drawing/2014/main" id="{8420125C-BDBA-4D8A-90AD-945E0ED401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E1F765-9090-4FE3-AB3D-E47D898C145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5779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2AD9-47FB-4001-87AA-1A71A71585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33EC34-87CB-43CA-BD57-2C859ED5A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CB9866C-A62B-46FF-B3C1-B346A67F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090FB3-A69A-4C6D-B713-597991C56716}"/>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6" name="页脚占位符 5">
            <a:extLst>
              <a:ext uri="{FF2B5EF4-FFF2-40B4-BE49-F238E27FC236}">
                <a16:creationId xmlns:a16="http://schemas.microsoft.com/office/drawing/2014/main" id="{1B08E581-27E4-4B6C-AC49-C89535348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8EFEB-A351-4813-86CB-9577D09837D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3255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ECDD-E0C9-4D88-8EA3-E42BD2EC0D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E97DD5-82FC-45DA-BD2B-8A61C643F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CC296F-FD6B-4D54-847B-F0212168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DB062A0-5198-4169-8679-66634D623A5F}"/>
              </a:ext>
            </a:extLst>
          </p:cNvPr>
          <p:cNvSpPr>
            <a:spLocks noGrp="1"/>
          </p:cNvSpPr>
          <p:nvPr>
            <p:ph type="dt" sz="half" idx="10"/>
          </p:nvPr>
        </p:nvSpPr>
        <p:spPr/>
        <p:txBody>
          <a:bodyPr/>
          <a:lstStyle/>
          <a:p>
            <a:fld id="{FAA124AB-CF4B-457E-BF1F-5A1E87BE531D}" type="datetimeFigureOut">
              <a:rPr lang="zh-CN" altLang="en-US" smtClean="0"/>
              <a:t>2021/4/3</a:t>
            </a:fld>
            <a:endParaRPr lang="zh-CN" altLang="en-US"/>
          </a:p>
        </p:txBody>
      </p:sp>
      <p:sp>
        <p:nvSpPr>
          <p:cNvPr id="6" name="页脚占位符 5">
            <a:extLst>
              <a:ext uri="{FF2B5EF4-FFF2-40B4-BE49-F238E27FC236}">
                <a16:creationId xmlns:a16="http://schemas.microsoft.com/office/drawing/2014/main" id="{1998B9BA-0ED6-461E-A6F4-B9A099AD3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E2230-028A-4BCA-940E-83B116529032}"/>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52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38D85-F314-44AC-9CDB-2382D80ED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D77362-4FF4-4FA7-84A6-95D31256C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3729E7-7A7A-4282-9895-AC07D6DF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2021/4/3</a:t>
            </a:fld>
            <a:endParaRPr lang="zh-CN" altLang="en-US"/>
          </a:p>
        </p:txBody>
      </p:sp>
      <p:sp>
        <p:nvSpPr>
          <p:cNvPr id="5" name="页脚占位符 4">
            <a:extLst>
              <a:ext uri="{FF2B5EF4-FFF2-40B4-BE49-F238E27FC236}">
                <a16:creationId xmlns:a16="http://schemas.microsoft.com/office/drawing/2014/main" id="{F7E973B8-13B5-4FEE-84D9-4CE06E108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7950B6-48BD-4D6A-8BBE-FD0CC8C1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4702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2021/4/3</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8639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notesSlide" Target="../notesSlides/notesSlide1.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slideLayout" Target="../slideLayouts/slideLayout18.xml"/><Relationship Id="rId2" Type="http://schemas.openxmlformats.org/officeDocument/2006/relationships/tags" Target="../tags/tag14.xml"/><Relationship Id="rId16" Type="http://schemas.openxmlformats.org/officeDocument/2006/relationships/image" Target="../media/image3.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2.pn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6.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5.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4.png"/><Relationship Id="rId5" Type="http://schemas.openxmlformats.org/officeDocument/2006/relationships/tags" Target="../tags/tag28.xml"/><Relationship Id="rId10" Type="http://schemas.openxmlformats.org/officeDocument/2006/relationships/slideLayout" Target="../slideLayouts/slideLayout18.xml"/><Relationship Id="rId4" Type="http://schemas.openxmlformats.org/officeDocument/2006/relationships/tags" Target="../tags/tag27.xml"/><Relationship Id="rId9" Type="http://schemas.openxmlformats.org/officeDocument/2006/relationships/tags" Target="../tags/tag32.xml"/></Relationships>
</file>

<file path=ppt/slides/_rels/slide4.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7.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slideLayout" Target="../slideLayouts/slideLayout18.xml"/><Relationship Id="rId5" Type="http://schemas.openxmlformats.org/officeDocument/2006/relationships/tags" Target="../tags/tag37.xml"/><Relationship Id="rId15" Type="http://schemas.openxmlformats.org/officeDocument/2006/relationships/image" Target="../media/image9.png"/><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11.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0.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1.png"/><Relationship Id="rId5" Type="http://schemas.openxmlformats.org/officeDocument/2006/relationships/tags" Target="../tags/tag47.xml"/><Relationship Id="rId10" Type="http://schemas.openxmlformats.org/officeDocument/2006/relationships/slideLayout" Target="../slideLayouts/slideLayout18.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Layout" Target="../slideLayouts/slideLayout18.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image" Target="../media/image14.png"/><Relationship Id="rId3" Type="http://schemas.openxmlformats.org/officeDocument/2006/relationships/tags" Target="../tags/tag66.xml"/><Relationship Id="rId21" Type="http://schemas.openxmlformats.org/officeDocument/2006/relationships/image" Target="../media/image17.png"/><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image" Target="../media/image13.png"/><Relationship Id="rId2" Type="http://schemas.openxmlformats.org/officeDocument/2006/relationships/tags" Target="../tags/tag65.xml"/><Relationship Id="rId16" Type="http://schemas.openxmlformats.org/officeDocument/2006/relationships/image" Target="../media/image2.png"/><Relationship Id="rId20" Type="http://schemas.openxmlformats.org/officeDocument/2006/relationships/image" Target="../media/image16.png"/><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image" Target="../media/image1.png"/><Relationship Id="rId10" Type="http://schemas.openxmlformats.org/officeDocument/2006/relationships/tags" Target="../tags/tag73.xml"/><Relationship Id="rId19" Type="http://schemas.openxmlformats.org/officeDocument/2006/relationships/image" Target="../media/image15.png"/><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slideLayout" Target="../slideLayouts/slideLayout18.xml"/><Relationship Id="rId22"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image" Target="../media/image19.png"/><Relationship Id="rId3" Type="http://schemas.openxmlformats.org/officeDocument/2006/relationships/tags" Target="../tags/tag79.xml"/><Relationship Id="rId21" Type="http://schemas.openxmlformats.org/officeDocument/2006/relationships/image" Target="../media/image22.png"/><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image" Target="../media/image5.png"/><Relationship Id="rId2" Type="http://schemas.openxmlformats.org/officeDocument/2006/relationships/tags" Target="../tags/tag78.xml"/><Relationship Id="rId16" Type="http://schemas.openxmlformats.org/officeDocument/2006/relationships/image" Target="../media/image1.png"/><Relationship Id="rId20" Type="http://schemas.openxmlformats.org/officeDocument/2006/relationships/image" Target="../media/image21.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notesSlide" Target="../notesSlides/notesSlide2.xml"/><Relationship Id="rId10" Type="http://schemas.openxmlformats.org/officeDocument/2006/relationships/tags" Target="../tags/tag86.xml"/><Relationship Id="rId19" Type="http://schemas.openxmlformats.org/officeDocument/2006/relationships/image" Target="../media/image20.png"/><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slideLayout" Target="../slideLayouts/slideLayout18.xml"/><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4" name="PA_椭圆 15">
            <a:extLst>
              <a:ext uri="{FF2B5EF4-FFF2-40B4-BE49-F238E27FC236}">
                <a16:creationId xmlns:a16="http://schemas.microsoft.com/office/drawing/2014/main" id="{43614C76-685F-4115-925C-5849BB9B88B5}"/>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7">
            <a:extLst>
              <a:ext uri="{FF2B5EF4-FFF2-40B4-BE49-F238E27FC236}">
                <a16:creationId xmlns:a16="http://schemas.microsoft.com/office/drawing/2014/main" id="{C0DB5C61-1A82-4556-B6AE-42DE6C5DC8DB}"/>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PA_椭圆 8">
            <a:extLst>
              <a:ext uri="{FF2B5EF4-FFF2-40B4-BE49-F238E27FC236}">
                <a16:creationId xmlns:a16="http://schemas.microsoft.com/office/drawing/2014/main" id="{B2EF9C5F-F6F4-4E68-8BEB-E465160970E8}"/>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PA_椭圆 1">
            <a:extLst>
              <a:ext uri="{FF2B5EF4-FFF2-40B4-BE49-F238E27FC236}">
                <a16:creationId xmlns:a16="http://schemas.microsoft.com/office/drawing/2014/main" id="{09826AE5-7CF8-4D48-BF3D-CC78E91D0088}"/>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8" name="PA_椭圆 9">
            <a:extLst>
              <a:ext uri="{FF2B5EF4-FFF2-40B4-BE49-F238E27FC236}">
                <a16:creationId xmlns:a16="http://schemas.microsoft.com/office/drawing/2014/main" id="{B69A3149-F22F-4060-8AC4-BB465BD5F93E}"/>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9" name="PA_椭圆 10">
            <a:extLst>
              <a:ext uri="{FF2B5EF4-FFF2-40B4-BE49-F238E27FC236}">
                <a16:creationId xmlns:a16="http://schemas.microsoft.com/office/drawing/2014/main" id="{0A46FF3C-B047-4D7A-9DA1-EA3C59CB8816}"/>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0" name="PA_椭圆 11">
            <a:extLst>
              <a:ext uri="{FF2B5EF4-FFF2-40B4-BE49-F238E27FC236}">
                <a16:creationId xmlns:a16="http://schemas.microsoft.com/office/drawing/2014/main" id="{F0B9EABF-5264-4FDA-AAF9-6F0E3DA747A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PA_椭圆 12">
            <a:extLst>
              <a:ext uri="{FF2B5EF4-FFF2-40B4-BE49-F238E27FC236}">
                <a16:creationId xmlns:a16="http://schemas.microsoft.com/office/drawing/2014/main" id="{1785860C-52D9-4DC5-B52F-A7086ABEBFC3}"/>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2" name="PA_椭圆 13">
            <a:extLst>
              <a:ext uri="{FF2B5EF4-FFF2-40B4-BE49-F238E27FC236}">
                <a16:creationId xmlns:a16="http://schemas.microsoft.com/office/drawing/2014/main" id="{9524EF97-1F3A-47FB-B253-5BDC02D20B48}"/>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3" name="PA_椭圆 14">
            <a:extLst>
              <a:ext uri="{FF2B5EF4-FFF2-40B4-BE49-F238E27FC236}">
                <a16:creationId xmlns:a16="http://schemas.microsoft.com/office/drawing/2014/main" id="{EC1AC9E5-CC60-403C-9AA4-37124C166447}"/>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4" name="PA_文本框 2">
            <a:extLst>
              <a:ext uri="{FF2B5EF4-FFF2-40B4-BE49-F238E27FC236}">
                <a16:creationId xmlns:a16="http://schemas.microsoft.com/office/drawing/2014/main" id="{FFAE9968-DDDC-4957-B551-9EDC10480D97}"/>
              </a:ext>
            </a:extLst>
          </p:cNvPr>
          <p:cNvSpPr>
            <a:spLocks noChangeArrowheads="1"/>
          </p:cNvSpPr>
          <p:nvPr>
            <p:custDataLst>
              <p:tags r:id="rId11"/>
            </p:custDataLst>
          </p:nvPr>
        </p:nvSpPr>
        <p:spPr bwMode="auto">
          <a:xfrm>
            <a:off x="4921250" y="1384300"/>
            <a:ext cx="1456690" cy="315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8</a:t>
            </a:r>
          </a:p>
        </p:txBody>
      </p:sp>
      <p:sp>
        <p:nvSpPr>
          <p:cNvPr id="25" name="PA_文本框 17">
            <a:extLst>
              <a:ext uri="{FF2B5EF4-FFF2-40B4-BE49-F238E27FC236}">
                <a16:creationId xmlns:a16="http://schemas.microsoft.com/office/drawing/2014/main" id="{BA64A918-F084-4F1D-8195-B0945695A08F}"/>
              </a:ext>
            </a:extLst>
          </p:cNvPr>
          <p:cNvSpPr>
            <a:spLocks noChangeArrowheads="1"/>
          </p:cNvSpPr>
          <p:nvPr>
            <p:custDataLst>
              <p:tags r:id="rId12"/>
            </p:custDataLst>
          </p:nvPr>
        </p:nvSpPr>
        <p:spPr bwMode="auto">
          <a:xfrm>
            <a:off x="6585074" y="1637283"/>
            <a:ext cx="248895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FFFFFF"/>
                </a:solidFill>
                <a:effectLst/>
                <a:uLnTx/>
                <a:uFillTx/>
                <a:ea typeface="宋体" panose="02010600030101010101" pitchFamily="2" charset="-122"/>
                <a:sym typeface="+mn-ea"/>
              </a:rPr>
              <a:t>使用</a:t>
            </a:r>
            <a:r>
              <a:rPr kumimoji="0" lang="en-US" altLang="zh-CN" sz="3200" b="1" i="0" u="none" strike="noStrike" kern="1200" cap="none" spc="0" normalizeH="0" baseline="0" noProof="0" dirty="0" err="1">
                <a:ln>
                  <a:noFill/>
                </a:ln>
                <a:solidFill>
                  <a:srgbClr val="FFFFFF"/>
                </a:solidFill>
                <a:effectLst/>
                <a:uLnTx/>
                <a:uFillTx/>
                <a:ea typeface="宋体" panose="02010600030101010101" pitchFamily="2" charset="-122"/>
                <a:sym typeface="+mn-ea"/>
              </a:rPr>
              <a:t>StarUML</a:t>
            </a:r>
            <a:endParaRPr kumimoji="0" lang="en-US" altLang="zh-CN" sz="3200" b="1" i="0" u="none" strike="noStrike" kern="1200" cap="none" spc="0" normalizeH="0" baseline="0" noProof="0" dirty="0">
              <a:ln>
                <a:noFill/>
              </a:ln>
              <a:solidFill>
                <a:srgbClr val="FFFFFF"/>
              </a:solidFill>
              <a:effectLst/>
              <a:uLnTx/>
              <a:uFillTx/>
              <a:ea typeface="宋体" panose="02010600030101010101" pitchFamily="2" charset="-122"/>
              <a:sym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FFFFFF"/>
                </a:solidFill>
                <a:effectLst/>
                <a:uLnTx/>
                <a:uFillTx/>
                <a:ea typeface="宋体" panose="02010600030101010101" pitchFamily="2" charset="-122"/>
                <a:sym typeface="+mn-ea"/>
              </a:rPr>
              <a:t>建模</a:t>
            </a:r>
            <a:endParaRPr kumimoji="0" lang="zh-CN" altLang="en-US" sz="32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extLst>
      <p:ext uri="{BB962C8B-B14F-4D97-AF65-F5344CB8AC3E}">
        <p14:creationId xmlns:p14="http://schemas.microsoft.com/office/powerpoint/2010/main" val="3165444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14"/>
                                        </p:tgtEl>
                                        <p:attrNameLst>
                                          <p:attrName>style.visibility</p:attrName>
                                        </p:attrNameLst>
                                      </p:cBhvr>
                                      <p:to>
                                        <p:strVal val="visible"/>
                                      </p:to>
                                    </p:set>
                                    <p:anim to="" calcmode="lin" valueType="num">
                                      <p:cBhvr>
                                        <p:cTn id="7" dur="750" fill="hold">
                                          <p:stCondLst>
                                            <p:cond delay="0"/>
                                          </p:stCondLst>
                                        </p:cTn>
                                        <p:tgtEl>
                                          <p:spTgt spid="1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14"/>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15"/>
                                        </p:tgtEl>
                                        <p:attrNameLst>
                                          <p:attrName>style.visibility</p:attrName>
                                        </p:attrNameLst>
                                      </p:cBhvr>
                                      <p:to>
                                        <p:strVal val="visible"/>
                                      </p:to>
                                    </p:set>
                                    <p:anim to="" calcmode="lin" valueType="num">
                                      <p:cBhvr>
                                        <p:cTn id="11" dur="750" fill="hold">
                                          <p:stCondLst>
                                            <p:cond delay="0"/>
                                          </p:stCondLst>
                                        </p:cTn>
                                        <p:tgtEl>
                                          <p:spTgt spid="1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15"/>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16"/>
                                        </p:tgtEl>
                                        <p:attrNameLst>
                                          <p:attrName>style.visibility</p:attrName>
                                        </p:attrNameLst>
                                      </p:cBhvr>
                                      <p:to>
                                        <p:strVal val="visible"/>
                                      </p:to>
                                    </p:set>
                                    <p:anim to="" calcmode="lin" valueType="num">
                                      <p:cBhvr>
                                        <p:cTn id="15" dur="750" fill="hold">
                                          <p:stCondLst>
                                            <p:cond delay="0"/>
                                          </p:stCondLst>
                                        </p:cTn>
                                        <p:tgtEl>
                                          <p:spTgt spid="1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16"/>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17"/>
                                        </p:tgtEl>
                                        <p:attrNameLst>
                                          <p:attrName>style.visibility</p:attrName>
                                        </p:attrNameLst>
                                      </p:cBhvr>
                                      <p:to>
                                        <p:strVal val="visible"/>
                                      </p:to>
                                    </p:set>
                                    <p:anim to="" calcmode="lin" valueType="num">
                                      <p:cBhvr>
                                        <p:cTn id="19" dur="750" fill="hold">
                                          <p:stCondLst>
                                            <p:cond delay="0"/>
                                          </p:stCondLst>
                                        </p:cTn>
                                        <p:tgtEl>
                                          <p:spTgt spid="1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17"/>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18"/>
                                        </p:tgtEl>
                                        <p:attrNameLst>
                                          <p:attrName>style.visibility</p:attrName>
                                        </p:attrNameLst>
                                      </p:cBhvr>
                                      <p:to>
                                        <p:strVal val="visible"/>
                                      </p:to>
                                    </p:set>
                                    <p:anim to="" calcmode="lin" valueType="num">
                                      <p:cBhvr>
                                        <p:cTn id="23" dur="750" fill="hold">
                                          <p:stCondLst>
                                            <p:cond delay="0"/>
                                          </p:stCondLst>
                                        </p:cTn>
                                        <p:tgtEl>
                                          <p:spTgt spid="1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18"/>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19"/>
                                        </p:tgtEl>
                                        <p:attrNameLst>
                                          <p:attrName>style.visibility</p:attrName>
                                        </p:attrNameLst>
                                      </p:cBhvr>
                                      <p:to>
                                        <p:strVal val="visible"/>
                                      </p:to>
                                    </p:set>
                                    <p:anim to="" calcmode="lin" valueType="num">
                                      <p:cBhvr>
                                        <p:cTn id="27" dur="750" fill="hold">
                                          <p:stCondLst>
                                            <p:cond delay="0"/>
                                          </p:stCondLst>
                                        </p:cTn>
                                        <p:tgtEl>
                                          <p:spTgt spid="1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19"/>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20"/>
                                        </p:tgtEl>
                                        <p:attrNameLst>
                                          <p:attrName>style.visibility</p:attrName>
                                        </p:attrNameLst>
                                      </p:cBhvr>
                                      <p:to>
                                        <p:strVal val="visible"/>
                                      </p:to>
                                    </p:set>
                                    <p:anim to="" calcmode="lin" valueType="num">
                                      <p:cBhvr>
                                        <p:cTn id="31" dur="750" fill="hold">
                                          <p:stCondLst>
                                            <p:cond delay="0"/>
                                          </p:stCondLst>
                                        </p:cTn>
                                        <p:tgtEl>
                                          <p:spTgt spid="2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20"/>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21"/>
                                        </p:tgtEl>
                                        <p:attrNameLst>
                                          <p:attrName>style.visibility</p:attrName>
                                        </p:attrNameLst>
                                      </p:cBhvr>
                                      <p:to>
                                        <p:strVal val="visible"/>
                                      </p:to>
                                    </p:set>
                                    <p:anim to="" calcmode="lin" valueType="num">
                                      <p:cBhvr>
                                        <p:cTn id="35" dur="750" fill="hold">
                                          <p:stCondLst>
                                            <p:cond delay="0"/>
                                          </p:stCondLst>
                                        </p:cTn>
                                        <p:tgtEl>
                                          <p:spTgt spid="2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21"/>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22"/>
                                        </p:tgtEl>
                                        <p:attrNameLst>
                                          <p:attrName>style.visibility</p:attrName>
                                        </p:attrNameLst>
                                      </p:cBhvr>
                                      <p:to>
                                        <p:strVal val="visible"/>
                                      </p:to>
                                    </p:set>
                                    <p:anim to="" calcmode="lin" valueType="num">
                                      <p:cBhvr>
                                        <p:cTn id="39" dur="750" fill="hold">
                                          <p:stCondLst>
                                            <p:cond delay="0"/>
                                          </p:stCondLst>
                                        </p:cTn>
                                        <p:tgtEl>
                                          <p:spTgt spid="2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22"/>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23"/>
                                        </p:tgtEl>
                                        <p:attrNameLst>
                                          <p:attrName>style.visibility</p:attrName>
                                        </p:attrNameLst>
                                      </p:cBhvr>
                                      <p:to>
                                        <p:strVal val="visible"/>
                                      </p:to>
                                    </p:set>
                                    <p:anim to="" calcmode="lin" valueType="num">
                                      <p:cBhvr>
                                        <p:cTn id="43" dur="750" fill="hold">
                                          <p:stCondLst>
                                            <p:cond delay="0"/>
                                          </p:stCondLst>
                                        </p:cTn>
                                        <p:tgtEl>
                                          <p:spTgt spid="2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23"/>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24"/>
                                        </p:tgtEl>
                                        <p:attrNameLst>
                                          <p:attrName>style.visibility</p:attrName>
                                        </p:attrNameLst>
                                      </p:cBhvr>
                                      <p:to>
                                        <p:strVal val="visible"/>
                                      </p:to>
                                    </p:set>
                                    <p:anim to="" calcmode="lin" valueType="num">
                                      <p:cBhvr>
                                        <p:cTn id="47" dur="750" fill="hold">
                                          <p:stCondLst>
                                            <p:cond delay="0"/>
                                          </p:stCondLst>
                                        </p:cTn>
                                        <p:tgtEl>
                                          <p:spTgt spid="2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24"/>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25"/>
                                        </p:tgtEl>
                                        <p:attrNameLst>
                                          <p:attrName>style.visibility</p:attrName>
                                        </p:attrNameLst>
                                      </p:cBhvr>
                                      <p:to>
                                        <p:strVal val="visible"/>
                                      </p:to>
                                    </p:set>
                                    <p:anim to="" calcmode="lin" valueType="num">
                                      <p:cBhvr>
                                        <p:cTn id="51" dur="750" fill="hold">
                                          <p:stCondLst>
                                            <p:cond delay="0"/>
                                          </p:stCondLst>
                                        </p:cTn>
                                        <p:tgtEl>
                                          <p:spTgt spid="2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25"/>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8" name="PA_矩形 1">
            <a:extLst>
              <a:ext uri="{FF2B5EF4-FFF2-40B4-BE49-F238E27FC236}">
                <a16:creationId xmlns:a16="http://schemas.microsoft.com/office/drawing/2014/main" id="{6241F589-E654-4D11-A8A7-5215488374F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PA_矩形 2">
            <a:extLst>
              <a:ext uri="{FF2B5EF4-FFF2-40B4-BE49-F238E27FC236}">
                <a16:creationId xmlns:a16="http://schemas.microsoft.com/office/drawing/2014/main" id="{520AA0BF-CC4B-482C-8E05-8E29965B56B6}"/>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PA_矩形 3">
            <a:extLst>
              <a:ext uri="{FF2B5EF4-FFF2-40B4-BE49-F238E27FC236}">
                <a16:creationId xmlns:a16="http://schemas.microsoft.com/office/drawing/2014/main" id="{3065C7C9-CAF9-4A20-B11A-CC9B8F69AEE3}"/>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PA_矩形 4">
            <a:extLst>
              <a:ext uri="{FF2B5EF4-FFF2-40B4-BE49-F238E27FC236}">
                <a16:creationId xmlns:a16="http://schemas.microsoft.com/office/drawing/2014/main" id="{F063E28F-218E-4010-A0C6-6E367EA0F325}"/>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矩形 9">
            <a:extLst>
              <a:ext uri="{FF2B5EF4-FFF2-40B4-BE49-F238E27FC236}">
                <a16:creationId xmlns:a16="http://schemas.microsoft.com/office/drawing/2014/main" id="{77ABF9A2-4F63-4617-BDE4-A6BC43F83955}"/>
              </a:ext>
            </a:extLst>
          </p:cNvPr>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使用</a:t>
            </a:r>
            <a:r>
              <a:rPr lang="en-US" altLang="zh-CN" dirty="0" err="1">
                <a:solidFill>
                  <a:srgbClr val="000000"/>
                </a:solidFill>
                <a:latin typeface="黑体" panose="02010609060101010101" pitchFamily="49" charset="-122"/>
                <a:ea typeface="黑体" panose="02010609060101010101" pitchFamily="49" charset="-122"/>
                <a:sym typeface="微软雅黑" panose="020B0503020204020204" pitchFamily="34" charset="-122"/>
              </a:rPr>
              <a:t>StarUML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建模</a:t>
            </a:r>
          </a:p>
        </p:txBody>
      </p:sp>
      <p:sp>
        <p:nvSpPr>
          <p:cNvPr id="53" name="PA_文本框 21">
            <a:extLst>
              <a:ext uri="{FF2B5EF4-FFF2-40B4-BE49-F238E27FC236}">
                <a16:creationId xmlns:a16="http://schemas.microsoft.com/office/drawing/2014/main" id="{3927C839-3CDB-473A-93E0-43648C922CD2}"/>
              </a:ext>
            </a:extLst>
          </p:cNvPr>
          <p:cNvSpPr>
            <a:spLocks noChangeArrowheads="1"/>
          </p:cNvSpPr>
          <p:nvPr>
            <p:custDataLst>
              <p:tags r:id="rId6"/>
            </p:custDataLst>
          </p:nvPr>
        </p:nvSpPr>
        <p:spPr bwMode="auto">
          <a:xfrm>
            <a:off x="1256522" y="693495"/>
            <a:ext cx="107159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b="1" i="0" u="none" strike="noStrike" kern="1200" cap="none" spc="0" normalizeH="0" baseline="0" noProof="0" dirty="0" err="1">
                <a:ln>
                  <a:noFill/>
                </a:ln>
                <a:solidFill>
                  <a:srgbClr val="6C5B7B"/>
                </a:solidFill>
                <a:effectLst/>
                <a:uLnTx/>
                <a:uFillTx/>
                <a:latin typeface="宋体" panose="02010600030101010101" pitchFamily="2" charset="-122"/>
                <a:sym typeface="Calibri" panose="020F0502020204030204" pitchFamily="34" charset="0"/>
              </a:rPr>
              <a:t>StarUML</a:t>
            </a:r>
            <a:r>
              <a:rPr kumimoji="0" lang="zh-CN" altLang="en-US"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支持</a:t>
            </a:r>
            <a:r>
              <a:rPr kumimoji="0" lang="en-US" altLang="zh-CN"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UML</a:t>
            </a:r>
            <a:r>
              <a:rPr kumimoji="0" lang="zh-CN" altLang="en-US"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语法规则检验，正反向</a:t>
            </a:r>
            <a:r>
              <a:rPr kumimoji="0" lang="en-US" altLang="zh-CN"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Java</a:t>
            </a:r>
            <a:r>
              <a:rPr kumimoji="0" lang="zh-CN" altLang="en-US"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a:t>
            </a:r>
            <a:r>
              <a:rPr kumimoji="0" lang="en-US" altLang="zh-CN"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C++</a:t>
            </a:r>
            <a:r>
              <a:rPr kumimoji="0" lang="zh-CN" altLang="en-US"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a:t>
            </a:r>
            <a:r>
              <a:rPr kumimoji="0" lang="en-US" altLang="zh-CN"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C#</a:t>
            </a:r>
            <a:r>
              <a:rPr kumimoji="0" lang="zh-CN" altLang="en-US"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工程，并且支持多种图片格式导出，同时它支持</a:t>
            </a:r>
            <a:r>
              <a:rPr kumimoji="0" lang="en-US" altLang="zh-CN"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23</a:t>
            </a:r>
            <a:r>
              <a:rPr lang="zh-CN" altLang="en-US" b="1" dirty="0">
                <a:solidFill>
                  <a:srgbClr val="6C5B7B"/>
                </a:solidFill>
                <a:latin typeface="宋体" panose="02010600030101010101" pitchFamily="2" charset="-122"/>
              </a:rPr>
              <a:t>种</a:t>
            </a:r>
            <a:r>
              <a:rPr lang="en-US" altLang="zh-CN" b="1" dirty="0">
                <a:solidFill>
                  <a:srgbClr val="6C5B7B"/>
                </a:solidFill>
                <a:latin typeface="宋体" panose="02010600030101010101" pitchFamily="2" charset="-122"/>
              </a:rPr>
              <a:t>GOF</a:t>
            </a:r>
            <a:r>
              <a:rPr lang="zh-CN" altLang="en-US" b="1" dirty="0">
                <a:solidFill>
                  <a:srgbClr val="6C5B7B"/>
                </a:solidFill>
                <a:latin typeface="宋体" panose="02010600030101010101" pitchFamily="2" charset="-122"/>
              </a:rPr>
              <a:t>模式以及三种</a:t>
            </a:r>
            <a:r>
              <a:rPr lang="en-US" altLang="zh-CN" b="1" dirty="0">
                <a:solidFill>
                  <a:srgbClr val="6C5B7B"/>
                </a:solidFill>
                <a:latin typeface="宋体" panose="02010600030101010101" pitchFamily="2" charset="-122"/>
              </a:rPr>
              <a:t>EJB</a:t>
            </a:r>
            <a:r>
              <a:rPr lang="zh-CN" altLang="en-US" b="1" dirty="0">
                <a:solidFill>
                  <a:srgbClr val="6C5B7B"/>
                </a:solidFill>
                <a:latin typeface="宋体" panose="02010600030101010101" pitchFamily="2" charset="-122"/>
              </a:rPr>
              <a:t>模式</a:t>
            </a:r>
            <a:endParaRPr kumimoji="0"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endParaRPr>
          </a:p>
        </p:txBody>
      </p:sp>
      <p:grpSp>
        <p:nvGrpSpPr>
          <p:cNvPr id="56" name="组合 55">
            <a:extLst>
              <a:ext uri="{FF2B5EF4-FFF2-40B4-BE49-F238E27FC236}">
                <a16:creationId xmlns:a16="http://schemas.microsoft.com/office/drawing/2014/main" id="{72C76D31-8914-442F-A670-0D76B880CAB1}"/>
              </a:ext>
            </a:extLst>
          </p:cNvPr>
          <p:cNvGrpSpPr/>
          <p:nvPr/>
        </p:nvGrpSpPr>
        <p:grpSpPr>
          <a:xfrm>
            <a:off x="453247" y="713368"/>
            <a:ext cx="692150" cy="692150"/>
            <a:chOff x="1252" y="3233"/>
            <a:chExt cx="1090" cy="1090"/>
          </a:xfrm>
        </p:grpSpPr>
        <p:sp>
          <p:nvSpPr>
            <p:cNvPr id="57" name="PA_椭圆 13">
              <a:extLst>
                <a:ext uri="{FF2B5EF4-FFF2-40B4-BE49-F238E27FC236}">
                  <a16:creationId xmlns:a16="http://schemas.microsoft.com/office/drawing/2014/main" id="{5B2E18F3-4389-442E-85B6-D5112216570B}"/>
                </a:ext>
              </a:extLst>
            </p:cNvPr>
            <p:cNvSpPr>
              <a:spLocks noChangeArrowheads="1"/>
            </p:cNvSpPr>
            <p:nvPr>
              <p:custDataLst>
                <p:tags r:id="rId10"/>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58" name="PA_图片 31">
              <a:extLst>
                <a:ext uri="{FF2B5EF4-FFF2-40B4-BE49-F238E27FC236}">
                  <a16:creationId xmlns:a16="http://schemas.microsoft.com/office/drawing/2014/main" id="{794BF77E-AA29-4D57-B2C5-2F84ADECA5F2}"/>
                </a:ext>
              </a:extLst>
            </p:cNvPr>
            <p:cNvPicPr>
              <a:picLocks noChangeAspect="1" noChangeArrowheads="1"/>
            </p:cNvPicPr>
            <p:nvPr>
              <p:custDataLst>
                <p:tags r:id="rId11"/>
              </p:custDataLst>
            </p:nvPr>
          </p:nvPicPr>
          <p:blipFill>
            <a:blip r:embed="rId15">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 name="PA_文本框 21">
            <a:extLst>
              <a:ext uri="{FF2B5EF4-FFF2-40B4-BE49-F238E27FC236}">
                <a16:creationId xmlns:a16="http://schemas.microsoft.com/office/drawing/2014/main" id="{E5A8260E-BA6A-4365-9698-A509E2AFA10E}"/>
              </a:ext>
            </a:extLst>
          </p:cNvPr>
          <p:cNvSpPr>
            <a:spLocks noChangeArrowheads="1"/>
          </p:cNvSpPr>
          <p:nvPr>
            <p:custDataLst>
              <p:tags r:id="rId7"/>
            </p:custDataLst>
          </p:nvPr>
        </p:nvSpPr>
        <p:spPr bwMode="auto">
          <a:xfrm>
            <a:off x="573673" y="4299893"/>
            <a:ext cx="367873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EJB</a:t>
            </a:r>
            <a:r>
              <a:rPr kumimoji="0" lang="zh-CN" altLang="en-US" sz="20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：是基于分布式事务处理的企业级应用程序的组件。</a:t>
            </a:r>
            <a:r>
              <a:rPr kumimoji="0" lang="en-US" altLang="zh-CN" sz="20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EJB</a:t>
            </a:r>
            <a:r>
              <a:rPr kumimoji="0" lang="zh-CN" altLang="en-US" sz="2000" b="1"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在系统实现业务逻辑层里面负责表示程序的逻辑和提供访问数据库的接口。</a:t>
            </a:r>
          </a:p>
        </p:txBody>
      </p:sp>
      <p:sp>
        <p:nvSpPr>
          <p:cNvPr id="66" name="PA_文本框 21">
            <a:extLst>
              <a:ext uri="{FF2B5EF4-FFF2-40B4-BE49-F238E27FC236}">
                <a16:creationId xmlns:a16="http://schemas.microsoft.com/office/drawing/2014/main" id="{626FEE2A-6408-4E94-BCB6-4DD62571EDF6}"/>
              </a:ext>
            </a:extLst>
          </p:cNvPr>
          <p:cNvSpPr>
            <a:spLocks noChangeArrowheads="1"/>
          </p:cNvSpPr>
          <p:nvPr>
            <p:custDataLst>
              <p:tags r:id="rId8"/>
            </p:custDataLst>
          </p:nvPr>
        </p:nvSpPr>
        <p:spPr bwMode="auto">
          <a:xfrm>
            <a:off x="608120" y="2427810"/>
            <a:ext cx="36787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000" b="1" u="none" strike="noStrike" kern="1200" cap="none" spc="0" normalizeH="0" baseline="0" noProof="0" dirty="0">
                <a:ln>
                  <a:noFill/>
                </a:ln>
                <a:solidFill>
                  <a:srgbClr val="6C5B7B"/>
                </a:solidFill>
                <a:effectLst/>
                <a:uLnTx/>
                <a:uFillTx/>
                <a:sym typeface="Calibri" panose="020F0502020204030204" pitchFamily="34" charset="0"/>
              </a:rPr>
              <a:t>GOF</a:t>
            </a:r>
            <a:r>
              <a:rPr kumimoji="0" lang="zh-CN" altLang="en-US" sz="2000" b="1" u="none" strike="noStrike" kern="1200" cap="none" spc="0" normalizeH="0" baseline="0" noProof="0" dirty="0">
                <a:ln>
                  <a:noFill/>
                </a:ln>
                <a:solidFill>
                  <a:srgbClr val="6C5B7B"/>
                </a:solidFill>
                <a:effectLst/>
                <a:uLnTx/>
                <a:uFillTx/>
                <a:sym typeface="Calibri" panose="020F0502020204030204" pitchFamily="34" charset="0"/>
              </a:rPr>
              <a:t>：</a:t>
            </a:r>
            <a:r>
              <a:rPr kumimoji="0" lang="en-US" altLang="zh-CN" sz="2000" b="1" u="none" strike="noStrike" kern="1200" cap="none" spc="0" normalizeH="0" baseline="0" noProof="0" dirty="0">
                <a:ln>
                  <a:noFill/>
                </a:ln>
                <a:solidFill>
                  <a:srgbClr val="6C5B7B"/>
                </a:solidFill>
                <a:effectLst/>
                <a:uLnTx/>
                <a:uFillTx/>
                <a:sym typeface="Calibri" panose="020F0502020204030204" pitchFamily="34" charset="0"/>
              </a:rPr>
              <a:t>Gang</a:t>
            </a:r>
            <a:r>
              <a:rPr kumimoji="0" lang="en-US" altLang="zh-CN" sz="2000" b="1" u="none" strike="noStrike" kern="1200" cap="none" spc="0" normalizeH="0" noProof="0" dirty="0">
                <a:ln>
                  <a:noFill/>
                </a:ln>
                <a:solidFill>
                  <a:srgbClr val="6C5B7B"/>
                </a:solidFill>
                <a:effectLst/>
                <a:uLnTx/>
                <a:uFillTx/>
                <a:sym typeface="Calibri" panose="020F0502020204030204" pitchFamily="34" charset="0"/>
              </a:rPr>
              <a:t> of Four</a:t>
            </a:r>
            <a:r>
              <a:rPr kumimoji="0" lang="zh-CN" altLang="en-US" sz="2000" b="1" u="none" strike="noStrike" kern="1200" cap="none" spc="0" normalizeH="0" noProof="0" dirty="0">
                <a:ln>
                  <a:noFill/>
                </a:ln>
                <a:solidFill>
                  <a:srgbClr val="6C5B7B"/>
                </a:solidFill>
                <a:effectLst/>
                <a:uLnTx/>
                <a:uFillTx/>
                <a:sym typeface="Calibri" panose="020F0502020204030204" pitchFamily="34" charset="0"/>
              </a:rPr>
              <a:t>（四人组）</a:t>
            </a:r>
            <a:endParaRPr kumimoji="0" lang="en-US" altLang="zh-CN" sz="2000" b="1" u="none" strike="noStrike" kern="1200" cap="none" spc="0" normalizeH="0" noProof="0" dirty="0">
              <a:ln>
                <a:noFill/>
              </a:ln>
              <a:solidFill>
                <a:srgbClr val="6C5B7B"/>
              </a:solidFill>
              <a:effectLst/>
              <a:uLnTx/>
              <a:uFillTx/>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b="1" baseline="0" dirty="0">
                <a:solidFill>
                  <a:srgbClr val="6C5B7B"/>
                </a:solidFill>
              </a:rPr>
              <a:t>包含</a:t>
            </a:r>
            <a:r>
              <a:rPr lang="en-US" altLang="zh-CN" sz="2000" b="1" baseline="0" dirty="0">
                <a:solidFill>
                  <a:srgbClr val="6C5B7B"/>
                </a:solidFill>
              </a:rPr>
              <a:t>23</a:t>
            </a:r>
            <a:r>
              <a:rPr lang="zh-CN" altLang="en-US" sz="2000" b="1" baseline="0" dirty="0">
                <a:solidFill>
                  <a:srgbClr val="6C5B7B"/>
                </a:solidFill>
              </a:rPr>
              <a:t>中设计模式。</a:t>
            </a:r>
            <a:r>
              <a:rPr lang="en-US" altLang="zh-CN" sz="2000" b="1" baseline="0" dirty="0">
                <a:solidFill>
                  <a:srgbClr val="6C5B7B"/>
                </a:solidFill>
              </a:rPr>
              <a:t>GOF</a:t>
            </a:r>
            <a:r>
              <a:rPr lang="zh-CN" altLang="en-US" sz="2000" b="1" baseline="0" dirty="0">
                <a:solidFill>
                  <a:srgbClr val="6C5B7B"/>
                </a:solidFill>
              </a:rPr>
              <a:t>强调了一个宗旨：要让你的程序尽可能的重用。</a:t>
            </a:r>
            <a:endParaRPr kumimoji="0" lang="zh-CN" altLang="en-US" sz="2000" b="1" u="none" strike="noStrike" kern="1200" cap="none" spc="0" normalizeH="0" baseline="0" noProof="0" dirty="0">
              <a:ln>
                <a:noFill/>
              </a:ln>
              <a:solidFill>
                <a:srgbClr val="6C5B7B"/>
              </a:solidFill>
              <a:effectLst/>
              <a:uLnTx/>
              <a:uFillTx/>
              <a:sym typeface="Calibri" panose="020F0502020204030204" pitchFamily="34" charset="0"/>
            </a:endParaRPr>
          </a:p>
        </p:txBody>
      </p:sp>
      <p:sp>
        <p:nvSpPr>
          <p:cNvPr id="69" name="PA_矩形 9">
            <a:extLst>
              <a:ext uri="{FF2B5EF4-FFF2-40B4-BE49-F238E27FC236}">
                <a16:creationId xmlns:a16="http://schemas.microsoft.com/office/drawing/2014/main" id="{318A1382-5151-4862-B123-17A50E182466}"/>
              </a:ext>
            </a:extLst>
          </p:cNvPr>
          <p:cNvSpPr>
            <a:spLocks noChangeArrowheads="1"/>
          </p:cNvSpPr>
          <p:nvPr>
            <p:custDataLst>
              <p:tags r:id="rId9"/>
            </p:custDataLst>
          </p:nvPr>
        </p:nvSpPr>
        <p:spPr bwMode="auto">
          <a:xfrm>
            <a:off x="7163392" y="6277871"/>
            <a:ext cx="29446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600" dirty="0" err="1">
                <a:solidFill>
                  <a:srgbClr val="000000"/>
                </a:solidFill>
                <a:latin typeface="黑体" panose="02010609060101010101" pitchFamily="49" charset="-122"/>
                <a:ea typeface="黑体" panose="02010609060101010101" pitchFamily="49" charset="-122"/>
                <a:sym typeface="微软雅黑" panose="020B0503020204020204" pitchFamily="34" charset="-122"/>
              </a:rPr>
              <a:t>StarUML</a:t>
            </a: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界面结构</a:t>
            </a:r>
          </a:p>
        </p:txBody>
      </p:sp>
      <p:pic>
        <p:nvPicPr>
          <p:cNvPr id="5" name="图片 4">
            <a:extLst>
              <a:ext uri="{FF2B5EF4-FFF2-40B4-BE49-F238E27FC236}">
                <a16:creationId xmlns:a16="http://schemas.microsoft.com/office/drawing/2014/main" id="{74304F04-EC0E-4D32-A9CC-E5FAC1FA8AE4}"/>
              </a:ext>
            </a:extLst>
          </p:cNvPr>
          <p:cNvPicPr>
            <a:picLocks noChangeAspect="1"/>
          </p:cNvPicPr>
          <p:nvPr/>
        </p:nvPicPr>
        <p:blipFill>
          <a:blip r:embed="rId16"/>
          <a:stretch>
            <a:fillRect/>
          </a:stretch>
        </p:blipFill>
        <p:spPr>
          <a:xfrm>
            <a:off x="4682872" y="1762270"/>
            <a:ext cx="6513450" cy="4467165"/>
          </a:xfrm>
          <a:prstGeom prst="rect">
            <a:avLst/>
          </a:prstGeom>
        </p:spPr>
      </p:pic>
    </p:spTree>
    <p:extLst>
      <p:ext uri="{BB962C8B-B14F-4D97-AF65-F5344CB8AC3E}">
        <p14:creationId xmlns:p14="http://schemas.microsoft.com/office/powerpoint/2010/main" val="12389076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9"/>
                                        </p:tgtEl>
                                        <p:attrNameLst>
                                          <p:attrName>style.visibility</p:attrName>
                                        </p:attrNameLst>
                                      </p:cBhvr>
                                      <p:to>
                                        <p:strVal val="visible"/>
                                      </p:to>
                                    </p:set>
                                    <p:anim to="" calcmode="lin" valueType="num">
                                      <p:cBhvr>
                                        <p:cTn id="11" dur="700" fill="hold">
                                          <p:stCondLst>
                                            <p:cond delay="0"/>
                                          </p:stCondLst>
                                        </p:cTn>
                                        <p:tgtEl>
                                          <p:spTgt spid="4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0"/>
                                        </p:tgtEl>
                                        <p:attrNameLst>
                                          <p:attrName>style.visibility</p:attrName>
                                        </p:attrNameLst>
                                      </p:cBhvr>
                                      <p:to>
                                        <p:strVal val="visible"/>
                                      </p:to>
                                    </p:set>
                                    <p:anim to="" calcmode="lin" valueType="num">
                                      <p:cBhvr>
                                        <p:cTn id="15" dur="700" fill="hold">
                                          <p:stCondLst>
                                            <p:cond delay="0"/>
                                          </p:stCondLst>
                                        </p:cTn>
                                        <p:tgtEl>
                                          <p:spTgt spid="5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5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1"/>
                                        </p:tgtEl>
                                        <p:attrNameLst>
                                          <p:attrName>style.visibility</p:attrName>
                                        </p:attrNameLst>
                                      </p:cBhvr>
                                      <p:to>
                                        <p:strVal val="visible"/>
                                      </p:to>
                                    </p:set>
                                    <p:anim to="" calcmode="lin" valueType="num">
                                      <p:cBhvr>
                                        <p:cTn id="19" dur="700" fill="hold">
                                          <p:stCondLst>
                                            <p:cond delay="0"/>
                                          </p:stCondLst>
                                        </p:cTn>
                                        <p:tgtEl>
                                          <p:spTgt spid="5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51"/>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2"/>
                                        </p:tgtEl>
                                        <p:attrNameLst>
                                          <p:attrName>style.visibility</p:attrName>
                                        </p:attrNameLst>
                                      </p:cBhvr>
                                      <p:to>
                                        <p:strVal val="visible"/>
                                      </p:to>
                                    </p:set>
                                    <p:anim to="" calcmode="lin" valueType="num">
                                      <p:cBhvr>
                                        <p:cTn id="23" dur="700" fill="hold">
                                          <p:stCondLst>
                                            <p:cond delay="0"/>
                                          </p:stCondLst>
                                        </p:cTn>
                                        <p:tgtEl>
                                          <p:spTgt spid="5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52"/>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65"/>
                                        </p:tgtEl>
                                        <p:attrNameLst>
                                          <p:attrName>style.visibility</p:attrName>
                                        </p:attrNameLst>
                                      </p:cBhvr>
                                      <p:to>
                                        <p:strVal val="visible"/>
                                      </p:to>
                                    </p:set>
                                    <p:anim to="" calcmode="lin" valueType="num">
                                      <p:cBhvr>
                                        <p:cTn id="31" dur="700" fill="hold">
                                          <p:stCondLst>
                                            <p:cond delay="0"/>
                                          </p:stCondLst>
                                        </p:cTn>
                                        <p:tgtEl>
                                          <p:spTgt spid="65"/>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65"/>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66"/>
                                        </p:tgtEl>
                                        <p:attrNameLst>
                                          <p:attrName>style.visibility</p:attrName>
                                        </p:attrNameLst>
                                      </p:cBhvr>
                                      <p:to>
                                        <p:strVal val="visible"/>
                                      </p:to>
                                    </p:set>
                                    <p:anim to="" calcmode="lin" valueType="num">
                                      <p:cBhvr>
                                        <p:cTn id="35" dur="700" fill="hold">
                                          <p:stCondLst>
                                            <p:cond delay="0"/>
                                          </p:stCondLst>
                                        </p:cTn>
                                        <p:tgtEl>
                                          <p:spTgt spid="66"/>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66"/>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69"/>
                                        </p:tgtEl>
                                        <p:attrNameLst>
                                          <p:attrName>style.visibility</p:attrName>
                                        </p:attrNameLst>
                                      </p:cBhvr>
                                      <p:to>
                                        <p:strVal val="visible"/>
                                      </p:to>
                                    </p:set>
                                    <p:anim to="" calcmode="lin" valueType="num">
                                      <p:cBhvr>
                                        <p:cTn id="39" dur="700" fill="hold">
                                          <p:stCondLst>
                                            <p:cond delay="0"/>
                                          </p:stCondLst>
                                        </p:cTn>
                                        <p:tgtEl>
                                          <p:spTgt spid="69"/>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69"/>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p:bldP spid="53" grpId="0"/>
      <p:bldP spid="65" grpId="0" animBg="1" autoUpdateAnimBg="0"/>
      <p:bldP spid="66" grpId="0" animBg="1" autoUpdateAnimBg="0"/>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7" name="PA_矩形 1">
            <a:extLst>
              <a:ext uri="{FF2B5EF4-FFF2-40B4-BE49-F238E27FC236}">
                <a16:creationId xmlns:a16="http://schemas.microsoft.com/office/drawing/2014/main" id="{D1068D40-4F38-4802-82A3-E78DEE2F0703}"/>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 name="PA_矩形 2">
            <a:extLst>
              <a:ext uri="{FF2B5EF4-FFF2-40B4-BE49-F238E27FC236}">
                <a16:creationId xmlns:a16="http://schemas.microsoft.com/office/drawing/2014/main" id="{EACC76AB-3D55-4D96-A552-C6E7438BE48F}"/>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3">
            <a:extLst>
              <a:ext uri="{FF2B5EF4-FFF2-40B4-BE49-F238E27FC236}">
                <a16:creationId xmlns:a16="http://schemas.microsoft.com/office/drawing/2014/main" id="{78E42554-E70C-4970-89F7-57A02C321B93}"/>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4">
            <a:extLst>
              <a:ext uri="{FF2B5EF4-FFF2-40B4-BE49-F238E27FC236}">
                <a16:creationId xmlns:a16="http://schemas.microsoft.com/office/drawing/2014/main" id="{B44EA33E-820E-4DB8-A369-8C6EDCE19D0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文本框 26">
            <a:extLst>
              <a:ext uri="{FF2B5EF4-FFF2-40B4-BE49-F238E27FC236}">
                <a16:creationId xmlns:a16="http://schemas.microsoft.com/office/drawing/2014/main" id="{32D4B5ED-D984-4ADB-A241-B8AEF21C22F3}"/>
              </a:ext>
            </a:extLst>
          </p:cNvPr>
          <p:cNvSpPr>
            <a:spLocks noChangeArrowheads="1"/>
          </p:cNvSpPr>
          <p:nvPr>
            <p:custDataLst>
              <p:tags r:id="rId5"/>
            </p:custDataLst>
          </p:nvPr>
        </p:nvSpPr>
        <p:spPr bwMode="auto">
          <a:xfrm>
            <a:off x="1530350" y="786348"/>
            <a:ext cx="94418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2400" b="1" i="0" u="none" strike="noStrike" kern="1200" cap="none" spc="0" normalizeH="0" baseline="0" noProof="0" dirty="0" err="1">
                <a:ln>
                  <a:noFill/>
                </a:ln>
                <a:solidFill>
                  <a:srgbClr val="C06C84"/>
                </a:solidFill>
                <a:effectLst/>
                <a:uLnTx/>
                <a:uFillTx/>
                <a:sym typeface="Calibri" panose="020F0502020204030204" pitchFamily="34" charset="0"/>
              </a:rPr>
              <a:t>StrUML</a:t>
            </a:r>
            <a:r>
              <a:rPr lang="zh-CN" altLang="en-US" sz="2400" b="1" noProof="0" dirty="0">
                <a:solidFill>
                  <a:srgbClr val="C06C84"/>
                </a:solidFill>
              </a:rPr>
              <a:t>中清晰地区分了模型、视与图的概念。模型是包含软件模式信息的元素。视则是模型中信息的可使表达法，图则是表示用户特定设计思想的可视元素的集合。</a:t>
            </a:r>
            <a:endParaRPr kumimoji="0" lang="zh-CN" altLang="en-US" sz="2400" b="1" i="0" u="none" strike="noStrike" kern="1200" cap="none" spc="0" normalizeH="0" baseline="0" noProof="0" dirty="0">
              <a:ln>
                <a:noFill/>
              </a:ln>
              <a:solidFill>
                <a:srgbClr val="C06C84"/>
              </a:solidFill>
              <a:effectLst/>
              <a:uLnTx/>
              <a:uFillTx/>
              <a:sym typeface="Calibri" panose="020F0502020204030204" pitchFamily="34" charset="0"/>
            </a:endParaRPr>
          </a:p>
        </p:txBody>
      </p:sp>
      <p:sp>
        <p:nvSpPr>
          <p:cNvPr id="34" name="PA_文本框 21">
            <a:extLst>
              <a:ext uri="{FF2B5EF4-FFF2-40B4-BE49-F238E27FC236}">
                <a16:creationId xmlns:a16="http://schemas.microsoft.com/office/drawing/2014/main" id="{29696010-EACC-49DD-9B1A-955FC1BA25D7}"/>
              </a:ext>
            </a:extLst>
          </p:cNvPr>
          <p:cNvSpPr>
            <a:spLocks noChangeArrowheads="1"/>
          </p:cNvSpPr>
          <p:nvPr>
            <p:custDataLst>
              <p:tags r:id="rId6"/>
            </p:custDataLst>
          </p:nvPr>
        </p:nvSpPr>
        <p:spPr bwMode="auto">
          <a:xfrm>
            <a:off x="1427348" y="2090102"/>
            <a:ext cx="9441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u="none" strike="noStrike" kern="1200" cap="none" spc="0" normalizeH="0" baseline="0" noProof="0" dirty="0">
                <a:ln>
                  <a:noFill/>
                </a:ln>
                <a:solidFill>
                  <a:srgbClr val="6C5B7B"/>
                </a:solidFill>
                <a:effectLst/>
                <a:uLnTx/>
                <a:uFillTx/>
                <a:sym typeface="Calibri" panose="020F0502020204030204" pitchFamily="34" charset="0"/>
              </a:rPr>
              <a:t>在</a:t>
            </a:r>
            <a:r>
              <a:rPr kumimoji="0" lang="en-US" altLang="zh-CN" sz="2000" b="1" u="none" strike="noStrike" kern="1200" cap="none" spc="0" normalizeH="0" baseline="0" noProof="0" dirty="0" err="1">
                <a:ln>
                  <a:noFill/>
                </a:ln>
                <a:solidFill>
                  <a:srgbClr val="6C5B7B"/>
                </a:solidFill>
                <a:effectLst/>
                <a:uLnTx/>
                <a:uFillTx/>
                <a:sym typeface="Calibri" panose="020F0502020204030204" pitchFamily="34" charset="0"/>
              </a:rPr>
              <a:t>StarUML</a:t>
            </a:r>
            <a:r>
              <a:rPr kumimoji="0" lang="zh-CN" altLang="en-US" sz="2000" b="1" u="none" strike="noStrike" kern="1200" cap="none" spc="0" normalizeH="0" baseline="0" noProof="0" dirty="0">
                <a:ln>
                  <a:noFill/>
                </a:ln>
                <a:solidFill>
                  <a:srgbClr val="6C5B7B"/>
                </a:solidFill>
                <a:effectLst/>
                <a:uLnTx/>
                <a:uFillTx/>
                <a:sym typeface="Calibri" panose="020F0502020204030204" pitchFamily="34" charset="0"/>
              </a:rPr>
              <a:t>开发中选择</a:t>
            </a:r>
            <a:r>
              <a:rPr kumimoji="0" lang="en-US" altLang="zh-CN" sz="2000" b="1" u="none" strike="noStrike" kern="1200" cap="none" spc="0" normalizeH="0" baseline="0" noProof="0" dirty="0">
                <a:ln>
                  <a:noFill/>
                </a:ln>
                <a:solidFill>
                  <a:srgbClr val="6C5B7B"/>
                </a:solidFill>
                <a:effectLst/>
                <a:uLnTx/>
                <a:uFillTx/>
                <a:sym typeface="Calibri" panose="020F0502020204030204" pitchFamily="34" charset="0"/>
              </a:rPr>
              <a:t>Add Diagram</a:t>
            </a:r>
            <a:r>
              <a:rPr lang="zh-CN" altLang="en-US" sz="2000" b="1" dirty="0">
                <a:solidFill>
                  <a:srgbClr val="6C5B7B"/>
                </a:solidFill>
              </a:rPr>
              <a:t>命令可以弹出如下图所示的菜单以供设计时选择</a:t>
            </a:r>
            <a:endParaRPr kumimoji="0" lang="zh-CN" altLang="en-US" sz="2000" b="1" u="none" strike="noStrike" kern="1200" cap="none" spc="0" normalizeH="0" baseline="0" noProof="0" dirty="0">
              <a:ln>
                <a:noFill/>
              </a:ln>
              <a:solidFill>
                <a:srgbClr val="6C5B7B"/>
              </a:solidFill>
              <a:effectLst/>
              <a:uLnTx/>
              <a:uFillTx/>
              <a:sym typeface="Calibri" panose="020F0502020204030204" pitchFamily="34" charset="0"/>
            </a:endParaRPr>
          </a:p>
        </p:txBody>
      </p:sp>
      <p:sp>
        <p:nvSpPr>
          <p:cNvPr id="35" name="PA_矩形 9">
            <a:extLst>
              <a:ext uri="{FF2B5EF4-FFF2-40B4-BE49-F238E27FC236}">
                <a16:creationId xmlns:a16="http://schemas.microsoft.com/office/drawing/2014/main" id="{46247F47-E7F1-4139-B9D7-0EC4DAE4BA7D}"/>
              </a:ext>
            </a:extLst>
          </p:cNvPr>
          <p:cNvSpPr>
            <a:spLocks noChangeArrowheads="1"/>
          </p:cNvSpPr>
          <p:nvPr>
            <p:custDataLst>
              <p:tags r:id="rId7"/>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使用</a:t>
            </a:r>
            <a:r>
              <a:rPr lang="en-US" altLang="zh-CN" dirty="0" err="1">
                <a:solidFill>
                  <a:srgbClr val="000000"/>
                </a:solidFill>
                <a:latin typeface="黑体" panose="02010609060101010101" pitchFamily="49" charset="-122"/>
                <a:ea typeface="黑体" panose="02010609060101010101" pitchFamily="49" charset="-122"/>
                <a:sym typeface="微软雅黑" panose="020B0503020204020204" pitchFamily="34" charset="-122"/>
              </a:rPr>
              <a:t>StarUML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建模</a:t>
            </a:r>
          </a:p>
        </p:txBody>
      </p:sp>
      <p:grpSp>
        <p:nvGrpSpPr>
          <p:cNvPr id="36" name="组合 35">
            <a:extLst>
              <a:ext uri="{FF2B5EF4-FFF2-40B4-BE49-F238E27FC236}">
                <a16:creationId xmlns:a16="http://schemas.microsoft.com/office/drawing/2014/main" id="{8D9A39F2-9562-4406-8B12-D738208383D5}"/>
              </a:ext>
            </a:extLst>
          </p:cNvPr>
          <p:cNvGrpSpPr/>
          <p:nvPr/>
        </p:nvGrpSpPr>
        <p:grpSpPr>
          <a:xfrm>
            <a:off x="739775" y="879743"/>
            <a:ext cx="692150" cy="692150"/>
            <a:chOff x="825" y="3913"/>
            <a:chExt cx="1090" cy="1090"/>
          </a:xfrm>
        </p:grpSpPr>
        <p:sp>
          <p:nvSpPr>
            <p:cNvPr id="37" name="PA_椭圆 13">
              <a:extLst>
                <a:ext uri="{FF2B5EF4-FFF2-40B4-BE49-F238E27FC236}">
                  <a16:creationId xmlns:a16="http://schemas.microsoft.com/office/drawing/2014/main" id="{DA44FDB0-E053-4F01-96C9-8CF2EC4CEEEA}"/>
                </a:ext>
              </a:extLst>
            </p:cNvPr>
            <p:cNvSpPr>
              <a:spLocks noChangeArrowheads="1"/>
            </p:cNvSpPr>
            <p:nvPr>
              <p:custDataLst>
                <p:tags r:id="rId8"/>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8" name="PA_图片 30">
              <a:extLst>
                <a:ext uri="{FF2B5EF4-FFF2-40B4-BE49-F238E27FC236}">
                  <a16:creationId xmlns:a16="http://schemas.microsoft.com/office/drawing/2014/main" id="{5B13B225-0CAB-4125-8C8E-0FC734B12A1F}"/>
                </a:ext>
              </a:extLst>
            </p:cNvPr>
            <p:cNvPicPr>
              <a:picLocks noChangeAspect="1" noChangeArrowheads="1"/>
            </p:cNvPicPr>
            <p:nvPr>
              <p:custDataLst>
                <p:tags r:id="rId9"/>
              </p:custDataLst>
            </p:nvPr>
          </p:nvPicPr>
          <p:blipFill>
            <a:blip r:embed="rId12">
              <a:extLst>
                <a:ext uri="{28A0092B-C50C-407E-A947-70E740481C1C}">
                  <a14:useLocalDpi xmlns:a14="http://schemas.microsoft.com/office/drawing/2010/main" val="0"/>
                </a:ext>
              </a:extLst>
            </a:blip>
            <a:srcRect/>
            <a:stretch>
              <a:fillRect/>
            </a:stretch>
          </p:blipFill>
          <p:spPr bwMode="auto">
            <a:xfrm>
              <a:off x="980"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图片 5">
            <a:extLst>
              <a:ext uri="{FF2B5EF4-FFF2-40B4-BE49-F238E27FC236}">
                <a16:creationId xmlns:a16="http://schemas.microsoft.com/office/drawing/2014/main" id="{EC946552-08B5-4C57-AFA0-E3C3032170F7}"/>
              </a:ext>
            </a:extLst>
          </p:cNvPr>
          <p:cNvPicPr>
            <a:picLocks noChangeAspect="1"/>
          </p:cNvPicPr>
          <p:nvPr/>
        </p:nvPicPr>
        <p:blipFill>
          <a:blip r:embed="rId13"/>
          <a:stretch>
            <a:fillRect/>
          </a:stretch>
        </p:blipFill>
        <p:spPr>
          <a:xfrm>
            <a:off x="3415479" y="2670429"/>
            <a:ext cx="4602879" cy="3665538"/>
          </a:xfrm>
          <a:prstGeom prst="rect">
            <a:avLst/>
          </a:prstGeom>
        </p:spPr>
      </p:pic>
    </p:spTree>
    <p:extLst>
      <p:ext uri="{BB962C8B-B14F-4D97-AF65-F5344CB8AC3E}">
        <p14:creationId xmlns:p14="http://schemas.microsoft.com/office/powerpoint/2010/main" val="16250735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7"/>
                                        </p:tgtEl>
                                        <p:attrNameLst>
                                          <p:attrName>style.visibility</p:attrName>
                                        </p:attrNameLst>
                                      </p:cBhvr>
                                      <p:to>
                                        <p:strVal val="visible"/>
                                      </p:to>
                                    </p:set>
                                    <p:anim to="" calcmode="lin" valueType="num">
                                      <p:cBhvr>
                                        <p:cTn id="7" dur="700" fill="hold">
                                          <p:stCondLst>
                                            <p:cond delay="0"/>
                                          </p:stCondLst>
                                        </p:cTn>
                                        <p:tgtEl>
                                          <p:spTgt spid="27"/>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7"/>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8"/>
                                        </p:tgtEl>
                                        <p:attrNameLst>
                                          <p:attrName>style.visibility</p:attrName>
                                        </p:attrNameLst>
                                      </p:cBhvr>
                                      <p:to>
                                        <p:strVal val="visible"/>
                                      </p:to>
                                    </p:set>
                                    <p:anim to="" calcmode="lin" valueType="num">
                                      <p:cBhvr>
                                        <p:cTn id="11"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8"/>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29"/>
                                        </p:tgtEl>
                                        <p:attrNameLst>
                                          <p:attrName>style.visibility</p:attrName>
                                        </p:attrNameLst>
                                      </p:cBhvr>
                                      <p:to>
                                        <p:strVal val="visible"/>
                                      </p:to>
                                    </p:set>
                                    <p:anim to="" calcmode="lin" valueType="num">
                                      <p:cBhvr>
                                        <p:cTn id="15"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29"/>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0"/>
                                        </p:tgtEl>
                                        <p:attrNameLst>
                                          <p:attrName>style.visibility</p:attrName>
                                        </p:attrNameLst>
                                      </p:cBhvr>
                                      <p:to>
                                        <p:strVal val="visible"/>
                                      </p:to>
                                    </p:set>
                                    <p:anim to="" calcmode="lin" valueType="num">
                                      <p:cBhvr>
                                        <p:cTn id="19"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0"/>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32"/>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34"/>
                                        </p:tgtEl>
                                        <p:attrNameLst>
                                          <p:attrName>style.visibility</p:attrName>
                                        </p:attrNameLst>
                                      </p:cBhvr>
                                      <p:to>
                                        <p:strVal val="visible"/>
                                      </p:to>
                                    </p:set>
                                    <p:anim to="" calcmode="lin" valueType="num">
                                      <p:cBhvr>
                                        <p:cTn id="27" dur="700" fill="hold">
                                          <p:stCondLst>
                                            <p:cond delay="0"/>
                                          </p:stCondLst>
                                        </p:cTn>
                                        <p:tgtEl>
                                          <p:spTgt spid="34"/>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34"/>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700" fill="hold">
                                          <p:stCondLst>
                                            <p:cond delay="0"/>
                                          </p:stCondLst>
                                        </p:cTn>
                                        <p:tgtEl>
                                          <p:spTgt spid="35"/>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3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9" grpId="0" bldLvl="0" animBg="1"/>
      <p:bldP spid="30" grpId="0" bldLvl="0" animBg="1"/>
      <p:bldP spid="32" grpId="0" animBg="1" autoUpdateAnimBg="0"/>
      <p:bldP spid="34" grpId="0" animBg="1" autoUpdateAnimBg="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4" name="PA_矩形 1">
            <a:extLst>
              <a:ext uri="{FF2B5EF4-FFF2-40B4-BE49-F238E27FC236}">
                <a16:creationId xmlns:a16="http://schemas.microsoft.com/office/drawing/2014/main" id="{FD07F9E0-3F0C-458B-89B1-8D786E924FF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矩形 2">
            <a:extLst>
              <a:ext uri="{FF2B5EF4-FFF2-40B4-BE49-F238E27FC236}">
                <a16:creationId xmlns:a16="http://schemas.microsoft.com/office/drawing/2014/main" id="{4CD5E1A5-142C-466F-8D98-CCE49AE7F36D}"/>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PA_矩形 3">
            <a:extLst>
              <a:ext uri="{FF2B5EF4-FFF2-40B4-BE49-F238E27FC236}">
                <a16:creationId xmlns:a16="http://schemas.microsoft.com/office/drawing/2014/main" id="{09172B8F-9B40-4939-9E9F-31861F0C8481}"/>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7" name="PA_矩形 4">
            <a:extLst>
              <a:ext uri="{FF2B5EF4-FFF2-40B4-BE49-F238E27FC236}">
                <a16:creationId xmlns:a16="http://schemas.microsoft.com/office/drawing/2014/main" id="{9E381747-9C8E-4F93-91A9-260228018046}"/>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1" name="PA_文本框 23">
            <a:extLst>
              <a:ext uri="{FF2B5EF4-FFF2-40B4-BE49-F238E27FC236}">
                <a16:creationId xmlns:a16="http://schemas.microsoft.com/office/drawing/2014/main" id="{41E3EED7-5B07-4401-B01F-BAA65B85A5E5}"/>
              </a:ext>
            </a:extLst>
          </p:cNvPr>
          <p:cNvSpPr>
            <a:spLocks noChangeArrowheads="1"/>
          </p:cNvSpPr>
          <p:nvPr>
            <p:custDataLst>
              <p:tags r:id="rId5"/>
            </p:custDataLst>
          </p:nvPr>
        </p:nvSpPr>
        <p:spPr bwMode="auto">
          <a:xfrm>
            <a:off x="1629410" y="747050"/>
            <a:ext cx="937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400" b="1" noProof="0" dirty="0">
                <a:solidFill>
                  <a:srgbClr val="F67280"/>
                </a:solidFill>
              </a:rPr>
              <a:t>在</a:t>
            </a:r>
            <a:r>
              <a:rPr lang="en-US" altLang="zh-CN" sz="2400" b="1" noProof="0" dirty="0" err="1">
                <a:solidFill>
                  <a:srgbClr val="F67280"/>
                </a:solidFill>
              </a:rPr>
              <a:t>StarUML</a:t>
            </a:r>
            <a:r>
              <a:rPr lang="zh-CN" altLang="en-US" sz="2400" b="1" noProof="0" dirty="0">
                <a:solidFill>
                  <a:srgbClr val="F67280"/>
                </a:solidFill>
              </a:rPr>
              <a:t>中，项目时基本的管理单位。一个项目包含并管理</a:t>
            </a:r>
            <a:r>
              <a:rPr lang="zh-CN" altLang="en-US" sz="2400" b="1" dirty="0">
                <a:solidFill>
                  <a:srgbClr val="F67280"/>
                </a:solidFill>
              </a:rPr>
              <a:t>以</a:t>
            </a:r>
            <a:r>
              <a:rPr lang="zh-CN" altLang="en-US" sz="2400" b="1" noProof="0" dirty="0">
                <a:solidFill>
                  <a:srgbClr val="F67280"/>
                </a:solidFill>
              </a:rPr>
              <a:t>下三种子元素</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微软雅黑" panose="020B0503020204020204" pitchFamily="34" charset="-122"/>
            </a:endParaRPr>
          </a:p>
        </p:txBody>
      </p:sp>
      <p:grpSp>
        <p:nvGrpSpPr>
          <p:cNvPr id="28" name="组合 27">
            <a:extLst>
              <a:ext uri="{FF2B5EF4-FFF2-40B4-BE49-F238E27FC236}">
                <a16:creationId xmlns:a16="http://schemas.microsoft.com/office/drawing/2014/main" id="{18AFC19E-3A11-4D51-852A-A299EF958E7E}"/>
              </a:ext>
            </a:extLst>
          </p:cNvPr>
          <p:cNvGrpSpPr/>
          <p:nvPr/>
        </p:nvGrpSpPr>
        <p:grpSpPr>
          <a:xfrm>
            <a:off x="914400" y="747050"/>
            <a:ext cx="692150" cy="677545"/>
            <a:chOff x="870" y="6094"/>
            <a:chExt cx="1090" cy="1067"/>
          </a:xfrm>
        </p:grpSpPr>
        <p:sp>
          <p:nvSpPr>
            <p:cNvPr id="29" name="PA_椭圆 13">
              <a:extLst>
                <a:ext uri="{FF2B5EF4-FFF2-40B4-BE49-F238E27FC236}">
                  <a16:creationId xmlns:a16="http://schemas.microsoft.com/office/drawing/2014/main" id="{687F44BD-BD45-4625-952D-3A46270FC80A}"/>
                </a:ext>
              </a:extLst>
            </p:cNvPr>
            <p:cNvSpPr>
              <a:spLocks noChangeArrowheads="1"/>
            </p:cNvSpPr>
            <p:nvPr>
              <p:custDataLst>
                <p:tags r:id="rId9"/>
              </p:custDataLst>
            </p:nvPr>
          </p:nvSpPr>
          <p:spPr bwMode="auto">
            <a:xfrm>
              <a:off x="870" y="6094"/>
              <a:ext cx="1090" cy="106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0" name="PA_图片 29">
              <a:extLst>
                <a:ext uri="{FF2B5EF4-FFF2-40B4-BE49-F238E27FC236}">
                  <a16:creationId xmlns:a16="http://schemas.microsoft.com/office/drawing/2014/main" id="{1973FDD4-183B-404B-B913-F1ED9FCB7506}"/>
                </a:ext>
              </a:extLst>
            </p:cNvPr>
            <p:cNvPicPr>
              <a:picLocks noChangeAspect="1" noChangeArrowheads="1"/>
            </p:cNvPicPr>
            <p:nvPr>
              <p:custDataLst>
                <p:tags r:id="rId10"/>
              </p:custDataLst>
            </p:nvPr>
          </p:nvPicPr>
          <p:blipFill>
            <a:blip r:embed="rId13">
              <a:extLst>
                <a:ext uri="{28A0092B-C50C-407E-A947-70E740481C1C}">
                  <a14:useLocalDpi xmlns:a14="http://schemas.microsoft.com/office/drawing/2010/main" val="0"/>
                </a:ext>
              </a:extLst>
            </a:blip>
            <a:srcRect/>
            <a:stretch>
              <a:fillRect/>
            </a:stretch>
          </p:blipFill>
          <p:spPr bwMode="auto">
            <a:xfrm>
              <a:off x="1140" y="6285"/>
              <a:ext cx="548"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PA_矩形 9">
            <a:extLst>
              <a:ext uri="{FF2B5EF4-FFF2-40B4-BE49-F238E27FC236}">
                <a16:creationId xmlns:a16="http://schemas.microsoft.com/office/drawing/2014/main" id="{E30759B3-5234-4CA2-8EB9-C36835899B52}"/>
              </a:ext>
            </a:extLst>
          </p:cNvPr>
          <p:cNvSpPr>
            <a:spLocks noChangeArrowheads="1"/>
          </p:cNvSpPr>
          <p:nvPr>
            <p:custDataLst>
              <p:tags r:id="rId6"/>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使用</a:t>
            </a:r>
            <a:r>
              <a:rPr lang="en-US" altLang="zh-CN" dirty="0" err="1">
                <a:solidFill>
                  <a:srgbClr val="000000"/>
                </a:solidFill>
                <a:latin typeface="黑体" panose="02010609060101010101" pitchFamily="49" charset="-122"/>
                <a:ea typeface="黑体" panose="02010609060101010101" pitchFamily="49" charset="-122"/>
                <a:sym typeface="微软雅黑" panose="020B0503020204020204" pitchFamily="34" charset="-122"/>
              </a:rPr>
              <a:t>StarUML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建模</a:t>
            </a:r>
          </a:p>
        </p:txBody>
      </p:sp>
      <p:graphicFrame>
        <p:nvGraphicFramePr>
          <p:cNvPr id="2" name="表格 2">
            <a:extLst>
              <a:ext uri="{FF2B5EF4-FFF2-40B4-BE49-F238E27FC236}">
                <a16:creationId xmlns:a16="http://schemas.microsoft.com/office/drawing/2014/main" id="{5244F013-8CEA-4583-A436-D4FC4BAA1981}"/>
              </a:ext>
            </a:extLst>
          </p:cNvPr>
          <p:cNvGraphicFramePr>
            <a:graphicFrameLocks noGrp="1"/>
          </p:cNvGraphicFramePr>
          <p:nvPr>
            <p:extLst>
              <p:ext uri="{D42A27DB-BD31-4B8C-83A1-F6EECF244321}">
                <p14:modId xmlns:p14="http://schemas.microsoft.com/office/powerpoint/2010/main" val="216185392"/>
              </p:ext>
            </p:extLst>
          </p:nvPr>
        </p:nvGraphicFramePr>
        <p:xfrm>
          <a:off x="2031999" y="1558113"/>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0800540"/>
                    </a:ext>
                  </a:extLst>
                </a:gridCol>
                <a:gridCol w="4064000">
                  <a:extLst>
                    <a:ext uri="{9D8B030D-6E8A-4147-A177-3AD203B41FA5}">
                      <a16:colId xmlns:a16="http://schemas.microsoft.com/office/drawing/2014/main" val="1866938194"/>
                    </a:ext>
                  </a:extLst>
                </a:gridCol>
              </a:tblGrid>
              <a:tr h="370840">
                <a:tc>
                  <a:txBody>
                    <a:bodyPr/>
                    <a:lstStyle/>
                    <a:p>
                      <a:pPr algn="ctr"/>
                      <a:r>
                        <a:rPr lang="zh-CN" altLang="en-US" dirty="0"/>
                        <a:t>项目子元素</a:t>
                      </a:r>
                    </a:p>
                  </a:txBody>
                  <a:tcPr/>
                </a:tc>
                <a:tc>
                  <a:txBody>
                    <a:bodyPr/>
                    <a:lstStyle/>
                    <a:p>
                      <a:pPr algn="ctr"/>
                      <a:r>
                        <a:rPr lang="zh-CN" altLang="en-US" dirty="0"/>
                        <a:t>描述</a:t>
                      </a:r>
                    </a:p>
                  </a:txBody>
                  <a:tcPr/>
                </a:tc>
                <a:extLst>
                  <a:ext uri="{0D108BD9-81ED-4DB2-BD59-A6C34878D82A}">
                    <a16:rowId xmlns:a16="http://schemas.microsoft.com/office/drawing/2014/main" val="310643880"/>
                  </a:ext>
                </a:extLst>
              </a:tr>
              <a:tr h="370840">
                <a:tc>
                  <a:txBody>
                    <a:bodyPr/>
                    <a:lstStyle/>
                    <a:p>
                      <a:r>
                        <a:rPr lang="zh-CN" altLang="en-US" dirty="0"/>
                        <a:t>模型（</a:t>
                      </a:r>
                      <a:r>
                        <a:rPr lang="en-US" altLang="zh-CN" dirty="0"/>
                        <a:t>Model</a:t>
                      </a:r>
                      <a:r>
                        <a:rPr lang="zh-CN" altLang="en-US" dirty="0"/>
                        <a:t>）</a:t>
                      </a:r>
                    </a:p>
                  </a:txBody>
                  <a:tcPr/>
                </a:tc>
                <a:tc>
                  <a:txBody>
                    <a:bodyPr/>
                    <a:lstStyle/>
                    <a:p>
                      <a:r>
                        <a:rPr lang="zh-CN" altLang="en-US" dirty="0"/>
                        <a:t>管理一软件模型的元素</a:t>
                      </a:r>
                    </a:p>
                  </a:txBody>
                  <a:tcPr/>
                </a:tc>
                <a:extLst>
                  <a:ext uri="{0D108BD9-81ED-4DB2-BD59-A6C34878D82A}">
                    <a16:rowId xmlns:a16="http://schemas.microsoft.com/office/drawing/2014/main" val="2155534918"/>
                  </a:ext>
                </a:extLst>
              </a:tr>
              <a:tr h="370840">
                <a:tc>
                  <a:txBody>
                    <a:bodyPr/>
                    <a:lstStyle/>
                    <a:p>
                      <a:r>
                        <a:rPr lang="zh-CN" altLang="en-US" dirty="0"/>
                        <a:t>子系统（</a:t>
                      </a:r>
                      <a:r>
                        <a:rPr lang="en-US" altLang="zh-CN" dirty="0"/>
                        <a:t>Subsystem</a:t>
                      </a:r>
                      <a:r>
                        <a:rPr lang="zh-CN" altLang="en-US" dirty="0"/>
                        <a:t>）</a:t>
                      </a:r>
                    </a:p>
                  </a:txBody>
                  <a:tcPr/>
                </a:tc>
                <a:tc>
                  <a:txBody>
                    <a:bodyPr/>
                    <a:lstStyle/>
                    <a:p>
                      <a:r>
                        <a:rPr lang="zh-CN" altLang="en-US" dirty="0"/>
                        <a:t>管理表示子系统的模型的元素</a:t>
                      </a:r>
                    </a:p>
                  </a:txBody>
                  <a:tcPr/>
                </a:tc>
                <a:extLst>
                  <a:ext uri="{0D108BD9-81ED-4DB2-BD59-A6C34878D82A}">
                    <a16:rowId xmlns:a16="http://schemas.microsoft.com/office/drawing/2014/main" val="4245263713"/>
                  </a:ext>
                </a:extLst>
              </a:tr>
              <a:tr h="370840">
                <a:tc>
                  <a:txBody>
                    <a:bodyPr/>
                    <a:lstStyle/>
                    <a:p>
                      <a:r>
                        <a:rPr lang="zh-CN" altLang="en-US" dirty="0"/>
                        <a:t>包（</a:t>
                      </a:r>
                      <a:r>
                        <a:rPr lang="en-US" altLang="zh-CN" dirty="0"/>
                        <a:t>Package</a:t>
                      </a:r>
                      <a:r>
                        <a:rPr lang="zh-CN" altLang="en-US" dirty="0"/>
                        <a:t>）</a:t>
                      </a:r>
                    </a:p>
                  </a:txBody>
                  <a:tcPr/>
                </a:tc>
                <a:tc>
                  <a:txBody>
                    <a:bodyPr/>
                    <a:lstStyle/>
                    <a:p>
                      <a:r>
                        <a:rPr lang="zh-CN" altLang="en-US" dirty="0"/>
                        <a:t>管理元素所需的最一般的元素</a:t>
                      </a:r>
                    </a:p>
                  </a:txBody>
                  <a:tcPr/>
                </a:tc>
                <a:extLst>
                  <a:ext uri="{0D108BD9-81ED-4DB2-BD59-A6C34878D82A}">
                    <a16:rowId xmlns:a16="http://schemas.microsoft.com/office/drawing/2014/main" val="513750484"/>
                  </a:ext>
                </a:extLst>
              </a:tr>
            </a:tbl>
          </a:graphicData>
        </a:graphic>
      </p:graphicFrame>
      <p:pic>
        <p:nvPicPr>
          <p:cNvPr id="4" name="图片 3">
            <a:extLst>
              <a:ext uri="{FF2B5EF4-FFF2-40B4-BE49-F238E27FC236}">
                <a16:creationId xmlns:a16="http://schemas.microsoft.com/office/drawing/2014/main" id="{F0132979-35AF-4AF9-971A-E014AB78E12C}"/>
              </a:ext>
            </a:extLst>
          </p:cNvPr>
          <p:cNvPicPr>
            <a:picLocks noChangeAspect="1"/>
          </p:cNvPicPr>
          <p:nvPr/>
        </p:nvPicPr>
        <p:blipFill>
          <a:blip r:embed="rId14"/>
          <a:stretch>
            <a:fillRect/>
          </a:stretch>
        </p:blipFill>
        <p:spPr>
          <a:xfrm>
            <a:off x="1480550" y="3182046"/>
            <a:ext cx="4067693" cy="2891087"/>
          </a:xfrm>
          <a:prstGeom prst="rect">
            <a:avLst/>
          </a:prstGeom>
        </p:spPr>
      </p:pic>
      <p:sp>
        <p:nvSpPr>
          <p:cNvPr id="35" name="PA_矩形 9">
            <a:extLst>
              <a:ext uri="{FF2B5EF4-FFF2-40B4-BE49-F238E27FC236}">
                <a16:creationId xmlns:a16="http://schemas.microsoft.com/office/drawing/2014/main" id="{1541C412-2705-4266-9A12-AE281428E760}"/>
              </a:ext>
            </a:extLst>
          </p:cNvPr>
          <p:cNvSpPr>
            <a:spLocks noChangeArrowheads="1"/>
          </p:cNvSpPr>
          <p:nvPr>
            <p:custDataLst>
              <p:tags r:id="rId7"/>
            </p:custDataLst>
          </p:nvPr>
        </p:nvSpPr>
        <p:spPr bwMode="auto">
          <a:xfrm>
            <a:off x="2040629" y="6110950"/>
            <a:ext cx="29475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选择</a:t>
            </a:r>
            <a:r>
              <a:rPr lang="en-US" altLang="zh-CN"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File-&gt;New Project/New Project By Approach</a:t>
            </a: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创建项目</a:t>
            </a:r>
          </a:p>
        </p:txBody>
      </p:sp>
      <p:pic>
        <p:nvPicPr>
          <p:cNvPr id="6" name="图片 5">
            <a:extLst>
              <a:ext uri="{FF2B5EF4-FFF2-40B4-BE49-F238E27FC236}">
                <a16:creationId xmlns:a16="http://schemas.microsoft.com/office/drawing/2014/main" id="{C6913776-2BEE-4BFE-BDBA-A07CD3C43B80}"/>
              </a:ext>
            </a:extLst>
          </p:cNvPr>
          <p:cNvPicPr>
            <a:picLocks noChangeAspect="1"/>
          </p:cNvPicPr>
          <p:nvPr/>
        </p:nvPicPr>
        <p:blipFill>
          <a:blip r:embed="rId15"/>
          <a:stretch>
            <a:fillRect/>
          </a:stretch>
        </p:blipFill>
        <p:spPr>
          <a:xfrm>
            <a:off x="6172717" y="3182045"/>
            <a:ext cx="5012115" cy="2891086"/>
          </a:xfrm>
          <a:prstGeom prst="rect">
            <a:avLst/>
          </a:prstGeom>
        </p:spPr>
      </p:pic>
      <p:sp>
        <p:nvSpPr>
          <p:cNvPr id="38" name="PA_矩形 9">
            <a:extLst>
              <a:ext uri="{FF2B5EF4-FFF2-40B4-BE49-F238E27FC236}">
                <a16:creationId xmlns:a16="http://schemas.microsoft.com/office/drawing/2014/main" id="{C95F0A44-E9C3-4306-AD5B-61E60F0FD0DE}"/>
              </a:ext>
            </a:extLst>
          </p:cNvPr>
          <p:cNvSpPr>
            <a:spLocks noChangeArrowheads="1"/>
          </p:cNvSpPr>
          <p:nvPr>
            <p:custDataLst>
              <p:tags r:id="rId8"/>
            </p:custDataLst>
          </p:nvPr>
        </p:nvSpPr>
        <p:spPr bwMode="auto">
          <a:xfrm>
            <a:off x="7203838" y="6145795"/>
            <a:ext cx="29475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选择</a:t>
            </a:r>
            <a:r>
              <a:rPr lang="en-US" altLang="zh-CN"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Model-&gt;Profile</a:t>
            </a: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与</a:t>
            </a:r>
            <a:r>
              <a:rPr lang="en-US" altLang="zh-CN"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Java</a:t>
            </a: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语言进行关联</a:t>
            </a:r>
          </a:p>
        </p:txBody>
      </p:sp>
    </p:spTree>
    <p:extLst>
      <p:ext uri="{BB962C8B-B14F-4D97-AF65-F5344CB8AC3E}">
        <p14:creationId xmlns:p14="http://schemas.microsoft.com/office/powerpoint/2010/main" val="3720874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14"/>
                                        </p:tgtEl>
                                        <p:attrNameLst>
                                          <p:attrName>style.visibility</p:attrName>
                                        </p:attrNameLst>
                                      </p:cBhvr>
                                      <p:to>
                                        <p:strVal val="visible"/>
                                      </p:to>
                                    </p:set>
                                    <p:anim to="" calcmode="lin" valueType="num">
                                      <p:cBhvr>
                                        <p:cTn id="7" dur="700" fill="hold">
                                          <p:stCondLst>
                                            <p:cond delay="0"/>
                                          </p:stCondLst>
                                        </p:cTn>
                                        <p:tgtEl>
                                          <p:spTgt spid="1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1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15"/>
                                        </p:tgtEl>
                                        <p:attrNameLst>
                                          <p:attrName>style.visibility</p:attrName>
                                        </p:attrNameLst>
                                      </p:cBhvr>
                                      <p:to>
                                        <p:strVal val="visible"/>
                                      </p:to>
                                    </p:set>
                                    <p:anim to="" calcmode="lin" valueType="num">
                                      <p:cBhvr>
                                        <p:cTn id="11" dur="700" fill="hold">
                                          <p:stCondLst>
                                            <p:cond delay="0"/>
                                          </p:stCondLst>
                                        </p:cTn>
                                        <p:tgtEl>
                                          <p:spTgt spid="1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1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16"/>
                                        </p:tgtEl>
                                        <p:attrNameLst>
                                          <p:attrName>style.visibility</p:attrName>
                                        </p:attrNameLst>
                                      </p:cBhvr>
                                      <p:to>
                                        <p:strVal val="visible"/>
                                      </p:to>
                                    </p:set>
                                    <p:anim to="" calcmode="lin" valueType="num">
                                      <p:cBhvr>
                                        <p:cTn id="15" dur="700" fill="hold">
                                          <p:stCondLst>
                                            <p:cond delay="0"/>
                                          </p:stCondLst>
                                        </p:cTn>
                                        <p:tgtEl>
                                          <p:spTgt spid="1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1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17"/>
                                        </p:tgtEl>
                                        <p:attrNameLst>
                                          <p:attrName>style.visibility</p:attrName>
                                        </p:attrNameLst>
                                      </p:cBhvr>
                                      <p:to>
                                        <p:strVal val="visible"/>
                                      </p:to>
                                    </p:set>
                                    <p:anim to="" calcmode="lin" valueType="num">
                                      <p:cBhvr>
                                        <p:cTn id="19" dur="700" fill="hold">
                                          <p:stCondLst>
                                            <p:cond delay="0"/>
                                          </p:stCondLst>
                                        </p:cTn>
                                        <p:tgtEl>
                                          <p:spTgt spid="1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1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31"/>
                                        </p:tgtEl>
                                        <p:attrNameLst>
                                          <p:attrName>style.visibility</p:attrName>
                                        </p:attrNameLst>
                                      </p:cBhvr>
                                      <p:to>
                                        <p:strVal val="visible"/>
                                      </p:to>
                                    </p:set>
                                    <p:anim to="" calcmode="lin" valueType="num">
                                      <p:cBhvr>
                                        <p:cTn id="25" dur="700" fill="hold">
                                          <p:stCondLst>
                                            <p:cond delay="0"/>
                                          </p:stCondLst>
                                        </p:cTn>
                                        <p:tgtEl>
                                          <p:spTgt spid="31"/>
                                        </p:tgtEl>
                                        <p:attrNameLst>
                                          <p:attrName>ppt_y</p:attrName>
                                        </p:attrNameLst>
                                      </p:cBhvr>
                                      <p:tavLst>
                                        <p:tav tm="0" fmla="#ppt_y+#ppt_h/2*((1.5-1.5*$)^3-(1.5-1.5*$)^2)*8/9">
                                          <p:val>
                                            <p:fltVal val="0"/>
                                          </p:val>
                                        </p:tav>
                                        <p:tav tm="100000">
                                          <p:val>
                                            <p:fltVal val="1"/>
                                          </p:val>
                                        </p:tav>
                                      </p:tavLst>
                                    </p:anim>
                                    <p:anim to="" calcmode="lin" valueType="num">
                                      <p:cBhvr>
                                        <p:cTn id="26" dur="700" fill="hold">
                                          <p:stCondLst>
                                            <p:cond delay="0"/>
                                          </p:stCondLst>
                                        </p:cTn>
                                        <p:tgtEl>
                                          <p:spTgt spid="31"/>
                                        </p:tgtEl>
                                        <p:attrNameLst>
                                          <p:attrName>ppt_h</p:attrName>
                                        </p:attrNameLst>
                                      </p:cBhvr>
                                      <p:tavLst>
                                        <p:tav tm="0" fmla="#ppt_h-#ppt_h*((1.5-1.5*$)^3-(1.5-1.5*$)^2)">
                                          <p:val>
                                            <p:fltVal val="0"/>
                                          </p:val>
                                        </p:tav>
                                        <p:tav tm="100000">
                                          <p:val>
                                            <p:fltVal val="1"/>
                                          </p:val>
                                        </p:tav>
                                      </p:tavLst>
                                    </p:anim>
                                  </p:childTnLst>
                                </p:cTn>
                              </p:par>
                              <p:par>
                                <p:cTn id="27" presetID="0" presetClass="entr" presetSubtype="0" fill="hold" grpId="0" nodeType="withEffect">
                                  <p:stCondLst>
                                    <p:cond delay="0"/>
                                  </p:stCondLst>
                                  <p:iterate type="lt">
                                    <p:tmPct val="10000"/>
                                  </p:iterate>
                                  <p:childTnLst>
                                    <p:set>
                                      <p:cBhvr>
                                        <p:cTn id="28" dur="1" fill="hold">
                                          <p:stCondLst>
                                            <p:cond delay="0"/>
                                          </p:stCondLst>
                                        </p:cTn>
                                        <p:tgtEl>
                                          <p:spTgt spid="35"/>
                                        </p:tgtEl>
                                        <p:attrNameLst>
                                          <p:attrName>style.visibility</p:attrName>
                                        </p:attrNameLst>
                                      </p:cBhvr>
                                      <p:to>
                                        <p:strVal val="visible"/>
                                      </p:to>
                                    </p:set>
                                    <p:anim to="" calcmode="lin" valueType="num">
                                      <p:cBhvr>
                                        <p:cTn id="29" dur="700" fill="hold">
                                          <p:stCondLst>
                                            <p:cond delay="0"/>
                                          </p:stCondLst>
                                        </p:cTn>
                                        <p:tgtEl>
                                          <p:spTgt spid="35"/>
                                        </p:tgtEl>
                                        <p:attrNameLst>
                                          <p:attrName>ppt_y</p:attrName>
                                        </p:attrNameLst>
                                      </p:cBhvr>
                                      <p:tavLst>
                                        <p:tav tm="0" fmla="#ppt_y+#ppt_h/2*((1.5-1.5*$)^3-(1.5-1.5*$)^2)*8/9">
                                          <p:val>
                                            <p:fltVal val="0"/>
                                          </p:val>
                                        </p:tav>
                                        <p:tav tm="100000">
                                          <p:val>
                                            <p:fltVal val="1"/>
                                          </p:val>
                                        </p:tav>
                                      </p:tavLst>
                                    </p:anim>
                                    <p:anim to="" calcmode="lin" valueType="num">
                                      <p:cBhvr>
                                        <p:cTn id="30" dur="700" fill="hold">
                                          <p:stCondLst>
                                            <p:cond delay="0"/>
                                          </p:stCondLst>
                                        </p:cTn>
                                        <p:tgtEl>
                                          <p:spTgt spid="35"/>
                                        </p:tgtEl>
                                        <p:attrNameLst>
                                          <p:attrName>ppt_h</p:attrName>
                                        </p:attrNameLst>
                                      </p:cBhvr>
                                      <p:tavLst>
                                        <p:tav tm="0" fmla="#ppt_h-#ppt_h*((1.5-1.5*$)^3-(1.5-1.5*$)^2)">
                                          <p:val>
                                            <p:fltVal val="0"/>
                                          </p:val>
                                        </p:tav>
                                        <p:tav tm="100000">
                                          <p:val>
                                            <p:fltVal val="1"/>
                                          </p:val>
                                        </p:tav>
                                      </p:tavLst>
                                    </p:anim>
                                  </p:childTnLst>
                                </p:cTn>
                              </p:par>
                              <p:par>
                                <p:cTn id="31" presetID="0" presetClass="entr" presetSubtype="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to="" calcmode="lin" valueType="num">
                                      <p:cBhvr>
                                        <p:cTn id="33" dur="700" fill="hold">
                                          <p:stCondLst>
                                            <p:cond delay="0"/>
                                          </p:stCondLst>
                                        </p:cTn>
                                        <p:tgtEl>
                                          <p:spTgt spid="38"/>
                                        </p:tgtEl>
                                        <p:attrNameLst>
                                          <p:attrName>ppt_y</p:attrName>
                                        </p:attrNameLst>
                                      </p:cBhvr>
                                      <p:tavLst>
                                        <p:tav tm="0" fmla="#ppt_y+#ppt_h/2*((1.5-1.5*$)^3-(1.5-1.5*$)^2)*8/9">
                                          <p:val>
                                            <p:fltVal val="0"/>
                                          </p:val>
                                        </p:tav>
                                        <p:tav tm="100000">
                                          <p:val>
                                            <p:fltVal val="1"/>
                                          </p:val>
                                        </p:tav>
                                      </p:tavLst>
                                    </p:anim>
                                    <p:anim to="" calcmode="lin" valueType="num">
                                      <p:cBhvr>
                                        <p:cTn id="34" dur="700" fill="hold">
                                          <p:stCondLst>
                                            <p:cond delay="0"/>
                                          </p:stCondLst>
                                        </p:cTn>
                                        <p:tgtEl>
                                          <p:spTgt spid="38"/>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21" grpId="0"/>
      <p:bldP spid="31" grpId="0"/>
      <p:bldP spid="35"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53" name="PA_矩形 1">
            <a:extLst>
              <a:ext uri="{FF2B5EF4-FFF2-40B4-BE49-F238E27FC236}">
                <a16:creationId xmlns:a16="http://schemas.microsoft.com/office/drawing/2014/main" id="{4938DB2C-1E58-4B39-A8F9-BC8FE166FD9D}"/>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 name="PA_矩形 2">
            <a:extLst>
              <a:ext uri="{FF2B5EF4-FFF2-40B4-BE49-F238E27FC236}">
                <a16:creationId xmlns:a16="http://schemas.microsoft.com/office/drawing/2014/main" id="{1DFFAD02-111F-45AA-925C-A8CF3D5D9955}"/>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 name="PA_矩形 3">
            <a:extLst>
              <a:ext uri="{FF2B5EF4-FFF2-40B4-BE49-F238E27FC236}">
                <a16:creationId xmlns:a16="http://schemas.microsoft.com/office/drawing/2014/main" id="{340A1FD3-53D0-4F4B-ADE7-4D97310FA94E}"/>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6" name="PA_矩形 4">
            <a:extLst>
              <a:ext uri="{FF2B5EF4-FFF2-40B4-BE49-F238E27FC236}">
                <a16:creationId xmlns:a16="http://schemas.microsoft.com/office/drawing/2014/main" id="{FDFEF3E8-F697-488F-99DC-30F2E8E8B4E1}"/>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 name="PA_矩形 9">
            <a:extLst>
              <a:ext uri="{FF2B5EF4-FFF2-40B4-BE49-F238E27FC236}">
                <a16:creationId xmlns:a16="http://schemas.microsoft.com/office/drawing/2014/main" id="{88EFFBA6-9C51-446C-AE93-D2A5A51EAFFA}"/>
              </a:ext>
            </a:extLst>
          </p:cNvPr>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使用</a:t>
            </a:r>
            <a:r>
              <a:rPr lang="en-US" altLang="zh-CN" dirty="0" err="1">
                <a:solidFill>
                  <a:srgbClr val="000000"/>
                </a:solidFill>
                <a:latin typeface="黑体" panose="02010609060101010101" pitchFamily="49" charset="-122"/>
                <a:ea typeface="黑体" panose="02010609060101010101" pitchFamily="49" charset="-122"/>
                <a:sym typeface="微软雅黑" panose="020B0503020204020204" pitchFamily="34" charset="-122"/>
              </a:rPr>
              <a:t>StarUML</a:t>
            </a: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建模</a:t>
            </a:r>
          </a:p>
        </p:txBody>
      </p:sp>
      <p:sp>
        <p:nvSpPr>
          <p:cNvPr id="58" name="PA_文本框 21">
            <a:extLst>
              <a:ext uri="{FF2B5EF4-FFF2-40B4-BE49-F238E27FC236}">
                <a16:creationId xmlns:a16="http://schemas.microsoft.com/office/drawing/2014/main" id="{F85F2C50-A6C3-4B63-8BAD-E9FCA57D2396}"/>
              </a:ext>
            </a:extLst>
          </p:cNvPr>
          <p:cNvSpPr>
            <a:spLocks noChangeArrowheads="1"/>
          </p:cNvSpPr>
          <p:nvPr>
            <p:custDataLst>
              <p:tags r:id="rId6"/>
            </p:custDataLst>
          </p:nvPr>
        </p:nvSpPr>
        <p:spPr bwMode="auto">
          <a:xfrm>
            <a:off x="3310731" y="720128"/>
            <a:ext cx="5570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b="1" dirty="0">
                <a:solidFill>
                  <a:srgbClr val="6C5B7B"/>
                </a:solidFill>
                <a:latin typeface="宋体" panose="02010600030101010101" pitchFamily="2" charset="-122"/>
              </a:rPr>
              <a:t>创建并编辑元素（以参与者为例）</a:t>
            </a:r>
            <a:endParaRPr kumimoji="0"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endParaRPr>
          </a:p>
        </p:txBody>
      </p:sp>
      <p:sp>
        <p:nvSpPr>
          <p:cNvPr id="64" name="PA_矩形 9">
            <a:extLst>
              <a:ext uri="{FF2B5EF4-FFF2-40B4-BE49-F238E27FC236}">
                <a16:creationId xmlns:a16="http://schemas.microsoft.com/office/drawing/2014/main" id="{2B58D52A-A784-4AE0-A699-E77B5B886E9F}"/>
              </a:ext>
            </a:extLst>
          </p:cNvPr>
          <p:cNvSpPr>
            <a:spLocks noChangeArrowheads="1"/>
          </p:cNvSpPr>
          <p:nvPr>
            <p:custDataLst>
              <p:tags r:id="rId7"/>
            </p:custDataLst>
          </p:nvPr>
        </p:nvSpPr>
        <p:spPr bwMode="auto">
          <a:xfrm>
            <a:off x="1269206" y="5548247"/>
            <a:ext cx="14349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右击选定模型</a:t>
            </a:r>
          </a:p>
        </p:txBody>
      </p:sp>
      <p:pic>
        <p:nvPicPr>
          <p:cNvPr id="3" name="图片 2">
            <a:extLst>
              <a:ext uri="{FF2B5EF4-FFF2-40B4-BE49-F238E27FC236}">
                <a16:creationId xmlns:a16="http://schemas.microsoft.com/office/drawing/2014/main" id="{FAAD5076-6810-4BF3-AAE4-68377405877F}"/>
              </a:ext>
            </a:extLst>
          </p:cNvPr>
          <p:cNvPicPr>
            <a:picLocks noChangeAspect="1"/>
          </p:cNvPicPr>
          <p:nvPr/>
        </p:nvPicPr>
        <p:blipFill>
          <a:blip r:embed="rId12"/>
          <a:stretch>
            <a:fillRect/>
          </a:stretch>
        </p:blipFill>
        <p:spPr>
          <a:xfrm>
            <a:off x="962025" y="1707954"/>
            <a:ext cx="2002948" cy="3717182"/>
          </a:xfrm>
          <a:prstGeom prst="rect">
            <a:avLst/>
          </a:prstGeom>
        </p:spPr>
      </p:pic>
      <p:pic>
        <p:nvPicPr>
          <p:cNvPr id="5" name="图片 4">
            <a:extLst>
              <a:ext uri="{FF2B5EF4-FFF2-40B4-BE49-F238E27FC236}">
                <a16:creationId xmlns:a16="http://schemas.microsoft.com/office/drawing/2014/main" id="{03279B3D-B4CE-4E19-A3F9-D01C39B85303}"/>
              </a:ext>
            </a:extLst>
          </p:cNvPr>
          <p:cNvPicPr>
            <a:picLocks noChangeAspect="1"/>
          </p:cNvPicPr>
          <p:nvPr/>
        </p:nvPicPr>
        <p:blipFill>
          <a:blip r:embed="rId13"/>
          <a:stretch>
            <a:fillRect/>
          </a:stretch>
        </p:blipFill>
        <p:spPr>
          <a:xfrm>
            <a:off x="4501055" y="2394623"/>
            <a:ext cx="2827111" cy="2343843"/>
          </a:xfrm>
          <a:prstGeom prst="rect">
            <a:avLst/>
          </a:prstGeom>
        </p:spPr>
      </p:pic>
      <p:sp>
        <p:nvSpPr>
          <p:cNvPr id="72" name="PA_矩形 9">
            <a:extLst>
              <a:ext uri="{FF2B5EF4-FFF2-40B4-BE49-F238E27FC236}">
                <a16:creationId xmlns:a16="http://schemas.microsoft.com/office/drawing/2014/main" id="{090C7917-AC6E-48F8-A3CF-A71B5AA147E1}"/>
              </a:ext>
            </a:extLst>
          </p:cNvPr>
          <p:cNvSpPr>
            <a:spLocks noChangeArrowheads="1"/>
          </p:cNvSpPr>
          <p:nvPr>
            <p:custDataLst>
              <p:tags r:id="rId8"/>
            </p:custDataLst>
          </p:nvPr>
        </p:nvSpPr>
        <p:spPr bwMode="auto">
          <a:xfrm>
            <a:off x="4984146" y="5425136"/>
            <a:ext cx="18609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点击作图区任意位置，出现相应图标</a:t>
            </a:r>
          </a:p>
        </p:txBody>
      </p:sp>
      <p:pic>
        <p:nvPicPr>
          <p:cNvPr id="9" name="图片 8">
            <a:extLst>
              <a:ext uri="{FF2B5EF4-FFF2-40B4-BE49-F238E27FC236}">
                <a16:creationId xmlns:a16="http://schemas.microsoft.com/office/drawing/2014/main" id="{337B0B71-21D0-4260-9AB9-77050D206DFF}"/>
              </a:ext>
            </a:extLst>
          </p:cNvPr>
          <p:cNvPicPr>
            <a:picLocks noChangeAspect="1"/>
          </p:cNvPicPr>
          <p:nvPr/>
        </p:nvPicPr>
        <p:blipFill>
          <a:blip r:embed="rId14"/>
          <a:stretch>
            <a:fillRect/>
          </a:stretch>
        </p:blipFill>
        <p:spPr>
          <a:xfrm>
            <a:off x="8603830" y="2174276"/>
            <a:ext cx="2767240" cy="2784536"/>
          </a:xfrm>
          <a:prstGeom prst="rect">
            <a:avLst/>
          </a:prstGeom>
        </p:spPr>
      </p:pic>
      <p:sp>
        <p:nvSpPr>
          <p:cNvPr id="75" name="PA_矩形 9">
            <a:extLst>
              <a:ext uri="{FF2B5EF4-FFF2-40B4-BE49-F238E27FC236}">
                <a16:creationId xmlns:a16="http://schemas.microsoft.com/office/drawing/2014/main" id="{7E239D75-0E3F-4305-8692-3D00528E6F3C}"/>
              </a:ext>
            </a:extLst>
          </p:cNvPr>
          <p:cNvSpPr>
            <a:spLocks noChangeArrowheads="1"/>
          </p:cNvSpPr>
          <p:nvPr>
            <p:custDataLst>
              <p:tags r:id="rId9"/>
            </p:custDataLst>
          </p:nvPr>
        </p:nvSpPr>
        <p:spPr bwMode="auto">
          <a:xfrm>
            <a:off x="8808411" y="5425136"/>
            <a:ext cx="18609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可以在属性区进行设置和修改</a:t>
            </a:r>
          </a:p>
        </p:txBody>
      </p:sp>
      <p:sp>
        <p:nvSpPr>
          <p:cNvPr id="10" name="箭头: 右 9">
            <a:extLst>
              <a:ext uri="{FF2B5EF4-FFF2-40B4-BE49-F238E27FC236}">
                <a16:creationId xmlns:a16="http://schemas.microsoft.com/office/drawing/2014/main" id="{6675DEB7-FF1B-42DE-8417-A2C0A896DAA2}"/>
              </a:ext>
            </a:extLst>
          </p:cNvPr>
          <p:cNvSpPr/>
          <p:nvPr/>
        </p:nvSpPr>
        <p:spPr bwMode="auto">
          <a:xfrm>
            <a:off x="3274172" y="3520825"/>
            <a:ext cx="949911" cy="26106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7" name="箭头: 右 76">
            <a:extLst>
              <a:ext uri="{FF2B5EF4-FFF2-40B4-BE49-F238E27FC236}">
                <a16:creationId xmlns:a16="http://schemas.microsoft.com/office/drawing/2014/main" id="{3E4BC2E6-81C7-4703-B552-04147FF0DDD8}"/>
              </a:ext>
            </a:extLst>
          </p:cNvPr>
          <p:cNvSpPr/>
          <p:nvPr/>
        </p:nvSpPr>
        <p:spPr bwMode="auto">
          <a:xfrm>
            <a:off x="7491042" y="3520825"/>
            <a:ext cx="949911" cy="26106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8218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3"/>
                                        </p:tgtEl>
                                        <p:attrNameLst>
                                          <p:attrName>style.visibility</p:attrName>
                                        </p:attrNameLst>
                                      </p:cBhvr>
                                      <p:to>
                                        <p:strVal val="visible"/>
                                      </p:to>
                                    </p:set>
                                    <p:anim to="" calcmode="lin" valueType="num">
                                      <p:cBhvr>
                                        <p:cTn id="7" dur="700" fill="hold">
                                          <p:stCondLst>
                                            <p:cond delay="0"/>
                                          </p:stCondLst>
                                        </p:cTn>
                                        <p:tgtEl>
                                          <p:spTgt spid="53"/>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53"/>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4"/>
                                        </p:tgtEl>
                                        <p:attrNameLst>
                                          <p:attrName>style.visibility</p:attrName>
                                        </p:attrNameLst>
                                      </p:cBhvr>
                                      <p:to>
                                        <p:strVal val="visible"/>
                                      </p:to>
                                    </p:set>
                                    <p:anim to="" calcmode="lin" valueType="num">
                                      <p:cBhvr>
                                        <p:cTn id="11" dur="700" fill="hold">
                                          <p:stCondLst>
                                            <p:cond delay="0"/>
                                          </p:stCondLst>
                                        </p:cTn>
                                        <p:tgtEl>
                                          <p:spTgt spid="54"/>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54"/>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5"/>
                                        </p:tgtEl>
                                        <p:attrNameLst>
                                          <p:attrName>style.visibility</p:attrName>
                                        </p:attrNameLst>
                                      </p:cBhvr>
                                      <p:to>
                                        <p:strVal val="visible"/>
                                      </p:to>
                                    </p:set>
                                    <p:anim to="" calcmode="lin" valueType="num">
                                      <p:cBhvr>
                                        <p:cTn id="15" dur="700" fill="hold">
                                          <p:stCondLst>
                                            <p:cond delay="0"/>
                                          </p:stCondLst>
                                        </p:cTn>
                                        <p:tgtEl>
                                          <p:spTgt spid="55"/>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55"/>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6"/>
                                        </p:tgtEl>
                                        <p:attrNameLst>
                                          <p:attrName>style.visibility</p:attrName>
                                        </p:attrNameLst>
                                      </p:cBhvr>
                                      <p:to>
                                        <p:strVal val="visible"/>
                                      </p:to>
                                    </p:set>
                                    <p:anim to="" calcmode="lin" valueType="num">
                                      <p:cBhvr>
                                        <p:cTn id="19" dur="700" fill="hold">
                                          <p:stCondLst>
                                            <p:cond delay="0"/>
                                          </p:stCondLst>
                                        </p:cTn>
                                        <p:tgtEl>
                                          <p:spTgt spid="56"/>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56"/>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7"/>
                                        </p:tgtEl>
                                        <p:attrNameLst>
                                          <p:attrName>style.visibility</p:attrName>
                                        </p:attrNameLst>
                                      </p:cBhvr>
                                      <p:to>
                                        <p:strVal val="visible"/>
                                      </p:to>
                                    </p:set>
                                    <p:anim to="" calcmode="lin" valueType="num">
                                      <p:cBhvr>
                                        <p:cTn id="23" dur="700" fill="hold">
                                          <p:stCondLst>
                                            <p:cond delay="0"/>
                                          </p:stCondLst>
                                        </p:cTn>
                                        <p:tgtEl>
                                          <p:spTgt spid="57"/>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57"/>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64"/>
                                        </p:tgtEl>
                                        <p:attrNameLst>
                                          <p:attrName>style.visibility</p:attrName>
                                        </p:attrNameLst>
                                      </p:cBhvr>
                                      <p:to>
                                        <p:strVal val="visible"/>
                                      </p:to>
                                    </p:set>
                                    <p:anim to="" calcmode="lin" valueType="num">
                                      <p:cBhvr>
                                        <p:cTn id="31" dur="700" fill="hold">
                                          <p:stCondLst>
                                            <p:cond delay="0"/>
                                          </p:stCondLst>
                                        </p:cTn>
                                        <p:tgtEl>
                                          <p:spTgt spid="64"/>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64"/>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72"/>
                                        </p:tgtEl>
                                        <p:attrNameLst>
                                          <p:attrName>style.visibility</p:attrName>
                                        </p:attrNameLst>
                                      </p:cBhvr>
                                      <p:to>
                                        <p:strVal val="visible"/>
                                      </p:to>
                                    </p:set>
                                    <p:anim to="" calcmode="lin" valueType="num">
                                      <p:cBhvr>
                                        <p:cTn id="35" dur="700" fill="hold">
                                          <p:stCondLst>
                                            <p:cond delay="0"/>
                                          </p:stCondLst>
                                        </p:cTn>
                                        <p:tgtEl>
                                          <p:spTgt spid="72"/>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72"/>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75"/>
                                        </p:tgtEl>
                                        <p:attrNameLst>
                                          <p:attrName>style.visibility</p:attrName>
                                        </p:attrNameLst>
                                      </p:cBhvr>
                                      <p:to>
                                        <p:strVal val="visible"/>
                                      </p:to>
                                    </p:set>
                                    <p:anim to="" calcmode="lin" valueType="num">
                                      <p:cBhvr>
                                        <p:cTn id="39" dur="700" fill="hold">
                                          <p:stCondLst>
                                            <p:cond delay="0"/>
                                          </p:stCondLst>
                                        </p:cTn>
                                        <p:tgtEl>
                                          <p:spTgt spid="75"/>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7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57" grpId="0"/>
      <p:bldP spid="58" grpId="0"/>
      <p:bldP spid="64" grpId="0"/>
      <p:bldP spid="72"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1" name="PA_椭圆 15">
            <a:extLst>
              <a:ext uri="{FF2B5EF4-FFF2-40B4-BE49-F238E27FC236}">
                <a16:creationId xmlns:a16="http://schemas.microsoft.com/office/drawing/2014/main" id="{B688352E-715E-4619-AE5A-7BEE296F16AB}"/>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椭圆 7">
            <a:extLst>
              <a:ext uri="{FF2B5EF4-FFF2-40B4-BE49-F238E27FC236}">
                <a16:creationId xmlns:a16="http://schemas.microsoft.com/office/drawing/2014/main" id="{CEAC0FAD-6C92-4F85-911F-79312E93898F}"/>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PA_椭圆 8">
            <a:extLst>
              <a:ext uri="{FF2B5EF4-FFF2-40B4-BE49-F238E27FC236}">
                <a16:creationId xmlns:a16="http://schemas.microsoft.com/office/drawing/2014/main" id="{DA6D9B5B-70E5-45DB-A4AE-34F150AF493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4" name="PA_椭圆 1">
            <a:extLst>
              <a:ext uri="{FF2B5EF4-FFF2-40B4-BE49-F238E27FC236}">
                <a16:creationId xmlns:a16="http://schemas.microsoft.com/office/drawing/2014/main" id="{41101C76-10E1-466A-AB5C-1A34DEB4F426}"/>
              </a:ext>
            </a:extLst>
          </p:cNvPr>
          <p:cNvSpPr>
            <a:spLocks noChangeArrowheads="1"/>
          </p:cNvSpPr>
          <p:nvPr>
            <p:custDataLst>
              <p:tags r:id="rId4"/>
            </p:custDataLst>
          </p:nvPr>
        </p:nvSpPr>
        <p:spPr bwMode="auto">
          <a:xfrm>
            <a:off x="6534152"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5" name="PA_椭圆 9">
            <a:extLst>
              <a:ext uri="{FF2B5EF4-FFF2-40B4-BE49-F238E27FC236}">
                <a16:creationId xmlns:a16="http://schemas.microsoft.com/office/drawing/2014/main" id="{68A0F8BA-3056-4A16-9712-A007E87FE1BB}"/>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PA_椭圆 10">
            <a:extLst>
              <a:ext uri="{FF2B5EF4-FFF2-40B4-BE49-F238E27FC236}">
                <a16:creationId xmlns:a16="http://schemas.microsoft.com/office/drawing/2014/main" id="{821C8B15-3FC6-4929-A58D-B43A830E23EB}"/>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椭圆 11">
            <a:extLst>
              <a:ext uri="{FF2B5EF4-FFF2-40B4-BE49-F238E27FC236}">
                <a16:creationId xmlns:a16="http://schemas.microsoft.com/office/drawing/2014/main" id="{C478B51B-5396-47DE-9B83-D6A35831F0B4}"/>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PA_椭圆 12">
            <a:extLst>
              <a:ext uri="{FF2B5EF4-FFF2-40B4-BE49-F238E27FC236}">
                <a16:creationId xmlns:a16="http://schemas.microsoft.com/office/drawing/2014/main" id="{BCB064F3-5722-494C-B093-2444BC6D0157}"/>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PA_椭圆 13">
            <a:extLst>
              <a:ext uri="{FF2B5EF4-FFF2-40B4-BE49-F238E27FC236}">
                <a16:creationId xmlns:a16="http://schemas.microsoft.com/office/drawing/2014/main" id="{4C12BB6A-5E17-48D5-A562-95F0E03B094D}"/>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PA_椭圆 14">
            <a:extLst>
              <a:ext uri="{FF2B5EF4-FFF2-40B4-BE49-F238E27FC236}">
                <a16:creationId xmlns:a16="http://schemas.microsoft.com/office/drawing/2014/main" id="{8268C701-20F2-4167-9774-6C670EC0F759}"/>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 name="PA_文本框 2">
            <a:extLst>
              <a:ext uri="{FF2B5EF4-FFF2-40B4-BE49-F238E27FC236}">
                <a16:creationId xmlns:a16="http://schemas.microsoft.com/office/drawing/2014/main" id="{1D871CAA-DEA3-4869-8D00-B6FFA46E8EC6}"/>
              </a:ext>
            </a:extLst>
          </p:cNvPr>
          <p:cNvSpPr>
            <a:spLocks noChangeArrowheads="1"/>
          </p:cNvSpPr>
          <p:nvPr>
            <p:custDataLst>
              <p:tags r:id="rId11"/>
            </p:custDataLst>
          </p:nvPr>
        </p:nvSpPr>
        <p:spPr bwMode="auto">
          <a:xfrm>
            <a:off x="4921250" y="1384300"/>
            <a:ext cx="1758815"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9</a:t>
            </a:r>
            <a:endPar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42" name="PA_文本框 17">
            <a:extLst>
              <a:ext uri="{FF2B5EF4-FFF2-40B4-BE49-F238E27FC236}">
                <a16:creationId xmlns:a16="http://schemas.microsoft.com/office/drawing/2014/main" id="{C8F10F05-2E69-46AB-A419-79ED4D4289CD}"/>
              </a:ext>
            </a:extLst>
          </p:cNvPr>
          <p:cNvSpPr>
            <a:spLocks noChangeArrowheads="1"/>
          </p:cNvSpPr>
          <p:nvPr>
            <p:custDataLst>
              <p:tags r:id="rId12"/>
            </p:custDataLst>
          </p:nvPr>
        </p:nvSpPr>
        <p:spPr bwMode="auto">
          <a:xfrm>
            <a:off x="6759387" y="1786007"/>
            <a:ext cx="21403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rgbClr val="FFFFFF"/>
                </a:solidFill>
                <a:effectLst/>
                <a:uLnTx/>
                <a:uFillTx/>
                <a:ea typeface="宋体" panose="02010600030101010101" pitchFamily="2" charset="-122"/>
                <a:sym typeface="+mn-ea"/>
              </a:rPr>
              <a:t>双向</a:t>
            </a:r>
            <a:r>
              <a:rPr kumimoji="0" lang="zh-CN" altLang="en-US" sz="3600" b="1" i="0" u="none" strike="noStrike" kern="1200" cap="none" spc="0" normalizeH="0" baseline="0" noProof="0" dirty="0">
                <a:ln>
                  <a:noFill/>
                </a:ln>
                <a:solidFill>
                  <a:srgbClr val="FFFFFF"/>
                </a:solidFill>
                <a:effectLst/>
                <a:uLnTx/>
                <a:uFillTx/>
                <a:ea typeface="宋体" panose="02010600030101010101" pitchFamily="2" charset="-122"/>
                <a:sym typeface="+mn-ea"/>
              </a:rPr>
              <a:t>工程</a:t>
            </a:r>
            <a:endParaRPr kumimoji="0" lang="zh-CN" altLang="en-US" sz="36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ea"/>
              <a:sym typeface="+mn-ea"/>
            </a:endParaRPr>
          </a:p>
        </p:txBody>
      </p:sp>
    </p:spTree>
    <p:extLst>
      <p:ext uri="{BB962C8B-B14F-4D97-AF65-F5344CB8AC3E}">
        <p14:creationId xmlns:p14="http://schemas.microsoft.com/office/powerpoint/2010/main" val="1834360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1"/>
                                        </p:tgtEl>
                                        <p:attrNameLst>
                                          <p:attrName>style.visibility</p:attrName>
                                        </p:attrNameLst>
                                      </p:cBhvr>
                                      <p:to>
                                        <p:strVal val="visible"/>
                                      </p:to>
                                    </p:set>
                                    <p:anim to="" calcmode="lin" valueType="num">
                                      <p:cBhvr>
                                        <p:cTn id="7" dur="750" fill="hold">
                                          <p:stCondLst>
                                            <p:cond delay="0"/>
                                          </p:stCondLst>
                                        </p:cTn>
                                        <p:tgtEl>
                                          <p:spTgt spid="3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8" dur="750" fill="hold">
                                          <p:stCondLst>
                                            <p:cond delay="0"/>
                                          </p:stCondLst>
                                        </p:cTn>
                                        <p:tgtEl>
                                          <p:spTgt spid="31"/>
                                        </p:tgtEl>
                                        <p:attrNameLst>
                                          <p:attrName>ppt_w</p:attrName>
                                        </p:attrNameLst>
                                      </p:cBhvr>
                                      <p:tavLst>
                                        <p:tav tm="0" fmla="#ppt_w/2*($)^8">
                                          <p:val>
                                            <p:fltVal val="0"/>
                                          </p:val>
                                        </p:tav>
                                        <p:tav tm="50000" fmla="#ppt_w-#ppt_w/2*(2-$)^8">
                                          <p:val>
                                            <p:fltVal val="1"/>
                                          </p:val>
                                        </p:tav>
                                        <p:tav tm="100000">
                                          <p:val>
                                            <p:flt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2"/>
                                        </p:tgtEl>
                                        <p:attrNameLst>
                                          <p:attrName>style.visibility</p:attrName>
                                        </p:attrNameLst>
                                      </p:cBhvr>
                                      <p:to>
                                        <p:strVal val="visible"/>
                                      </p:to>
                                    </p:set>
                                    <p:anim to="" calcmode="lin" valueType="num">
                                      <p:cBhvr>
                                        <p:cTn id="11" dur="750" fill="hold">
                                          <p:stCondLst>
                                            <p:cond delay="0"/>
                                          </p:stCondLst>
                                        </p:cTn>
                                        <p:tgtEl>
                                          <p:spTgt spid="3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2" dur="750" fill="hold">
                                          <p:stCondLst>
                                            <p:cond delay="0"/>
                                          </p:stCondLst>
                                        </p:cTn>
                                        <p:tgtEl>
                                          <p:spTgt spid="32"/>
                                        </p:tgtEl>
                                        <p:attrNameLst>
                                          <p:attrName>ppt_w</p:attrName>
                                        </p:attrNameLst>
                                      </p:cBhvr>
                                      <p:tavLst>
                                        <p:tav tm="0" fmla="#ppt_w/2*($)^8">
                                          <p:val>
                                            <p:fltVal val="0"/>
                                          </p:val>
                                        </p:tav>
                                        <p:tav tm="50000" fmla="#ppt_w-#ppt_w/2*(2-$)^8">
                                          <p:val>
                                            <p:fltVal val="1"/>
                                          </p:val>
                                        </p:tav>
                                        <p:tav tm="100000">
                                          <p:val>
                                            <p:flt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3"/>
                                        </p:tgtEl>
                                        <p:attrNameLst>
                                          <p:attrName>style.visibility</p:attrName>
                                        </p:attrNameLst>
                                      </p:cBhvr>
                                      <p:to>
                                        <p:strVal val="visible"/>
                                      </p:to>
                                    </p:set>
                                    <p:anim to="" calcmode="lin" valueType="num">
                                      <p:cBhvr>
                                        <p:cTn id="15" dur="750" fill="hold">
                                          <p:stCondLst>
                                            <p:cond delay="0"/>
                                          </p:stCondLst>
                                        </p:cTn>
                                        <p:tgtEl>
                                          <p:spTgt spid="33"/>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16" dur="750" fill="hold">
                                          <p:stCondLst>
                                            <p:cond delay="0"/>
                                          </p:stCondLst>
                                        </p:cTn>
                                        <p:tgtEl>
                                          <p:spTgt spid="33"/>
                                        </p:tgtEl>
                                        <p:attrNameLst>
                                          <p:attrName>ppt_w</p:attrName>
                                        </p:attrNameLst>
                                      </p:cBhvr>
                                      <p:tavLst>
                                        <p:tav tm="0" fmla="#ppt_w/2*($)^8">
                                          <p:val>
                                            <p:fltVal val="0"/>
                                          </p:val>
                                        </p:tav>
                                        <p:tav tm="50000" fmla="#ppt_w-#ppt_w/2*(2-$)^8">
                                          <p:val>
                                            <p:fltVal val="1"/>
                                          </p:val>
                                        </p:tav>
                                        <p:tav tm="100000">
                                          <p:val>
                                            <p:flt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4"/>
                                        </p:tgtEl>
                                        <p:attrNameLst>
                                          <p:attrName>style.visibility</p:attrName>
                                        </p:attrNameLst>
                                      </p:cBhvr>
                                      <p:to>
                                        <p:strVal val="visible"/>
                                      </p:to>
                                    </p:set>
                                    <p:anim to="" calcmode="lin" valueType="num">
                                      <p:cBhvr>
                                        <p:cTn id="19" dur="750" fill="hold">
                                          <p:stCondLst>
                                            <p:cond delay="0"/>
                                          </p:stCondLst>
                                        </p:cTn>
                                        <p:tgtEl>
                                          <p:spTgt spid="34"/>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0" dur="750" fill="hold">
                                          <p:stCondLst>
                                            <p:cond delay="0"/>
                                          </p:stCondLst>
                                        </p:cTn>
                                        <p:tgtEl>
                                          <p:spTgt spid="34"/>
                                        </p:tgtEl>
                                        <p:attrNameLst>
                                          <p:attrName>ppt_w</p:attrName>
                                        </p:attrNameLst>
                                      </p:cBhvr>
                                      <p:tavLst>
                                        <p:tav tm="0" fmla="#ppt_w/2*($)^8">
                                          <p:val>
                                            <p:fltVal val="0"/>
                                          </p:val>
                                        </p:tav>
                                        <p:tav tm="50000" fmla="#ppt_w-#ppt_w/2*(2-$)^8">
                                          <p:val>
                                            <p:fltVal val="1"/>
                                          </p:val>
                                        </p:tav>
                                        <p:tav tm="100000">
                                          <p:val>
                                            <p:flt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5"/>
                                        </p:tgtEl>
                                        <p:attrNameLst>
                                          <p:attrName>style.visibility</p:attrName>
                                        </p:attrNameLst>
                                      </p:cBhvr>
                                      <p:to>
                                        <p:strVal val="visible"/>
                                      </p:to>
                                    </p:set>
                                    <p:anim to="" calcmode="lin" valueType="num">
                                      <p:cBhvr>
                                        <p:cTn id="23" dur="750" fill="hold">
                                          <p:stCondLst>
                                            <p:cond delay="0"/>
                                          </p:stCondLst>
                                        </p:cTn>
                                        <p:tgtEl>
                                          <p:spTgt spid="35"/>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4" dur="750" fill="hold">
                                          <p:stCondLst>
                                            <p:cond delay="0"/>
                                          </p:stCondLst>
                                        </p:cTn>
                                        <p:tgtEl>
                                          <p:spTgt spid="35"/>
                                        </p:tgtEl>
                                        <p:attrNameLst>
                                          <p:attrName>ppt_w</p:attrName>
                                        </p:attrNameLst>
                                      </p:cBhvr>
                                      <p:tavLst>
                                        <p:tav tm="0" fmla="#ppt_w/2*($)^8">
                                          <p:val>
                                            <p:fltVal val="0"/>
                                          </p:val>
                                        </p:tav>
                                        <p:tav tm="50000" fmla="#ppt_w-#ppt_w/2*(2-$)^8">
                                          <p:val>
                                            <p:fltVal val="1"/>
                                          </p:val>
                                        </p:tav>
                                        <p:tav tm="100000">
                                          <p:val>
                                            <p:flt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6"/>
                                        </p:tgtEl>
                                        <p:attrNameLst>
                                          <p:attrName>style.visibility</p:attrName>
                                        </p:attrNameLst>
                                      </p:cBhvr>
                                      <p:to>
                                        <p:strVal val="visible"/>
                                      </p:to>
                                    </p:set>
                                    <p:anim to="" calcmode="lin" valueType="num">
                                      <p:cBhvr>
                                        <p:cTn id="27" dur="750" fill="hold">
                                          <p:stCondLst>
                                            <p:cond delay="0"/>
                                          </p:stCondLst>
                                        </p:cTn>
                                        <p:tgtEl>
                                          <p:spTgt spid="36"/>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28" dur="750" fill="hold">
                                          <p:stCondLst>
                                            <p:cond delay="0"/>
                                          </p:stCondLst>
                                        </p:cTn>
                                        <p:tgtEl>
                                          <p:spTgt spid="36"/>
                                        </p:tgtEl>
                                        <p:attrNameLst>
                                          <p:attrName>ppt_w</p:attrName>
                                        </p:attrNameLst>
                                      </p:cBhvr>
                                      <p:tavLst>
                                        <p:tav tm="0" fmla="#ppt_w/2*($)^8">
                                          <p:val>
                                            <p:fltVal val="0"/>
                                          </p:val>
                                        </p:tav>
                                        <p:tav tm="50000" fmla="#ppt_w-#ppt_w/2*(2-$)^8">
                                          <p:val>
                                            <p:fltVal val="1"/>
                                          </p:val>
                                        </p:tav>
                                        <p:tav tm="100000">
                                          <p:val>
                                            <p:flt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7"/>
                                        </p:tgtEl>
                                        <p:attrNameLst>
                                          <p:attrName>style.visibility</p:attrName>
                                        </p:attrNameLst>
                                      </p:cBhvr>
                                      <p:to>
                                        <p:strVal val="visible"/>
                                      </p:to>
                                    </p:set>
                                    <p:anim to="" calcmode="lin" valueType="num">
                                      <p:cBhvr>
                                        <p:cTn id="31" dur="750" fill="hold">
                                          <p:stCondLst>
                                            <p:cond delay="0"/>
                                          </p:stCondLst>
                                        </p:cTn>
                                        <p:tgtEl>
                                          <p:spTgt spid="37"/>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2" dur="750" fill="hold">
                                          <p:stCondLst>
                                            <p:cond delay="0"/>
                                          </p:stCondLst>
                                        </p:cTn>
                                        <p:tgtEl>
                                          <p:spTgt spid="37"/>
                                        </p:tgtEl>
                                        <p:attrNameLst>
                                          <p:attrName>ppt_w</p:attrName>
                                        </p:attrNameLst>
                                      </p:cBhvr>
                                      <p:tavLst>
                                        <p:tav tm="0" fmla="#ppt_w/2*($)^8">
                                          <p:val>
                                            <p:fltVal val="0"/>
                                          </p:val>
                                        </p:tav>
                                        <p:tav tm="50000" fmla="#ppt_w-#ppt_w/2*(2-$)^8">
                                          <p:val>
                                            <p:fltVal val="1"/>
                                          </p:val>
                                        </p:tav>
                                        <p:tav tm="100000">
                                          <p:val>
                                            <p:flt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
                                        </p:tgtEl>
                                        <p:attrNameLst>
                                          <p:attrName>style.visibility</p:attrName>
                                        </p:attrNameLst>
                                      </p:cBhvr>
                                      <p:to>
                                        <p:strVal val="visible"/>
                                      </p:to>
                                    </p:set>
                                    <p:anim to="" calcmode="lin" valueType="num">
                                      <p:cBhvr>
                                        <p:cTn id="35" dur="750" fill="hold">
                                          <p:stCondLst>
                                            <p:cond delay="0"/>
                                          </p:stCondLst>
                                        </p:cTn>
                                        <p:tgtEl>
                                          <p:spTgt spid="38"/>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36" dur="750" fill="hold">
                                          <p:stCondLst>
                                            <p:cond delay="0"/>
                                          </p:stCondLst>
                                        </p:cTn>
                                        <p:tgtEl>
                                          <p:spTgt spid="38"/>
                                        </p:tgtEl>
                                        <p:attrNameLst>
                                          <p:attrName>ppt_w</p:attrName>
                                        </p:attrNameLst>
                                      </p:cBhvr>
                                      <p:tavLst>
                                        <p:tav tm="0" fmla="#ppt_w/2*($)^8">
                                          <p:val>
                                            <p:fltVal val="0"/>
                                          </p:val>
                                        </p:tav>
                                        <p:tav tm="50000" fmla="#ppt_w-#ppt_w/2*(2-$)^8">
                                          <p:val>
                                            <p:fltVal val="1"/>
                                          </p:val>
                                        </p:tav>
                                        <p:tav tm="100000">
                                          <p:val>
                                            <p:flt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9"/>
                                        </p:tgtEl>
                                        <p:attrNameLst>
                                          <p:attrName>style.visibility</p:attrName>
                                        </p:attrNameLst>
                                      </p:cBhvr>
                                      <p:to>
                                        <p:strVal val="visible"/>
                                      </p:to>
                                    </p:set>
                                    <p:anim to="" calcmode="lin" valueType="num">
                                      <p:cBhvr>
                                        <p:cTn id="39" dur="750" fill="hold">
                                          <p:stCondLst>
                                            <p:cond delay="0"/>
                                          </p:stCondLst>
                                        </p:cTn>
                                        <p:tgtEl>
                                          <p:spTgt spid="39"/>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0" dur="750" fill="hold">
                                          <p:stCondLst>
                                            <p:cond delay="0"/>
                                          </p:stCondLst>
                                        </p:cTn>
                                        <p:tgtEl>
                                          <p:spTgt spid="39"/>
                                        </p:tgtEl>
                                        <p:attrNameLst>
                                          <p:attrName>ppt_w</p:attrName>
                                        </p:attrNameLst>
                                      </p:cBhvr>
                                      <p:tavLst>
                                        <p:tav tm="0" fmla="#ppt_w/2*($)^8">
                                          <p:val>
                                            <p:fltVal val="0"/>
                                          </p:val>
                                        </p:tav>
                                        <p:tav tm="50000" fmla="#ppt_w-#ppt_w/2*(2-$)^8">
                                          <p:val>
                                            <p:fltVal val="1"/>
                                          </p:val>
                                        </p:tav>
                                        <p:tav tm="100000">
                                          <p:val>
                                            <p:flt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40"/>
                                        </p:tgtEl>
                                        <p:attrNameLst>
                                          <p:attrName>style.visibility</p:attrName>
                                        </p:attrNameLst>
                                      </p:cBhvr>
                                      <p:to>
                                        <p:strVal val="visible"/>
                                      </p:to>
                                    </p:set>
                                    <p:anim to="" calcmode="lin" valueType="num">
                                      <p:cBhvr>
                                        <p:cTn id="43" dur="750" fill="hold">
                                          <p:stCondLst>
                                            <p:cond delay="0"/>
                                          </p:stCondLst>
                                        </p:cTn>
                                        <p:tgtEl>
                                          <p:spTgt spid="40"/>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4" dur="750" fill="hold">
                                          <p:stCondLst>
                                            <p:cond delay="0"/>
                                          </p:stCondLst>
                                        </p:cTn>
                                        <p:tgtEl>
                                          <p:spTgt spid="40"/>
                                        </p:tgtEl>
                                        <p:attrNameLst>
                                          <p:attrName>ppt_w</p:attrName>
                                        </p:attrNameLst>
                                      </p:cBhvr>
                                      <p:tavLst>
                                        <p:tav tm="0" fmla="#ppt_w/2*($)^8">
                                          <p:val>
                                            <p:fltVal val="0"/>
                                          </p:val>
                                        </p:tav>
                                        <p:tav tm="50000" fmla="#ppt_w-#ppt_w/2*(2-$)^8">
                                          <p:val>
                                            <p:fltVal val="1"/>
                                          </p:val>
                                        </p:tav>
                                        <p:tav tm="100000">
                                          <p:val>
                                            <p:flt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41"/>
                                        </p:tgtEl>
                                        <p:attrNameLst>
                                          <p:attrName>style.visibility</p:attrName>
                                        </p:attrNameLst>
                                      </p:cBhvr>
                                      <p:to>
                                        <p:strVal val="visible"/>
                                      </p:to>
                                    </p:set>
                                    <p:anim to="" calcmode="lin" valueType="num">
                                      <p:cBhvr>
                                        <p:cTn id="47" dur="750" fill="hold">
                                          <p:stCondLst>
                                            <p:cond delay="0"/>
                                          </p:stCondLst>
                                        </p:cTn>
                                        <p:tgtEl>
                                          <p:spTgt spid="41"/>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48" dur="750" fill="hold">
                                          <p:stCondLst>
                                            <p:cond delay="0"/>
                                          </p:stCondLst>
                                        </p:cTn>
                                        <p:tgtEl>
                                          <p:spTgt spid="41"/>
                                        </p:tgtEl>
                                        <p:attrNameLst>
                                          <p:attrName>ppt_w</p:attrName>
                                        </p:attrNameLst>
                                      </p:cBhvr>
                                      <p:tavLst>
                                        <p:tav tm="0" fmla="#ppt_w/2*($)^8">
                                          <p:val>
                                            <p:fltVal val="0"/>
                                          </p:val>
                                        </p:tav>
                                        <p:tav tm="50000" fmla="#ppt_w-#ppt_w/2*(2-$)^8">
                                          <p:val>
                                            <p:fltVal val="1"/>
                                          </p:val>
                                        </p:tav>
                                        <p:tav tm="100000">
                                          <p:val>
                                            <p:flt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42"/>
                                        </p:tgtEl>
                                        <p:attrNameLst>
                                          <p:attrName>style.visibility</p:attrName>
                                        </p:attrNameLst>
                                      </p:cBhvr>
                                      <p:to>
                                        <p:strVal val="visible"/>
                                      </p:to>
                                    </p:set>
                                    <p:anim to="" calcmode="lin" valueType="num">
                                      <p:cBhvr>
                                        <p:cTn id="51" dur="750" fill="hold">
                                          <p:stCondLst>
                                            <p:cond delay="0"/>
                                          </p:stCondLst>
                                        </p:cTn>
                                        <p:tgtEl>
                                          <p:spTgt spid="42"/>
                                        </p:tgtEl>
                                        <p:attrNameLst>
                                          <p:attrName>ppt_h</p:attrName>
                                        </p:attrNameLst>
                                      </p:cBhvr>
                                      <p:tavLst>
                                        <p:tav tm="0" fmla="#ppt_h/2*($)^8">
                                          <p:val>
                                            <p:fltVal val="0"/>
                                          </p:val>
                                        </p:tav>
                                        <p:tav tm="50000" fmla="#ppt_h-#ppt_h/2*(2-$)^8">
                                          <p:val>
                                            <p:fltVal val="1"/>
                                          </p:val>
                                        </p:tav>
                                        <p:tav tm="100000">
                                          <p:val>
                                            <p:fltVal val="2"/>
                                          </p:val>
                                        </p:tav>
                                      </p:tavLst>
                                    </p:anim>
                                    <p:anim to="" calcmode="lin" valueType="num">
                                      <p:cBhvr>
                                        <p:cTn id="52" dur="750" fill="hold">
                                          <p:stCondLst>
                                            <p:cond delay="0"/>
                                          </p:stCondLst>
                                        </p:cTn>
                                        <p:tgtEl>
                                          <p:spTgt spid="42"/>
                                        </p:tgtEl>
                                        <p:attrNameLst>
                                          <p:attrName>ppt_w</p:attrName>
                                        </p:attrNameLst>
                                      </p:cBhvr>
                                      <p:tavLst>
                                        <p:tav tm="0" fmla="#ppt_w/2*($)^8">
                                          <p:val>
                                            <p:fltVal val="0"/>
                                          </p:val>
                                        </p:tav>
                                        <p:tav tm="50000" fmla="#ppt_w-#ppt_w/2*(2-$)^8">
                                          <p:val>
                                            <p:fltVal val="1"/>
                                          </p:val>
                                        </p:tav>
                                        <p:tav tm="100000">
                                          <p:val>
                                            <p:flt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bldLvl="0" animBg="1"/>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6" name="PA_矩形 1">
            <a:extLst>
              <a:ext uri="{FF2B5EF4-FFF2-40B4-BE49-F238E27FC236}">
                <a16:creationId xmlns:a16="http://schemas.microsoft.com/office/drawing/2014/main" id="{21CE69B0-DAC7-4BB3-A1E4-71054D5EEA36}"/>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PA_矩形 2">
            <a:extLst>
              <a:ext uri="{FF2B5EF4-FFF2-40B4-BE49-F238E27FC236}">
                <a16:creationId xmlns:a16="http://schemas.microsoft.com/office/drawing/2014/main" id="{B797C28A-E41F-44BF-8C36-A43E61ADDF4F}"/>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PA_矩形 3">
            <a:extLst>
              <a:ext uri="{FF2B5EF4-FFF2-40B4-BE49-F238E27FC236}">
                <a16:creationId xmlns:a16="http://schemas.microsoft.com/office/drawing/2014/main" id="{48B9A679-AE48-4F04-A8CF-4780A9B44C9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 name="PA_矩形 4">
            <a:extLst>
              <a:ext uri="{FF2B5EF4-FFF2-40B4-BE49-F238E27FC236}">
                <a16:creationId xmlns:a16="http://schemas.microsoft.com/office/drawing/2014/main" id="{59F85407-5DDF-48EF-A27C-6CD188E4AB9F}"/>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 name="PA_矩形 9">
            <a:extLst>
              <a:ext uri="{FF2B5EF4-FFF2-40B4-BE49-F238E27FC236}">
                <a16:creationId xmlns:a16="http://schemas.microsoft.com/office/drawing/2014/main" id="{E09C5ED2-4A6E-447A-B789-C32640775A3F}"/>
              </a:ext>
            </a:extLst>
          </p:cNvPr>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双向工程</a:t>
            </a:r>
          </a:p>
        </p:txBody>
      </p:sp>
      <p:sp>
        <p:nvSpPr>
          <p:cNvPr id="41" name="PA_文本框 21">
            <a:extLst>
              <a:ext uri="{FF2B5EF4-FFF2-40B4-BE49-F238E27FC236}">
                <a16:creationId xmlns:a16="http://schemas.microsoft.com/office/drawing/2014/main" id="{0A6E9EFA-AB33-4CE0-A3CB-F8E913CB491B}"/>
              </a:ext>
            </a:extLst>
          </p:cNvPr>
          <p:cNvSpPr>
            <a:spLocks noChangeArrowheads="1"/>
          </p:cNvSpPr>
          <p:nvPr>
            <p:custDataLst>
              <p:tags r:id="rId6"/>
            </p:custDataLst>
          </p:nvPr>
        </p:nvSpPr>
        <p:spPr bwMode="auto">
          <a:xfrm>
            <a:off x="1256522" y="693495"/>
            <a:ext cx="17441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rPr>
              <a:t>正向工程</a:t>
            </a:r>
            <a:endParaRPr kumimoji="0" sz="2400"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endParaRPr>
          </a:p>
        </p:txBody>
      </p:sp>
      <p:grpSp>
        <p:nvGrpSpPr>
          <p:cNvPr id="42" name="组合 41">
            <a:extLst>
              <a:ext uri="{FF2B5EF4-FFF2-40B4-BE49-F238E27FC236}">
                <a16:creationId xmlns:a16="http://schemas.microsoft.com/office/drawing/2014/main" id="{C3466713-EE4E-4E9B-BB89-8021FDAB2090}"/>
              </a:ext>
            </a:extLst>
          </p:cNvPr>
          <p:cNvGrpSpPr/>
          <p:nvPr/>
        </p:nvGrpSpPr>
        <p:grpSpPr>
          <a:xfrm>
            <a:off x="564372" y="754475"/>
            <a:ext cx="692150" cy="692150"/>
            <a:chOff x="1252" y="3233"/>
            <a:chExt cx="1090" cy="1090"/>
          </a:xfrm>
        </p:grpSpPr>
        <p:sp>
          <p:nvSpPr>
            <p:cNvPr id="43" name="PA_椭圆 13">
              <a:extLst>
                <a:ext uri="{FF2B5EF4-FFF2-40B4-BE49-F238E27FC236}">
                  <a16:creationId xmlns:a16="http://schemas.microsoft.com/office/drawing/2014/main" id="{C7B2CBF5-9903-4769-8F50-2EB96454B515}"/>
                </a:ext>
              </a:extLst>
            </p:cNvPr>
            <p:cNvSpPr>
              <a:spLocks noChangeArrowheads="1"/>
            </p:cNvSpPr>
            <p:nvPr>
              <p:custDataLst>
                <p:tags r:id="rId12"/>
              </p:custDataLst>
            </p:nvPr>
          </p:nvSpPr>
          <p:spPr bwMode="auto">
            <a:xfrm>
              <a:off x="1252" y="3233"/>
              <a:ext cx="1090" cy="1090"/>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44" name="PA_图片 31">
              <a:extLst>
                <a:ext uri="{FF2B5EF4-FFF2-40B4-BE49-F238E27FC236}">
                  <a16:creationId xmlns:a16="http://schemas.microsoft.com/office/drawing/2014/main" id="{BFFEC97F-C9F6-4695-90E7-513F05A97034}"/>
                </a:ext>
              </a:extLst>
            </p:cNvPr>
            <p:cNvPicPr>
              <a:picLocks noChangeAspect="1" noChangeArrowheads="1"/>
            </p:cNvPicPr>
            <p:nvPr>
              <p:custDataLst>
                <p:tags r:id="rId13"/>
              </p:custDataLst>
            </p:nvPr>
          </p:nvPicPr>
          <p:blipFill>
            <a:blip r:embed="rId16">
              <a:extLst>
                <a:ext uri="{28A0092B-C50C-407E-A947-70E740481C1C}">
                  <a14:useLocalDpi xmlns:a14="http://schemas.microsoft.com/office/drawing/2010/main" val="0"/>
                </a:ext>
              </a:extLst>
            </a:blip>
            <a:srcRect/>
            <a:stretch>
              <a:fillRect/>
            </a:stretch>
          </p:blipFill>
          <p:spPr bwMode="auto">
            <a:xfrm>
              <a:off x="1427" y="3508"/>
              <a:ext cx="73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PA_文本框 21">
            <a:extLst>
              <a:ext uri="{FF2B5EF4-FFF2-40B4-BE49-F238E27FC236}">
                <a16:creationId xmlns:a16="http://schemas.microsoft.com/office/drawing/2014/main" id="{ABE64C2C-5C9B-4E8D-84D6-6DA2F963C777}"/>
              </a:ext>
            </a:extLst>
          </p:cNvPr>
          <p:cNvSpPr>
            <a:spLocks noChangeArrowheads="1"/>
          </p:cNvSpPr>
          <p:nvPr>
            <p:custDataLst>
              <p:tags r:id="rId7"/>
            </p:custDataLst>
          </p:nvPr>
        </p:nvSpPr>
        <p:spPr bwMode="auto">
          <a:xfrm>
            <a:off x="2603569" y="673031"/>
            <a:ext cx="9334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u="none" strike="noStrike" kern="1200" cap="none" spc="0" normalizeH="0" baseline="0" noProof="0" dirty="0">
                <a:ln>
                  <a:noFill/>
                </a:ln>
                <a:solidFill>
                  <a:srgbClr val="6C5B7B"/>
                </a:solidFill>
                <a:effectLst/>
                <a:uLnTx/>
                <a:uFillTx/>
                <a:sym typeface="Calibri" panose="020F0502020204030204" pitchFamily="34" charset="0"/>
              </a:rPr>
              <a:t>指从模型直接产生一个代码框架，这将为程序员节约很多编写类、属性、方法代码的琐碎工作时间。该框架使开发人员思路更清晰。</a:t>
            </a:r>
          </a:p>
        </p:txBody>
      </p:sp>
      <p:pic>
        <p:nvPicPr>
          <p:cNvPr id="3" name="图片 2">
            <a:extLst>
              <a:ext uri="{FF2B5EF4-FFF2-40B4-BE49-F238E27FC236}">
                <a16:creationId xmlns:a16="http://schemas.microsoft.com/office/drawing/2014/main" id="{FCB20DD4-9659-4185-AFDB-549DAE245E7C}"/>
              </a:ext>
            </a:extLst>
          </p:cNvPr>
          <p:cNvPicPr>
            <a:picLocks noChangeAspect="1"/>
          </p:cNvPicPr>
          <p:nvPr/>
        </p:nvPicPr>
        <p:blipFill>
          <a:blip r:embed="rId17"/>
          <a:stretch>
            <a:fillRect/>
          </a:stretch>
        </p:blipFill>
        <p:spPr>
          <a:xfrm>
            <a:off x="855351" y="1539707"/>
            <a:ext cx="2783150" cy="2138960"/>
          </a:xfrm>
          <a:prstGeom prst="rect">
            <a:avLst/>
          </a:prstGeom>
        </p:spPr>
      </p:pic>
      <p:sp>
        <p:nvSpPr>
          <p:cNvPr id="51" name="PA_矩形 9">
            <a:extLst>
              <a:ext uri="{FF2B5EF4-FFF2-40B4-BE49-F238E27FC236}">
                <a16:creationId xmlns:a16="http://schemas.microsoft.com/office/drawing/2014/main" id="{23F6CDC3-5925-49E9-8960-42C07F3BA8C3}"/>
              </a:ext>
            </a:extLst>
          </p:cNvPr>
          <p:cNvSpPr>
            <a:spLocks noChangeArrowheads="1"/>
          </p:cNvSpPr>
          <p:nvPr>
            <p:custDataLst>
              <p:tags r:id="rId8"/>
            </p:custDataLst>
          </p:nvPr>
        </p:nvSpPr>
        <p:spPr bwMode="auto">
          <a:xfrm>
            <a:off x="621308" y="3762881"/>
            <a:ext cx="34545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选择</a:t>
            </a:r>
            <a:r>
              <a:rPr lang="en-US" altLang="zh-CN"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Tools-&gt;Java-&gt;Generate Code…</a:t>
            </a:r>
            <a:endPar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5" name="图片 4">
            <a:extLst>
              <a:ext uri="{FF2B5EF4-FFF2-40B4-BE49-F238E27FC236}">
                <a16:creationId xmlns:a16="http://schemas.microsoft.com/office/drawing/2014/main" id="{1979292E-EA9F-4062-AEBC-F6C851885BBD}"/>
              </a:ext>
            </a:extLst>
          </p:cNvPr>
          <p:cNvPicPr>
            <a:picLocks noChangeAspect="1"/>
          </p:cNvPicPr>
          <p:nvPr/>
        </p:nvPicPr>
        <p:blipFill>
          <a:blip r:embed="rId18"/>
          <a:stretch>
            <a:fillRect/>
          </a:stretch>
        </p:blipFill>
        <p:spPr>
          <a:xfrm>
            <a:off x="4468378" y="1530728"/>
            <a:ext cx="2858990" cy="2156919"/>
          </a:xfrm>
          <a:prstGeom prst="rect">
            <a:avLst/>
          </a:prstGeom>
        </p:spPr>
      </p:pic>
      <p:sp>
        <p:nvSpPr>
          <p:cNvPr id="54" name="PA_矩形 9">
            <a:extLst>
              <a:ext uri="{FF2B5EF4-FFF2-40B4-BE49-F238E27FC236}">
                <a16:creationId xmlns:a16="http://schemas.microsoft.com/office/drawing/2014/main" id="{81E193E0-84E0-4E61-A4CB-1FE43E63F15C}"/>
              </a:ext>
            </a:extLst>
          </p:cNvPr>
          <p:cNvSpPr>
            <a:spLocks noChangeArrowheads="1"/>
          </p:cNvSpPr>
          <p:nvPr>
            <p:custDataLst>
              <p:tags r:id="rId9"/>
            </p:custDataLst>
          </p:nvPr>
        </p:nvSpPr>
        <p:spPr bwMode="auto">
          <a:xfrm>
            <a:off x="5149638" y="3762881"/>
            <a:ext cx="14964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选择文件路径</a:t>
            </a:r>
          </a:p>
        </p:txBody>
      </p:sp>
      <p:pic>
        <p:nvPicPr>
          <p:cNvPr id="7" name="图片 6">
            <a:extLst>
              <a:ext uri="{FF2B5EF4-FFF2-40B4-BE49-F238E27FC236}">
                <a16:creationId xmlns:a16="http://schemas.microsoft.com/office/drawing/2014/main" id="{BCF12AF2-2056-4424-B6B9-51643D7D9848}"/>
              </a:ext>
            </a:extLst>
          </p:cNvPr>
          <p:cNvPicPr>
            <a:picLocks noChangeAspect="1"/>
          </p:cNvPicPr>
          <p:nvPr/>
        </p:nvPicPr>
        <p:blipFill>
          <a:blip r:embed="rId19"/>
          <a:stretch>
            <a:fillRect/>
          </a:stretch>
        </p:blipFill>
        <p:spPr>
          <a:xfrm>
            <a:off x="8218613" y="1530728"/>
            <a:ext cx="2858991" cy="2156919"/>
          </a:xfrm>
          <a:prstGeom prst="rect">
            <a:avLst/>
          </a:prstGeom>
        </p:spPr>
      </p:pic>
      <p:sp>
        <p:nvSpPr>
          <p:cNvPr id="57" name="PA_矩形 9">
            <a:extLst>
              <a:ext uri="{FF2B5EF4-FFF2-40B4-BE49-F238E27FC236}">
                <a16:creationId xmlns:a16="http://schemas.microsoft.com/office/drawing/2014/main" id="{C23197EF-CC9B-4029-8F41-E0B882E5369C}"/>
              </a:ext>
            </a:extLst>
          </p:cNvPr>
          <p:cNvSpPr>
            <a:spLocks noChangeArrowheads="1"/>
          </p:cNvSpPr>
          <p:nvPr>
            <p:custDataLst>
              <p:tags r:id="rId10"/>
            </p:custDataLst>
          </p:nvPr>
        </p:nvSpPr>
        <p:spPr bwMode="auto">
          <a:xfrm>
            <a:off x="9129920" y="3762881"/>
            <a:ext cx="1036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代码生成</a:t>
            </a:r>
          </a:p>
        </p:txBody>
      </p:sp>
      <p:pic>
        <p:nvPicPr>
          <p:cNvPr id="9" name="图片 8">
            <a:extLst>
              <a:ext uri="{FF2B5EF4-FFF2-40B4-BE49-F238E27FC236}">
                <a16:creationId xmlns:a16="http://schemas.microsoft.com/office/drawing/2014/main" id="{66129596-6CCB-4FD5-9D62-FC9BA6AD4D6C}"/>
              </a:ext>
            </a:extLst>
          </p:cNvPr>
          <p:cNvPicPr>
            <a:picLocks noChangeAspect="1"/>
          </p:cNvPicPr>
          <p:nvPr/>
        </p:nvPicPr>
        <p:blipFill>
          <a:blip r:embed="rId20"/>
          <a:stretch>
            <a:fillRect/>
          </a:stretch>
        </p:blipFill>
        <p:spPr>
          <a:xfrm>
            <a:off x="962025" y="4193679"/>
            <a:ext cx="2823383" cy="2130055"/>
          </a:xfrm>
          <a:prstGeom prst="rect">
            <a:avLst/>
          </a:prstGeom>
        </p:spPr>
      </p:pic>
      <p:sp>
        <p:nvSpPr>
          <p:cNvPr id="60" name="PA_矩形 9">
            <a:extLst>
              <a:ext uri="{FF2B5EF4-FFF2-40B4-BE49-F238E27FC236}">
                <a16:creationId xmlns:a16="http://schemas.microsoft.com/office/drawing/2014/main" id="{2C05C7C8-759B-43D6-9C19-BBBD5F6B5657}"/>
              </a:ext>
            </a:extLst>
          </p:cNvPr>
          <p:cNvSpPr>
            <a:spLocks noChangeArrowheads="1"/>
          </p:cNvSpPr>
          <p:nvPr>
            <p:custDataLst>
              <p:tags r:id="rId11"/>
            </p:custDataLst>
          </p:nvPr>
        </p:nvSpPr>
        <p:spPr bwMode="auto">
          <a:xfrm>
            <a:off x="1794186" y="6323734"/>
            <a:ext cx="11088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生成成功</a:t>
            </a:r>
          </a:p>
        </p:txBody>
      </p:sp>
      <p:pic>
        <p:nvPicPr>
          <p:cNvPr id="11" name="图片 10">
            <a:extLst>
              <a:ext uri="{FF2B5EF4-FFF2-40B4-BE49-F238E27FC236}">
                <a16:creationId xmlns:a16="http://schemas.microsoft.com/office/drawing/2014/main" id="{05C3385F-85B8-4865-9015-64AD666E1489}"/>
              </a:ext>
            </a:extLst>
          </p:cNvPr>
          <p:cNvPicPr>
            <a:picLocks noChangeAspect="1"/>
          </p:cNvPicPr>
          <p:nvPr/>
        </p:nvPicPr>
        <p:blipFill>
          <a:blip r:embed="rId21"/>
          <a:stretch>
            <a:fillRect/>
          </a:stretch>
        </p:blipFill>
        <p:spPr>
          <a:xfrm>
            <a:off x="4468378" y="4193678"/>
            <a:ext cx="2858990" cy="1992628"/>
          </a:xfrm>
          <a:prstGeom prst="rect">
            <a:avLst/>
          </a:prstGeom>
        </p:spPr>
      </p:pic>
      <p:pic>
        <p:nvPicPr>
          <p:cNvPr id="13" name="图片 12">
            <a:extLst>
              <a:ext uri="{FF2B5EF4-FFF2-40B4-BE49-F238E27FC236}">
                <a16:creationId xmlns:a16="http://schemas.microsoft.com/office/drawing/2014/main" id="{A5CE659E-4A3D-4CC3-BA69-D63A5547F094}"/>
              </a:ext>
            </a:extLst>
          </p:cNvPr>
          <p:cNvPicPr>
            <a:picLocks noChangeAspect="1"/>
          </p:cNvPicPr>
          <p:nvPr/>
        </p:nvPicPr>
        <p:blipFill>
          <a:blip r:embed="rId22"/>
          <a:stretch>
            <a:fillRect/>
          </a:stretch>
        </p:blipFill>
        <p:spPr>
          <a:xfrm>
            <a:off x="8218614" y="4186848"/>
            <a:ext cx="2858990" cy="2258541"/>
          </a:xfrm>
          <a:prstGeom prst="rect">
            <a:avLst/>
          </a:prstGeom>
        </p:spPr>
      </p:pic>
    </p:spTree>
    <p:extLst>
      <p:ext uri="{BB962C8B-B14F-4D97-AF65-F5344CB8AC3E}">
        <p14:creationId xmlns:p14="http://schemas.microsoft.com/office/powerpoint/2010/main" val="1975650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
                                        </p:tgtEl>
                                        <p:attrNameLst>
                                          <p:attrName>style.visibility</p:attrName>
                                        </p:attrNameLst>
                                      </p:cBhvr>
                                      <p:to>
                                        <p:strVal val="visible"/>
                                      </p:to>
                                    </p:set>
                                    <p:anim to="" calcmode="lin" valueType="num">
                                      <p:cBhvr>
                                        <p:cTn id="11" dur="700" fill="hold">
                                          <p:stCondLst>
                                            <p:cond delay="0"/>
                                          </p:stCondLst>
                                        </p:cTn>
                                        <p:tgtEl>
                                          <p:spTgt spid="3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8"/>
                                        </p:tgtEl>
                                        <p:attrNameLst>
                                          <p:attrName>style.visibility</p:attrName>
                                        </p:attrNameLst>
                                      </p:cBhvr>
                                      <p:to>
                                        <p:strVal val="visible"/>
                                      </p:to>
                                    </p:set>
                                    <p:anim to="" calcmode="lin" valueType="num">
                                      <p:cBhvr>
                                        <p:cTn id="15" dur="700" fill="hold">
                                          <p:stCondLst>
                                            <p:cond delay="0"/>
                                          </p:stCondLst>
                                        </p:cTn>
                                        <p:tgtEl>
                                          <p:spTgt spid="3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9"/>
                                        </p:tgtEl>
                                        <p:attrNameLst>
                                          <p:attrName>style.visibility</p:attrName>
                                        </p:attrNameLst>
                                      </p:cBhvr>
                                      <p:to>
                                        <p:strVal val="visible"/>
                                      </p:to>
                                    </p:set>
                                    <p:anim to="" calcmode="lin" valueType="num">
                                      <p:cBhvr>
                                        <p:cTn id="19" dur="700" fill="hold">
                                          <p:stCondLst>
                                            <p:cond delay="0"/>
                                          </p:stCondLst>
                                        </p:cTn>
                                        <p:tgtEl>
                                          <p:spTgt spid="3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9"/>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
                                        </p:tgtEl>
                                        <p:attrNameLst>
                                          <p:attrName>style.visibility</p:attrName>
                                        </p:attrNameLst>
                                      </p:cBhvr>
                                      <p:to>
                                        <p:strVal val="visible"/>
                                      </p:to>
                                    </p:set>
                                    <p:anim to="" calcmode="lin" valueType="num">
                                      <p:cBhvr>
                                        <p:cTn id="23" dur="700" fill="hold">
                                          <p:stCondLst>
                                            <p:cond delay="0"/>
                                          </p:stCondLst>
                                        </p:cTn>
                                        <p:tgtEl>
                                          <p:spTgt spid="40"/>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6"/>
                                        </p:tgtEl>
                                        <p:attrNameLst>
                                          <p:attrName>style.visibility</p:attrName>
                                        </p:attrNameLst>
                                      </p:cBhvr>
                                      <p:to>
                                        <p:strVal val="visible"/>
                                      </p:to>
                                    </p:set>
                                    <p:anim to="" calcmode="lin" valueType="num">
                                      <p:cBhvr>
                                        <p:cTn id="31" dur="700" fill="hold">
                                          <p:stCondLst>
                                            <p:cond delay="0"/>
                                          </p:stCondLst>
                                        </p:cTn>
                                        <p:tgtEl>
                                          <p:spTgt spid="46"/>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6"/>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51"/>
                                        </p:tgtEl>
                                        <p:attrNameLst>
                                          <p:attrName>style.visibility</p:attrName>
                                        </p:attrNameLst>
                                      </p:cBhvr>
                                      <p:to>
                                        <p:strVal val="visible"/>
                                      </p:to>
                                    </p:set>
                                    <p:anim to="" calcmode="lin" valueType="num">
                                      <p:cBhvr>
                                        <p:cTn id="35" dur="700" fill="hold">
                                          <p:stCondLst>
                                            <p:cond delay="0"/>
                                          </p:stCondLst>
                                        </p:cTn>
                                        <p:tgtEl>
                                          <p:spTgt spid="51"/>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51"/>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54"/>
                                        </p:tgtEl>
                                        <p:attrNameLst>
                                          <p:attrName>style.visibility</p:attrName>
                                        </p:attrNameLst>
                                      </p:cBhvr>
                                      <p:to>
                                        <p:strVal val="visible"/>
                                      </p:to>
                                    </p:set>
                                    <p:anim to="" calcmode="lin" valueType="num">
                                      <p:cBhvr>
                                        <p:cTn id="39" dur="700" fill="hold">
                                          <p:stCondLst>
                                            <p:cond delay="0"/>
                                          </p:stCondLst>
                                        </p:cTn>
                                        <p:tgtEl>
                                          <p:spTgt spid="54"/>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54"/>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57"/>
                                        </p:tgtEl>
                                        <p:attrNameLst>
                                          <p:attrName>style.visibility</p:attrName>
                                        </p:attrNameLst>
                                      </p:cBhvr>
                                      <p:to>
                                        <p:strVal val="visible"/>
                                      </p:to>
                                    </p:set>
                                    <p:anim to="" calcmode="lin" valueType="num">
                                      <p:cBhvr>
                                        <p:cTn id="43" dur="700" fill="hold">
                                          <p:stCondLst>
                                            <p:cond delay="0"/>
                                          </p:stCondLst>
                                        </p:cTn>
                                        <p:tgtEl>
                                          <p:spTgt spid="57"/>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57"/>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60"/>
                                        </p:tgtEl>
                                        <p:attrNameLst>
                                          <p:attrName>style.visibility</p:attrName>
                                        </p:attrNameLst>
                                      </p:cBhvr>
                                      <p:to>
                                        <p:strVal val="visible"/>
                                      </p:to>
                                    </p:set>
                                    <p:anim to="" calcmode="lin" valueType="num">
                                      <p:cBhvr>
                                        <p:cTn id="47" dur="700" fill="hold">
                                          <p:stCondLst>
                                            <p:cond delay="0"/>
                                          </p:stCondLst>
                                        </p:cTn>
                                        <p:tgtEl>
                                          <p:spTgt spid="60"/>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60"/>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p:bldP spid="41" grpId="0"/>
      <p:bldP spid="46" grpId="0" animBg="1" autoUpdateAnimBg="0"/>
      <p:bldP spid="51" grpId="0"/>
      <p:bldP spid="54" grpId="0"/>
      <p:bldP spid="57" grpId="0"/>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8" name="PA_矩形 1">
            <a:extLst>
              <a:ext uri="{FF2B5EF4-FFF2-40B4-BE49-F238E27FC236}">
                <a16:creationId xmlns:a16="http://schemas.microsoft.com/office/drawing/2014/main" id="{B61CE172-19C2-4D82-A6B8-3B5E685F1998}"/>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9" name="PA_矩形 2">
            <a:extLst>
              <a:ext uri="{FF2B5EF4-FFF2-40B4-BE49-F238E27FC236}">
                <a16:creationId xmlns:a16="http://schemas.microsoft.com/office/drawing/2014/main" id="{D28A763E-D324-49D2-AFE3-BBA030C2F30F}"/>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 name="PA_矩形 3">
            <a:extLst>
              <a:ext uri="{FF2B5EF4-FFF2-40B4-BE49-F238E27FC236}">
                <a16:creationId xmlns:a16="http://schemas.microsoft.com/office/drawing/2014/main" id="{AB0870FB-1B6B-4A7D-B2FB-249E8407577D}"/>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 name="PA_矩形 4">
            <a:extLst>
              <a:ext uri="{FF2B5EF4-FFF2-40B4-BE49-F238E27FC236}">
                <a16:creationId xmlns:a16="http://schemas.microsoft.com/office/drawing/2014/main" id="{78BA6FA2-0CD2-4FC0-8D33-E73375DCA5C1}"/>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2" name="PA_矩形 9">
            <a:extLst>
              <a:ext uri="{FF2B5EF4-FFF2-40B4-BE49-F238E27FC236}">
                <a16:creationId xmlns:a16="http://schemas.microsoft.com/office/drawing/2014/main" id="{0A961A4C-B32A-4772-8026-532E3E093A15}"/>
              </a:ext>
            </a:extLst>
          </p:cNvPr>
          <p:cNvSpPr>
            <a:spLocks noChangeArrowheads="1"/>
          </p:cNvSpPr>
          <p:nvPr>
            <p:custDataLst>
              <p:tags r:id="rId5"/>
            </p:custDataLst>
          </p:nvPr>
        </p:nvSpPr>
        <p:spPr bwMode="auto">
          <a:xfrm>
            <a:off x="2603569" y="0"/>
            <a:ext cx="29446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双向工程</a:t>
            </a:r>
          </a:p>
        </p:txBody>
      </p:sp>
      <p:sp>
        <p:nvSpPr>
          <p:cNvPr id="53" name="PA_文本框 21">
            <a:extLst>
              <a:ext uri="{FF2B5EF4-FFF2-40B4-BE49-F238E27FC236}">
                <a16:creationId xmlns:a16="http://schemas.microsoft.com/office/drawing/2014/main" id="{C99A66D1-AA69-4F9E-B176-DD55832B4DA0}"/>
              </a:ext>
            </a:extLst>
          </p:cNvPr>
          <p:cNvSpPr>
            <a:spLocks noChangeArrowheads="1"/>
          </p:cNvSpPr>
          <p:nvPr>
            <p:custDataLst>
              <p:tags r:id="rId6"/>
            </p:custDataLst>
          </p:nvPr>
        </p:nvSpPr>
        <p:spPr bwMode="auto">
          <a:xfrm>
            <a:off x="1256522" y="693495"/>
            <a:ext cx="17441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400" b="1" noProof="0" dirty="0">
                <a:solidFill>
                  <a:srgbClr val="C06C84"/>
                </a:solidFill>
              </a:rPr>
              <a:t>逆向工程</a:t>
            </a:r>
            <a:endParaRPr kumimoji="0" sz="2400" b="1" i="0" u="none" strike="noStrike" kern="1200" cap="none" spc="0" normalizeH="0" baseline="0" noProof="0" dirty="0">
              <a:ln>
                <a:noFill/>
              </a:ln>
              <a:solidFill>
                <a:srgbClr val="6C5B7B"/>
              </a:solidFill>
              <a:effectLst/>
              <a:uLnTx/>
              <a:uFillTx/>
              <a:latin typeface="宋体" panose="02010600030101010101" pitchFamily="2" charset="-122"/>
              <a:sym typeface="Calibri" panose="020F0502020204030204" pitchFamily="34" charset="0"/>
            </a:endParaRPr>
          </a:p>
        </p:txBody>
      </p:sp>
      <p:sp>
        <p:nvSpPr>
          <p:cNvPr id="57" name="PA_文本框 21">
            <a:extLst>
              <a:ext uri="{FF2B5EF4-FFF2-40B4-BE49-F238E27FC236}">
                <a16:creationId xmlns:a16="http://schemas.microsoft.com/office/drawing/2014/main" id="{1B8F4469-D9ED-4C9B-8321-5598BF00EF0A}"/>
              </a:ext>
            </a:extLst>
          </p:cNvPr>
          <p:cNvSpPr>
            <a:spLocks noChangeArrowheads="1"/>
          </p:cNvSpPr>
          <p:nvPr>
            <p:custDataLst>
              <p:tags r:id="rId7"/>
            </p:custDataLst>
          </p:nvPr>
        </p:nvSpPr>
        <p:spPr bwMode="auto">
          <a:xfrm>
            <a:off x="2603569" y="673031"/>
            <a:ext cx="9334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000" b="1" dirty="0">
                <a:solidFill>
                  <a:srgbClr val="C06C84"/>
                </a:solidFill>
              </a:rPr>
              <a:t>是分析</a:t>
            </a:r>
            <a:r>
              <a:rPr lang="en-US" altLang="zh-CN" sz="2000" b="1" dirty="0">
                <a:solidFill>
                  <a:srgbClr val="C06C84"/>
                </a:solidFill>
              </a:rPr>
              <a:t>Java</a:t>
            </a:r>
            <a:r>
              <a:rPr lang="zh-CN" altLang="en-US" sz="2000" b="1" dirty="0">
                <a:solidFill>
                  <a:srgbClr val="C06C84"/>
                </a:solidFill>
              </a:rPr>
              <a:t>代码，然后将其转换到模型的过程。当从现有的代码生成图表，或者修改了生成的代码，并且想在图表中反应出来时，就要启用逆向工程了。</a:t>
            </a:r>
            <a:endParaRPr lang="zh-CN" altLang="en-US" sz="2000" b="1" dirty="0">
              <a:solidFill>
                <a:srgbClr val="6C5B7B"/>
              </a:solidFill>
              <a:latin typeface="宋体" panose="02010600030101010101" pitchFamily="2" charset="-122"/>
            </a:endParaRPr>
          </a:p>
        </p:txBody>
      </p:sp>
      <p:sp>
        <p:nvSpPr>
          <p:cNvPr id="59" name="PA_矩形 9">
            <a:extLst>
              <a:ext uri="{FF2B5EF4-FFF2-40B4-BE49-F238E27FC236}">
                <a16:creationId xmlns:a16="http://schemas.microsoft.com/office/drawing/2014/main" id="{0014BA30-3685-4D19-9623-A36664A5FA1A}"/>
              </a:ext>
            </a:extLst>
          </p:cNvPr>
          <p:cNvSpPr>
            <a:spLocks noChangeArrowheads="1"/>
          </p:cNvSpPr>
          <p:nvPr>
            <p:custDataLst>
              <p:tags r:id="rId8"/>
            </p:custDataLst>
          </p:nvPr>
        </p:nvSpPr>
        <p:spPr bwMode="auto">
          <a:xfrm>
            <a:off x="621307" y="3762881"/>
            <a:ext cx="36133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选择</a:t>
            </a:r>
            <a:r>
              <a:rPr lang="en-US" altLang="zh-CN"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Tools-&gt;Java-&gt;Reverse Engineer</a:t>
            </a:r>
            <a:endPar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1" name="PA_矩形 9">
            <a:extLst>
              <a:ext uri="{FF2B5EF4-FFF2-40B4-BE49-F238E27FC236}">
                <a16:creationId xmlns:a16="http://schemas.microsoft.com/office/drawing/2014/main" id="{5E96C03F-2B5B-4BED-9D08-B277DF37FCBA}"/>
              </a:ext>
            </a:extLst>
          </p:cNvPr>
          <p:cNvSpPr>
            <a:spLocks noChangeArrowheads="1"/>
          </p:cNvSpPr>
          <p:nvPr>
            <p:custDataLst>
              <p:tags r:id="rId9"/>
            </p:custDataLst>
          </p:nvPr>
        </p:nvSpPr>
        <p:spPr bwMode="auto">
          <a:xfrm>
            <a:off x="5258974" y="3741609"/>
            <a:ext cx="12777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选择源代码</a:t>
            </a:r>
          </a:p>
        </p:txBody>
      </p:sp>
      <p:sp>
        <p:nvSpPr>
          <p:cNvPr id="63" name="PA_矩形 9">
            <a:extLst>
              <a:ext uri="{FF2B5EF4-FFF2-40B4-BE49-F238E27FC236}">
                <a16:creationId xmlns:a16="http://schemas.microsoft.com/office/drawing/2014/main" id="{67F86AEE-E87A-4DB3-AB5F-C7E537BBFA36}"/>
              </a:ext>
            </a:extLst>
          </p:cNvPr>
          <p:cNvSpPr>
            <a:spLocks noChangeArrowheads="1"/>
          </p:cNvSpPr>
          <p:nvPr>
            <p:custDataLst>
              <p:tags r:id="rId10"/>
            </p:custDataLst>
          </p:nvPr>
        </p:nvSpPr>
        <p:spPr bwMode="auto">
          <a:xfrm>
            <a:off x="9129920" y="3762881"/>
            <a:ext cx="1036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属性设置</a:t>
            </a:r>
          </a:p>
        </p:txBody>
      </p:sp>
      <p:sp>
        <p:nvSpPr>
          <p:cNvPr id="65" name="PA_矩形 9">
            <a:extLst>
              <a:ext uri="{FF2B5EF4-FFF2-40B4-BE49-F238E27FC236}">
                <a16:creationId xmlns:a16="http://schemas.microsoft.com/office/drawing/2014/main" id="{2AD8828A-58D3-42FD-8A21-97448D2DFDA7}"/>
              </a:ext>
            </a:extLst>
          </p:cNvPr>
          <p:cNvSpPr>
            <a:spLocks noChangeArrowheads="1"/>
          </p:cNvSpPr>
          <p:nvPr>
            <p:custDataLst>
              <p:tags r:id="rId11"/>
            </p:custDataLst>
          </p:nvPr>
        </p:nvSpPr>
        <p:spPr bwMode="auto">
          <a:xfrm>
            <a:off x="1873555" y="6292992"/>
            <a:ext cx="11088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16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生成成功</a:t>
            </a:r>
          </a:p>
        </p:txBody>
      </p:sp>
      <p:grpSp>
        <p:nvGrpSpPr>
          <p:cNvPr id="68" name="组合 67">
            <a:extLst>
              <a:ext uri="{FF2B5EF4-FFF2-40B4-BE49-F238E27FC236}">
                <a16:creationId xmlns:a16="http://schemas.microsoft.com/office/drawing/2014/main" id="{E9B99361-3AC9-4FB4-A6CC-4D8F2D683671}"/>
              </a:ext>
            </a:extLst>
          </p:cNvPr>
          <p:cNvGrpSpPr/>
          <p:nvPr/>
        </p:nvGrpSpPr>
        <p:grpSpPr>
          <a:xfrm>
            <a:off x="624167" y="655284"/>
            <a:ext cx="692150" cy="692150"/>
            <a:chOff x="825" y="3913"/>
            <a:chExt cx="1090" cy="1090"/>
          </a:xfrm>
        </p:grpSpPr>
        <p:sp>
          <p:nvSpPr>
            <p:cNvPr id="69" name="PA_椭圆 13">
              <a:extLst>
                <a:ext uri="{FF2B5EF4-FFF2-40B4-BE49-F238E27FC236}">
                  <a16:creationId xmlns:a16="http://schemas.microsoft.com/office/drawing/2014/main" id="{A84F8346-50FC-4129-85FD-3925E2A206F7}"/>
                </a:ext>
              </a:extLst>
            </p:cNvPr>
            <p:cNvSpPr>
              <a:spLocks noChangeArrowheads="1"/>
            </p:cNvSpPr>
            <p:nvPr>
              <p:custDataLst>
                <p:tags r:id="rId12"/>
              </p:custDataLst>
            </p:nvPr>
          </p:nvSpPr>
          <p:spPr bwMode="auto">
            <a:xfrm>
              <a:off x="825" y="3913"/>
              <a:ext cx="1090" cy="109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2500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70" name="PA_图片 30">
              <a:extLst>
                <a:ext uri="{FF2B5EF4-FFF2-40B4-BE49-F238E27FC236}">
                  <a16:creationId xmlns:a16="http://schemas.microsoft.com/office/drawing/2014/main" id="{C709F43E-16C0-4F11-A45A-FC11CA64A0D4}"/>
                </a:ext>
              </a:extLst>
            </p:cNvPr>
            <p:cNvPicPr>
              <a:picLocks noChangeAspect="1" noChangeArrowheads="1"/>
            </p:cNvPicPr>
            <p:nvPr>
              <p:custDataLst>
                <p:tags r:id="rId13"/>
              </p:custDataLst>
            </p:nvPr>
          </p:nvPicPr>
          <p:blipFill>
            <a:blip r:embed="rId17">
              <a:extLst>
                <a:ext uri="{28A0092B-C50C-407E-A947-70E740481C1C}">
                  <a14:useLocalDpi xmlns:a14="http://schemas.microsoft.com/office/drawing/2010/main" val="0"/>
                </a:ext>
              </a:extLst>
            </a:blip>
            <a:srcRect/>
            <a:stretch>
              <a:fillRect/>
            </a:stretch>
          </p:blipFill>
          <p:spPr bwMode="auto">
            <a:xfrm>
              <a:off x="980" y="4068"/>
              <a:ext cx="7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743CAD98-CDC5-4070-AD76-A8E087ADFF20}"/>
              </a:ext>
            </a:extLst>
          </p:cNvPr>
          <p:cNvPicPr>
            <a:picLocks noChangeAspect="1"/>
          </p:cNvPicPr>
          <p:nvPr/>
        </p:nvPicPr>
        <p:blipFill>
          <a:blip r:embed="rId18"/>
          <a:stretch>
            <a:fillRect/>
          </a:stretch>
        </p:blipFill>
        <p:spPr>
          <a:xfrm>
            <a:off x="792259" y="1517710"/>
            <a:ext cx="3181130" cy="2168304"/>
          </a:xfrm>
          <a:prstGeom prst="rect">
            <a:avLst/>
          </a:prstGeom>
        </p:spPr>
      </p:pic>
      <p:pic>
        <p:nvPicPr>
          <p:cNvPr id="5" name="图片 4">
            <a:extLst>
              <a:ext uri="{FF2B5EF4-FFF2-40B4-BE49-F238E27FC236}">
                <a16:creationId xmlns:a16="http://schemas.microsoft.com/office/drawing/2014/main" id="{E7BA89A1-60A7-4EC2-B02C-4B7DCB53FEBD}"/>
              </a:ext>
            </a:extLst>
          </p:cNvPr>
          <p:cNvPicPr>
            <a:picLocks noChangeAspect="1"/>
          </p:cNvPicPr>
          <p:nvPr/>
        </p:nvPicPr>
        <p:blipFill>
          <a:blip r:embed="rId19"/>
          <a:stretch>
            <a:fillRect/>
          </a:stretch>
        </p:blipFill>
        <p:spPr>
          <a:xfrm>
            <a:off x="4468377" y="1525198"/>
            <a:ext cx="2858990" cy="2176421"/>
          </a:xfrm>
          <a:prstGeom prst="rect">
            <a:avLst/>
          </a:prstGeom>
        </p:spPr>
      </p:pic>
      <p:pic>
        <p:nvPicPr>
          <p:cNvPr id="7" name="图片 6">
            <a:extLst>
              <a:ext uri="{FF2B5EF4-FFF2-40B4-BE49-F238E27FC236}">
                <a16:creationId xmlns:a16="http://schemas.microsoft.com/office/drawing/2014/main" id="{DFF50981-8C7A-4488-91F5-465B1830150A}"/>
              </a:ext>
            </a:extLst>
          </p:cNvPr>
          <p:cNvPicPr>
            <a:picLocks noChangeAspect="1"/>
          </p:cNvPicPr>
          <p:nvPr/>
        </p:nvPicPr>
        <p:blipFill>
          <a:blip r:embed="rId20"/>
          <a:stretch>
            <a:fillRect/>
          </a:stretch>
        </p:blipFill>
        <p:spPr>
          <a:xfrm>
            <a:off x="8218614" y="1525198"/>
            <a:ext cx="2858990" cy="2174388"/>
          </a:xfrm>
          <a:prstGeom prst="rect">
            <a:avLst/>
          </a:prstGeom>
        </p:spPr>
      </p:pic>
      <p:pic>
        <p:nvPicPr>
          <p:cNvPr id="9" name="图片 8">
            <a:extLst>
              <a:ext uri="{FF2B5EF4-FFF2-40B4-BE49-F238E27FC236}">
                <a16:creationId xmlns:a16="http://schemas.microsoft.com/office/drawing/2014/main" id="{8B12BA48-C5FC-4332-82A1-1714EEA6621D}"/>
              </a:ext>
            </a:extLst>
          </p:cNvPr>
          <p:cNvPicPr>
            <a:picLocks noChangeAspect="1"/>
          </p:cNvPicPr>
          <p:nvPr/>
        </p:nvPicPr>
        <p:blipFill>
          <a:blip r:embed="rId21"/>
          <a:stretch>
            <a:fillRect/>
          </a:stretch>
        </p:blipFill>
        <p:spPr>
          <a:xfrm>
            <a:off x="1008731" y="4132176"/>
            <a:ext cx="2838491" cy="2160816"/>
          </a:xfrm>
          <a:prstGeom prst="rect">
            <a:avLst/>
          </a:prstGeom>
        </p:spPr>
      </p:pic>
      <p:pic>
        <p:nvPicPr>
          <p:cNvPr id="11" name="图片 10">
            <a:extLst>
              <a:ext uri="{FF2B5EF4-FFF2-40B4-BE49-F238E27FC236}">
                <a16:creationId xmlns:a16="http://schemas.microsoft.com/office/drawing/2014/main" id="{92FA6259-820F-4277-920B-B3C986C8E038}"/>
              </a:ext>
            </a:extLst>
          </p:cNvPr>
          <p:cNvPicPr>
            <a:picLocks noChangeAspect="1"/>
          </p:cNvPicPr>
          <p:nvPr/>
        </p:nvPicPr>
        <p:blipFill>
          <a:blip r:embed="rId22"/>
          <a:stretch>
            <a:fillRect/>
          </a:stretch>
        </p:blipFill>
        <p:spPr>
          <a:xfrm>
            <a:off x="4570525" y="4101435"/>
            <a:ext cx="5400626" cy="2162667"/>
          </a:xfrm>
          <a:prstGeom prst="rect">
            <a:avLst/>
          </a:prstGeom>
        </p:spPr>
      </p:pic>
    </p:spTree>
    <p:extLst>
      <p:ext uri="{BB962C8B-B14F-4D97-AF65-F5344CB8AC3E}">
        <p14:creationId xmlns:p14="http://schemas.microsoft.com/office/powerpoint/2010/main" val="2016411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9"/>
                                        </p:tgtEl>
                                        <p:attrNameLst>
                                          <p:attrName>style.visibility</p:attrName>
                                        </p:attrNameLst>
                                      </p:cBhvr>
                                      <p:to>
                                        <p:strVal val="visible"/>
                                      </p:to>
                                    </p:set>
                                    <p:anim to="" calcmode="lin" valueType="num">
                                      <p:cBhvr>
                                        <p:cTn id="11" dur="700" fill="hold">
                                          <p:stCondLst>
                                            <p:cond delay="0"/>
                                          </p:stCondLst>
                                        </p:cTn>
                                        <p:tgtEl>
                                          <p:spTgt spid="4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0"/>
                                        </p:tgtEl>
                                        <p:attrNameLst>
                                          <p:attrName>style.visibility</p:attrName>
                                        </p:attrNameLst>
                                      </p:cBhvr>
                                      <p:to>
                                        <p:strVal val="visible"/>
                                      </p:to>
                                    </p:set>
                                    <p:anim to="" calcmode="lin" valueType="num">
                                      <p:cBhvr>
                                        <p:cTn id="15" dur="700" fill="hold">
                                          <p:stCondLst>
                                            <p:cond delay="0"/>
                                          </p:stCondLst>
                                        </p:cTn>
                                        <p:tgtEl>
                                          <p:spTgt spid="5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5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1"/>
                                        </p:tgtEl>
                                        <p:attrNameLst>
                                          <p:attrName>style.visibility</p:attrName>
                                        </p:attrNameLst>
                                      </p:cBhvr>
                                      <p:to>
                                        <p:strVal val="visible"/>
                                      </p:to>
                                    </p:set>
                                    <p:anim to="" calcmode="lin" valueType="num">
                                      <p:cBhvr>
                                        <p:cTn id="19" dur="700" fill="hold">
                                          <p:stCondLst>
                                            <p:cond delay="0"/>
                                          </p:stCondLst>
                                        </p:cTn>
                                        <p:tgtEl>
                                          <p:spTgt spid="5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51"/>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2"/>
                                        </p:tgtEl>
                                        <p:attrNameLst>
                                          <p:attrName>style.visibility</p:attrName>
                                        </p:attrNameLst>
                                      </p:cBhvr>
                                      <p:to>
                                        <p:strVal val="visible"/>
                                      </p:to>
                                    </p:set>
                                    <p:anim to="" calcmode="lin" valueType="num">
                                      <p:cBhvr>
                                        <p:cTn id="23" dur="700" fill="hold">
                                          <p:stCondLst>
                                            <p:cond delay="0"/>
                                          </p:stCondLst>
                                        </p:cTn>
                                        <p:tgtEl>
                                          <p:spTgt spid="52"/>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52"/>
                                        </p:tgtEl>
                                        <p:attrNameLst>
                                          <p:attrName>ppt_h</p:attrName>
                                        </p:attrNameLst>
                                      </p:cBhvr>
                                      <p:tavLst>
                                        <p:tav tm="0" fmla="#ppt_h-#ppt_h*((1.5-1.5*$)^3-(1.5-1.5*$)^2)">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57"/>
                                        </p:tgtEl>
                                        <p:attrNameLst>
                                          <p:attrName>style.visibility</p:attrName>
                                        </p:attrNameLst>
                                      </p:cBhvr>
                                      <p:to>
                                        <p:strVal val="visible"/>
                                      </p:to>
                                    </p:set>
                                    <p:anim to="" calcmode="lin" valueType="num">
                                      <p:cBhvr>
                                        <p:cTn id="31" dur="700" fill="hold">
                                          <p:stCondLst>
                                            <p:cond delay="0"/>
                                          </p:stCondLst>
                                        </p:cTn>
                                        <p:tgtEl>
                                          <p:spTgt spid="57"/>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57"/>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59"/>
                                        </p:tgtEl>
                                        <p:attrNameLst>
                                          <p:attrName>style.visibility</p:attrName>
                                        </p:attrNameLst>
                                      </p:cBhvr>
                                      <p:to>
                                        <p:strVal val="visible"/>
                                      </p:to>
                                    </p:set>
                                    <p:anim to="" calcmode="lin" valueType="num">
                                      <p:cBhvr>
                                        <p:cTn id="35" dur="700" fill="hold">
                                          <p:stCondLst>
                                            <p:cond delay="0"/>
                                          </p:stCondLst>
                                        </p:cTn>
                                        <p:tgtEl>
                                          <p:spTgt spid="59"/>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59"/>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61"/>
                                        </p:tgtEl>
                                        <p:attrNameLst>
                                          <p:attrName>style.visibility</p:attrName>
                                        </p:attrNameLst>
                                      </p:cBhvr>
                                      <p:to>
                                        <p:strVal val="visible"/>
                                      </p:to>
                                    </p:set>
                                    <p:anim to="" calcmode="lin" valueType="num">
                                      <p:cBhvr>
                                        <p:cTn id="39" dur="700" fill="hold">
                                          <p:stCondLst>
                                            <p:cond delay="0"/>
                                          </p:stCondLst>
                                        </p:cTn>
                                        <p:tgtEl>
                                          <p:spTgt spid="61"/>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61"/>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3"/>
                                        </p:tgtEl>
                                        <p:attrNameLst>
                                          <p:attrName>style.visibility</p:attrName>
                                        </p:attrNameLst>
                                      </p:cBhvr>
                                      <p:to>
                                        <p:strVal val="visible"/>
                                      </p:to>
                                    </p:set>
                                    <p:anim to="" calcmode="lin" valueType="num">
                                      <p:cBhvr>
                                        <p:cTn id="43" dur="700" fill="hold">
                                          <p:stCondLst>
                                            <p:cond delay="0"/>
                                          </p:stCondLst>
                                        </p:cTn>
                                        <p:tgtEl>
                                          <p:spTgt spid="63"/>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63"/>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65"/>
                                        </p:tgtEl>
                                        <p:attrNameLst>
                                          <p:attrName>style.visibility</p:attrName>
                                        </p:attrNameLst>
                                      </p:cBhvr>
                                      <p:to>
                                        <p:strVal val="visible"/>
                                      </p:to>
                                    </p:set>
                                    <p:anim to="" calcmode="lin" valueType="num">
                                      <p:cBhvr>
                                        <p:cTn id="47" dur="700" fill="hold">
                                          <p:stCondLst>
                                            <p:cond delay="0"/>
                                          </p:stCondLst>
                                        </p:cTn>
                                        <p:tgtEl>
                                          <p:spTgt spid="65"/>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6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p:bldP spid="53" grpId="0"/>
      <p:bldP spid="57" grpId="0" animBg="1" autoUpdateAnimBg="0"/>
      <p:bldP spid="59" grpId="0"/>
      <p:bldP spid="61" grpId="0"/>
      <p:bldP spid="63" grpId="0"/>
      <p:bldP spid="6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420</Words>
  <Application>Microsoft Office PowerPoint</Application>
  <PresentationFormat>宽屏</PresentationFormat>
  <Paragraphs>47</Paragraphs>
  <Slides>8</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等线</vt:lpstr>
      <vt:lpstr>等线 Light</vt:lpstr>
      <vt:lpstr>方正姚体</vt:lpstr>
      <vt:lpstr>黑体</vt:lpstr>
      <vt:lpstr>宋体</vt:lpstr>
      <vt:lpstr>Arial</vt:lpstr>
      <vt:lpstr>Calibri</vt:lpstr>
      <vt:lpstr>Calibri Light</vt:lpstr>
      <vt:lpstr>Office 主题​​</vt:lpstr>
      <vt:lpstr>12_Office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许越</dc:creator>
  <cp:lastModifiedBy>510856897@qq.com</cp:lastModifiedBy>
  <cp:revision>19</cp:revision>
  <dcterms:created xsi:type="dcterms:W3CDTF">2016-08-30T15:41:43Z</dcterms:created>
  <dcterms:modified xsi:type="dcterms:W3CDTF">2021-04-03T16:40:27Z</dcterms:modified>
</cp:coreProperties>
</file>