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65" r:id="rId3"/>
    <p:sldId id="270" r:id="rId4"/>
    <p:sldId id="288" r:id="rId5"/>
    <p:sldId id="289" r:id="rId6"/>
    <p:sldId id="299" r:id="rId7"/>
    <p:sldId id="290" r:id="rId8"/>
    <p:sldId id="291" r:id="rId9"/>
    <p:sldId id="292" r:id="rId10"/>
    <p:sldId id="293" r:id="rId11"/>
    <p:sldId id="294" r:id="rId12"/>
    <p:sldId id="295" r:id="rId13"/>
    <p:sldId id="296" r:id="rId14"/>
    <p:sldId id="297" r:id="rId15"/>
    <p:sldId id="29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7" d="100"/>
          <a:sy n="67" d="100"/>
        </p:scale>
        <p:origin x="64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2021/3/26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extLst>
      <p:ext uri="{BB962C8B-B14F-4D97-AF65-F5344CB8AC3E}">
        <p14:creationId xmlns:p14="http://schemas.microsoft.com/office/powerpoint/2010/main" val="864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FC0A5-AB9E-4002-84F5-EBF9C9BB2B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5300DA-BC78-43E8-9A35-E2FC3C287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EE159C9-BCF8-4385-B37B-B292E48EA11A}"/>
              </a:ext>
            </a:extLst>
          </p:cNvPr>
          <p:cNvSpPr>
            <a:spLocks noGrp="1"/>
          </p:cNvSpPr>
          <p:nvPr>
            <p:ph type="dt" sz="half" idx="10"/>
          </p:nvPr>
        </p:nvSpPr>
        <p:spPr/>
        <p:txBody>
          <a:bodyPr/>
          <a:lstStyle/>
          <a:p>
            <a:fld id="{FAA124AB-CF4B-457E-BF1F-5A1E87BE531D}"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FF433FC9-AAA2-4436-BCD9-6B6E961D2F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4A238C-5F4C-4CC7-BD4A-7457632E79CF}"/>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245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7FFED-F76E-4CAD-81A6-F5DCD3D0BE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AB25FA-40AF-4D7B-A983-2A573312FD5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213727-693B-4276-840B-5F2E5092BBCC}"/>
              </a:ext>
            </a:extLst>
          </p:cNvPr>
          <p:cNvSpPr>
            <a:spLocks noGrp="1"/>
          </p:cNvSpPr>
          <p:nvPr>
            <p:ph type="dt" sz="half" idx="10"/>
          </p:nvPr>
        </p:nvSpPr>
        <p:spPr/>
        <p:txBody>
          <a:bodyPr/>
          <a:lstStyle/>
          <a:p>
            <a:fld id="{FAA124AB-CF4B-457E-BF1F-5A1E87BE531D}"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BDC6F261-272C-42EF-BBDF-7DD98106E2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819621-4C08-4A34-A845-94C9BD563D1E}"/>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97915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84EBE3-09D1-4227-96AB-42464BBB08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A2C38D1-263E-4F24-8E89-F432FD87E9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37F38A-FBB6-4F2E-B57C-CA381A51BC91}"/>
              </a:ext>
            </a:extLst>
          </p:cNvPr>
          <p:cNvSpPr>
            <a:spLocks noGrp="1"/>
          </p:cNvSpPr>
          <p:nvPr>
            <p:ph type="dt" sz="half" idx="10"/>
          </p:nvPr>
        </p:nvSpPr>
        <p:spPr/>
        <p:txBody>
          <a:bodyPr/>
          <a:lstStyle/>
          <a:p>
            <a:fld id="{FAA124AB-CF4B-457E-BF1F-5A1E87BE531D}"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5A0A51AE-B39D-4D36-9F71-DD34F8A525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D5DE9D-6877-49ED-9881-D5A4FC6458C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91456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a:extLst>
              <a:ext uri="{FF2B5EF4-FFF2-40B4-BE49-F238E27FC236}">
                <a16:creationId xmlns:a16="http://schemas.microsoft.com/office/drawing/2014/main" id="{D5E0A29B-7D1C-420A-92E7-112AC3BC8392}"/>
              </a:ext>
            </a:extLst>
          </p:cNvPr>
          <p:cNvSpPr>
            <a:spLocks noGrp="1" noChangeArrowheads="1"/>
          </p:cNvSpPr>
          <p:nvPr>
            <p:ph type="dt" sz="half" idx="10"/>
          </p:nvPr>
        </p:nvSpPr>
        <p:spPr>
          <a:ln/>
        </p:spPr>
        <p:txBody>
          <a:bodyPr/>
          <a:lstStyle>
            <a:lvl1pPr>
              <a:defRPr/>
            </a:lvl1pPr>
          </a:lstStyle>
          <a:p>
            <a:pPr>
              <a:defRPr/>
            </a:pPr>
            <a:fld id="{9868D0A1-E87A-449F-A516-FF47E4FCD1C4}" type="datetime1">
              <a:rPr lang="zh-CN" altLang="en-US"/>
              <a:pPr>
                <a:defRPr/>
              </a:pPr>
              <a:t>2021/3/26</a:t>
            </a:fld>
            <a:endParaRPr lang="zh-CN" altLang="en-US" sz="1800">
              <a:solidFill>
                <a:schemeClr val="tx1"/>
              </a:solidFill>
            </a:endParaRPr>
          </a:p>
        </p:txBody>
      </p:sp>
      <p:sp>
        <p:nvSpPr>
          <p:cNvPr id="5" name="页脚占位符 3">
            <a:extLst>
              <a:ext uri="{FF2B5EF4-FFF2-40B4-BE49-F238E27FC236}">
                <a16:creationId xmlns:a16="http://schemas.microsoft.com/office/drawing/2014/main" id="{74DE6BA9-6F50-47CB-A255-AA6F4715299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33BBFE1-492B-4DD6-B816-C4EA42D7182E}"/>
              </a:ext>
            </a:extLst>
          </p:cNvPr>
          <p:cNvSpPr>
            <a:spLocks noGrp="1" noChangeArrowheads="1"/>
          </p:cNvSpPr>
          <p:nvPr>
            <p:ph type="sldNum" sz="quarter" idx="12"/>
          </p:nvPr>
        </p:nvSpPr>
        <p:spPr>
          <a:ln/>
        </p:spPr>
        <p:txBody>
          <a:bodyPr/>
          <a:lstStyle>
            <a:lvl1pPr>
              <a:defRPr/>
            </a:lvl1pPr>
          </a:lstStyle>
          <a:p>
            <a:pPr>
              <a:defRPr/>
            </a:pPr>
            <a:fld id="{1934AE4F-8991-4777-B17C-94E995E9586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32893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AF72D0DA-C89F-4C40-9142-88D70C80FDA7}"/>
              </a:ext>
            </a:extLst>
          </p:cNvPr>
          <p:cNvSpPr>
            <a:spLocks noGrp="1" noChangeArrowheads="1"/>
          </p:cNvSpPr>
          <p:nvPr>
            <p:ph type="dt" sz="half" idx="10"/>
          </p:nvPr>
        </p:nvSpPr>
        <p:spPr>
          <a:ln/>
        </p:spPr>
        <p:txBody>
          <a:bodyPr/>
          <a:lstStyle>
            <a:lvl1pPr>
              <a:defRPr/>
            </a:lvl1pPr>
          </a:lstStyle>
          <a:p>
            <a:pPr>
              <a:defRPr/>
            </a:pPr>
            <a:fld id="{AA206E5C-170E-4E09-9491-97A47D42FBD6}" type="datetime1">
              <a:rPr lang="zh-CN" altLang="en-US"/>
              <a:pPr>
                <a:defRPr/>
              </a:pPr>
              <a:t>2021/3/26</a:t>
            </a:fld>
            <a:endParaRPr lang="zh-CN" altLang="en-US" sz="1800">
              <a:solidFill>
                <a:schemeClr val="tx1"/>
              </a:solidFill>
            </a:endParaRPr>
          </a:p>
        </p:txBody>
      </p:sp>
      <p:sp>
        <p:nvSpPr>
          <p:cNvPr id="5" name="页脚占位符 3">
            <a:extLst>
              <a:ext uri="{FF2B5EF4-FFF2-40B4-BE49-F238E27FC236}">
                <a16:creationId xmlns:a16="http://schemas.microsoft.com/office/drawing/2014/main" id="{EA32A3DA-DB9D-4DEE-8352-CC68170391C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83A699B-8CD3-4893-A0A8-68CE22AB9596}"/>
              </a:ext>
            </a:extLst>
          </p:cNvPr>
          <p:cNvSpPr>
            <a:spLocks noGrp="1" noChangeArrowheads="1"/>
          </p:cNvSpPr>
          <p:nvPr>
            <p:ph type="sldNum" sz="quarter" idx="12"/>
          </p:nvPr>
        </p:nvSpPr>
        <p:spPr>
          <a:ln/>
        </p:spPr>
        <p:txBody>
          <a:bodyPr/>
          <a:lstStyle>
            <a:lvl1pPr>
              <a:defRPr/>
            </a:lvl1pPr>
          </a:lstStyle>
          <a:p>
            <a:pPr>
              <a:defRPr/>
            </a:pPr>
            <a:fld id="{AC2D91B6-0045-48CA-B8F9-01699CF14D5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9952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9A8CF999-3CBF-4572-A2EC-2CCDFD6FCDB8}"/>
              </a:ext>
            </a:extLst>
          </p:cNvPr>
          <p:cNvSpPr>
            <a:spLocks noGrp="1" noChangeArrowheads="1"/>
          </p:cNvSpPr>
          <p:nvPr>
            <p:ph type="dt" sz="half" idx="10"/>
          </p:nvPr>
        </p:nvSpPr>
        <p:spPr>
          <a:ln/>
        </p:spPr>
        <p:txBody>
          <a:bodyPr/>
          <a:lstStyle>
            <a:lvl1pPr>
              <a:defRPr/>
            </a:lvl1pPr>
          </a:lstStyle>
          <a:p>
            <a:pPr>
              <a:defRPr/>
            </a:pPr>
            <a:fld id="{418B0439-1DB0-4791-B64B-A4DDD07C92D8}" type="datetime1">
              <a:rPr lang="zh-CN" altLang="en-US"/>
              <a:pPr>
                <a:defRPr/>
              </a:pPr>
              <a:t>2021/3/26</a:t>
            </a:fld>
            <a:endParaRPr lang="zh-CN" altLang="en-US" sz="1800">
              <a:solidFill>
                <a:schemeClr val="tx1"/>
              </a:solidFill>
            </a:endParaRPr>
          </a:p>
        </p:txBody>
      </p:sp>
      <p:sp>
        <p:nvSpPr>
          <p:cNvPr id="5" name="页脚占位符 3">
            <a:extLst>
              <a:ext uri="{FF2B5EF4-FFF2-40B4-BE49-F238E27FC236}">
                <a16:creationId xmlns:a16="http://schemas.microsoft.com/office/drawing/2014/main" id="{85960832-C955-400E-8B12-EA2ED53DA5C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49FD49BE-0850-4736-A801-4C353D61B4A3}"/>
              </a:ext>
            </a:extLst>
          </p:cNvPr>
          <p:cNvSpPr>
            <a:spLocks noGrp="1" noChangeArrowheads="1"/>
          </p:cNvSpPr>
          <p:nvPr>
            <p:ph type="sldNum" sz="quarter" idx="12"/>
          </p:nvPr>
        </p:nvSpPr>
        <p:spPr>
          <a:ln/>
        </p:spPr>
        <p:txBody>
          <a:bodyPr/>
          <a:lstStyle>
            <a:lvl1pPr>
              <a:defRPr/>
            </a:lvl1pPr>
          </a:lstStyle>
          <a:p>
            <a:pPr>
              <a:defRPr/>
            </a:pPr>
            <a:fld id="{AC1165A8-280B-416D-ACF8-248A3864985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509893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70A83027-8487-4350-8EB1-B925B2434417}"/>
              </a:ext>
            </a:extLst>
          </p:cNvPr>
          <p:cNvSpPr>
            <a:spLocks noGrp="1" noChangeArrowheads="1"/>
          </p:cNvSpPr>
          <p:nvPr>
            <p:ph type="dt" sz="half" idx="10"/>
          </p:nvPr>
        </p:nvSpPr>
        <p:spPr>
          <a:ln/>
        </p:spPr>
        <p:txBody>
          <a:bodyPr/>
          <a:lstStyle>
            <a:lvl1pPr>
              <a:defRPr/>
            </a:lvl1pPr>
          </a:lstStyle>
          <a:p>
            <a:pPr>
              <a:defRPr/>
            </a:pPr>
            <a:fld id="{C718B503-634F-4E56-9B10-F7945E376514}" type="datetime1">
              <a:rPr lang="zh-CN" altLang="en-US"/>
              <a:pPr>
                <a:defRPr/>
              </a:pPr>
              <a:t>2021/3/26</a:t>
            </a:fld>
            <a:endParaRPr lang="zh-CN" altLang="en-US" sz="1800">
              <a:solidFill>
                <a:schemeClr val="tx1"/>
              </a:solidFill>
            </a:endParaRPr>
          </a:p>
        </p:txBody>
      </p:sp>
      <p:sp>
        <p:nvSpPr>
          <p:cNvPr id="6" name="页脚占位符 3">
            <a:extLst>
              <a:ext uri="{FF2B5EF4-FFF2-40B4-BE49-F238E27FC236}">
                <a16:creationId xmlns:a16="http://schemas.microsoft.com/office/drawing/2014/main" id="{DA112797-ED04-4520-902C-5270CD4647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D341109-6BD7-446E-9A27-9C008189A821}"/>
              </a:ext>
            </a:extLst>
          </p:cNvPr>
          <p:cNvSpPr>
            <a:spLocks noGrp="1" noChangeArrowheads="1"/>
          </p:cNvSpPr>
          <p:nvPr>
            <p:ph type="sldNum" sz="quarter" idx="12"/>
          </p:nvPr>
        </p:nvSpPr>
        <p:spPr>
          <a:ln/>
        </p:spPr>
        <p:txBody>
          <a:bodyPr/>
          <a:lstStyle>
            <a:lvl1pPr>
              <a:defRPr/>
            </a:lvl1pPr>
          </a:lstStyle>
          <a:p>
            <a:pPr>
              <a:defRPr/>
            </a:pPr>
            <a:fld id="{D8EA813D-2522-41D2-AD69-C22E4AB3AF2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7756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B87F433A-02F9-4C2A-8F2C-2BEA98A319AF}"/>
              </a:ext>
            </a:extLst>
          </p:cNvPr>
          <p:cNvSpPr>
            <a:spLocks noGrp="1" noChangeArrowheads="1"/>
          </p:cNvSpPr>
          <p:nvPr>
            <p:ph type="dt" sz="half" idx="10"/>
          </p:nvPr>
        </p:nvSpPr>
        <p:spPr>
          <a:ln/>
        </p:spPr>
        <p:txBody>
          <a:bodyPr/>
          <a:lstStyle>
            <a:lvl1pPr>
              <a:defRPr/>
            </a:lvl1pPr>
          </a:lstStyle>
          <a:p>
            <a:pPr>
              <a:defRPr/>
            </a:pPr>
            <a:fld id="{AFF0D830-382D-4D77-82C6-C459CE898163}" type="datetime1">
              <a:rPr lang="zh-CN" altLang="en-US"/>
              <a:pPr>
                <a:defRPr/>
              </a:pPr>
              <a:t>2021/3/26</a:t>
            </a:fld>
            <a:endParaRPr lang="zh-CN" altLang="en-US" sz="1800">
              <a:solidFill>
                <a:schemeClr val="tx1"/>
              </a:solidFill>
            </a:endParaRPr>
          </a:p>
        </p:txBody>
      </p:sp>
      <p:sp>
        <p:nvSpPr>
          <p:cNvPr id="8" name="页脚占位符 3">
            <a:extLst>
              <a:ext uri="{FF2B5EF4-FFF2-40B4-BE49-F238E27FC236}">
                <a16:creationId xmlns:a16="http://schemas.microsoft.com/office/drawing/2014/main" id="{3D6C80DD-298B-48FD-AA37-B4483673A4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1BA0F984-616F-4647-8EF5-D9FB8D2ABC4B}"/>
              </a:ext>
            </a:extLst>
          </p:cNvPr>
          <p:cNvSpPr>
            <a:spLocks noGrp="1" noChangeArrowheads="1"/>
          </p:cNvSpPr>
          <p:nvPr>
            <p:ph type="sldNum" sz="quarter" idx="12"/>
          </p:nvPr>
        </p:nvSpPr>
        <p:spPr>
          <a:ln/>
        </p:spPr>
        <p:txBody>
          <a:bodyPr/>
          <a:lstStyle>
            <a:lvl1pPr>
              <a:defRPr/>
            </a:lvl1pPr>
          </a:lstStyle>
          <a:p>
            <a:pPr>
              <a:defRPr/>
            </a:pPr>
            <a:fld id="{54A92184-D217-4B79-81E2-B797F2943D8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8052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1B45DE-4CA7-4276-AF1D-093429C5BB2D}"/>
              </a:ext>
            </a:extLst>
          </p:cNvPr>
          <p:cNvSpPr>
            <a:spLocks noGrp="1" noChangeArrowheads="1"/>
          </p:cNvSpPr>
          <p:nvPr>
            <p:ph type="dt" sz="half" idx="10"/>
          </p:nvPr>
        </p:nvSpPr>
        <p:spPr>
          <a:ln/>
        </p:spPr>
        <p:txBody>
          <a:bodyPr/>
          <a:lstStyle>
            <a:lvl1pPr>
              <a:defRPr/>
            </a:lvl1pPr>
          </a:lstStyle>
          <a:p>
            <a:pPr>
              <a:defRPr/>
            </a:pPr>
            <a:fld id="{BA08FDE8-8536-415C-9B26-A1AF6672AFEB}" type="datetime1">
              <a:rPr lang="zh-CN" altLang="en-US"/>
              <a:pPr>
                <a:defRPr/>
              </a:pPr>
              <a:t>2021/3/26</a:t>
            </a:fld>
            <a:endParaRPr lang="zh-CN" altLang="en-US" sz="1800">
              <a:solidFill>
                <a:schemeClr val="tx1"/>
              </a:solidFill>
            </a:endParaRPr>
          </a:p>
        </p:txBody>
      </p:sp>
      <p:sp>
        <p:nvSpPr>
          <p:cNvPr id="4" name="页脚占位符 3">
            <a:extLst>
              <a:ext uri="{FF2B5EF4-FFF2-40B4-BE49-F238E27FC236}">
                <a16:creationId xmlns:a16="http://schemas.microsoft.com/office/drawing/2014/main" id="{4C0C448F-9B3A-4640-846B-931DEA17860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7FF74701-D193-4F9C-BC33-6E8279D0B189}"/>
              </a:ext>
            </a:extLst>
          </p:cNvPr>
          <p:cNvSpPr>
            <a:spLocks noGrp="1" noChangeArrowheads="1"/>
          </p:cNvSpPr>
          <p:nvPr>
            <p:ph type="sldNum" sz="quarter" idx="12"/>
          </p:nvPr>
        </p:nvSpPr>
        <p:spPr>
          <a:ln/>
        </p:spPr>
        <p:txBody>
          <a:bodyPr/>
          <a:lstStyle>
            <a:lvl1pPr>
              <a:defRPr/>
            </a:lvl1pPr>
          </a:lstStyle>
          <a:p>
            <a:pPr>
              <a:defRPr/>
            </a:pPr>
            <a:fld id="{3E74CB73-D3C0-4B39-89BA-7D77D70AE6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78268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197D8271-6469-4D27-A8E7-4A5FFE90E50D}"/>
              </a:ext>
            </a:extLst>
          </p:cNvPr>
          <p:cNvSpPr>
            <a:spLocks noGrp="1" noChangeArrowheads="1"/>
          </p:cNvSpPr>
          <p:nvPr>
            <p:ph type="dt" sz="half" idx="10"/>
          </p:nvPr>
        </p:nvSpPr>
        <p:spPr>
          <a:ln/>
        </p:spPr>
        <p:txBody>
          <a:bodyPr/>
          <a:lstStyle>
            <a:lvl1pPr>
              <a:defRPr/>
            </a:lvl1pPr>
          </a:lstStyle>
          <a:p>
            <a:pPr>
              <a:defRPr/>
            </a:pPr>
            <a:fld id="{27087582-80F1-4C64-9EAB-EBC3325065C8}" type="datetime1">
              <a:rPr lang="zh-CN" altLang="en-US"/>
              <a:pPr>
                <a:defRPr/>
              </a:pPr>
              <a:t>2021/3/26</a:t>
            </a:fld>
            <a:endParaRPr lang="zh-CN" altLang="en-US" sz="1800">
              <a:solidFill>
                <a:schemeClr val="tx1"/>
              </a:solidFill>
            </a:endParaRPr>
          </a:p>
        </p:txBody>
      </p:sp>
      <p:sp>
        <p:nvSpPr>
          <p:cNvPr id="3" name="页脚占位符 3">
            <a:extLst>
              <a:ext uri="{FF2B5EF4-FFF2-40B4-BE49-F238E27FC236}">
                <a16:creationId xmlns:a16="http://schemas.microsoft.com/office/drawing/2014/main" id="{7A28C175-CEE5-4CF0-90AD-A10FCA1AA9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96148291-3EB4-4328-AB04-6979C8C44FA4}"/>
              </a:ext>
            </a:extLst>
          </p:cNvPr>
          <p:cNvSpPr>
            <a:spLocks noGrp="1" noChangeArrowheads="1"/>
          </p:cNvSpPr>
          <p:nvPr>
            <p:ph type="sldNum" sz="quarter" idx="12"/>
          </p:nvPr>
        </p:nvSpPr>
        <p:spPr>
          <a:ln/>
        </p:spPr>
        <p:txBody>
          <a:bodyPr/>
          <a:lstStyle>
            <a:lvl1pPr>
              <a:defRPr/>
            </a:lvl1pPr>
          </a:lstStyle>
          <a:p>
            <a:pPr>
              <a:defRPr/>
            </a:pPr>
            <a:fld id="{54BE697F-1C74-4FDF-88BB-35AEB59C58D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4642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566119F8-EB55-4A9A-855A-0BD47C60B99B}"/>
              </a:ext>
            </a:extLst>
          </p:cNvPr>
          <p:cNvSpPr>
            <a:spLocks noGrp="1" noChangeArrowheads="1"/>
          </p:cNvSpPr>
          <p:nvPr>
            <p:ph type="dt" sz="half" idx="10"/>
          </p:nvPr>
        </p:nvSpPr>
        <p:spPr>
          <a:ln/>
        </p:spPr>
        <p:txBody>
          <a:bodyPr/>
          <a:lstStyle>
            <a:lvl1pPr>
              <a:defRPr/>
            </a:lvl1pPr>
          </a:lstStyle>
          <a:p>
            <a:pPr>
              <a:defRPr/>
            </a:pPr>
            <a:fld id="{103D3996-E8F9-41E5-B538-BACE4748DA13}" type="datetime1">
              <a:rPr lang="zh-CN" altLang="en-US"/>
              <a:pPr>
                <a:defRPr/>
              </a:pPr>
              <a:t>2021/3/26</a:t>
            </a:fld>
            <a:endParaRPr lang="zh-CN" altLang="en-US" sz="1800">
              <a:solidFill>
                <a:schemeClr val="tx1"/>
              </a:solidFill>
            </a:endParaRPr>
          </a:p>
        </p:txBody>
      </p:sp>
      <p:sp>
        <p:nvSpPr>
          <p:cNvPr id="6" name="页脚占位符 3">
            <a:extLst>
              <a:ext uri="{FF2B5EF4-FFF2-40B4-BE49-F238E27FC236}">
                <a16:creationId xmlns:a16="http://schemas.microsoft.com/office/drawing/2014/main" id="{F3B1B711-DF34-4802-B1CB-FBA6900ED20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B9EF107D-84AB-40C0-9F8C-4BBC588E3CF1}"/>
              </a:ext>
            </a:extLst>
          </p:cNvPr>
          <p:cNvSpPr>
            <a:spLocks noGrp="1" noChangeArrowheads="1"/>
          </p:cNvSpPr>
          <p:nvPr>
            <p:ph type="sldNum" sz="quarter" idx="12"/>
          </p:nvPr>
        </p:nvSpPr>
        <p:spPr>
          <a:ln/>
        </p:spPr>
        <p:txBody>
          <a:bodyPr/>
          <a:lstStyle>
            <a:lvl1pPr>
              <a:defRPr/>
            </a:lvl1pPr>
          </a:lstStyle>
          <a:p>
            <a:pPr>
              <a:defRPr/>
            </a:pPr>
            <a:fld id="{CD8F2866-E66A-4836-821D-63A5EA4DD37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8661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9C117-00CF-4A1F-84F8-004B8320D6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907BBC-47B6-4203-A79D-C0AA54EFF7D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81C190-84A6-40B5-98EB-755ABF0F7B10}"/>
              </a:ext>
            </a:extLst>
          </p:cNvPr>
          <p:cNvSpPr>
            <a:spLocks noGrp="1"/>
          </p:cNvSpPr>
          <p:nvPr>
            <p:ph type="dt" sz="half" idx="10"/>
          </p:nvPr>
        </p:nvSpPr>
        <p:spPr/>
        <p:txBody>
          <a:bodyPr/>
          <a:lstStyle/>
          <a:p>
            <a:fld id="{FAA124AB-CF4B-457E-BF1F-5A1E87BE531D}"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42EAFD49-970B-4F7F-99DA-1DFE03B094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FB82CE-064E-492C-BD9F-075D40543283}"/>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2409338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B46F0EC8-0C05-485B-836E-3B94C7D146ED}"/>
              </a:ext>
            </a:extLst>
          </p:cNvPr>
          <p:cNvSpPr>
            <a:spLocks noGrp="1" noChangeArrowheads="1"/>
          </p:cNvSpPr>
          <p:nvPr>
            <p:ph type="dt" sz="half" idx="10"/>
          </p:nvPr>
        </p:nvSpPr>
        <p:spPr>
          <a:ln/>
        </p:spPr>
        <p:txBody>
          <a:bodyPr/>
          <a:lstStyle>
            <a:lvl1pPr>
              <a:defRPr/>
            </a:lvl1pPr>
          </a:lstStyle>
          <a:p>
            <a:pPr>
              <a:defRPr/>
            </a:pPr>
            <a:fld id="{0F6B52F0-3115-45C5-89DC-A358D76E10FC}" type="datetime1">
              <a:rPr lang="zh-CN" altLang="en-US"/>
              <a:pPr>
                <a:defRPr/>
              </a:pPr>
              <a:t>2021/3/26</a:t>
            </a:fld>
            <a:endParaRPr lang="zh-CN" altLang="en-US" sz="1800">
              <a:solidFill>
                <a:schemeClr val="tx1"/>
              </a:solidFill>
            </a:endParaRPr>
          </a:p>
        </p:txBody>
      </p:sp>
      <p:sp>
        <p:nvSpPr>
          <p:cNvPr id="6" name="页脚占位符 3">
            <a:extLst>
              <a:ext uri="{FF2B5EF4-FFF2-40B4-BE49-F238E27FC236}">
                <a16:creationId xmlns:a16="http://schemas.microsoft.com/office/drawing/2014/main" id="{8B82036D-B62D-4F0D-A21A-CC7EC219CD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2434870-4B73-4A22-A800-D0C8827FD3AE}"/>
              </a:ext>
            </a:extLst>
          </p:cNvPr>
          <p:cNvSpPr>
            <a:spLocks noGrp="1" noChangeArrowheads="1"/>
          </p:cNvSpPr>
          <p:nvPr>
            <p:ph type="sldNum" sz="quarter" idx="12"/>
          </p:nvPr>
        </p:nvSpPr>
        <p:spPr>
          <a:ln/>
        </p:spPr>
        <p:txBody>
          <a:bodyPr/>
          <a:lstStyle>
            <a:lvl1pPr>
              <a:defRPr/>
            </a:lvl1pPr>
          </a:lstStyle>
          <a:p>
            <a:pPr>
              <a:defRPr/>
            </a:pPr>
            <a:fld id="{214E4A8F-372B-4869-BD5C-DF948A57168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26800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5672624E-3281-40B2-BD4E-0B1114CAD179}"/>
              </a:ext>
            </a:extLst>
          </p:cNvPr>
          <p:cNvSpPr>
            <a:spLocks noGrp="1" noChangeArrowheads="1"/>
          </p:cNvSpPr>
          <p:nvPr>
            <p:ph type="dt" sz="half" idx="10"/>
          </p:nvPr>
        </p:nvSpPr>
        <p:spPr>
          <a:ln/>
        </p:spPr>
        <p:txBody>
          <a:bodyPr/>
          <a:lstStyle>
            <a:lvl1pPr>
              <a:defRPr/>
            </a:lvl1pPr>
          </a:lstStyle>
          <a:p>
            <a:pPr>
              <a:defRPr/>
            </a:pPr>
            <a:fld id="{4E1AC7B2-02E3-4919-ABFB-4EACC4C426C3}" type="datetime1">
              <a:rPr lang="zh-CN" altLang="en-US"/>
              <a:pPr>
                <a:defRPr/>
              </a:pPr>
              <a:t>2021/3/26</a:t>
            </a:fld>
            <a:endParaRPr lang="zh-CN" altLang="en-US" sz="1800">
              <a:solidFill>
                <a:schemeClr val="tx1"/>
              </a:solidFill>
            </a:endParaRPr>
          </a:p>
        </p:txBody>
      </p:sp>
      <p:sp>
        <p:nvSpPr>
          <p:cNvPr id="5" name="页脚占位符 3">
            <a:extLst>
              <a:ext uri="{FF2B5EF4-FFF2-40B4-BE49-F238E27FC236}">
                <a16:creationId xmlns:a16="http://schemas.microsoft.com/office/drawing/2014/main" id="{9098BFAA-6C26-4239-8A28-6E2D9D9DE9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2C24756-CBAC-4037-82AC-7E02A2C67C43}"/>
              </a:ext>
            </a:extLst>
          </p:cNvPr>
          <p:cNvSpPr>
            <a:spLocks noGrp="1" noChangeArrowheads="1"/>
          </p:cNvSpPr>
          <p:nvPr>
            <p:ph type="sldNum" sz="quarter" idx="12"/>
          </p:nvPr>
        </p:nvSpPr>
        <p:spPr>
          <a:ln/>
        </p:spPr>
        <p:txBody>
          <a:bodyPr/>
          <a:lstStyle>
            <a:lvl1pPr>
              <a:defRPr/>
            </a:lvl1pPr>
          </a:lstStyle>
          <a:p>
            <a:pPr>
              <a:defRPr/>
            </a:pPr>
            <a:fld id="{6382F585-DF73-407C-9F0C-443B595BA30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52072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4068BF95-EF5F-4B9E-BEAA-85676D80EE14}"/>
              </a:ext>
            </a:extLst>
          </p:cNvPr>
          <p:cNvSpPr>
            <a:spLocks noGrp="1" noChangeArrowheads="1"/>
          </p:cNvSpPr>
          <p:nvPr>
            <p:ph type="dt" sz="half" idx="10"/>
          </p:nvPr>
        </p:nvSpPr>
        <p:spPr>
          <a:ln/>
        </p:spPr>
        <p:txBody>
          <a:bodyPr/>
          <a:lstStyle>
            <a:lvl1pPr>
              <a:defRPr/>
            </a:lvl1pPr>
          </a:lstStyle>
          <a:p>
            <a:pPr>
              <a:defRPr/>
            </a:pPr>
            <a:fld id="{1F42C5DB-1000-4213-8AA2-423D203CEC3F}" type="datetime1">
              <a:rPr lang="zh-CN" altLang="en-US"/>
              <a:pPr>
                <a:defRPr/>
              </a:pPr>
              <a:t>2021/3/26</a:t>
            </a:fld>
            <a:endParaRPr lang="zh-CN" altLang="en-US" sz="1800">
              <a:solidFill>
                <a:schemeClr val="tx1"/>
              </a:solidFill>
            </a:endParaRPr>
          </a:p>
        </p:txBody>
      </p:sp>
      <p:sp>
        <p:nvSpPr>
          <p:cNvPr id="5" name="页脚占位符 3">
            <a:extLst>
              <a:ext uri="{FF2B5EF4-FFF2-40B4-BE49-F238E27FC236}">
                <a16:creationId xmlns:a16="http://schemas.microsoft.com/office/drawing/2014/main" id="{9AB579ED-E932-48BF-BE67-64549749B9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F770CEA4-6D99-469C-A2FE-2745E9550908}"/>
              </a:ext>
            </a:extLst>
          </p:cNvPr>
          <p:cNvSpPr>
            <a:spLocks noGrp="1" noChangeArrowheads="1"/>
          </p:cNvSpPr>
          <p:nvPr>
            <p:ph type="sldNum" sz="quarter" idx="12"/>
          </p:nvPr>
        </p:nvSpPr>
        <p:spPr>
          <a:ln/>
        </p:spPr>
        <p:txBody>
          <a:bodyPr/>
          <a:lstStyle>
            <a:lvl1pPr>
              <a:defRPr/>
            </a:lvl1pPr>
          </a:lstStyle>
          <a:p>
            <a:pPr>
              <a:defRPr/>
            </a:pPr>
            <a:fld id="{82330CCE-2421-4351-AC98-1DF72F514CA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05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6E45F-B31C-4706-AAA8-44F3B59DCB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712436-4CCA-4122-9354-83EF0B27A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ABC2660-A0AD-4903-AABF-1F36C8AB0900}"/>
              </a:ext>
            </a:extLst>
          </p:cNvPr>
          <p:cNvSpPr>
            <a:spLocks noGrp="1"/>
          </p:cNvSpPr>
          <p:nvPr>
            <p:ph type="dt" sz="half" idx="10"/>
          </p:nvPr>
        </p:nvSpPr>
        <p:spPr/>
        <p:txBody>
          <a:bodyPr/>
          <a:lstStyle/>
          <a:p>
            <a:fld id="{FAA124AB-CF4B-457E-BF1F-5A1E87BE531D}"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862DF5B6-AC6D-41BE-9367-6552D81A71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36AF92-8A37-4269-BFF9-DFF05127D91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85579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37825-5CF2-410F-8313-10F96F39EB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BE7AA3-85B4-4967-B1C3-25B77194855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2EC5F2-7488-45CC-AC33-A16BCB67AB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839BA1-458A-4066-AA96-4C8A5403ABE6}"/>
              </a:ext>
            </a:extLst>
          </p:cNvPr>
          <p:cNvSpPr>
            <a:spLocks noGrp="1"/>
          </p:cNvSpPr>
          <p:nvPr>
            <p:ph type="dt" sz="half" idx="10"/>
          </p:nvPr>
        </p:nvSpPr>
        <p:spPr/>
        <p:txBody>
          <a:bodyPr/>
          <a:lstStyle/>
          <a:p>
            <a:fld id="{FAA124AB-CF4B-457E-BF1F-5A1E87BE531D}" type="datetimeFigureOut">
              <a:rPr lang="zh-CN" altLang="en-US" smtClean="0"/>
              <a:t>2021/3/26</a:t>
            </a:fld>
            <a:endParaRPr lang="zh-CN" altLang="en-US"/>
          </a:p>
        </p:txBody>
      </p:sp>
      <p:sp>
        <p:nvSpPr>
          <p:cNvPr id="6" name="页脚占位符 5">
            <a:extLst>
              <a:ext uri="{FF2B5EF4-FFF2-40B4-BE49-F238E27FC236}">
                <a16:creationId xmlns:a16="http://schemas.microsoft.com/office/drawing/2014/main" id="{C004581A-079C-45F9-B034-50C211BDCD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B85635-8535-4E35-B8E3-F55428DDD38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7959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E5AD6-CA1B-4805-83B9-E81DBA855D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C9B914-6276-48F5-8F64-429C881C5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5FF923-6D8B-4599-8FFC-AF9DA221EBB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BC7D1A-9C45-4FF1-B604-B9F2837DE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14FB8BE-C6F9-41EB-BCCC-526A3D2235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08F0856-F8DF-41AD-B569-12CCB57B6E16}"/>
              </a:ext>
            </a:extLst>
          </p:cNvPr>
          <p:cNvSpPr>
            <a:spLocks noGrp="1"/>
          </p:cNvSpPr>
          <p:nvPr>
            <p:ph type="dt" sz="half" idx="10"/>
          </p:nvPr>
        </p:nvSpPr>
        <p:spPr/>
        <p:txBody>
          <a:bodyPr/>
          <a:lstStyle/>
          <a:p>
            <a:fld id="{FAA124AB-CF4B-457E-BF1F-5A1E87BE531D}" type="datetimeFigureOut">
              <a:rPr lang="zh-CN" altLang="en-US" smtClean="0"/>
              <a:t>2021/3/26</a:t>
            </a:fld>
            <a:endParaRPr lang="zh-CN" altLang="en-US"/>
          </a:p>
        </p:txBody>
      </p:sp>
      <p:sp>
        <p:nvSpPr>
          <p:cNvPr id="8" name="页脚占位符 7">
            <a:extLst>
              <a:ext uri="{FF2B5EF4-FFF2-40B4-BE49-F238E27FC236}">
                <a16:creationId xmlns:a16="http://schemas.microsoft.com/office/drawing/2014/main" id="{F327408E-3A2C-4FB2-BB61-AC483A348F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B0945F-3B8D-441B-90F6-FC89AB97070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184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95CA5-4F8C-410C-B330-4A3F6F76D6E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F7198E-2AF3-4E08-9420-285EE0E57240}"/>
              </a:ext>
            </a:extLst>
          </p:cNvPr>
          <p:cNvSpPr>
            <a:spLocks noGrp="1"/>
          </p:cNvSpPr>
          <p:nvPr>
            <p:ph type="dt" sz="half" idx="10"/>
          </p:nvPr>
        </p:nvSpPr>
        <p:spPr/>
        <p:txBody>
          <a:bodyPr/>
          <a:lstStyle/>
          <a:p>
            <a:fld id="{FAA124AB-CF4B-457E-BF1F-5A1E87BE531D}" type="datetimeFigureOut">
              <a:rPr lang="zh-CN" altLang="en-US" smtClean="0"/>
              <a:t>2021/3/26</a:t>
            </a:fld>
            <a:endParaRPr lang="zh-CN" altLang="en-US"/>
          </a:p>
        </p:txBody>
      </p:sp>
      <p:sp>
        <p:nvSpPr>
          <p:cNvPr id="4" name="页脚占位符 3">
            <a:extLst>
              <a:ext uri="{FF2B5EF4-FFF2-40B4-BE49-F238E27FC236}">
                <a16:creationId xmlns:a16="http://schemas.microsoft.com/office/drawing/2014/main" id="{B2AB1B80-6E83-41A5-8718-E02FEF4E164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A3FF70-1EC3-4321-A315-4DE7A820632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0368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52A6A3-5449-4B7D-9D9A-480EE35728FF}"/>
              </a:ext>
            </a:extLst>
          </p:cNvPr>
          <p:cNvSpPr>
            <a:spLocks noGrp="1"/>
          </p:cNvSpPr>
          <p:nvPr>
            <p:ph type="dt" sz="half" idx="10"/>
          </p:nvPr>
        </p:nvSpPr>
        <p:spPr/>
        <p:txBody>
          <a:bodyPr/>
          <a:lstStyle/>
          <a:p>
            <a:fld id="{FAA124AB-CF4B-457E-BF1F-5A1E87BE531D}" type="datetimeFigureOut">
              <a:rPr lang="zh-CN" altLang="en-US" smtClean="0"/>
              <a:t>2021/3/26</a:t>
            </a:fld>
            <a:endParaRPr lang="zh-CN" altLang="en-US"/>
          </a:p>
        </p:txBody>
      </p:sp>
      <p:sp>
        <p:nvSpPr>
          <p:cNvPr id="3" name="页脚占位符 2">
            <a:extLst>
              <a:ext uri="{FF2B5EF4-FFF2-40B4-BE49-F238E27FC236}">
                <a16:creationId xmlns:a16="http://schemas.microsoft.com/office/drawing/2014/main" id="{8420125C-BDBA-4D8A-90AD-945E0ED401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E1F765-9090-4FE3-AB3D-E47D898C145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57797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2AD9-47FB-4001-87AA-1A71A71585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33EC34-87CB-43CA-BD57-2C859ED5A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CB9866C-A62B-46FF-B3C1-B346A67FC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8090FB3-A69A-4C6D-B713-597991C56716}"/>
              </a:ext>
            </a:extLst>
          </p:cNvPr>
          <p:cNvSpPr>
            <a:spLocks noGrp="1"/>
          </p:cNvSpPr>
          <p:nvPr>
            <p:ph type="dt" sz="half" idx="10"/>
          </p:nvPr>
        </p:nvSpPr>
        <p:spPr/>
        <p:txBody>
          <a:bodyPr/>
          <a:lstStyle/>
          <a:p>
            <a:fld id="{FAA124AB-CF4B-457E-BF1F-5A1E87BE531D}" type="datetimeFigureOut">
              <a:rPr lang="zh-CN" altLang="en-US" smtClean="0"/>
              <a:t>2021/3/26</a:t>
            </a:fld>
            <a:endParaRPr lang="zh-CN" altLang="en-US"/>
          </a:p>
        </p:txBody>
      </p:sp>
      <p:sp>
        <p:nvSpPr>
          <p:cNvPr id="6" name="页脚占位符 5">
            <a:extLst>
              <a:ext uri="{FF2B5EF4-FFF2-40B4-BE49-F238E27FC236}">
                <a16:creationId xmlns:a16="http://schemas.microsoft.com/office/drawing/2014/main" id="{1B08E581-27E4-4B6C-AC49-C89535348C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E8EFEB-A351-4813-86CB-9577D09837D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32553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DECDD-E0C9-4D88-8EA3-E42BD2EC0D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E97DD5-82FC-45DA-BD2B-8A61C643F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CC296F-FD6B-4D54-847B-F02121687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DB062A0-5198-4169-8679-66634D623A5F}"/>
              </a:ext>
            </a:extLst>
          </p:cNvPr>
          <p:cNvSpPr>
            <a:spLocks noGrp="1"/>
          </p:cNvSpPr>
          <p:nvPr>
            <p:ph type="dt" sz="half" idx="10"/>
          </p:nvPr>
        </p:nvSpPr>
        <p:spPr/>
        <p:txBody>
          <a:bodyPr/>
          <a:lstStyle/>
          <a:p>
            <a:fld id="{FAA124AB-CF4B-457E-BF1F-5A1E87BE531D}" type="datetimeFigureOut">
              <a:rPr lang="zh-CN" altLang="en-US" smtClean="0"/>
              <a:t>2021/3/26</a:t>
            </a:fld>
            <a:endParaRPr lang="zh-CN" altLang="en-US"/>
          </a:p>
        </p:txBody>
      </p:sp>
      <p:sp>
        <p:nvSpPr>
          <p:cNvPr id="6" name="页脚占位符 5">
            <a:extLst>
              <a:ext uri="{FF2B5EF4-FFF2-40B4-BE49-F238E27FC236}">
                <a16:creationId xmlns:a16="http://schemas.microsoft.com/office/drawing/2014/main" id="{1998B9BA-0ED6-461E-A6F4-B9A099AD34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4E2230-028A-4BCA-940E-83B116529032}"/>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52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738D85-F314-44AC-9CDB-2382D80ED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D77362-4FF4-4FA7-84A6-95D31256C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3729E7-7A7A-4282-9895-AC07D6DF5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F7E973B8-13B5-4FEE-84D9-4CE06E108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7950B6-48BD-4D6A-8BBE-FD0CC8C11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4702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E8498D7C-99DF-438C-ABBD-2C55529417DA}"/>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2291" name="文本占位符 2">
            <a:extLst>
              <a:ext uri="{FF2B5EF4-FFF2-40B4-BE49-F238E27FC236}">
                <a16:creationId xmlns:a16="http://schemas.microsoft.com/office/drawing/2014/main" id="{0593FC80-6136-44A0-B5D8-D8B5FFDDA37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a:extLst>
              <a:ext uri="{FF2B5EF4-FFF2-40B4-BE49-F238E27FC236}">
                <a16:creationId xmlns:a16="http://schemas.microsoft.com/office/drawing/2014/main" id="{FEEB5111-9E0A-45CE-851E-7C4714CA277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pPr>
                <a:defRPr/>
              </a:pPr>
              <a:t>2021/3/26</a:t>
            </a:fld>
            <a:endParaRPr lang="zh-CN" altLang="en-US" sz="1800">
              <a:solidFill>
                <a:schemeClr val="tx1"/>
              </a:solidFill>
            </a:endParaRPr>
          </a:p>
        </p:txBody>
      </p:sp>
      <p:sp>
        <p:nvSpPr>
          <p:cNvPr id="12293" name="页脚占位符 3">
            <a:extLst>
              <a:ext uri="{FF2B5EF4-FFF2-40B4-BE49-F238E27FC236}">
                <a16:creationId xmlns:a16="http://schemas.microsoft.com/office/drawing/2014/main" id="{CA06B5A5-B571-4817-A4A8-B5F9A04EB8BF}"/>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a:extLst>
              <a:ext uri="{FF2B5EF4-FFF2-40B4-BE49-F238E27FC236}">
                <a16:creationId xmlns:a16="http://schemas.microsoft.com/office/drawing/2014/main" id="{51348460-12DC-4158-9B67-966FAD1F7691}"/>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86393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image" Target="../media/image11.emf"/><Relationship Id="rId5" Type="http://schemas.openxmlformats.org/officeDocument/2006/relationships/tags" Target="../tags/tag96.xml"/><Relationship Id="rId10" Type="http://schemas.openxmlformats.org/officeDocument/2006/relationships/image" Target="../media/image6.png"/><Relationship Id="rId4" Type="http://schemas.openxmlformats.org/officeDocument/2006/relationships/tags" Target="../tags/tag95.xml"/><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01.xml"/><Relationship Id="rId7" Type="http://schemas.openxmlformats.org/officeDocument/2006/relationships/tags" Target="../tags/tag105.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image" Target="../media/image12.png"/><Relationship Id="rId5" Type="http://schemas.openxmlformats.org/officeDocument/2006/relationships/tags" Target="../tags/tag103.xml"/><Relationship Id="rId10" Type="http://schemas.openxmlformats.org/officeDocument/2006/relationships/image" Target="../media/image5.png"/><Relationship Id="rId4" Type="http://schemas.openxmlformats.org/officeDocument/2006/relationships/tags" Target="../tags/tag102.xml"/><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image" Target="../media/image13.emf"/><Relationship Id="rId5" Type="http://schemas.openxmlformats.org/officeDocument/2006/relationships/tags" Target="../tags/tag110.xml"/><Relationship Id="rId10" Type="http://schemas.openxmlformats.org/officeDocument/2006/relationships/image" Target="../media/image2.png"/><Relationship Id="rId4" Type="http://schemas.openxmlformats.org/officeDocument/2006/relationships/tags" Target="../tags/tag109.xml"/><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15.xml"/><Relationship Id="rId7" Type="http://schemas.openxmlformats.org/officeDocument/2006/relationships/tags" Target="../tags/tag119.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image" Target="../media/image14.png"/><Relationship Id="rId5" Type="http://schemas.openxmlformats.org/officeDocument/2006/relationships/tags" Target="../tags/tag117.xml"/><Relationship Id="rId10" Type="http://schemas.openxmlformats.org/officeDocument/2006/relationships/image" Target="../media/image4.png"/><Relationship Id="rId4" Type="http://schemas.openxmlformats.org/officeDocument/2006/relationships/tags" Target="../tags/tag116.xml"/><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10" Type="http://schemas.openxmlformats.org/officeDocument/2006/relationships/image" Target="../media/image15.png"/><Relationship Id="rId4" Type="http://schemas.openxmlformats.org/officeDocument/2006/relationships/tags" Target="../tags/tag123.xm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image" Target="../media/image1.png"/><Relationship Id="rId3" Type="http://schemas.openxmlformats.org/officeDocument/2006/relationships/tags" Target="../tags/tag15.xml"/><Relationship Id="rId21" Type="http://schemas.openxmlformats.org/officeDocument/2006/relationships/image" Target="../media/image4.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slideLayout" Target="../slideLayouts/slideLayout18.xml"/><Relationship Id="rId2" Type="http://schemas.openxmlformats.org/officeDocument/2006/relationships/tags" Target="../tags/tag14.xml"/><Relationship Id="rId16" Type="http://schemas.openxmlformats.org/officeDocument/2006/relationships/tags" Target="../tags/tag28.xml"/><Relationship Id="rId20" Type="http://schemas.openxmlformats.org/officeDocument/2006/relationships/image" Target="../media/image3.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23" Type="http://schemas.openxmlformats.org/officeDocument/2006/relationships/image" Target="../media/image6.png"/><Relationship Id="rId10" Type="http://schemas.openxmlformats.org/officeDocument/2006/relationships/tags" Target="../tags/tag22.xml"/><Relationship Id="rId19" Type="http://schemas.openxmlformats.org/officeDocument/2006/relationships/image" Target="../media/image2.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6.pn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5.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image" Target="../media/image1.png"/><Relationship Id="rId5" Type="http://schemas.openxmlformats.org/officeDocument/2006/relationships/tags" Target="../tags/tag33.xml"/><Relationship Id="rId10" Type="http://schemas.openxmlformats.org/officeDocument/2006/relationships/slideLayout" Target="../slideLayouts/slideLayout18.xml"/><Relationship Id="rId4" Type="http://schemas.openxmlformats.org/officeDocument/2006/relationships/tags" Target="../tags/tag32.xml"/><Relationship Id="rId9" Type="http://schemas.openxmlformats.org/officeDocument/2006/relationships/tags" Target="../tags/tag37.xml"/></Relationships>
</file>

<file path=ppt/slides/_rels/slide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image" Target="../media/image1.png"/><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slideLayout" Target="../slideLayouts/slideLayout18.xml"/><Relationship Id="rId2" Type="http://schemas.openxmlformats.org/officeDocument/2006/relationships/tags" Target="../tags/tag39.xml"/><Relationship Id="rId16" Type="http://schemas.openxmlformats.org/officeDocument/2006/relationships/image" Target="../media/image4.png"/><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image" Target="../media/image3.png"/><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slideLayout" Target="../slideLayouts/slideLayout18.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7.emf"/><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image" Target="../media/image6.png"/><Relationship Id="rId5" Type="http://schemas.openxmlformats.org/officeDocument/2006/relationships/tags" Target="../tags/tag65.xml"/><Relationship Id="rId10" Type="http://schemas.openxmlformats.org/officeDocument/2006/relationships/image" Target="../media/image1.png"/><Relationship Id="rId4" Type="http://schemas.openxmlformats.org/officeDocument/2006/relationships/tags" Target="../tags/tag64.xml"/><Relationship Id="rId9"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image" Target="../media/image8.emf"/><Relationship Id="rId5" Type="http://schemas.openxmlformats.org/officeDocument/2006/relationships/tags" Target="../tags/tag73.xml"/><Relationship Id="rId10" Type="http://schemas.openxmlformats.org/officeDocument/2006/relationships/image" Target="../media/image5.png"/><Relationship Id="rId4" Type="http://schemas.openxmlformats.org/officeDocument/2006/relationships/tags" Target="../tags/tag72.xml"/><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image" Target="../media/image4.png"/><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image" Target="../media/image2.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image" Target="../media/image1.png"/><Relationship Id="rId5" Type="http://schemas.openxmlformats.org/officeDocument/2006/relationships/tags" Target="../tags/tag80.xml"/><Relationship Id="rId10" Type="http://schemas.openxmlformats.org/officeDocument/2006/relationships/slideLayout" Target="../slideLayouts/slideLayout18.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image" Target="../media/image9.emf"/></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image" Target="../media/image10.emf"/><Relationship Id="rId5" Type="http://schemas.openxmlformats.org/officeDocument/2006/relationships/tags" Target="../tags/tag89.xml"/><Relationship Id="rId10" Type="http://schemas.openxmlformats.org/officeDocument/2006/relationships/image" Target="../media/image3.png"/><Relationship Id="rId4" Type="http://schemas.openxmlformats.org/officeDocument/2006/relationships/tags" Target="../tags/tag88.xm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8914" name="PA_椭圆 15">
            <a:extLst>
              <a:ext uri="{FF2B5EF4-FFF2-40B4-BE49-F238E27FC236}">
                <a16:creationId xmlns:a16="http://schemas.microsoft.com/office/drawing/2014/main" id="{259A74BE-9ABD-4B9F-B423-C9822C252CDE}"/>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a:extLst>
              <a:ext uri="{FF2B5EF4-FFF2-40B4-BE49-F238E27FC236}">
                <a16:creationId xmlns:a16="http://schemas.microsoft.com/office/drawing/2014/main" id="{C52AA1C7-F8C5-419F-A658-EEDD269ECBC2}"/>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a:extLst>
              <a:ext uri="{FF2B5EF4-FFF2-40B4-BE49-F238E27FC236}">
                <a16:creationId xmlns:a16="http://schemas.microsoft.com/office/drawing/2014/main" id="{36F2E5C0-DFDF-4974-A05C-17F34A2C1AEF}"/>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a:extLst>
              <a:ext uri="{FF2B5EF4-FFF2-40B4-BE49-F238E27FC236}">
                <a16:creationId xmlns:a16="http://schemas.microsoft.com/office/drawing/2014/main" id="{7BFA50BA-B768-4C44-9D15-E54184A3416B}"/>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8" name="PA_椭圆 9">
            <a:extLst>
              <a:ext uri="{FF2B5EF4-FFF2-40B4-BE49-F238E27FC236}">
                <a16:creationId xmlns:a16="http://schemas.microsoft.com/office/drawing/2014/main" id="{197E79D9-C27A-48F3-8E0D-A98C3E940EA0}"/>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a:extLst>
              <a:ext uri="{FF2B5EF4-FFF2-40B4-BE49-F238E27FC236}">
                <a16:creationId xmlns:a16="http://schemas.microsoft.com/office/drawing/2014/main" id="{11717B1E-B50C-401E-93E8-602303F54820}"/>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a:extLst>
              <a:ext uri="{FF2B5EF4-FFF2-40B4-BE49-F238E27FC236}">
                <a16:creationId xmlns:a16="http://schemas.microsoft.com/office/drawing/2014/main" id="{A8843845-DD4B-4F7A-8E84-92BF6B2FF993}"/>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a:extLst>
              <a:ext uri="{FF2B5EF4-FFF2-40B4-BE49-F238E27FC236}">
                <a16:creationId xmlns:a16="http://schemas.microsoft.com/office/drawing/2014/main" id="{C8F5FBE8-7D02-4839-90B3-ABA07B29C3AF}"/>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a:extLst>
              <a:ext uri="{FF2B5EF4-FFF2-40B4-BE49-F238E27FC236}">
                <a16:creationId xmlns:a16="http://schemas.microsoft.com/office/drawing/2014/main" id="{99263421-9D6D-48FF-A197-348C8A26CFF1}"/>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a:extLst>
              <a:ext uri="{FF2B5EF4-FFF2-40B4-BE49-F238E27FC236}">
                <a16:creationId xmlns:a16="http://schemas.microsoft.com/office/drawing/2014/main" id="{BC641B5B-BE29-4E4A-9658-EFBCE0E6E94B}"/>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a:extLst>
              <a:ext uri="{FF2B5EF4-FFF2-40B4-BE49-F238E27FC236}">
                <a16:creationId xmlns:a16="http://schemas.microsoft.com/office/drawing/2014/main" id="{7B7E8620-B387-4DCA-943F-37D21281B39C}"/>
              </a:ext>
            </a:extLst>
          </p:cNvPr>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5</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8925" name="PA_文本框 17">
            <a:extLst>
              <a:ext uri="{FF2B5EF4-FFF2-40B4-BE49-F238E27FC236}">
                <a16:creationId xmlns:a16="http://schemas.microsoft.com/office/drawing/2014/main" id="{70EB27CC-3EF3-4666-BEEF-72331F828952}"/>
              </a:ext>
            </a:extLst>
          </p:cNvPr>
          <p:cNvSpPr>
            <a:spLocks noChangeArrowheads="1"/>
          </p:cNvSpPr>
          <p:nvPr>
            <p:custDataLst>
              <p:tags r:id="rId12"/>
            </p:custDataLst>
          </p:nvPr>
        </p:nvSpPr>
        <p:spPr bwMode="auto">
          <a:xfrm>
            <a:off x="7164765" y="1517471"/>
            <a:ext cx="15696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0" i="0" u="none" strike="noStrike" kern="1200" cap="none" spc="0" normalizeH="0" baseline="0" noProof="0" dirty="0">
                <a:ln>
                  <a:noFill/>
                </a:ln>
                <a:solidFill>
                  <a:srgbClr val="FFFFFF"/>
                </a:solidFill>
                <a:effectLst/>
                <a:uLnTx/>
                <a:uFillTx/>
                <a:ea typeface="宋体" panose="02010600030101010101" pitchFamily="2" charset="-122"/>
                <a:cs typeface="+mn-cs"/>
                <a:sym typeface="Calibri" panose="020F0502020204030204" pitchFamily="34" charset="0"/>
              </a:rPr>
              <a:t>UML</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0" i="0" u="none" strike="noStrike" kern="1200" cap="none" spc="0" normalizeH="0" baseline="0" noProof="0" dirty="0">
                <a:ln>
                  <a:noFill/>
                </a:ln>
                <a:solidFill>
                  <a:srgbClr val="FFFFFF"/>
                </a:solidFill>
                <a:effectLst/>
                <a:uLnTx/>
                <a:uFillTx/>
                <a:ea typeface="宋体" panose="02010600030101010101" pitchFamily="2" charset="-122"/>
                <a:cs typeface="+mn-cs"/>
                <a:sym typeface="Calibri" panose="020F0502020204030204" pitchFamily="34" charset="0"/>
              </a:rPr>
              <a:t>的视图</a:t>
            </a:r>
            <a:endParaRPr kumimoji="0" lang="en-US" altLang="zh-CN"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3720874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8914"/>
                                        </p:tgtEl>
                                        <p:attrNameLst>
                                          <p:attrName>style.visibility</p:attrName>
                                        </p:attrNameLst>
                                      </p:cBhvr>
                                      <p:to>
                                        <p:strVal val="visible"/>
                                      </p:to>
                                    </p:set>
                                    <p:anim to="" calcmode="lin" valueType="num">
                                      <p:cBhvr>
                                        <p:cTn id="7" dur="750" fill="hold">
                                          <p:stCondLst>
                                            <p:cond delay="0"/>
                                          </p:stCondLst>
                                        </p:cTn>
                                        <p:tgtEl>
                                          <p:spTgt spid="3891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8914"/>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8915"/>
                                        </p:tgtEl>
                                        <p:attrNameLst>
                                          <p:attrName>style.visibility</p:attrName>
                                        </p:attrNameLst>
                                      </p:cBhvr>
                                      <p:to>
                                        <p:strVal val="visible"/>
                                      </p:to>
                                    </p:set>
                                    <p:anim to="" calcmode="lin" valueType="num">
                                      <p:cBhvr>
                                        <p:cTn id="11" dur="750" fill="hold">
                                          <p:stCondLst>
                                            <p:cond delay="0"/>
                                          </p:stCondLst>
                                        </p:cTn>
                                        <p:tgtEl>
                                          <p:spTgt spid="3891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8915"/>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8916"/>
                                        </p:tgtEl>
                                        <p:attrNameLst>
                                          <p:attrName>style.visibility</p:attrName>
                                        </p:attrNameLst>
                                      </p:cBhvr>
                                      <p:to>
                                        <p:strVal val="visible"/>
                                      </p:to>
                                    </p:set>
                                    <p:anim to="" calcmode="lin" valueType="num">
                                      <p:cBhvr>
                                        <p:cTn id="15" dur="750" fill="hold">
                                          <p:stCondLst>
                                            <p:cond delay="0"/>
                                          </p:stCondLst>
                                        </p:cTn>
                                        <p:tgtEl>
                                          <p:spTgt spid="3891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8916"/>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8917"/>
                                        </p:tgtEl>
                                        <p:attrNameLst>
                                          <p:attrName>style.visibility</p:attrName>
                                        </p:attrNameLst>
                                      </p:cBhvr>
                                      <p:to>
                                        <p:strVal val="visible"/>
                                      </p:to>
                                    </p:set>
                                    <p:anim to="" calcmode="lin" valueType="num">
                                      <p:cBhvr>
                                        <p:cTn id="19" dur="750" fill="hold">
                                          <p:stCondLst>
                                            <p:cond delay="0"/>
                                          </p:stCondLst>
                                        </p:cTn>
                                        <p:tgtEl>
                                          <p:spTgt spid="3891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8917"/>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8918"/>
                                        </p:tgtEl>
                                        <p:attrNameLst>
                                          <p:attrName>style.visibility</p:attrName>
                                        </p:attrNameLst>
                                      </p:cBhvr>
                                      <p:to>
                                        <p:strVal val="visible"/>
                                      </p:to>
                                    </p:set>
                                    <p:anim to="" calcmode="lin" valueType="num">
                                      <p:cBhvr>
                                        <p:cTn id="23" dur="750" fill="hold">
                                          <p:stCondLst>
                                            <p:cond delay="0"/>
                                          </p:stCondLst>
                                        </p:cTn>
                                        <p:tgtEl>
                                          <p:spTgt spid="3891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8918"/>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8919"/>
                                        </p:tgtEl>
                                        <p:attrNameLst>
                                          <p:attrName>style.visibility</p:attrName>
                                        </p:attrNameLst>
                                      </p:cBhvr>
                                      <p:to>
                                        <p:strVal val="visible"/>
                                      </p:to>
                                    </p:set>
                                    <p:anim to="" calcmode="lin" valueType="num">
                                      <p:cBhvr>
                                        <p:cTn id="27" dur="750" fill="hold">
                                          <p:stCondLst>
                                            <p:cond delay="0"/>
                                          </p:stCondLst>
                                        </p:cTn>
                                        <p:tgtEl>
                                          <p:spTgt spid="3891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8919"/>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8920"/>
                                        </p:tgtEl>
                                        <p:attrNameLst>
                                          <p:attrName>style.visibility</p:attrName>
                                        </p:attrNameLst>
                                      </p:cBhvr>
                                      <p:to>
                                        <p:strVal val="visible"/>
                                      </p:to>
                                    </p:set>
                                    <p:anim to="" calcmode="lin" valueType="num">
                                      <p:cBhvr>
                                        <p:cTn id="31" dur="750" fill="hold">
                                          <p:stCondLst>
                                            <p:cond delay="0"/>
                                          </p:stCondLst>
                                        </p:cTn>
                                        <p:tgtEl>
                                          <p:spTgt spid="3892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8920"/>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921"/>
                                        </p:tgtEl>
                                        <p:attrNameLst>
                                          <p:attrName>style.visibility</p:attrName>
                                        </p:attrNameLst>
                                      </p:cBhvr>
                                      <p:to>
                                        <p:strVal val="visible"/>
                                      </p:to>
                                    </p:set>
                                    <p:anim to="" calcmode="lin" valueType="num">
                                      <p:cBhvr>
                                        <p:cTn id="35" dur="750" fill="hold">
                                          <p:stCondLst>
                                            <p:cond delay="0"/>
                                          </p:stCondLst>
                                        </p:cTn>
                                        <p:tgtEl>
                                          <p:spTgt spid="3892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8921"/>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8922"/>
                                        </p:tgtEl>
                                        <p:attrNameLst>
                                          <p:attrName>style.visibility</p:attrName>
                                        </p:attrNameLst>
                                      </p:cBhvr>
                                      <p:to>
                                        <p:strVal val="visible"/>
                                      </p:to>
                                    </p:set>
                                    <p:anim to="" calcmode="lin" valueType="num">
                                      <p:cBhvr>
                                        <p:cTn id="39" dur="750" fill="hold">
                                          <p:stCondLst>
                                            <p:cond delay="0"/>
                                          </p:stCondLst>
                                        </p:cTn>
                                        <p:tgtEl>
                                          <p:spTgt spid="389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8922"/>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8923"/>
                                        </p:tgtEl>
                                        <p:attrNameLst>
                                          <p:attrName>style.visibility</p:attrName>
                                        </p:attrNameLst>
                                      </p:cBhvr>
                                      <p:to>
                                        <p:strVal val="visible"/>
                                      </p:to>
                                    </p:set>
                                    <p:anim to="" calcmode="lin" valueType="num">
                                      <p:cBhvr>
                                        <p:cTn id="43" dur="750" fill="hold">
                                          <p:stCondLst>
                                            <p:cond delay="0"/>
                                          </p:stCondLst>
                                        </p:cTn>
                                        <p:tgtEl>
                                          <p:spTgt spid="389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8923"/>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8924"/>
                                        </p:tgtEl>
                                        <p:attrNameLst>
                                          <p:attrName>style.visibility</p:attrName>
                                        </p:attrNameLst>
                                      </p:cBhvr>
                                      <p:to>
                                        <p:strVal val="visible"/>
                                      </p:to>
                                    </p:set>
                                    <p:anim to="" calcmode="lin" valueType="num">
                                      <p:cBhvr>
                                        <p:cTn id="47" dur="750" fill="hold">
                                          <p:stCondLst>
                                            <p:cond delay="0"/>
                                          </p:stCondLst>
                                        </p:cTn>
                                        <p:tgtEl>
                                          <p:spTgt spid="389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8924"/>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8925"/>
                                        </p:tgtEl>
                                        <p:attrNameLst>
                                          <p:attrName>style.visibility</p:attrName>
                                        </p:attrNameLst>
                                      </p:cBhvr>
                                      <p:to>
                                        <p:strVal val="visible"/>
                                      </p:to>
                                    </p:set>
                                    <p:anim to="" calcmode="lin" valueType="num">
                                      <p:cBhvr>
                                        <p:cTn id="51" dur="750" fill="hold">
                                          <p:stCondLst>
                                            <p:cond delay="0"/>
                                          </p:stCondLst>
                                        </p:cTn>
                                        <p:tgtEl>
                                          <p:spTgt spid="3892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38925"/>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6" grpId="0" animBg="1" autoUpdateAnimBg="0"/>
      <p:bldP spid="38917" grpId="0" animBg="1" autoUpdateAnimBg="0"/>
      <p:bldP spid="38918" grpId="0" animBg="1" autoUpdateAnimBg="0"/>
      <p:bldP spid="38919" grpId="0" animBg="1" autoUpdateAnimBg="0"/>
      <p:bldP spid="38920" grpId="0" animBg="1" autoUpdateAnimBg="0"/>
      <p:bldP spid="38921" grpId="0" animBg="1" autoUpdateAnimBg="0"/>
      <p:bldP spid="38922" grpId="0" animBg="1" autoUpdateAnimBg="0"/>
      <p:bldP spid="38923" grpId="0" animBg="1" autoUpdateAnimBg="0"/>
      <p:bldP spid="38924" grpId="0"/>
      <p:bldP spid="3892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724890" y="8516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1.6  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图</a:t>
            </a: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1066727" y="1143056"/>
            <a:ext cx="10734675" cy="2164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lang="en-US" altLang="zh-CN" b="1" dirty="0">
                <a:solidFill>
                  <a:srgbClr val="6C5B7B"/>
                </a:solidFill>
              </a:rPr>
              <a:t>6</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）用例图</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algn="just">
              <a:buNone/>
            </a:pPr>
            <a:r>
              <a:rPr lang="en-US" altLang="zh-CN" sz="2000" dirty="0">
                <a:solidFill>
                  <a:srgbClr val="000000"/>
                </a:solidFill>
                <a:latin typeface="等线" panose="02010600030101010101" pitchFamily="2" charset="-122"/>
                <a:ea typeface="等线" panose="02010600030101010101" pitchFamily="2" charset="-122"/>
              </a:rPr>
              <a:t>        </a:t>
            </a:r>
            <a:r>
              <a:rPr lang="zh-CN" altLang="zh-CN" sz="2000" dirty="0">
                <a:solidFill>
                  <a:srgbClr val="000000"/>
                </a:solidFill>
                <a:latin typeface="等线" panose="02010600030101010101" pitchFamily="2" charset="-122"/>
                <a:ea typeface="等线" panose="02010600030101010101" pitchFamily="2" charset="-122"/>
              </a:rPr>
              <a:t>顺序图描述了对象之间动态的交互关系，主要体现对象之间进行消息传递的时间顺序。</a:t>
            </a:r>
          </a:p>
          <a:p>
            <a:pPr algn="just">
              <a:buNone/>
            </a:pPr>
            <a:r>
              <a:rPr lang="en-US" altLang="zh-CN" sz="2000" dirty="0">
                <a:solidFill>
                  <a:srgbClr val="000000"/>
                </a:solidFill>
                <a:latin typeface="等线" panose="02010600030101010101" pitchFamily="2" charset="-122"/>
                <a:ea typeface="等线" panose="02010600030101010101" pitchFamily="2" charset="-122"/>
              </a:rPr>
              <a:t>        </a:t>
            </a:r>
            <a:r>
              <a:rPr lang="zh-CN" altLang="zh-CN" sz="2000" dirty="0">
                <a:solidFill>
                  <a:srgbClr val="000000"/>
                </a:solidFill>
                <a:latin typeface="等线" panose="02010600030101010101" pitchFamily="2" charset="-122"/>
                <a:ea typeface="等线" panose="02010600030101010101" pitchFamily="2" charset="-122"/>
              </a:rPr>
              <a:t>顺序图由一组对象构成，每个对象分别带有一条竖线，称作对象的生命线，它代表时间轴，时间沿竖线向下延伸。</a:t>
            </a:r>
            <a:r>
              <a:rPr lang="en-US" altLang="zh-CN" sz="2000" dirty="0">
                <a:solidFill>
                  <a:srgbClr val="000000"/>
                </a:solidFill>
                <a:latin typeface="等线" panose="02010600030101010101" pitchFamily="2" charset="-122"/>
                <a:ea typeface="等线" panose="02010600030101010101" pitchFamily="2" charset="-122"/>
              </a:rPr>
              <a:t>UML</a:t>
            </a:r>
            <a:r>
              <a:rPr lang="zh-CN" altLang="zh-CN" sz="2000" dirty="0">
                <a:solidFill>
                  <a:srgbClr val="000000"/>
                </a:solidFill>
                <a:latin typeface="等线" panose="02010600030101010101" pitchFamily="2" charset="-122"/>
                <a:ea typeface="等线" panose="02010600030101010101" pitchFamily="2" charset="-122"/>
              </a:rPr>
              <a:t>面向对象中顺序图描述了这些对象随着时间的推移相互之间交换消息的过程。消息用从一个对象的生命线指向另一个对象的生命线的水平箭头表示。图中还可以根据需要增加有关时间的说明和其他注释，如图</a:t>
            </a:r>
            <a:r>
              <a:rPr lang="en-US" altLang="zh-CN" sz="2000" dirty="0">
                <a:solidFill>
                  <a:srgbClr val="000000"/>
                </a:solidFill>
                <a:latin typeface="等线" panose="02010600030101010101" pitchFamily="2" charset="-122"/>
                <a:ea typeface="等线" panose="02010600030101010101" pitchFamily="2" charset="-122"/>
              </a:rPr>
              <a:t>1.9</a:t>
            </a:r>
            <a:r>
              <a:rPr lang="zh-CN" altLang="zh-CN" sz="2000" dirty="0">
                <a:solidFill>
                  <a:srgbClr val="000000"/>
                </a:solidFill>
                <a:latin typeface="等线" panose="02010600030101010101" pitchFamily="2" charset="-122"/>
                <a:ea typeface="等线" panose="02010600030101010101" pitchFamily="2" charset="-122"/>
              </a:rPr>
              <a:t>所示。</a:t>
            </a:r>
          </a:p>
        </p:txBody>
      </p:sp>
      <p:pic>
        <p:nvPicPr>
          <p:cNvPr id="45073" name="PA_图片 31">
            <a:extLst>
              <a:ext uri="{FF2B5EF4-FFF2-40B4-BE49-F238E27FC236}">
                <a16:creationId xmlns:a16="http://schemas.microsoft.com/office/drawing/2014/main" id="{EF55A6F2-8886-4B09-B341-A9727BC94557}"/>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457200" y="2048613"/>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5">
            <a:extLst>
              <a:ext uri="{FF2B5EF4-FFF2-40B4-BE49-F238E27FC236}">
                <a16:creationId xmlns:a16="http://schemas.microsoft.com/office/drawing/2014/main" id="{B7046247-5EF8-4F29-9DBF-4E331968AC5E}"/>
              </a:ext>
            </a:extLst>
          </p:cNvPr>
          <p:cNvSpPr>
            <a:spLocks noChangeArrowheads="1"/>
          </p:cNvSpPr>
          <p:nvPr/>
        </p:nvSpPr>
        <p:spPr bwMode="auto">
          <a:xfrm>
            <a:off x="5498721" y="6595384"/>
            <a:ext cx="1244251"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400" b="1" dirty="0">
                <a:solidFill>
                  <a:srgbClr val="000000"/>
                </a:solidFill>
                <a:latin typeface="等线" panose="02010600030101010101" pitchFamily="2" charset="-122"/>
                <a:ea typeface="等线" panose="02010600030101010101" pitchFamily="2" charset="-122"/>
              </a:rPr>
              <a:t>图</a:t>
            </a:r>
            <a:r>
              <a:rPr lang="en-US" altLang="zh-CN" sz="1400" b="1" dirty="0">
                <a:solidFill>
                  <a:srgbClr val="000000"/>
                </a:solidFill>
                <a:latin typeface="等线" panose="02010600030101010101" pitchFamily="2" charset="-122"/>
                <a:ea typeface="等线" panose="02010600030101010101" pitchFamily="2" charset="-122"/>
              </a:rPr>
              <a:t>1.9  </a:t>
            </a:r>
            <a:r>
              <a:rPr lang="zh-CN" altLang="en-US" sz="1400" b="1" dirty="0">
                <a:solidFill>
                  <a:srgbClr val="000000"/>
                </a:solidFill>
                <a:latin typeface="等线" panose="02010600030101010101" pitchFamily="2" charset="-122"/>
                <a:ea typeface="等线" panose="02010600030101010101" pitchFamily="2" charset="-122"/>
              </a:rPr>
              <a:t>顺序图</a:t>
            </a:r>
            <a:endParaRPr lang="zh-CN" altLang="en-US" sz="1400" b="1" dirty="0">
              <a:solidFill>
                <a:srgbClr val="000000"/>
              </a:solidFill>
              <a:latin typeface="等线" panose="02010600030101010101" pitchFamily="2" charset="-122"/>
              <a:ea typeface="等线" panose="02010600030101010101" pitchFamily="2" charset="-122"/>
              <a:sym typeface="Calibri" panose="020F0502020204030204" pitchFamily="34" charset="0"/>
            </a:endParaRPr>
          </a:p>
        </p:txBody>
      </p:sp>
      <p:pic>
        <p:nvPicPr>
          <p:cNvPr id="12" name="Picture 5">
            <a:extLst>
              <a:ext uri="{FF2B5EF4-FFF2-40B4-BE49-F238E27FC236}">
                <a16:creationId xmlns:a16="http://schemas.microsoft.com/office/drawing/2014/main" id="{5F0764DA-1AD4-4B73-ADD8-50550FD9902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12762" t="5147" r="11549" b="10309"/>
          <a:stretch>
            <a:fillRect/>
          </a:stretch>
        </p:blipFill>
        <p:spPr bwMode="auto">
          <a:xfrm>
            <a:off x="4927122" y="3307751"/>
            <a:ext cx="2387448" cy="328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7637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73"/>
                                        </p:tgtEl>
                                        <p:attrNameLst>
                                          <p:attrName>style.visibility</p:attrName>
                                        </p:attrNameLst>
                                      </p:cBhvr>
                                      <p:to>
                                        <p:strVal val="visible"/>
                                      </p:to>
                                    </p:set>
                                    <p:anim to="" calcmode="lin" valueType="num">
                                      <p:cBhvr>
                                        <p:cTn id="27" dur="700" fill="hold">
                                          <p:stCondLst>
                                            <p:cond delay="0"/>
                                          </p:stCondLst>
                                        </p:cTn>
                                        <p:tgtEl>
                                          <p:spTgt spid="4507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73"/>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724890" y="8516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1.6  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图</a:t>
            </a:r>
          </a:p>
        </p:txBody>
      </p:sp>
      <p:sp>
        <p:nvSpPr>
          <p:cNvPr id="12" name="PA_文本框 22">
            <a:extLst>
              <a:ext uri="{FF2B5EF4-FFF2-40B4-BE49-F238E27FC236}">
                <a16:creationId xmlns:a16="http://schemas.microsoft.com/office/drawing/2014/main" id="{B9321FF1-2FBD-448C-8C6A-2D3F233C1A58}"/>
              </a:ext>
            </a:extLst>
          </p:cNvPr>
          <p:cNvSpPr>
            <a:spLocks noChangeArrowheads="1"/>
          </p:cNvSpPr>
          <p:nvPr>
            <p:custDataLst>
              <p:tags r:id="rId6"/>
            </p:custDataLst>
          </p:nvPr>
        </p:nvSpPr>
        <p:spPr bwMode="auto">
          <a:xfrm>
            <a:off x="1211941" y="855940"/>
            <a:ext cx="10795001" cy="231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C06C84"/>
                </a:solidFill>
              </a:rPr>
              <a:t>（</a:t>
            </a:r>
            <a:r>
              <a:rPr lang="en-US" altLang="zh-CN" b="1" dirty="0">
                <a:solidFill>
                  <a:srgbClr val="C06C84"/>
                </a:solidFill>
              </a:rPr>
              <a:t>7</a:t>
            </a:r>
            <a:r>
              <a:rPr lang="zh-CN" altLang="en-US" b="1" dirty="0">
                <a:solidFill>
                  <a:srgbClr val="C06C84"/>
                </a:solidFill>
              </a:rPr>
              <a:t>）通信图</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algn="just">
              <a:buNone/>
            </a:pPr>
            <a:r>
              <a:rPr lang="en-US" altLang="zh-CN" sz="2000" dirty="0">
                <a:solidFill>
                  <a:srgbClr val="000000"/>
                </a:solidFill>
                <a:latin typeface="等线" panose="02010600030101010101" pitchFamily="2" charset="-122"/>
                <a:ea typeface="等线" panose="02010600030101010101" pitchFamily="2" charset="-122"/>
              </a:rPr>
              <a:t>UML</a:t>
            </a:r>
            <a:r>
              <a:rPr lang="zh-CN" altLang="zh-CN" sz="2000" dirty="0">
                <a:solidFill>
                  <a:srgbClr val="000000"/>
                </a:solidFill>
                <a:latin typeface="等线" panose="02010600030101010101" pitchFamily="2" charset="-122"/>
                <a:ea typeface="等线" panose="02010600030101010101" pitchFamily="2" charset="-122"/>
              </a:rPr>
              <a:t>面向对象中通信图用于显示组件及其交互关系的空间组织结构，它并不侧重于交互的顺序。通信图显示了交互中各个对象之间的组织交互关系以及对象之间的链接。与顺序图不同，通信图显示的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如图</a:t>
            </a:r>
            <a:r>
              <a:rPr lang="en-US" altLang="zh-CN" sz="2000" dirty="0">
                <a:solidFill>
                  <a:srgbClr val="000000"/>
                </a:solidFill>
                <a:latin typeface="等线" panose="02010600030101010101" pitchFamily="2" charset="-122"/>
                <a:ea typeface="等线" panose="02010600030101010101" pitchFamily="2" charset="-122"/>
              </a:rPr>
              <a:t>1.10</a:t>
            </a:r>
            <a:r>
              <a:rPr lang="zh-CN" altLang="zh-CN" sz="2000" dirty="0">
                <a:solidFill>
                  <a:srgbClr val="000000"/>
                </a:solidFill>
                <a:latin typeface="等线" panose="02010600030101010101" pitchFamily="2" charset="-122"/>
                <a:ea typeface="等线" panose="02010600030101010101" pitchFamily="2" charset="-122"/>
              </a:rPr>
              <a:t>所示。</a:t>
            </a:r>
          </a:p>
        </p:txBody>
      </p:sp>
      <p:pic>
        <p:nvPicPr>
          <p:cNvPr id="13" name="PA_图片 30">
            <a:extLst>
              <a:ext uri="{FF2B5EF4-FFF2-40B4-BE49-F238E27FC236}">
                <a16:creationId xmlns:a16="http://schemas.microsoft.com/office/drawing/2014/main" id="{3AD96A96-51C5-47CC-91CC-3CDD76C2AAE2}"/>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457200" y="1871788"/>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5">
            <a:extLst>
              <a:ext uri="{FF2B5EF4-FFF2-40B4-BE49-F238E27FC236}">
                <a16:creationId xmlns:a16="http://schemas.microsoft.com/office/drawing/2014/main" id="{94641A0E-1FCC-4147-ACC1-F81F9B290919}"/>
              </a:ext>
            </a:extLst>
          </p:cNvPr>
          <p:cNvSpPr>
            <a:spLocks noChangeArrowheads="1"/>
          </p:cNvSpPr>
          <p:nvPr/>
        </p:nvSpPr>
        <p:spPr bwMode="auto">
          <a:xfrm>
            <a:off x="5632581" y="6593754"/>
            <a:ext cx="1343638" cy="523220"/>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400" b="1" dirty="0">
                <a:solidFill>
                  <a:srgbClr val="000000"/>
                </a:solidFill>
                <a:latin typeface="等线" panose="02010600030101010101" pitchFamily="2" charset="-122"/>
                <a:ea typeface="等线" panose="02010600030101010101" pitchFamily="2" charset="-122"/>
              </a:rPr>
              <a:t>图</a:t>
            </a:r>
            <a:r>
              <a:rPr lang="en-US" altLang="zh-CN" sz="1400" b="1" dirty="0">
                <a:solidFill>
                  <a:srgbClr val="000000"/>
                </a:solidFill>
                <a:latin typeface="等线" panose="02010600030101010101" pitchFamily="2" charset="-122"/>
                <a:ea typeface="等线" panose="02010600030101010101" pitchFamily="2" charset="-122"/>
              </a:rPr>
              <a:t>1.10  </a:t>
            </a:r>
            <a:r>
              <a:rPr lang="zh-CN" altLang="en-US" sz="1400" b="1" dirty="0">
                <a:solidFill>
                  <a:srgbClr val="000000"/>
                </a:solidFill>
                <a:latin typeface="等线" panose="02010600030101010101" pitchFamily="2" charset="-122"/>
                <a:ea typeface="等线" panose="02010600030101010101" pitchFamily="2" charset="-122"/>
              </a:rPr>
              <a:t>通信图</a:t>
            </a:r>
          </a:p>
          <a:p>
            <a:endParaRPr lang="zh-CN" altLang="en-US" sz="1400" b="1" dirty="0">
              <a:solidFill>
                <a:srgbClr val="000000"/>
              </a:solidFill>
              <a:latin typeface="等线" panose="02010600030101010101" pitchFamily="2" charset="-122"/>
              <a:ea typeface="等线" panose="02010600030101010101" pitchFamily="2" charset="-122"/>
            </a:endParaRPr>
          </a:p>
        </p:txBody>
      </p:sp>
      <p:pic>
        <p:nvPicPr>
          <p:cNvPr id="11" name="Picture 5">
            <a:extLst>
              <a:ext uri="{FF2B5EF4-FFF2-40B4-BE49-F238E27FC236}">
                <a16:creationId xmlns:a16="http://schemas.microsoft.com/office/drawing/2014/main" id="{502FAF88-2652-4778-B398-6B8E4C84F5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4276" y="3416946"/>
            <a:ext cx="5178993" cy="31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278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to="" calcmode="lin" valueType="num">
                                      <p:cBhvr>
                                        <p:cTn id="27" dur="700" fill="hold">
                                          <p:stCondLst>
                                            <p:cond delay="0"/>
                                          </p:stCondLst>
                                        </p:cTn>
                                        <p:tgtEl>
                                          <p:spTgt spid="1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13"/>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724890" y="8516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1.6  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图</a:t>
            </a:r>
          </a:p>
        </p:txBody>
      </p:sp>
      <p:sp>
        <p:nvSpPr>
          <p:cNvPr id="11" name="PA_文本框 23">
            <a:extLst>
              <a:ext uri="{FF2B5EF4-FFF2-40B4-BE49-F238E27FC236}">
                <a16:creationId xmlns:a16="http://schemas.microsoft.com/office/drawing/2014/main" id="{A5E57229-06EF-4735-81A3-CB3BE1CFAC1D}"/>
              </a:ext>
            </a:extLst>
          </p:cNvPr>
          <p:cNvSpPr>
            <a:spLocks noChangeArrowheads="1"/>
          </p:cNvSpPr>
          <p:nvPr>
            <p:custDataLst>
              <p:tags r:id="rId6"/>
            </p:custDataLst>
          </p:nvPr>
        </p:nvSpPr>
        <p:spPr bwMode="auto">
          <a:xfrm>
            <a:off x="1762163" y="1447124"/>
            <a:ext cx="10353637" cy="175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F67280"/>
                </a:solidFill>
              </a:rPr>
              <a:t>（</a:t>
            </a:r>
            <a:r>
              <a:rPr lang="en-US" altLang="zh-CN" b="1" dirty="0">
                <a:solidFill>
                  <a:srgbClr val="F67280"/>
                </a:solidFill>
              </a:rPr>
              <a:t>8</a:t>
            </a:r>
            <a:r>
              <a:rPr lang="zh-CN" altLang="en-US" b="1" dirty="0">
                <a:solidFill>
                  <a:srgbClr val="F67280"/>
                </a:solidFill>
              </a:rPr>
              <a:t>）构件图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algn="just">
              <a:buNone/>
            </a:pPr>
            <a:r>
              <a:rPr lang="zh-CN" altLang="zh-CN" sz="2000" dirty="0">
                <a:solidFill>
                  <a:srgbClr val="000000"/>
                </a:solidFill>
                <a:latin typeface="等线" panose="02010600030101010101" pitchFamily="2" charset="-122"/>
                <a:ea typeface="等线" panose="02010600030101010101" pitchFamily="2" charset="-122"/>
              </a:rPr>
              <a:t>构件图，也称为组件图。构件图描述代码部件的物理结构及各部件之间的依赖关系，构件图有助于分析和理解部件之间的相互影响程度。从构件图中，可以了解各软件组件（如源代码文件或动态链接库）之间的编译器和运行时依赖关系，使用构件图可以将系统划分为内聚组件并显示代码自身的结构。如图</a:t>
            </a:r>
            <a:r>
              <a:rPr lang="en-US" altLang="zh-CN" sz="2000" dirty="0">
                <a:solidFill>
                  <a:srgbClr val="000000"/>
                </a:solidFill>
                <a:latin typeface="等线" panose="02010600030101010101" pitchFamily="2" charset="-122"/>
                <a:ea typeface="等线" panose="02010600030101010101" pitchFamily="2" charset="-122"/>
              </a:rPr>
              <a:t>1.11</a:t>
            </a:r>
            <a:r>
              <a:rPr lang="zh-CN" altLang="zh-CN" sz="2000" dirty="0">
                <a:solidFill>
                  <a:srgbClr val="000000"/>
                </a:solidFill>
                <a:latin typeface="等线" panose="02010600030101010101" pitchFamily="2" charset="-122"/>
                <a:ea typeface="等线" panose="02010600030101010101" pitchFamily="2" charset="-122"/>
              </a:rPr>
              <a:t>所示。</a:t>
            </a:r>
          </a:p>
        </p:txBody>
      </p:sp>
      <p:pic>
        <p:nvPicPr>
          <p:cNvPr id="16" name="PA_图片 27">
            <a:extLst>
              <a:ext uri="{FF2B5EF4-FFF2-40B4-BE49-F238E27FC236}">
                <a16:creationId xmlns:a16="http://schemas.microsoft.com/office/drawing/2014/main" id="{FE41556F-6335-43D6-93DF-247157BF5462}"/>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914400" y="2326852"/>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a:extLst>
              <a:ext uri="{FF2B5EF4-FFF2-40B4-BE49-F238E27FC236}">
                <a16:creationId xmlns:a16="http://schemas.microsoft.com/office/drawing/2014/main" id="{A3FE0755-66D2-48EE-AC0D-71802F90AF51}"/>
              </a:ext>
            </a:extLst>
          </p:cNvPr>
          <p:cNvSpPr>
            <a:spLocks noChangeArrowheads="1"/>
          </p:cNvSpPr>
          <p:nvPr/>
        </p:nvSpPr>
        <p:spPr bwMode="auto">
          <a:xfrm>
            <a:off x="5843542" y="5717427"/>
            <a:ext cx="1555841" cy="523220"/>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1400" b="1" dirty="0">
                <a:solidFill>
                  <a:srgbClr val="000000"/>
                </a:solidFill>
                <a:latin typeface="等线" panose="02010600030101010101" pitchFamily="2" charset="-122"/>
                <a:ea typeface="等线" panose="02010600030101010101" pitchFamily="2" charset="-122"/>
              </a:rPr>
              <a:t>图</a:t>
            </a:r>
            <a:r>
              <a:rPr lang="en-US" altLang="zh-CN" sz="1400" b="1" dirty="0">
                <a:solidFill>
                  <a:srgbClr val="000000"/>
                </a:solidFill>
                <a:latin typeface="等线" panose="02010600030101010101" pitchFamily="2" charset="-122"/>
                <a:ea typeface="等线" panose="02010600030101010101" pitchFamily="2" charset="-122"/>
              </a:rPr>
              <a:t>1.11  </a:t>
            </a:r>
            <a:r>
              <a:rPr lang="zh-CN" altLang="en-US" sz="1400" b="1" dirty="0">
                <a:solidFill>
                  <a:srgbClr val="000000"/>
                </a:solidFill>
                <a:latin typeface="等线" panose="02010600030101010101" pitchFamily="2" charset="-122"/>
                <a:ea typeface="等线" panose="02010600030101010101" pitchFamily="2" charset="-122"/>
              </a:rPr>
              <a:t>构件图</a:t>
            </a:r>
          </a:p>
          <a:p>
            <a:endParaRPr lang="zh-CN" altLang="en-US" sz="1400" b="1" dirty="0">
              <a:solidFill>
                <a:srgbClr val="000000"/>
              </a:solidFill>
              <a:latin typeface="等线" panose="02010600030101010101" pitchFamily="2" charset="-122"/>
              <a:ea typeface="等线" panose="02010600030101010101" pitchFamily="2" charset="-122"/>
            </a:endParaRPr>
          </a:p>
        </p:txBody>
      </p:sp>
      <p:pic>
        <p:nvPicPr>
          <p:cNvPr id="13" name="Picture 5">
            <a:extLst>
              <a:ext uri="{FF2B5EF4-FFF2-40B4-BE49-F238E27FC236}">
                <a16:creationId xmlns:a16="http://schemas.microsoft.com/office/drawing/2014/main" id="{44C43793-9531-4A6C-B11A-F83F33CC51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3571" t="8856" r="5829" b="11618"/>
          <a:stretch>
            <a:fillRect/>
          </a:stretch>
        </p:blipFill>
        <p:spPr bwMode="auto">
          <a:xfrm>
            <a:off x="4207443" y="3651421"/>
            <a:ext cx="4392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79194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6"/>
                                        </p:tgtEl>
                                        <p:attrNameLst>
                                          <p:attrName>style.visibility</p:attrName>
                                        </p:attrNameLst>
                                      </p:cBhvr>
                                      <p:to>
                                        <p:strVal val="visible"/>
                                      </p:to>
                                    </p:set>
                                    <p:anim to="" calcmode="lin" valueType="num">
                                      <p:cBhvr>
                                        <p:cTn id="27" dur="700" fill="hold">
                                          <p:stCondLst>
                                            <p:cond delay="0"/>
                                          </p:stCondLst>
                                        </p:cTn>
                                        <p:tgtEl>
                                          <p:spTgt spid="16"/>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16"/>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724890" y="8516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1.6  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图</a:t>
            </a:r>
          </a:p>
        </p:txBody>
      </p:sp>
      <p:sp>
        <p:nvSpPr>
          <p:cNvPr id="17" name="PA_文本框 24">
            <a:extLst>
              <a:ext uri="{FF2B5EF4-FFF2-40B4-BE49-F238E27FC236}">
                <a16:creationId xmlns:a16="http://schemas.microsoft.com/office/drawing/2014/main" id="{3E9CDF4A-6053-4E52-92A6-EA8B2251A1B8}"/>
              </a:ext>
            </a:extLst>
          </p:cNvPr>
          <p:cNvSpPr>
            <a:spLocks noChangeArrowheads="1"/>
          </p:cNvSpPr>
          <p:nvPr>
            <p:custDataLst>
              <p:tags r:id="rId6"/>
            </p:custDataLst>
          </p:nvPr>
        </p:nvSpPr>
        <p:spPr bwMode="auto">
          <a:xfrm>
            <a:off x="1401082" y="942107"/>
            <a:ext cx="10614932" cy="2410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F8B193"/>
                </a:solidFill>
              </a:rPr>
              <a:t>（</a:t>
            </a:r>
            <a:r>
              <a:rPr lang="en-US" altLang="zh-CN" b="1" dirty="0">
                <a:solidFill>
                  <a:srgbClr val="F8B193"/>
                </a:solidFill>
              </a:rPr>
              <a:t>9</a:t>
            </a:r>
            <a:r>
              <a:rPr lang="zh-CN" altLang="en-US" b="1" dirty="0">
                <a:solidFill>
                  <a:srgbClr val="F8B193"/>
                </a:solidFill>
              </a:rPr>
              <a:t>）部署图</a:t>
            </a:r>
            <a:endParaRPr lang="en-US" altLang="zh-CN" b="1" dirty="0">
              <a:solidFill>
                <a:srgbClr val="F8B193"/>
              </a:solidFill>
            </a:endParaRPr>
          </a:p>
          <a:p>
            <a:pPr algn="just">
              <a:buNone/>
            </a:pPr>
            <a:r>
              <a:rPr lang="en-US" altLang="zh-CN" sz="2000" dirty="0">
                <a:solidFill>
                  <a:srgbClr val="000000"/>
                </a:solidFill>
                <a:latin typeface="等线" panose="02010600030101010101" pitchFamily="2" charset="-122"/>
                <a:ea typeface="等线" panose="02010600030101010101" pitchFamily="2" charset="-122"/>
              </a:rPr>
              <a:t>        </a:t>
            </a:r>
            <a:r>
              <a:rPr lang="zh-CN" altLang="zh-CN" sz="2000" dirty="0">
                <a:solidFill>
                  <a:srgbClr val="000000"/>
                </a:solidFill>
                <a:latin typeface="等线" panose="02010600030101010101" pitchFamily="2" charset="-122"/>
                <a:ea typeface="等线" panose="02010600030101010101" pitchFamily="2" charset="-122"/>
              </a:rPr>
              <a:t>部署图，也称为配置图。</a:t>
            </a:r>
            <a:r>
              <a:rPr lang="en-US" altLang="zh-CN" sz="2000" dirty="0">
                <a:solidFill>
                  <a:srgbClr val="000000"/>
                </a:solidFill>
                <a:latin typeface="等线" panose="02010600030101010101" pitchFamily="2" charset="-122"/>
                <a:ea typeface="等线" panose="02010600030101010101" pitchFamily="2" charset="-122"/>
              </a:rPr>
              <a:t>UML</a:t>
            </a:r>
            <a:r>
              <a:rPr lang="zh-CN" altLang="zh-CN" sz="2000" dirty="0">
                <a:solidFill>
                  <a:srgbClr val="000000"/>
                </a:solidFill>
                <a:latin typeface="等线" panose="02010600030101010101" pitchFamily="2" charset="-122"/>
                <a:ea typeface="等线" panose="02010600030101010101" pitchFamily="2" charset="-122"/>
              </a:rPr>
              <a:t>面向对象中配置图描述系统中硬件和软件的物理配置情况和系统体系结构。</a:t>
            </a:r>
          </a:p>
          <a:p>
            <a:pPr algn="just">
              <a:buNone/>
            </a:pPr>
            <a:r>
              <a:rPr lang="en-US" altLang="zh-CN" sz="2000" dirty="0">
                <a:solidFill>
                  <a:srgbClr val="000000"/>
                </a:solidFill>
                <a:latin typeface="等线" panose="02010600030101010101" pitchFamily="2" charset="-122"/>
                <a:ea typeface="等线" panose="02010600030101010101" pitchFamily="2" charset="-122"/>
              </a:rPr>
              <a:t>       </a:t>
            </a:r>
            <a:r>
              <a:rPr lang="zh-CN" altLang="zh-CN" sz="2000" dirty="0">
                <a:solidFill>
                  <a:srgbClr val="000000"/>
                </a:solidFill>
                <a:latin typeface="等线" panose="02010600030101010101" pitchFamily="2" charset="-122"/>
                <a:ea typeface="等线" panose="02010600030101010101" pitchFamily="2" charset="-122"/>
              </a:rPr>
              <a:t>在配置图中，用结点表示实际的物理设备，如计算机和各种外部设备等，并依据它们之间的连接关系，将相应的结点连接起来，并说明其连接方式。在结点里面，说明分配该结点上运行的可执行构件或对象，从而说明哪些软件单元被分配在哪些结点上运行，如图</a:t>
            </a:r>
            <a:r>
              <a:rPr lang="en-US" altLang="zh-CN" sz="2000" dirty="0">
                <a:solidFill>
                  <a:srgbClr val="000000"/>
                </a:solidFill>
                <a:latin typeface="等线" panose="02010600030101010101" pitchFamily="2" charset="-122"/>
                <a:ea typeface="等线" panose="02010600030101010101" pitchFamily="2" charset="-122"/>
              </a:rPr>
              <a:t>1.12</a:t>
            </a:r>
            <a:r>
              <a:rPr lang="zh-CN" altLang="zh-CN" sz="2000" dirty="0">
                <a:solidFill>
                  <a:srgbClr val="000000"/>
                </a:solidFill>
                <a:latin typeface="等线" panose="02010600030101010101" pitchFamily="2" charset="-122"/>
                <a:ea typeface="等线" panose="02010600030101010101" pitchFamily="2" charset="-122"/>
              </a:rPr>
              <a:t>所示。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18" name="PA_图片 29">
            <a:extLst>
              <a:ext uri="{FF2B5EF4-FFF2-40B4-BE49-F238E27FC236}">
                <a16:creationId xmlns:a16="http://schemas.microsoft.com/office/drawing/2014/main" id="{040630D0-6852-447F-AD0A-6BDF776E0F5D}"/>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704850" y="1950812"/>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a:extLst>
              <a:ext uri="{FF2B5EF4-FFF2-40B4-BE49-F238E27FC236}">
                <a16:creationId xmlns:a16="http://schemas.microsoft.com/office/drawing/2014/main" id="{A3FE0755-66D2-48EE-AC0D-71802F90AF51}"/>
              </a:ext>
            </a:extLst>
          </p:cNvPr>
          <p:cNvSpPr>
            <a:spLocks noChangeArrowheads="1"/>
          </p:cNvSpPr>
          <p:nvPr/>
        </p:nvSpPr>
        <p:spPr bwMode="auto">
          <a:xfrm>
            <a:off x="5413762" y="6418589"/>
            <a:ext cx="1364476"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400" b="1" dirty="0">
                <a:solidFill>
                  <a:srgbClr val="000000"/>
                </a:solidFill>
                <a:latin typeface="等线" panose="02010600030101010101" pitchFamily="2" charset="-122"/>
                <a:ea typeface="等线" panose="02010600030101010101" pitchFamily="2" charset="-122"/>
              </a:rPr>
              <a:t>图</a:t>
            </a:r>
            <a:r>
              <a:rPr lang="en-US" altLang="zh-CN" sz="1400" b="1" dirty="0">
                <a:solidFill>
                  <a:srgbClr val="000000"/>
                </a:solidFill>
                <a:latin typeface="等线" panose="02010600030101010101" pitchFamily="2" charset="-122"/>
                <a:ea typeface="等线" panose="02010600030101010101" pitchFamily="2" charset="-122"/>
              </a:rPr>
              <a:t>1.12  </a:t>
            </a:r>
            <a:r>
              <a:rPr lang="zh-CN" altLang="en-US" sz="1400" b="1" dirty="0">
                <a:solidFill>
                  <a:srgbClr val="000000"/>
                </a:solidFill>
                <a:latin typeface="等线" panose="02010600030101010101" pitchFamily="2" charset="-122"/>
                <a:ea typeface="等线" panose="02010600030101010101" pitchFamily="2" charset="-122"/>
              </a:rPr>
              <a:t>配置图</a:t>
            </a:r>
          </a:p>
        </p:txBody>
      </p:sp>
      <p:pic>
        <p:nvPicPr>
          <p:cNvPr id="14" name="Picture 5">
            <a:extLst>
              <a:ext uri="{FF2B5EF4-FFF2-40B4-BE49-F238E27FC236}">
                <a16:creationId xmlns:a16="http://schemas.microsoft.com/office/drawing/2014/main" id="{91807876-733C-47C5-B462-595F9F7EBC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4904" y="3429000"/>
            <a:ext cx="5184775"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5036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to="" calcmode="lin" valueType="num">
                                      <p:cBhvr>
                                        <p:cTn id="27" dur="700" fill="hold">
                                          <p:stCondLst>
                                            <p:cond delay="0"/>
                                          </p:stCondLst>
                                        </p:cTn>
                                        <p:tgtEl>
                                          <p:spTgt spid="18"/>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18"/>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724890" y="8516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1.6  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图</a:t>
            </a:r>
          </a:p>
        </p:txBody>
      </p:sp>
      <p:sp>
        <p:nvSpPr>
          <p:cNvPr id="17" name="PA_文本框 24">
            <a:extLst>
              <a:ext uri="{FF2B5EF4-FFF2-40B4-BE49-F238E27FC236}">
                <a16:creationId xmlns:a16="http://schemas.microsoft.com/office/drawing/2014/main" id="{3E9CDF4A-6053-4E52-92A6-EA8B2251A1B8}"/>
              </a:ext>
            </a:extLst>
          </p:cNvPr>
          <p:cNvSpPr>
            <a:spLocks noChangeArrowheads="1"/>
          </p:cNvSpPr>
          <p:nvPr>
            <p:custDataLst>
              <p:tags r:id="rId6"/>
            </p:custDataLst>
          </p:nvPr>
        </p:nvSpPr>
        <p:spPr bwMode="auto">
          <a:xfrm>
            <a:off x="1384300" y="1038449"/>
            <a:ext cx="10614932"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上述几种图可归纳为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类，如表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20" name="Rectangle 6">
            <a:extLst>
              <a:ext uri="{FF2B5EF4-FFF2-40B4-BE49-F238E27FC236}">
                <a16:creationId xmlns:a16="http://schemas.microsoft.com/office/drawing/2014/main" id="{A3FE0755-66D2-48EE-AC0D-71802F90AF51}"/>
              </a:ext>
            </a:extLst>
          </p:cNvPr>
          <p:cNvSpPr>
            <a:spLocks noChangeArrowheads="1"/>
          </p:cNvSpPr>
          <p:nvPr/>
        </p:nvSpPr>
        <p:spPr bwMode="auto">
          <a:xfrm>
            <a:off x="5085988" y="1584954"/>
            <a:ext cx="1622560"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400" b="1" dirty="0">
                <a:solidFill>
                  <a:srgbClr val="000000"/>
                </a:solidFill>
                <a:latin typeface="等线" panose="02010600030101010101" pitchFamily="2" charset="-122"/>
                <a:ea typeface="等线" panose="02010600030101010101" pitchFamily="2" charset="-122"/>
              </a:rPr>
              <a:t>表</a:t>
            </a:r>
            <a:r>
              <a:rPr lang="en-US" altLang="zh-CN" sz="1400" b="1" dirty="0">
                <a:solidFill>
                  <a:srgbClr val="000000"/>
                </a:solidFill>
                <a:latin typeface="等线" panose="02010600030101010101" pitchFamily="2" charset="-122"/>
                <a:ea typeface="等线" panose="02010600030101010101" pitchFamily="2" charset="-122"/>
              </a:rPr>
              <a:t>1.1  UML</a:t>
            </a:r>
            <a:r>
              <a:rPr lang="zh-CN" altLang="en-US" sz="1400" b="1" dirty="0">
                <a:solidFill>
                  <a:srgbClr val="000000"/>
                </a:solidFill>
                <a:latin typeface="等线" panose="02010600030101010101" pitchFamily="2" charset="-122"/>
                <a:ea typeface="等线" panose="02010600030101010101" pitchFamily="2" charset="-122"/>
              </a:rPr>
              <a:t>图分类</a:t>
            </a:r>
          </a:p>
        </p:txBody>
      </p:sp>
      <p:pic>
        <p:nvPicPr>
          <p:cNvPr id="7" name="图片 6">
            <a:extLst>
              <a:ext uri="{FF2B5EF4-FFF2-40B4-BE49-F238E27FC236}">
                <a16:creationId xmlns:a16="http://schemas.microsoft.com/office/drawing/2014/main" id="{8A540E5B-1862-4946-B08F-9B3F0EE8C7C7}"/>
              </a:ext>
            </a:extLst>
          </p:cNvPr>
          <p:cNvPicPr>
            <a:picLocks noChangeAspect="1"/>
          </p:cNvPicPr>
          <p:nvPr/>
        </p:nvPicPr>
        <p:blipFill>
          <a:blip r:embed="rId10"/>
          <a:stretch>
            <a:fillRect/>
          </a:stretch>
        </p:blipFill>
        <p:spPr>
          <a:xfrm>
            <a:off x="1934737" y="1947725"/>
            <a:ext cx="8818988" cy="1942922"/>
          </a:xfrm>
          <a:prstGeom prst="rect">
            <a:avLst/>
          </a:prstGeom>
        </p:spPr>
      </p:pic>
      <p:sp>
        <p:nvSpPr>
          <p:cNvPr id="19" name="PA_文本框 24">
            <a:extLst>
              <a:ext uri="{FF2B5EF4-FFF2-40B4-BE49-F238E27FC236}">
                <a16:creationId xmlns:a16="http://schemas.microsoft.com/office/drawing/2014/main" id="{BF308147-9B2D-4409-A71E-D2EA0D00AD32}"/>
              </a:ext>
            </a:extLst>
          </p:cNvPr>
          <p:cNvSpPr>
            <a:spLocks noChangeArrowheads="1"/>
          </p:cNvSpPr>
          <p:nvPr>
            <p:custDataLst>
              <p:tags r:id="rId7"/>
            </p:custDataLst>
          </p:nvPr>
        </p:nvSpPr>
        <p:spPr bwMode="auto">
          <a:xfrm>
            <a:off x="1123950" y="4308414"/>
            <a:ext cx="10614932"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buNone/>
            </a:pPr>
            <a:r>
              <a:rPr lang="zh-CN" altLang="zh-CN" sz="2000" dirty="0">
                <a:solidFill>
                  <a:srgbClr val="000000"/>
                </a:solidFill>
                <a:latin typeface="等线" panose="02010600030101010101" pitchFamily="2" charset="-122"/>
                <a:ea typeface="等线" panose="02010600030101010101" pitchFamily="2" charset="-122"/>
              </a:rPr>
              <a:t>从应用的角度看，当采用面向对象技术设计系统时第一步描述需求；第二步根据需求建立系统的静态模型，以构造系统的结构；第三步是描述系统的行为。其中，在第一步与第二步中所建立的模型都是静态的，包括用例图、类图（包含包）、对象图、构件图和配置图</a:t>
            </a:r>
            <a:r>
              <a:rPr lang="en-US" altLang="zh-CN" sz="2000" dirty="0">
                <a:solidFill>
                  <a:srgbClr val="000000"/>
                </a:solidFill>
                <a:latin typeface="等线" panose="02010600030101010101" pitchFamily="2" charset="-122"/>
                <a:ea typeface="等线" panose="02010600030101010101" pitchFamily="2" charset="-122"/>
              </a:rPr>
              <a:t>5</a:t>
            </a:r>
            <a:r>
              <a:rPr lang="zh-CN" altLang="zh-CN" sz="2000" dirty="0">
                <a:solidFill>
                  <a:srgbClr val="000000"/>
                </a:solidFill>
                <a:latin typeface="等线" panose="02010600030101010101" pitchFamily="2" charset="-122"/>
                <a:ea typeface="等线" panose="02010600030101010101" pitchFamily="2" charset="-122"/>
              </a:rPr>
              <a:t>个图形，是标准建模语言</a:t>
            </a:r>
            <a:r>
              <a:rPr lang="en-US" altLang="zh-CN" sz="2000" dirty="0">
                <a:solidFill>
                  <a:srgbClr val="000000"/>
                </a:solidFill>
                <a:latin typeface="等线" panose="02010600030101010101" pitchFamily="2" charset="-122"/>
                <a:ea typeface="等线" panose="02010600030101010101" pitchFamily="2" charset="-122"/>
              </a:rPr>
              <a:t>UML</a:t>
            </a:r>
            <a:r>
              <a:rPr lang="zh-CN" altLang="zh-CN" sz="2000" dirty="0">
                <a:solidFill>
                  <a:srgbClr val="000000"/>
                </a:solidFill>
                <a:latin typeface="等线" panose="02010600030101010101" pitchFamily="2" charset="-122"/>
                <a:ea typeface="等线" panose="02010600030101010101" pitchFamily="2" charset="-122"/>
              </a:rPr>
              <a:t>的静态建模机制。第三步中所建立的模型或者可以执行，或者表示执行时的时序状态或交互关系。它包括状态机图、活动图、顺序图和合作图</a:t>
            </a:r>
            <a:r>
              <a:rPr lang="en-US" altLang="zh-CN" sz="2000" dirty="0">
                <a:solidFill>
                  <a:srgbClr val="000000"/>
                </a:solidFill>
                <a:latin typeface="等线" panose="02010600030101010101" pitchFamily="2" charset="-122"/>
                <a:ea typeface="等线" panose="02010600030101010101" pitchFamily="2" charset="-122"/>
              </a:rPr>
              <a:t>4</a:t>
            </a:r>
            <a:r>
              <a:rPr lang="zh-CN" altLang="zh-CN" sz="2000" dirty="0">
                <a:solidFill>
                  <a:srgbClr val="000000"/>
                </a:solidFill>
                <a:latin typeface="等线" panose="02010600030101010101" pitchFamily="2" charset="-122"/>
                <a:ea typeface="等线" panose="02010600030101010101" pitchFamily="2" charset="-122"/>
              </a:rPr>
              <a:t>个图形，是标准建模语言</a:t>
            </a:r>
            <a:r>
              <a:rPr lang="en-US" altLang="zh-CN" sz="2000" dirty="0">
                <a:solidFill>
                  <a:srgbClr val="000000"/>
                </a:solidFill>
                <a:latin typeface="等线" panose="02010600030101010101" pitchFamily="2" charset="-122"/>
                <a:ea typeface="等线" panose="02010600030101010101" pitchFamily="2" charset="-122"/>
              </a:rPr>
              <a:t>UML</a:t>
            </a:r>
            <a:r>
              <a:rPr lang="zh-CN" altLang="zh-CN" sz="2000" dirty="0">
                <a:solidFill>
                  <a:srgbClr val="000000"/>
                </a:solidFill>
                <a:latin typeface="等线" panose="02010600030101010101" pitchFamily="2" charset="-122"/>
                <a:ea typeface="等线" panose="02010600030101010101" pitchFamily="2" charset="-122"/>
              </a:rPr>
              <a:t>的动态建模机制。因此，标准建模语言</a:t>
            </a:r>
            <a:r>
              <a:rPr lang="en-US" altLang="zh-CN" sz="2000" dirty="0">
                <a:solidFill>
                  <a:srgbClr val="000000"/>
                </a:solidFill>
                <a:latin typeface="等线" panose="02010600030101010101" pitchFamily="2" charset="-122"/>
                <a:ea typeface="等线" panose="02010600030101010101" pitchFamily="2" charset="-122"/>
              </a:rPr>
              <a:t>UML</a:t>
            </a:r>
            <a:r>
              <a:rPr lang="zh-CN" altLang="zh-CN" sz="2000" dirty="0">
                <a:solidFill>
                  <a:srgbClr val="000000"/>
                </a:solidFill>
                <a:latin typeface="等线" panose="02010600030101010101" pitchFamily="2" charset="-122"/>
                <a:ea typeface="等线" panose="02010600030101010101" pitchFamily="2" charset="-122"/>
              </a:rPr>
              <a:t>的主要内容也可以归纳为静态建模机制和动态建模机制两大类。</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extLst>
      <p:ext uri="{BB962C8B-B14F-4D97-AF65-F5344CB8AC3E}">
        <p14:creationId xmlns:p14="http://schemas.microsoft.com/office/powerpoint/2010/main" val="2316852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381990" y="30490"/>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1.5  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的视图</a:t>
            </a: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2246314" y="1711325"/>
            <a:ext cx="361262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1</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）用例视图</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dirty="0">
                <a:solidFill>
                  <a:srgbClr val="000000"/>
                </a:solidFill>
                <a:latin typeface="等线" panose="02010600030101010101" pitchFamily="2" charset="-122"/>
                <a:ea typeface="等线" panose="02010600030101010101" pitchFamily="2" charset="-122"/>
              </a:rPr>
              <a:t>用例视图主要强调从系统的外部参与者（主要是用户）的角度所看到的或需要的系统功能。</a:t>
            </a:r>
            <a:endParaRPr lang="en-US" altLang="zh-CN" sz="2000" dirty="0">
              <a:solidFill>
                <a:srgbClr val="000000"/>
              </a:solidFill>
              <a:latin typeface="等线" panose="02010600030101010101" pitchFamily="2" charset="-122"/>
              <a:ea typeface="等线" panose="02010600030101010101" pitchFamily="2" charset="-122"/>
              <a:sym typeface="微软雅黑" panose="020B0503020204020204" pitchFamily="34" charset="-122"/>
            </a:endParaRPr>
          </a:p>
        </p:txBody>
      </p:sp>
      <p:sp>
        <p:nvSpPr>
          <p:cNvPr id="45064" name="PA_文本框 22">
            <a:extLst>
              <a:ext uri="{FF2B5EF4-FFF2-40B4-BE49-F238E27FC236}">
                <a16:creationId xmlns:a16="http://schemas.microsoft.com/office/drawing/2014/main" id="{C3337D80-515F-4852-8F33-6129DE9A4446}"/>
              </a:ext>
            </a:extLst>
          </p:cNvPr>
          <p:cNvSpPr>
            <a:spLocks noChangeArrowheads="1"/>
          </p:cNvSpPr>
          <p:nvPr>
            <p:custDataLst>
              <p:tags r:id="rId7"/>
            </p:custDataLst>
          </p:nvPr>
        </p:nvSpPr>
        <p:spPr bwMode="auto">
          <a:xfrm>
            <a:off x="2246313" y="3246438"/>
            <a:ext cx="347662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C06C84"/>
                </a:solidFill>
              </a:rPr>
              <a:t>（</a:t>
            </a:r>
            <a:r>
              <a:rPr lang="en-US" altLang="zh-CN" b="1" dirty="0">
                <a:solidFill>
                  <a:srgbClr val="C06C84"/>
                </a:solidFill>
              </a:rPr>
              <a:t>2</a:t>
            </a:r>
            <a:r>
              <a:rPr lang="zh-CN" altLang="en-US" b="1" dirty="0">
                <a:solidFill>
                  <a:srgbClr val="C06C84"/>
                </a:solidFill>
              </a:rPr>
              <a:t>）逻辑视图</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dirty="0">
                <a:solidFill>
                  <a:srgbClr val="000000"/>
                </a:solidFill>
                <a:latin typeface="等线" panose="02010600030101010101" pitchFamily="2" charset="-122"/>
                <a:ea typeface="等线" panose="02010600030101010101" pitchFamily="2" charset="-122"/>
              </a:rPr>
              <a:t>逻辑视图主要是从系统的静态结构和动态行为角度显示如何实现系统的功能。</a:t>
            </a:r>
            <a:endParaRPr lang="en-US" altLang="zh-CN" sz="2000" dirty="0">
              <a:solidFill>
                <a:srgbClr val="000000"/>
              </a:solidFill>
              <a:latin typeface="等线" panose="02010600030101010101" pitchFamily="2" charset="-122"/>
              <a:ea typeface="等线" panose="02010600030101010101" pitchFamily="2" charset="-122"/>
              <a:sym typeface="微软雅黑" panose="020B0503020204020204" pitchFamily="34" charset="-122"/>
            </a:endParaRPr>
          </a:p>
        </p:txBody>
      </p:sp>
      <p:sp>
        <p:nvSpPr>
          <p:cNvPr id="45065" name="PA_文本框 23">
            <a:extLst>
              <a:ext uri="{FF2B5EF4-FFF2-40B4-BE49-F238E27FC236}">
                <a16:creationId xmlns:a16="http://schemas.microsoft.com/office/drawing/2014/main" id="{74006382-75DE-48A5-AEFA-C6789E8A0C2A}"/>
              </a:ext>
            </a:extLst>
          </p:cNvPr>
          <p:cNvSpPr>
            <a:spLocks noChangeArrowheads="1"/>
          </p:cNvSpPr>
          <p:nvPr>
            <p:custDataLst>
              <p:tags r:id="rId8"/>
            </p:custDataLst>
          </p:nvPr>
        </p:nvSpPr>
        <p:spPr bwMode="auto">
          <a:xfrm>
            <a:off x="2214563" y="4891088"/>
            <a:ext cx="3644371"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F67280"/>
                </a:solidFill>
              </a:rPr>
              <a:t>（</a:t>
            </a:r>
            <a:r>
              <a:rPr lang="en-US" altLang="zh-CN" b="1" dirty="0">
                <a:solidFill>
                  <a:srgbClr val="F67280"/>
                </a:solidFill>
              </a:rPr>
              <a:t>3</a:t>
            </a:r>
            <a:r>
              <a:rPr lang="zh-CN" altLang="en-US" b="1" dirty="0">
                <a:solidFill>
                  <a:srgbClr val="F67280"/>
                </a:solidFill>
              </a:rPr>
              <a:t>）并发视图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lvl="0" fontAlgn="base">
              <a:lnSpc>
                <a:spcPct val="100000"/>
              </a:lnSpc>
              <a:spcBef>
                <a:spcPct val="0"/>
              </a:spcBef>
              <a:spcAft>
                <a:spcPct val="0"/>
              </a:spcAft>
              <a:buNone/>
              <a:defRPr/>
            </a:pPr>
            <a:r>
              <a:rPr lang="zh-CN" altLang="en-US" sz="2000" dirty="0">
                <a:solidFill>
                  <a:srgbClr val="000000"/>
                </a:solidFill>
                <a:latin typeface="等线" panose="02010600030101010101" pitchFamily="2" charset="-122"/>
                <a:ea typeface="等线" panose="02010600030101010101" pitchFamily="2" charset="-122"/>
              </a:rPr>
              <a:t>并发视图显示了系统的并发性，并解决在并发系统中存在的通信问题和同步问题。</a:t>
            </a:r>
            <a:endParaRPr lang="en-US" altLang="zh-CN" sz="2000" dirty="0">
              <a:solidFill>
                <a:srgbClr val="000000"/>
              </a:solidFill>
              <a:latin typeface="等线" panose="02010600030101010101" pitchFamily="2" charset="-122"/>
              <a:ea typeface="等线" panose="02010600030101010101" pitchFamily="2" charset="-122"/>
              <a:sym typeface="微软雅黑" panose="020B0503020204020204" pitchFamily="34" charset="-122"/>
            </a:endParaRPr>
          </a:p>
        </p:txBody>
      </p:sp>
      <p:sp>
        <p:nvSpPr>
          <p:cNvPr id="45066" name="PA_文本框 24">
            <a:extLst>
              <a:ext uri="{FF2B5EF4-FFF2-40B4-BE49-F238E27FC236}">
                <a16:creationId xmlns:a16="http://schemas.microsoft.com/office/drawing/2014/main" id="{5F345D96-EA2F-41C8-AC64-DA7831E9DD71}"/>
              </a:ext>
            </a:extLst>
          </p:cNvPr>
          <p:cNvSpPr>
            <a:spLocks noChangeArrowheads="1"/>
          </p:cNvSpPr>
          <p:nvPr>
            <p:custDataLst>
              <p:tags r:id="rId9"/>
            </p:custDataLst>
          </p:nvPr>
        </p:nvSpPr>
        <p:spPr bwMode="auto">
          <a:xfrm>
            <a:off x="7914980" y="1706563"/>
            <a:ext cx="400479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F8B193"/>
                </a:solidFill>
              </a:rPr>
              <a:t>（</a:t>
            </a:r>
            <a:r>
              <a:rPr lang="en-US" altLang="zh-CN" b="1" dirty="0">
                <a:solidFill>
                  <a:srgbClr val="F8B193"/>
                </a:solidFill>
              </a:rPr>
              <a:t>4</a:t>
            </a:r>
            <a:r>
              <a:rPr lang="zh-CN" altLang="en-US" b="1" dirty="0">
                <a:solidFill>
                  <a:srgbClr val="F8B193"/>
                </a:solidFill>
              </a:rPr>
              <a:t>）组件视图</a:t>
            </a:r>
            <a:endParaRPr lang="en-US" altLang="zh-CN" b="1" dirty="0">
              <a:solidFill>
                <a:srgbClr val="F8B193"/>
              </a:solidFill>
            </a:endParaRPr>
          </a:p>
          <a:p>
            <a:pPr fontAlgn="base">
              <a:lnSpc>
                <a:spcPct val="100000"/>
              </a:lnSpc>
              <a:spcBef>
                <a:spcPct val="0"/>
              </a:spcBef>
              <a:spcAft>
                <a:spcPct val="0"/>
              </a:spcAft>
              <a:buNone/>
              <a:defRPr/>
            </a:pPr>
            <a:r>
              <a:rPr lang="zh-CN" altLang="en-US" sz="2000" dirty="0">
                <a:solidFill>
                  <a:srgbClr val="000000"/>
                </a:solidFill>
                <a:latin typeface="等线" panose="02010600030101010101" pitchFamily="2" charset="-122"/>
                <a:ea typeface="等线" panose="02010600030101010101" pitchFamily="2" charset="-122"/>
              </a:rPr>
              <a:t>组件视图显示代码组件的组织结构。</a:t>
            </a:r>
            <a:endParaRPr lang="en-US" altLang="zh-CN" sz="2000" dirty="0">
              <a:solidFill>
                <a:srgbClr val="000000"/>
              </a:solidFill>
              <a:latin typeface="等线" panose="02010600030101010101" pitchFamily="2" charset="-122"/>
              <a:ea typeface="等线" panose="02010600030101010101" pitchFamily="2"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5067" name="PA_文本框 25">
            <a:extLst>
              <a:ext uri="{FF2B5EF4-FFF2-40B4-BE49-F238E27FC236}">
                <a16:creationId xmlns:a16="http://schemas.microsoft.com/office/drawing/2014/main" id="{61592FBC-A696-489D-BC02-D8A0DB90FA7E}"/>
              </a:ext>
            </a:extLst>
          </p:cNvPr>
          <p:cNvSpPr>
            <a:spLocks noChangeArrowheads="1"/>
          </p:cNvSpPr>
          <p:nvPr>
            <p:custDataLst>
              <p:tags r:id="rId10"/>
            </p:custDataLst>
          </p:nvPr>
        </p:nvSpPr>
        <p:spPr bwMode="auto">
          <a:xfrm>
            <a:off x="7914981" y="3246438"/>
            <a:ext cx="40047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F67280"/>
                </a:solidFill>
              </a:rPr>
              <a:t>（</a:t>
            </a:r>
            <a:r>
              <a:rPr lang="en-US" altLang="zh-CN" b="1" dirty="0">
                <a:solidFill>
                  <a:srgbClr val="F67280"/>
                </a:solidFill>
              </a:rPr>
              <a:t>5</a:t>
            </a:r>
            <a:r>
              <a:rPr lang="zh-CN" altLang="en-US" b="1" dirty="0">
                <a:solidFill>
                  <a:srgbClr val="F67280"/>
                </a:solidFill>
              </a:rPr>
              <a:t>）配置视图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000" dirty="0">
                <a:solidFill>
                  <a:srgbClr val="000000"/>
                </a:solidFill>
                <a:latin typeface="等线" panose="02010600030101010101" pitchFamily="2" charset="-122"/>
                <a:ea typeface="等线" panose="02010600030101010101" pitchFamily="2" charset="-122"/>
              </a:rPr>
              <a:t> </a:t>
            </a:r>
            <a:r>
              <a:rPr lang="zh-CN" altLang="en-US" sz="2000" dirty="0">
                <a:solidFill>
                  <a:srgbClr val="000000"/>
                </a:solidFill>
                <a:latin typeface="等线" panose="02010600030101010101" pitchFamily="2" charset="-122"/>
                <a:ea typeface="等线" panose="02010600030101010101" pitchFamily="2" charset="-122"/>
              </a:rPr>
              <a:t>配置视图主要描述了系统具体如何进行部署。部署指的是将系统配置到由计算机和设备组成的物理结构上。</a:t>
            </a:r>
            <a:endParaRPr lang="en-US" altLang="zh-CN" sz="2000" dirty="0">
              <a:solidFill>
                <a:srgbClr val="000000"/>
              </a:solidFill>
              <a:latin typeface="等线" panose="02010600030101010101" pitchFamily="2" charset="-122"/>
              <a:ea typeface="等线" panose="02010600030101010101" pitchFamily="2" charset="-122"/>
              <a:sym typeface="微软雅黑" panose="020B0503020204020204" pitchFamily="34" charset="-122"/>
            </a:endParaRPr>
          </a:p>
        </p:txBody>
      </p:sp>
      <p:pic>
        <p:nvPicPr>
          <p:cNvPr id="45069" name="PA_图片 27">
            <a:extLst>
              <a:ext uri="{FF2B5EF4-FFF2-40B4-BE49-F238E27FC236}">
                <a16:creationId xmlns:a16="http://schemas.microsoft.com/office/drawing/2014/main" id="{A68D6FDC-DEF0-4F5C-83E1-350A85C7F3BB}"/>
              </a:ext>
            </a:extLst>
          </p:cNvPr>
          <p:cNvPicPr>
            <a:picLocks noChangeAspect="1" noChangeArrowheads="1"/>
          </p:cNvPicPr>
          <p:nvPr>
            <p:custDataLst>
              <p:tags r:id="rId11"/>
            </p:custDataLst>
          </p:nvPr>
        </p:nvPicPr>
        <p:blipFill>
          <a:blip r:embed="rId19">
            <a:extLst>
              <a:ext uri="{28A0092B-C50C-407E-A947-70E740481C1C}">
                <a14:useLocalDpi xmlns:a14="http://schemas.microsoft.com/office/drawing/2010/main" val="0"/>
              </a:ext>
            </a:extLst>
          </a:blip>
          <a:srcRect/>
          <a:stretch>
            <a:fillRect/>
          </a:stretch>
        </p:blipFill>
        <p:spPr bwMode="auto">
          <a:xfrm>
            <a:off x="1357313" y="5156200"/>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A_图片 28">
            <a:extLst>
              <a:ext uri="{FF2B5EF4-FFF2-40B4-BE49-F238E27FC236}">
                <a16:creationId xmlns:a16="http://schemas.microsoft.com/office/drawing/2014/main" id="{519708CA-89E7-4A16-857E-F873C255D154}"/>
              </a:ext>
            </a:extLst>
          </p:cNvPr>
          <p:cNvPicPr>
            <a:picLocks noChangeAspect="1" noChangeArrowheads="1"/>
          </p:cNvPicPr>
          <p:nvPr>
            <p:custDataLst>
              <p:tags r:id="rId12"/>
            </p:custDataLst>
          </p:nvPr>
        </p:nvPicPr>
        <p:blipFill>
          <a:blip r:embed="rId20">
            <a:extLst>
              <a:ext uri="{28A0092B-C50C-407E-A947-70E740481C1C}">
                <a14:useLocalDpi xmlns:a14="http://schemas.microsoft.com/office/drawing/2010/main" val="0"/>
              </a:ext>
            </a:extLst>
          </a:blip>
          <a:srcRect/>
          <a:stretch>
            <a:fillRect/>
          </a:stretch>
        </p:blipFill>
        <p:spPr bwMode="auto">
          <a:xfrm>
            <a:off x="6869113" y="3635375"/>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A_图片 29">
            <a:extLst>
              <a:ext uri="{FF2B5EF4-FFF2-40B4-BE49-F238E27FC236}">
                <a16:creationId xmlns:a16="http://schemas.microsoft.com/office/drawing/2014/main" id="{1CC52064-816B-4C4E-854A-925229DDE082}"/>
              </a:ext>
            </a:extLst>
          </p:cNvPr>
          <p:cNvPicPr>
            <a:picLocks noChangeAspect="1" noChangeArrowheads="1"/>
          </p:cNvPicPr>
          <p:nvPr>
            <p:custDataLst>
              <p:tags r:id="rId13"/>
            </p:custDataLst>
          </p:nvPr>
        </p:nvPicPr>
        <p:blipFill>
          <a:blip r:embed="rId21">
            <a:extLst>
              <a:ext uri="{28A0092B-C50C-407E-A947-70E740481C1C}">
                <a14:useLocalDpi xmlns:a14="http://schemas.microsoft.com/office/drawing/2010/main" val="0"/>
              </a:ext>
            </a:extLst>
          </a:blip>
          <a:srcRect/>
          <a:stretch>
            <a:fillRect/>
          </a:stretch>
        </p:blipFill>
        <p:spPr bwMode="auto">
          <a:xfrm>
            <a:off x="6927850" y="202723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14"/>
            </p:custDataLst>
          </p:nvPr>
        </p:nvPicPr>
        <p:blipFill>
          <a:blip r:embed="rId22">
            <a:extLst>
              <a:ext uri="{28A0092B-C50C-407E-A947-70E740481C1C}">
                <a14:useLocalDpi xmlns:a14="http://schemas.microsoft.com/office/drawing/2010/main" val="0"/>
              </a:ext>
            </a:extLst>
          </a:blip>
          <a:srcRect/>
          <a:stretch>
            <a:fillRect/>
          </a:stretch>
        </p:blipFill>
        <p:spPr bwMode="auto">
          <a:xfrm>
            <a:off x="1271588" y="3606800"/>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a:extLst>
              <a:ext uri="{FF2B5EF4-FFF2-40B4-BE49-F238E27FC236}">
                <a16:creationId xmlns:a16="http://schemas.microsoft.com/office/drawing/2014/main" id="{EF55A6F2-8886-4B09-B341-A9727BC94557}"/>
              </a:ext>
            </a:extLst>
          </p:cNvPr>
          <p:cNvPicPr>
            <a:picLocks noChangeAspect="1" noChangeArrowheads="1"/>
          </p:cNvPicPr>
          <p:nvPr>
            <p:custDataLst>
              <p:tags r:id="rId15"/>
            </p:custDataLst>
          </p:nvPr>
        </p:nvPicPr>
        <p:blipFill>
          <a:blip r:embed="rId23">
            <a:extLst>
              <a:ext uri="{28A0092B-C50C-407E-A947-70E740481C1C}">
                <a14:useLocalDpi xmlns:a14="http://schemas.microsoft.com/office/drawing/2010/main" val="0"/>
              </a:ext>
            </a:extLst>
          </a:blip>
          <a:srcRect/>
          <a:stretch>
            <a:fillRect/>
          </a:stretch>
        </p:blipFill>
        <p:spPr bwMode="auto">
          <a:xfrm>
            <a:off x="1271588" y="2159000"/>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PA_文本框 95">
            <a:extLst>
              <a:ext uri="{FF2B5EF4-FFF2-40B4-BE49-F238E27FC236}">
                <a16:creationId xmlns:a16="http://schemas.microsoft.com/office/drawing/2014/main" id="{A945E773-D932-49A1-A3B7-6BE6A84EC3F3}"/>
              </a:ext>
            </a:extLst>
          </p:cNvPr>
          <p:cNvSpPr>
            <a:spLocks noChangeArrowheads="1"/>
          </p:cNvSpPr>
          <p:nvPr>
            <p:custDataLst>
              <p:tags r:id="rId16"/>
            </p:custDataLst>
          </p:nvPr>
        </p:nvSpPr>
        <p:spPr bwMode="auto">
          <a:xfrm>
            <a:off x="271418" y="867469"/>
            <a:ext cx="68659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en-US" altLang="zh-CN"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UML</a:t>
            </a:r>
            <a:r>
              <a:rPr kumimoji="0" lang="zh-CN" altLang="en-US"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中的视图一般分为以下</a:t>
            </a:r>
            <a:r>
              <a:rPr kumimoji="0" lang="en-US" altLang="zh-CN"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5</a:t>
            </a:r>
            <a:r>
              <a:rPr lang="zh-CN" altLang="en-US" sz="3200" dirty="0">
                <a:solidFill>
                  <a:srgbClr val="000000"/>
                </a:solidFill>
                <a:latin typeface="黑体" panose="02010609060101010101" pitchFamily="49" charset="-122"/>
                <a:ea typeface="黑体" panose="02010609060101010101" pitchFamily="49" charset="-122"/>
              </a:rPr>
              <a:t>种。</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endParaRPr>
          </a:p>
        </p:txBody>
      </p:sp>
    </p:spTree>
    <p:extLst>
      <p:ext uri="{BB962C8B-B14F-4D97-AF65-F5344CB8AC3E}">
        <p14:creationId xmlns:p14="http://schemas.microsoft.com/office/powerpoint/2010/main" val="684820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69"/>
                                        </p:tgtEl>
                                        <p:attrNameLst>
                                          <p:attrName>style.visibility</p:attrName>
                                        </p:attrNameLst>
                                      </p:cBhvr>
                                      <p:to>
                                        <p:strVal val="visible"/>
                                      </p:to>
                                    </p:set>
                                    <p:anim to="" calcmode="lin" valueType="num">
                                      <p:cBhvr>
                                        <p:cTn id="27" dur="700" fill="hold">
                                          <p:stCondLst>
                                            <p:cond delay="0"/>
                                          </p:stCondLst>
                                        </p:cTn>
                                        <p:tgtEl>
                                          <p:spTgt spid="45069"/>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69"/>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0"/>
                                        </p:tgtEl>
                                        <p:attrNameLst>
                                          <p:attrName>style.visibility</p:attrName>
                                        </p:attrNameLst>
                                      </p:cBhvr>
                                      <p:to>
                                        <p:strVal val="visible"/>
                                      </p:to>
                                    </p:set>
                                    <p:anim to="" calcmode="lin" valueType="num">
                                      <p:cBhvr>
                                        <p:cTn id="31" dur="700" fill="hold">
                                          <p:stCondLst>
                                            <p:cond delay="0"/>
                                          </p:stCondLst>
                                        </p:cTn>
                                        <p:tgtEl>
                                          <p:spTgt spid="45070"/>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5070"/>
                                        </p:tgtEl>
                                        <p:attrNameLst>
                                          <p:attrName>ppt_h</p:attrName>
                                        </p:attrNameLst>
                                      </p:cBhvr>
                                      <p:tavLst>
                                        <p:tav tm="0" fmla="#ppt_h-#ppt_h*((1.5-1.5*$)^3-(1.5-1.5*$)^2)">
                                          <p:val>
                                            <p:strVal val="0"/>
                                          </p:val>
                                        </p:tav>
                                        <p:tav tm="100000">
                                          <p:val>
                                            <p:strVal val="1"/>
                                          </p:val>
                                        </p:tav>
                                      </p:tavLst>
                                    </p:anim>
                                  </p:childTnLst>
                                </p:cTn>
                              </p:par>
                              <p:par>
                                <p:cTn id="33" presetID="0" presetClass="entr" presetSubtype="0" fill="hold" nodeType="withEffect">
                                  <p:stCondLst>
                                    <p:cond delay="0"/>
                                  </p:stCondLst>
                                  <p:iterate type="lt">
                                    <p:tmPct val="10000"/>
                                  </p:iterate>
                                  <p:childTnLst>
                                    <p:set>
                                      <p:cBhvr>
                                        <p:cTn id="34" dur="1" fill="hold">
                                          <p:stCondLst>
                                            <p:cond delay="0"/>
                                          </p:stCondLst>
                                        </p:cTn>
                                        <p:tgtEl>
                                          <p:spTgt spid="45071"/>
                                        </p:tgtEl>
                                        <p:attrNameLst>
                                          <p:attrName>style.visibility</p:attrName>
                                        </p:attrNameLst>
                                      </p:cBhvr>
                                      <p:to>
                                        <p:strVal val="visible"/>
                                      </p:to>
                                    </p:set>
                                    <p:anim to="" calcmode="lin" valueType="num">
                                      <p:cBhvr>
                                        <p:cTn id="35" dur="700" fill="hold">
                                          <p:stCondLst>
                                            <p:cond delay="0"/>
                                          </p:stCondLst>
                                        </p:cTn>
                                        <p:tgtEl>
                                          <p:spTgt spid="45071"/>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45071"/>
                                        </p:tgtEl>
                                        <p:attrNameLst>
                                          <p:attrName>ppt_h</p:attrName>
                                        </p:attrNameLst>
                                      </p:cBhvr>
                                      <p:tavLst>
                                        <p:tav tm="0" fmla="#ppt_h-#ppt_h*((1.5-1.5*$)^3-(1.5-1.5*$)^2)">
                                          <p:val>
                                            <p:strVal val="0"/>
                                          </p:val>
                                        </p:tav>
                                        <p:tav tm="100000">
                                          <p:val>
                                            <p:strVal val="1"/>
                                          </p:val>
                                        </p:tav>
                                      </p:tavLst>
                                    </p:anim>
                                  </p:childTnLst>
                                </p:cTn>
                              </p:par>
                              <p:par>
                                <p:cTn id="37" presetID="0" presetClass="entr" presetSubtype="0" fill="hold" nodeType="withEffect">
                                  <p:stCondLst>
                                    <p:cond delay="0"/>
                                  </p:stCondLst>
                                  <p:iterate type="lt">
                                    <p:tmPct val="10000"/>
                                  </p:iterate>
                                  <p:childTnLst>
                                    <p:set>
                                      <p:cBhvr>
                                        <p:cTn id="38" dur="1" fill="hold">
                                          <p:stCondLst>
                                            <p:cond delay="0"/>
                                          </p:stCondLst>
                                        </p:cTn>
                                        <p:tgtEl>
                                          <p:spTgt spid="45072"/>
                                        </p:tgtEl>
                                        <p:attrNameLst>
                                          <p:attrName>style.visibility</p:attrName>
                                        </p:attrNameLst>
                                      </p:cBhvr>
                                      <p:to>
                                        <p:strVal val="visible"/>
                                      </p:to>
                                    </p:set>
                                    <p:anim to="" calcmode="lin" valueType="num">
                                      <p:cBhvr>
                                        <p:cTn id="39" dur="700" fill="hold">
                                          <p:stCondLst>
                                            <p:cond delay="0"/>
                                          </p:stCondLst>
                                        </p:cTn>
                                        <p:tgtEl>
                                          <p:spTgt spid="45072"/>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45072"/>
                                        </p:tgtEl>
                                        <p:attrNameLst>
                                          <p:attrName>ppt_h</p:attrName>
                                        </p:attrNameLst>
                                      </p:cBhvr>
                                      <p:tavLst>
                                        <p:tav tm="0" fmla="#ppt_h-#ppt_h*((1.5-1.5*$)^3-(1.5-1.5*$)^2)">
                                          <p:val>
                                            <p:strVal val="0"/>
                                          </p:val>
                                        </p:tav>
                                        <p:tav tm="100000">
                                          <p:val>
                                            <p:strVal val="1"/>
                                          </p:val>
                                        </p:tav>
                                      </p:tavLst>
                                    </p:anim>
                                  </p:childTnLst>
                                </p:cTn>
                              </p:par>
                              <p:par>
                                <p:cTn id="41" presetID="0" presetClass="entr" presetSubtype="0" fill="hold" nodeType="withEffect">
                                  <p:stCondLst>
                                    <p:cond delay="0"/>
                                  </p:stCondLst>
                                  <p:iterate type="lt">
                                    <p:tmPct val="10000"/>
                                  </p:iterate>
                                  <p:childTnLst>
                                    <p:set>
                                      <p:cBhvr>
                                        <p:cTn id="42" dur="1" fill="hold">
                                          <p:stCondLst>
                                            <p:cond delay="0"/>
                                          </p:stCondLst>
                                        </p:cTn>
                                        <p:tgtEl>
                                          <p:spTgt spid="45073"/>
                                        </p:tgtEl>
                                        <p:attrNameLst>
                                          <p:attrName>style.visibility</p:attrName>
                                        </p:attrNameLst>
                                      </p:cBhvr>
                                      <p:to>
                                        <p:strVal val="visible"/>
                                      </p:to>
                                    </p:set>
                                    <p:anim to="" calcmode="lin" valueType="num">
                                      <p:cBhvr>
                                        <p:cTn id="43" dur="700" fill="hold">
                                          <p:stCondLst>
                                            <p:cond delay="0"/>
                                          </p:stCondLst>
                                        </p:cTn>
                                        <p:tgtEl>
                                          <p:spTgt spid="45073"/>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45073"/>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20"/>
                                        </p:tgtEl>
                                        <p:attrNameLst>
                                          <p:attrName>style.visibility</p:attrName>
                                        </p:attrNameLst>
                                      </p:cBhvr>
                                      <p:to>
                                        <p:strVal val="visible"/>
                                      </p:to>
                                    </p:set>
                                    <p:anim to="" calcmode="lin" valueType="num">
                                      <p:cBhvr>
                                        <p:cTn id="47" dur="700" fill="hold">
                                          <p:stCondLst>
                                            <p:cond delay="0"/>
                                          </p:stCondLst>
                                        </p:cTn>
                                        <p:tgtEl>
                                          <p:spTgt spid="20"/>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20"/>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381990" y="30490"/>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1.5  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的视图</a:t>
            </a: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2112963" y="749032"/>
            <a:ext cx="9993312"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1</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）用例视图</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fontAlgn="base">
              <a:lnSpc>
                <a:spcPct val="100000"/>
              </a:lnSpc>
              <a:spcBef>
                <a:spcPct val="0"/>
              </a:spcBef>
              <a:spcAft>
                <a:spcPct val="0"/>
              </a:spcAft>
              <a:buNone/>
              <a:defRPr/>
            </a:pPr>
            <a:r>
              <a:rPr lang="en-US" altLang="zh-CN" sz="2000" dirty="0">
                <a:solidFill>
                  <a:srgbClr val="000000"/>
                </a:solidFill>
                <a:latin typeface="等线" panose="02010600030101010101" pitchFamily="2" charset="-122"/>
                <a:ea typeface="等线" panose="02010600030101010101" pitchFamily="2" charset="-122"/>
              </a:rPr>
              <a:t>       </a:t>
            </a:r>
            <a:r>
              <a:rPr lang="zh-CN" altLang="zh-CN" sz="2000" dirty="0">
                <a:solidFill>
                  <a:srgbClr val="000000"/>
                </a:solidFill>
                <a:latin typeface="等线" panose="02010600030101010101" pitchFamily="2" charset="-122"/>
                <a:ea typeface="等线" panose="02010600030101010101" pitchFamily="2" charset="-122"/>
              </a:rPr>
              <a:t>用例视图也成为外部视图、功能视图、用户视图。</a:t>
            </a:r>
            <a:r>
              <a:rPr lang="zh-CN" altLang="zh-CN" sz="2000" b="1" dirty="0">
                <a:solidFill>
                  <a:srgbClr val="000000"/>
                </a:solidFill>
                <a:latin typeface="等线" panose="02010600030101010101" pitchFamily="2" charset="-122"/>
                <a:ea typeface="等线" panose="02010600030101010101" pitchFamily="2" charset="-122"/>
              </a:rPr>
              <a:t>主要描述一个系统应该具备的功能，指的是从系统的外部参与者所能看到的系统功能。</a:t>
            </a:r>
            <a:r>
              <a:rPr lang="zh-CN" altLang="zh-CN" sz="2000" dirty="0">
                <a:solidFill>
                  <a:srgbClr val="000000"/>
                </a:solidFill>
                <a:latin typeface="等线" panose="02010600030101010101" pitchFamily="2" charset="-122"/>
                <a:ea typeface="等线" panose="02010600030101010101" pitchFamily="2" charset="-122"/>
              </a:rPr>
              <a:t>用例表示的是系统的一个功能单元，可以被描述为参与者与系统之间的一次交互作用。系统的参与者可以是一个用户或者另外一个系统。客户要求系统提供的功能被当作多个用例在用例视图中进行描述，一个用例就是对系统的一个用法的通用描述。</a:t>
            </a:r>
            <a:endParaRPr lang="en-US" altLang="zh-CN" sz="2000" dirty="0">
              <a:solidFill>
                <a:srgbClr val="000000"/>
              </a:solidFill>
              <a:latin typeface="等线" panose="02010600030101010101" pitchFamily="2" charset="-122"/>
              <a:ea typeface="等线" panose="02010600030101010101" pitchFamily="2" charset="-122"/>
            </a:endParaRPr>
          </a:p>
          <a:p>
            <a:pPr fontAlgn="base">
              <a:lnSpc>
                <a:spcPct val="100000"/>
              </a:lnSpc>
              <a:spcBef>
                <a:spcPct val="0"/>
              </a:spcBef>
              <a:spcAft>
                <a:spcPct val="0"/>
              </a:spcAft>
              <a:buNone/>
              <a:defRPr/>
            </a:pPr>
            <a:r>
              <a:rPr lang="en-US" altLang="zh-CN" sz="2000" dirty="0">
                <a:solidFill>
                  <a:srgbClr val="000000"/>
                </a:solidFill>
                <a:latin typeface="等线" panose="02010600030101010101" pitchFamily="2" charset="-122"/>
                <a:ea typeface="等线" panose="02010600030101010101" pitchFamily="2" charset="-122"/>
              </a:rPr>
              <a:t>        </a:t>
            </a:r>
            <a:r>
              <a:rPr lang="zh-CN" altLang="zh-CN" sz="2000" dirty="0">
                <a:solidFill>
                  <a:srgbClr val="000000"/>
                </a:solidFill>
                <a:latin typeface="等线" panose="02010600030101010101" pitchFamily="2" charset="-122"/>
                <a:ea typeface="等线" panose="02010600030101010101" pitchFamily="2" charset="-122"/>
              </a:rPr>
              <a:t>用例模型的用途主要是列举出系统中的用例和参与者，并指出哪个参与者参与了哪个用例的执行。</a:t>
            </a:r>
            <a:r>
              <a:rPr lang="zh-CN" altLang="zh-CN" sz="2000" b="1" dirty="0">
                <a:solidFill>
                  <a:srgbClr val="000000"/>
                </a:solidFill>
                <a:latin typeface="等线" panose="02010600030101010101" pitchFamily="2" charset="-122"/>
                <a:ea typeface="等线" panose="02010600030101010101" pitchFamily="2" charset="-122"/>
              </a:rPr>
              <a:t>用例视图是其他</a:t>
            </a:r>
            <a:r>
              <a:rPr lang="en-US" altLang="zh-CN" sz="2000" b="1" dirty="0">
                <a:solidFill>
                  <a:srgbClr val="000000"/>
                </a:solidFill>
                <a:latin typeface="等线" panose="02010600030101010101" pitchFamily="2" charset="-122"/>
                <a:ea typeface="等线" panose="02010600030101010101" pitchFamily="2" charset="-122"/>
              </a:rPr>
              <a:t>4</a:t>
            </a:r>
            <a:r>
              <a:rPr lang="zh-CN" altLang="zh-CN" sz="2000" b="1" dirty="0">
                <a:solidFill>
                  <a:srgbClr val="000000"/>
                </a:solidFill>
                <a:latin typeface="等线" panose="02010600030101010101" pitchFamily="2" charset="-122"/>
                <a:ea typeface="等线" panose="02010600030101010101" pitchFamily="2" charset="-122"/>
              </a:rPr>
              <a:t>种视图的核心，它的内容直接驱动其他视图的开发。</a:t>
            </a:r>
          </a:p>
        </p:txBody>
      </p:sp>
      <p:sp>
        <p:nvSpPr>
          <p:cNvPr id="45064" name="PA_文本框 22">
            <a:extLst>
              <a:ext uri="{FF2B5EF4-FFF2-40B4-BE49-F238E27FC236}">
                <a16:creationId xmlns:a16="http://schemas.microsoft.com/office/drawing/2014/main" id="{C3337D80-515F-4852-8F33-6129DE9A4446}"/>
              </a:ext>
            </a:extLst>
          </p:cNvPr>
          <p:cNvSpPr>
            <a:spLocks noChangeArrowheads="1"/>
          </p:cNvSpPr>
          <p:nvPr>
            <p:custDataLst>
              <p:tags r:id="rId7"/>
            </p:custDataLst>
          </p:nvPr>
        </p:nvSpPr>
        <p:spPr bwMode="auto">
          <a:xfrm>
            <a:off x="2112963" y="3868231"/>
            <a:ext cx="9810010" cy="268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C06C84"/>
                </a:solidFill>
              </a:rPr>
              <a:t>（</a:t>
            </a:r>
            <a:r>
              <a:rPr lang="en-US" altLang="zh-CN" b="1" dirty="0">
                <a:solidFill>
                  <a:srgbClr val="C06C84"/>
                </a:solidFill>
              </a:rPr>
              <a:t>2</a:t>
            </a:r>
            <a:r>
              <a:rPr lang="zh-CN" altLang="en-US" b="1" dirty="0">
                <a:solidFill>
                  <a:srgbClr val="C06C84"/>
                </a:solidFill>
              </a:rPr>
              <a:t>）逻辑视图</a:t>
            </a:r>
            <a:endParaRPr lang="en-US" altLang="zh-CN" b="1" dirty="0">
              <a:solidFill>
                <a:srgbClr val="C06C84"/>
              </a:solidFill>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a:buNone/>
            </a:pPr>
            <a:r>
              <a:rPr lang="en-US" altLang="zh-CN" sz="2000" dirty="0">
                <a:solidFill>
                  <a:srgbClr val="000000"/>
                </a:solidFill>
                <a:latin typeface="等线" panose="02010600030101010101" pitchFamily="2" charset="-122"/>
                <a:ea typeface="等线" panose="02010600030101010101" pitchFamily="2" charset="-122"/>
              </a:rPr>
              <a:t>        </a:t>
            </a:r>
            <a:r>
              <a:rPr lang="zh-CN" altLang="zh-CN" sz="2000" dirty="0">
                <a:solidFill>
                  <a:srgbClr val="000000"/>
                </a:solidFill>
                <a:latin typeface="等线" panose="02010600030101010101" pitchFamily="2" charset="-122"/>
                <a:ea typeface="等线" panose="02010600030101010101" pitchFamily="2" charset="-122"/>
              </a:rPr>
              <a:t>逻辑视图也成为静态视图、结构模型视图，包括类图、对象图和包图。</a:t>
            </a:r>
            <a:r>
              <a:rPr lang="zh-CN" altLang="zh-CN" sz="2000" b="1" dirty="0">
                <a:solidFill>
                  <a:srgbClr val="000000"/>
                </a:solidFill>
                <a:latin typeface="等线" panose="02010600030101010101" pitchFamily="2" charset="-122"/>
                <a:ea typeface="等线" panose="02010600030101010101" pitchFamily="2" charset="-122"/>
              </a:rPr>
              <a:t>主要用于描述在用例图中提出的系统功能的实现。</a:t>
            </a:r>
            <a:r>
              <a:rPr lang="zh-CN" altLang="zh-CN" sz="2000" dirty="0">
                <a:solidFill>
                  <a:srgbClr val="000000"/>
                </a:solidFill>
                <a:latin typeface="等线" panose="02010600030101010101" pitchFamily="2" charset="-122"/>
                <a:ea typeface="等线" panose="02010600030101010101" pitchFamily="2" charset="-122"/>
              </a:rPr>
              <a:t>与用例视图相比，逻辑视图主要关注系统的内部，它既描述系统的静态结构（系统中的类、对象及它们之间的关系），也描述系统的动态协作关系。系统的静态结构在类图和对象图中进行描述，而动态模型是在状态机图、时序图、通信图及活动图中进行描述。</a:t>
            </a:r>
            <a:endParaRPr lang="en-US" altLang="zh-CN" sz="2000" dirty="0">
              <a:solidFill>
                <a:srgbClr val="000000"/>
              </a:solidFill>
              <a:latin typeface="等线" panose="02010600030101010101" pitchFamily="2" charset="-122"/>
              <a:ea typeface="等线" panose="02010600030101010101" pitchFamily="2" charset="-122"/>
            </a:endParaRPr>
          </a:p>
          <a:p>
            <a:pPr>
              <a:buNone/>
            </a:pPr>
            <a:r>
              <a:rPr lang="en-US" altLang="zh-CN" sz="2000" dirty="0">
                <a:solidFill>
                  <a:srgbClr val="000000"/>
                </a:solidFill>
                <a:latin typeface="等线" panose="02010600030101010101" pitchFamily="2" charset="-122"/>
                <a:ea typeface="等线" panose="02010600030101010101" pitchFamily="2" charset="-122"/>
              </a:rPr>
              <a:t>        </a:t>
            </a:r>
            <a:r>
              <a:rPr lang="zh-CN" altLang="zh-CN" sz="2000" b="1" dirty="0">
                <a:solidFill>
                  <a:srgbClr val="000000"/>
                </a:solidFill>
                <a:latin typeface="等线" panose="02010600030101010101" pitchFamily="2" charset="-122"/>
                <a:ea typeface="等线" panose="02010600030101010101" pitchFamily="2" charset="-122"/>
              </a:rPr>
              <a:t>逻辑视图的使用者主要是系统的设计人员和开发人员。</a:t>
            </a:r>
          </a:p>
        </p:txBody>
      </p:sp>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8"/>
            </p:custDataLst>
          </p:nvPr>
        </p:nvPicPr>
        <p:blipFill>
          <a:blip r:embed="rId12">
            <a:extLst>
              <a:ext uri="{28A0092B-C50C-407E-A947-70E740481C1C}">
                <a14:useLocalDpi xmlns:a14="http://schemas.microsoft.com/office/drawing/2010/main" val="0"/>
              </a:ext>
            </a:extLst>
          </a:blip>
          <a:srcRect/>
          <a:stretch>
            <a:fillRect/>
          </a:stretch>
        </p:blipFill>
        <p:spPr bwMode="auto">
          <a:xfrm>
            <a:off x="1150144" y="5185228"/>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a:extLst>
              <a:ext uri="{FF2B5EF4-FFF2-40B4-BE49-F238E27FC236}">
                <a16:creationId xmlns:a16="http://schemas.microsoft.com/office/drawing/2014/main" id="{EF55A6F2-8886-4B09-B341-A9727BC94557}"/>
              </a:ext>
            </a:extLst>
          </p:cNvPr>
          <p:cNvPicPr>
            <a:picLocks noChangeAspect="1" noChangeArrowheads="1"/>
          </p:cNvPicPr>
          <p:nvPr>
            <p:custDataLst>
              <p:tags r:id="rId9"/>
            </p:custDataLst>
          </p:nvPr>
        </p:nvPicPr>
        <p:blipFill>
          <a:blip r:embed="rId13">
            <a:extLst>
              <a:ext uri="{28A0092B-C50C-407E-A947-70E740481C1C}">
                <a14:useLocalDpi xmlns:a14="http://schemas.microsoft.com/office/drawing/2010/main" val="0"/>
              </a:ext>
            </a:extLst>
          </a:blip>
          <a:srcRect/>
          <a:stretch>
            <a:fillRect/>
          </a:stretch>
        </p:blipFill>
        <p:spPr bwMode="auto">
          <a:xfrm>
            <a:off x="1259681" y="1900237"/>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52871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72"/>
                                        </p:tgtEl>
                                        <p:attrNameLst>
                                          <p:attrName>style.visibility</p:attrName>
                                        </p:attrNameLst>
                                      </p:cBhvr>
                                      <p:to>
                                        <p:strVal val="visible"/>
                                      </p:to>
                                    </p:set>
                                    <p:anim to="" calcmode="lin" valueType="num">
                                      <p:cBhvr>
                                        <p:cTn id="27" dur="700" fill="hold">
                                          <p:stCondLst>
                                            <p:cond delay="0"/>
                                          </p:stCondLst>
                                        </p:cTn>
                                        <p:tgtEl>
                                          <p:spTgt spid="45072"/>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72"/>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3"/>
                                        </p:tgtEl>
                                        <p:attrNameLst>
                                          <p:attrName>style.visibility</p:attrName>
                                        </p:attrNameLst>
                                      </p:cBhvr>
                                      <p:to>
                                        <p:strVal val="visible"/>
                                      </p:to>
                                    </p:set>
                                    <p:anim to="" calcmode="lin" valueType="num">
                                      <p:cBhvr>
                                        <p:cTn id="31" dur="700" fill="hold">
                                          <p:stCondLst>
                                            <p:cond delay="0"/>
                                          </p:stCondLst>
                                        </p:cTn>
                                        <p:tgtEl>
                                          <p:spTgt spid="45073"/>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5073"/>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381990" y="30490"/>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1.5  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的视图</a:t>
            </a:r>
          </a:p>
        </p:txBody>
      </p:sp>
      <p:sp>
        <p:nvSpPr>
          <p:cNvPr id="45065" name="PA_文本框 23">
            <a:extLst>
              <a:ext uri="{FF2B5EF4-FFF2-40B4-BE49-F238E27FC236}">
                <a16:creationId xmlns:a16="http://schemas.microsoft.com/office/drawing/2014/main" id="{74006382-75DE-48A5-AEFA-C6789E8A0C2A}"/>
              </a:ext>
            </a:extLst>
          </p:cNvPr>
          <p:cNvSpPr>
            <a:spLocks noChangeArrowheads="1"/>
          </p:cNvSpPr>
          <p:nvPr>
            <p:custDataLst>
              <p:tags r:id="rId6"/>
            </p:custDataLst>
          </p:nvPr>
        </p:nvSpPr>
        <p:spPr bwMode="auto">
          <a:xfrm>
            <a:off x="1792838" y="708997"/>
            <a:ext cx="10399162" cy="239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b="1" dirty="0">
                <a:solidFill>
                  <a:srgbClr val="F67280"/>
                </a:solidFill>
              </a:rPr>
              <a:t>（</a:t>
            </a:r>
            <a:r>
              <a:rPr lang="en-US" altLang="zh-CN" b="1" dirty="0">
                <a:solidFill>
                  <a:srgbClr val="F67280"/>
                </a:solidFill>
              </a:rPr>
              <a:t>3</a:t>
            </a:r>
            <a:r>
              <a:rPr lang="zh-CN" altLang="en-US" b="1" dirty="0">
                <a:solidFill>
                  <a:srgbClr val="F67280"/>
                </a:solidFill>
              </a:rPr>
              <a:t>）并发视图</a:t>
            </a:r>
            <a:endParaRPr lang="en-US" altLang="zh-CN" b="1" dirty="0">
              <a:solidFill>
                <a:srgbClr val="F67280"/>
              </a:solidFill>
            </a:endParaRPr>
          </a:p>
          <a:p>
            <a:pPr>
              <a:buNone/>
            </a:pPr>
            <a:r>
              <a:rPr lang="en-US" altLang="zh-CN" sz="2000" dirty="0">
                <a:solidFill>
                  <a:srgbClr val="000000"/>
                </a:solidFill>
                <a:latin typeface="等线" panose="02010600030101010101" pitchFamily="2" charset="-122"/>
                <a:ea typeface="等线" panose="02010600030101010101" pitchFamily="2" charset="-122"/>
              </a:rPr>
              <a:t>        </a:t>
            </a:r>
            <a:r>
              <a:rPr lang="zh-CN" altLang="zh-CN" sz="2000" dirty="0">
                <a:solidFill>
                  <a:srgbClr val="000000"/>
                </a:solidFill>
                <a:latin typeface="等线" panose="02010600030101010101" pitchFamily="2" charset="-122"/>
                <a:ea typeface="等线" panose="02010600030101010101" pitchFamily="2" charset="-122"/>
              </a:rPr>
              <a:t>并发视图也成为动态视图、进程视图，进程视图包括动态图（状态机图、交互图、活动图）和实现图（交互图和部署图）。</a:t>
            </a:r>
            <a:r>
              <a:rPr lang="zh-CN" altLang="zh-CN" sz="2000" b="1" dirty="0">
                <a:solidFill>
                  <a:srgbClr val="000000"/>
                </a:solidFill>
                <a:latin typeface="等线" panose="02010600030101010101" pitchFamily="2" charset="-122"/>
                <a:ea typeface="等线" panose="02010600030101010101" pitchFamily="2" charset="-122"/>
              </a:rPr>
              <a:t>主要是从资源的有效利用、代码的并行执行以及系统环境中异步事件的处理等方面来考虑。</a:t>
            </a:r>
            <a:r>
              <a:rPr lang="zh-CN" altLang="zh-CN" sz="2000" dirty="0">
                <a:solidFill>
                  <a:srgbClr val="000000"/>
                </a:solidFill>
                <a:latin typeface="等线" panose="02010600030101010101" pitchFamily="2" charset="-122"/>
                <a:ea typeface="等线" panose="02010600030101010101" pitchFamily="2" charset="-122"/>
              </a:rPr>
              <a:t>将系统划分为并发执行的控制，此外，并发视图还需要处理线程</a:t>
            </a:r>
            <a:r>
              <a:rPr lang="zh-CN" altLang="zh-CN" sz="2000" b="1" dirty="0">
                <a:solidFill>
                  <a:srgbClr val="000000"/>
                </a:solidFill>
                <a:latin typeface="等线" panose="02010600030101010101" pitchFamily="2" charset="-122"/>
                <a:ea typeface="等线" panose="02010600030101010101" pitchFamily="2" charset="-122"/>
              </a:rPr>
              <a:t>之间的通信和同步</a:t>
            </a:r>
            <a:r>
              <a:rPr lang="zh-CN" altLang="zh-CN" sz="2000" dirty="0">
                <a:solidFill>
                  <a:srgbClr val="000000"/>
                </a:solidFill>
                <a:latin typeface="等线" panose="02010600030101010101" pitchFamily="2" charset="-122"/>
                <a:ea typeface="等线" panose="02010600030101010101" pitchFamily="2" charset="-122"/>
              </a:rPr>
              <a:t>。并发视图主要由状态机图、通信图和活动图组成。</a:t>
            </a:r>
            <a:endParaRPr lang="en-US" altLang="zh-CN" sz="2000" dirty="0">
              <a:solidFill>
                <a:srgbClr val="000000"/>
              </a:solidFill>
              <a:latin typeface="等线" panose="02010600030101010101" pitchFamily="2" charset="-122"/>
              <a:ea typeface="等线" panose="02010600030101010101" pitchFamily="2" charset="-122"/>
            </a:endParaRPr>
          </a:p>
          <a:p>
            <a:pPr>
              <a:buNone/>
            </a:pPr>
            <a:r>
              <a:rPr lang="en-US" altLang="zh-CN" sz="2000" b="1" dirty="0">
                <a:solidFill>
                  <a:srgbClr val="000000"/>
                </a:solidFill>
                <a:latin typeface="等线" panose="02010600030101010101" pitchFamily="2" charset="-122"/>
                <a:ea typeface="等线" panose="02010600030101010101" pitchFamily="2" charset="-122"/>
              </a:rPr>
              <a:t>        </a:t>
            </a:r>
            <a:r>
              <a:rPr lang="zh-CN" altLang="zh-CN" sz="2000" b="1" dirty="0">
                <a:solidFill>
                  <a:srgbClr val="000000"/>
                </a:solidFill>
                <a:latin typeface="等线" panose="02010600030101010101" pitchFamily="2" charset="-122"/>
                <a:ea typeface="等线" panose="02010600030101010101" pitchFamily="2" charset="-122"/>
              </a:rPr>
              <a:t>并发视图的使用者是开发人员和系统集成人员。</a:t>
            </a:r>
            <a:r>
              <a:rPr lang="zh-CN" altLang="en-US" sz="2000" dirty="0">
                <a:solidFill>
                  <a:srgbClr val="000000"/>
                </a:solidFill>
                <a:latin typeface="等线" panose="02010600030101010101" pitchFamily="2" charset="-122"/>
                <a:ea typeface="等线" panose="02010600030101010101" pitchFamily="2" charset="-122"/>
              </a:rPr>
              <a:t>并发视图显示了系统的并发性，并解决在并发系统中存在的通信问题和同步问题。</a:t>
            </a:r>
            <a:endParaRPr lang="en-US" altLang="zh-CN" sz="2000" dirty="0">
              <a:solidFill>
                <a:srgbClr val="000000"/>
              </a:solidFill>
              <a:latin typeface="等线" panose="02010600030101010101" pitchFamily="2" charset="-122"/>
              <a:ea typeface="等线" panose="02010600030101010101" pitchFamily="2" charset="-122"/>
              <a:sym typeface="微软雅黑" panose="020B0503020204020204" pitchFamily="34" charset="-122"/>
            </a:endParaRPr>
          </a:p>
        </p:txBody>
      </p:sp>
      <p:sp>
        <p:nvSpPr>
          <p:cNvPr id="45066" name="PA_文本框 24">
            <a:extLst>
              <a:ext uri="{FF2B5EF4-FFF2-40B4-BE49-F238E27FC236}">
                <a16:creationId xmlns:a16="http://schemas.microsoft.com/office/drawing/2014/main" id="{5F345D96-EA2F-41C8-AC64-DA7831E9DD71}"/>
              </a:ext>
            </a:extLst>
          </p:cNvPr>
          <p:cNvSpPr>
            <a:spLocks noChangeArrowheads="1"/>
          </p:cNvSpPr>
          <p:nvPr>
            <p:custDataLst>
              <p:tags r:id="rId7"/>
            </p:custDataLst>
          </p:nvPr>
        </p:nvSpPr>
        <p:spPr bwMode="auto">
          <a:xfrm>
            <a:off x="1727255" y="3175851"/>
            <a:ext cx="10463321" cy="2133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F8B193"/>
                </a:solidFill>
              </a:rPr>
              <a:t>（</a:t>
            </a:r>
            <a:r>
              <a:rPr lang="en-US" altLang="zh-CN" b="1" dirty="0">
                <a:solidFill>
                  <a:srgbClr val="F8B193"/>
                </a:solidFill>
              </a:rPr>
              <a:t>4</a:t>
            </a:r>
            <a:r>
              <a:rPr lang="zh-CN" altLang="en-US" b="1" dirty="0">
                <a:solidFill>
                  <a:srgbClr val="F8B193"/>
                </a:solidFill>
              </a:rPr>
              <a:t>）组件视图</a:t>
            </a:r>
            <a:endParaRPr lang="en-US" altLang="zh-CN" b="1" dirty="0">
              <a:solidFill>
                <a:srgbClr val="F8B193"/>
              </a:solidFill>
            </a:endParaRPr>
          </a:p>
          <a:p>
            <a:pPr>
              <a:buNone/>
            </a:pPr>
            <a:r>
              <a:rPr lang="en-US" altLang="zh-CN" sz="2000" dirty="0">
                <a:solidFill>
                  <a:srgbClr val="000000"/>
                </a:solidFill>
                <a:latin typeface="等线" panose="02010600030101010101" pitchFamily="2" charset="-122"/>
                <a:ea typeface="等线" panose="02010600030101010101" pitchFamily="2" charset="-122"/>
              </a:rPr>
              <a:t>        </a:t>
            </a:r>
            <a:r>
              <a:rPr lang="zh-CN" altLang="zh-CN" sz="2000" dirty="0">
                <a:solidFill>
                  <a:srgbClr val="000000"/>
                </a:solidFill>
                <a:latin typeface="等线" panose="02010600030101010101" pitchFamily="2" charset="-122"/>
                <a:ea typeface="等线" panose="02010600030101010101" pitchFamily="2" charset="-122"/>
              </a:rPr>
              <a:t>组件视图也称为实现视图、物理视图，</a:t>
            </a:r>
            <a:r>
              <a:rPr lang="zh-CN" altLang="zh-CN" sz="2000" b="1" dirty="0">
                <a:solidFill>
                  <a:srgbClr val="000000"/>
                </a:solidFill>
                <a:latin typeface="等线" panose="02010600030101010101" pitchFamily="2" charset="-122"/>
                <a:ea typeface="等线" panose="02010600030101010101" pitchFamily="2" charset="-122"/>
              </a:rPr>
              <a:t>描述系统的实现模块及他们之间的依赖关系。</a:t>
            </a:r>
            <a:r>
              <a:rPr lang="zh-CN" altLang="zh-CN" sz="2000" dirty="0">
                <a:solidFill>
                  <a:srgbClr val="000000"/>
                </a:solidFill>
                <a:latin typeface="等线" panose="02010600030101010101" pitchFamily="2" charset="-122"/>
                <a:ea typeface="等线" panose="02010600030101010101" pitchFamily="2" charset="-122"/>
              </a:rPr>
              <a:t>其中，组件指的是不同类型的代码模块，它是构造应用的软件单元。组件视图中也可以添加组件的其他附加信息，例如，资源分配或者其他管理信息。</a:t>
            </a:r>
            <a:endParaRPr lang="en-US" altLang="zh-CN" sz="2000" dirty="0">
              <a:solidFill>
                <a:srgbClr val="000000"/>
              </a:solidFill>
              <a:latin typeface="等线" panose="02010600030101010101" pitchFamily="2" charset="-122"/>
              <a:ea typeface="等线" panose="02010600030101010101" pitchFamily="2" charset="-122"/>
            </a:endParaRPr>
          </a:p>
          <a:p>
            <a:pPr>
              <a:buNone/>
            </a:pPr>
            <a:r>
              <a:rPr lang="en-US" altLang="zh-CN" sz="2000" dirty="0">
                <a:solidFill>
                  <a:srgbClr val="000000"/>
                </a:solidFill>
                <a:latin typeface="等线" panose="02010600030101010101" pitchFamily="2" charset="-122"/>
                <a:ea typeface="等线" panose="02010600030101010101" pitchFamily="2" charset="-122"/>
              </a:rPr>
              <a:t>        </a:t>
            </a:r>
            <a:r>
              <a:rPr lang="zh-CN" altLang="zh-CN" sz="2000" dirty="0">
                <a:solidFill>
                  <a:srgbClr val="000000"/>
                </a:solidFill>
                <a:latin typeface="等线" panose="02010600030101010101" pitchFamily="2" charset="-122"/>
                <a:ea typeface="等线" panose="02010600030101010101" pitchFamily="2" charset="-122"/>
              </a:rPr>
              <a:t>组件视图主要由构件图构成</a:t>
            </a:r>
            <a:r>
              <a:rPr lang="zh-CN" altLang="en-US" sz="2000" dirty="0">
                <a:solidFill>
                  <a:srgbClr val="000000"/>
                </a:solidFill>
                <a:latin typeface="等线" panose="02010600030101010101" pitchFamily="2" charset="-122"/>
                <a:ea typeface="等线" panose="02010600030101010101" pitchFamily="2" charset="-122"/>
              </a:rPr>
              <a:t>。</a:t>
            </a:r>
            <a:r>
              <a:rPr lang="zh-CN" altLang="zh-CN" sz="2000" b="1" dirty="0">
                <a:solidFill>
                  <a:srgbClr val="000000"/>
                </a:solidFill>
                <a:latin typeface="等线" panose="02010600030101010101" pitchFamily="2" charset="-122"/>
                <a:ea typeface="等线" panose="02010600030101010101" pitchFamily="2" charset="-122"/>
              </a:rPr>
              <a:t>组件视图的使用者是开发人员。</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5067" name="PA_文本框 25">
            <a:extLst>
              <a:ext uri="{FF2B5EF4-FFF2-40B4-BE49-F238E27FC236}">
                <a16:creationId xmlns:a16="http://schemas.microsoft.com/office/drawing/2014/main" id="{61592FBC-A696-489D-BC02-D8A0DB90FA7E}"/>
              </a:ext>
            </a:extLst>
          </p:cNvPr>
          <p:cNvSpPr>
            <a:spLocks noChangeArrowheads="1"/>
          </p:cNvSpPr>
          <p:nvPr>
            <p:custDataLst>
              <p:tags r:id="rId8"/>
            </p:custDataLst>
          </p:nvPr>
        </p:nvSpPr>
        <p:spPr bwMode="auto">
          <a:xfrm>
            <a:off x="1662005" y="5375543"/>
            <a:ext cx="10529995" cy="148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F67280"/>
                </a:solidFill>
              </a:rPr>
              <a:t>（</a:t>
            </a:r>
            <a:r>
              <a:rPr lang="en-US" altLang="zh-CN" b="1" dirty="0">
                <a:solidFill>
                  <a:srgbClr val="F67280"/>
                </a:solidFill>
              </a:rPr>
              <a:t>5</a:t>
            </a:r>
            <a:r>
              <a:rPr lang="zh-CN" altLang="en-US" b="1" dirty="0">
                <a:solidFill>
                  <a:srgbClr val="F67280"/>
                </a:solidFill>
              </a:rPr>
              <a:t>）配置视图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a:buNone/>
            </a:pPr>
            <a:r>
              <a:rPr lang="en-US" altLang="zh-CN" sz="2000" dirty="0">
                <a:solidFill>
                  <a:srgbClr val="000000"/>
                </a:solidFill>
                <a:latin typeface="等线" panose="02010600030101010101" pitchFamily="2" charset="-122"/>
                <a:ea typeface="等线" panose="02010600030101010101" pitchFamily="2" charset="-122"/>
              </a:rPr>
              <a:t>        </a:t>
            </a:r>
            <a:r>
              <a:rPr lang="zh-CN" altLang="zh-CN" sz="2000" dirty="0">
                <a:solidFill>
                  <a:srgbClr val="000000"/>
                </a:solidFill>
                <a:latin typeface="等线" panose="02010600030101010101" pitchFamily="2" charset="-122"/>
                <a:ea typeface="等线" panose="02010600030101010101" pitchFamily="2" charset="-122"/>
              </a:rPr>
              <a:t>部署视图，也称为配置视图。配置视图主要显示系统的物理部署，它描述位于节点上的运行实例的部署情况。配置视图主要由配置图表示，配置视图还允许评估分配结果和资源分配。</a:t>
            </a:r>
            <a:r>
              <a:rPr lang="zh-CN" altLang="zh-CN" sz="2000" b="1" dirty="0">
                <a:solidFill>
                  <a:srgbClr val="000000"/>
                </a:solidFill>
                <a:latin typeface="等线" panose="02010600030101010101" pitchFamily="2" charset="-122"/>
                <a:ea typeface="等线" panose="02010600030101010101" pitchFamily="2" charset="-122"/>
              </a:rPr>
              <a:t>配置视图的使用者是开发人员、系统集成人员和测试人员。</a:t>
            </a:r>
          </a:p>
        </p:txBody>
      </p:sp>
      <p:pic>
        <p:nvPicPr>
          <p:cNvPr id="45069" name="PA_图片 27">
            <a:extLst>
              <a:ext uri="{FF2B5EF4-FFF2-40B4-BE49-F238E27FC236}">
                <a16:creationId xmlns:a16="http://schemas.microsoft.com/office/drawing/2014/main" id="{A68D6FDC-DEF0-4F5C-83E1-350A85C7F3BB}"/>
              </a:ext>
            </a:extLst>
          </p:cNvPr>
          <p:cNvPicPr>
            <a:picLocks noChangeAspect="1" noChangeArrowheads="1"/>
          </p:cNvPicPr>
          <p:nvPr>
            <p:custDataLst>
              <p:tags r:id="rId9"/>
            </p:custDataLst>
          </p:nvPr>
        </p:nvPicPr>
        <p:blipFill>
          <a:blip r:embed="rId14">
            <a:extLst>
              <a:ext uri="{28A0092B-C50C-407E-A947-70E740481C1C}">
                <a14:useLocalDpi xmlns:a14="http://schemas.microsoft.com/office/drawing/2010/main" val="0"/>
              </a:ext>
            </a:extLst>
          </a:blip>
          <a:srcRect/>
          <a:stretch>
            <a:fillRect/>
          </a:stretch>
        </p:blipFill>
        <p:spPr bwMode="auto">
          <a:xfrm>
            <a:off x="962025" y="1745961"/>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A_图片 28">
            <a:extLst>
              <a:ext uri="{FF2B5EF4-FFF2-40B4-BE49-F238E27FC236}">
                <a16:creationId xmlns:a16="http://schemas.microsoft.com/office/drawing/2014/main" id="{519708CA-89E7-4A16-857E-F873C255D154}"/>
              </a:ext>
            </a:extLst>
          </p:cNvPr>
          <p:cNvPicPr>
            <a:picLocks noChangeAspect="1" noChangeArrowheads="1"/>
          </p:cNvPicPr>
          <p:nvPr>
            <p:custDataLst>
              <p:tags r:id="rId10"/>
            </p:custDataLst>
          </p:nvPr>
        </p:nvPicPr>
        <p:blipFill>
          <a:blip r:embed="rId15">
            <a:extLst>
              <a:ext uri="{28A0092B-C50C-407E-A947-70E740481C1C}">
                <a14:useLocalDpi xmlns:a14="http://schemas.microsoft.com/office/drawing/2010/main" val="0"/>
              </a:ext>
            </a:extLst>
          </a:blip>
          <a:srcRect/>
          <a:stretch>
            <a:fillRect/>
          </a:stretch>
        </p:blipFill>
        <p:spPr bwMode="auto">
          <a:xfrm>
            <a:off x="914400" y="5933210"/>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A_图片 29">
            <a:extLst>
              <a:ext uri="{FF2B5EF4-FFF2-40B4-BE49-F238E27FC236}">
                <a16:creationId xmlns:a16="http://schemas.microsoft.com/office/drawing/2014/main" id="{1CC52064-816B-4C4E-854A-925229DDE082}"/>
              </a:ext>
            </a:extLst>
          </p:cNvPr>
          <p:cNvPicPr>
            <a:picLocks noChangeAspect="1" noChangeArrowheads="1"/>
          </p:cNvPicPr>
          <p:nvPr>
            <p:custDataLst>
              <p:tags r:id="rId11"/>
            </p:custDataLst>
          </p:nvPr>
        </p:nvPicPr>
        <p:blipFill>
          <a:blip r:embed="rId16">
            <a:extLst>
              <a:ext uri="{28A0092B-C50C-407E-A947-70E740481C1C}">
                <a14:useLocalDpi xmlns:a14="http://schemas.microsoft.com/office/drawing/2010/main" val="0"/>
              </a:ext>
            </a:extLst>
          </a:blip>
          <a:srcRect/>
          <a:stretch>
            <a:fillRect/>
          </a:stretch>
        </p:blipFill>
        <p:spPr bwMode="auto">
          <a:xfrm>
            <a:off x="1020476" y="3980873"/>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2839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69"/>
                                        </p:tgtEl>
                                        <p:attrNameLst>
                                          <p:attrName>style.visibility</p:attrName>
                                        </p:attrNameLst>
                                      </p:cBhvr>
                                      <p:to>
                                        <p:strVal val="visible"/>
                                      </p:to>
                                    </p:set>
                                    <p:anim to="" calcmode="lin" valueType="num">
                                      <p:cBhvr>
                                        <p:cTn id="27" dur="700" fill="hold">
                                          <p:stCondLst>
                                            <p:cond delay="0"/>
                                          </p:stCondLst>
                                        </p:cTn>
                                        <p:tgtEl>
                                          <p:spTgt spid="45069"/>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69"/>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0"/>
                                        </p:tgtEl>
                                        <p:attrNameLst>
                                          <p:attrName>style.visibility</p:attrName>
                                        </p:attrNameLst>
                                      </p:cBhvr>
                                      <p:to>
                                        <p:strVal val="visible"/>
                                      </p:to>
                                    </p:set>
                                    <p:anim to="" calcmode="lin" valueType="num">
                                      <p:cBhvr>
                                        <p:cTn id="31" dur="700" fill="hold">
                                          <p:stCondLst>
                                            <p:cond delay="0"/>
                                          </p:stCondLst>
                                        </p:cTn>
                                        <p:tgtEl>
                                          <p:spTgt spid="45070"/>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5070"/>
                                        </p:tgtEl>
                                        <p:attrNameLst>
                                          <p:attrName>ppt_h</p:attrName>
                                        </p:attrNameLst>
                                      </p:cBhvr>
                                      <p:tavLst>
                                        <p:tav tm="0" fmla="#ppt_h-#ppt_h*((1.5-1.5*$)^3-(1.5-1.5*$)^2)">
                                          <p:val>
                                            <p:strVal val="0"/>
                                          </p:val>
                                        </p:tav>
                                        <p:tav tm="100000">
                                          <p:val>
                                            <p:strVal val="1"/>
                                          </p:val>
                                        </p:tav>
                                      </p:tavLst>
                                    </p:anim>
                                  </p:childTnLst>
                                </p:cTn>
                              </p:par>
                              <p:par>
                                <p:cTn id="33" presetID="0" presetClass="entr" presetSubtype="0" fill="hold" nodeType="withEffect">
                                  <p:stCondLst>
                                    <p:cond delay="0"/>
                                  </p:stCondLst>
                                  <p:iterate type="lt">
                                    <p:tmPct val="10000"/>
                                  </p:iterate>
                                  <p:childTnLst>
                                    <p:set>
                                      <p:cBhvr>
                                        <p:cTn id="34" dur="1" fill="hold">
                                          <p:stCondLst>
                                            <p:cond delay="0"/>
                                          </p:stCondLst>
                                        </p:cTn>
                                        <p:tgtEl>
                                          <p:spTgt spid="45071"/>
                                        </p:tgtEl>
                                        <p:attrNameLst>
                                          <p:attrName>style.visibility</p:attrName>
                                        </p:attrNameLst>
                                      </p:cBhvr>
                                      <p:to>
                                        <p:strVal val="visible"/>
                                      </p:to>
                                    </p:set>
                                    <p:anim to="" calcmode="lin" valueType="num">
                                      <p:cBhvr>
                                        <p:cTn id="35" dur="700" fill="hold">
                                          <p:stCondLst>
                                            <p:cond delay="0"/>
                                          </p:stCondLst>
                                        </p:cTn>
                                        <p:tgtEl>
                                          <p:spTgt spid="45071"/>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45071"/>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8914" name="PA_椭圆 15">
            <a:extLst>
              <a:ext uri="{FF2B5EF4-FFF2-40B4-BE49-F238E27FC236}">
                <a16:creationId xmlns:a16="http://schemas.microsoft.com/office/drawing/2014/main" id="{259A74BE-9ABD-4B9F-B423-C9822C252CDE}"/>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a:extLst>
              <a:ext uri="{FF2B5EF4-FFF2-40B4-BE49-F238E27FC236}">
                <a16:creationId xmlns:a16="http://schemas.microsoft.com/office/drawing/2014/main" id="{C52AA1C7-F8C5-419F-A658-EEDD269ECBC2}"/>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a:extLst>
              <a:ext uri="{FF2B5EF4-FFF2-40B4-BE49-F238E27FC236}">
                <a16:creationId xmlns:a16="http://schemas.microsoft.com/office/drawing/2014/main" id="{36F2E5C0-DFDF-4974-A05C-17F34A2C1AEF}"/>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a:extLst>
              <a:ext uri="{FF2B5EF4-FFF2-40B4-BE49-F238E27FC236}">
                <a16:creationId xmlns:a16="http://schemas.microsoft.com/office/drawing/2014/main" id="{7BFA50BA-B768-4C44-9D15-E54184A3416B}"/>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8" name="PA_椭圆 9">
            <a:extLst>
              <a:ext uri="{FF2B5EF4-FFF2-40B4-BE49-F238E27FC236}">
                <a16:creationId xmlns:a16="http://schemas.microsoft.com/office/drawing/2014/main" id="{197E79D9-C27A-48F3-8E0D-A98C3E940EA0}"/>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a:extLst>
              <a:ext uri="{FF2B5EF4-FFF2-40B4-BE49-F238E27FC236}">
                <a16:creationId xmlns:a16="http://schemas.microsoft.com/office/drawing/2014/main" id="{11717B1E-B50C-401E-93E8-602303F54820}"/>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a:extLst>
              <a:ext uri="{FF2B5EF4-FFF2-40B4-BE49-F238E27FC236}">
                <a16:creationId xmlns:a16="http://schemas.microsoft.com/office/drawing/2014/main" id="{A8843845-DD4B-4F7A-8E84-92BF6B2FF993}"/>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a:extLst>
              <a:ext uri="{FF2B5EF4-FFF2-40B4-BE49-F238E27FC236}">
                <a16:creationId xmlns:a16="http://schemas.microsoft.com/office/drawing/2014/main" id="{C8F5FBE8-7D02-4839-90B3-ABA07B29C3AF}"/>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a:extLst>
              <a:ext uri="{FF2B5EF4-FFF2-40B4-BE49-F238E27FC236}">
                <a16:creationId xmlns:a16="http://schemas.microsoft.com/office/drawing/2014/main" id="{99263421-9D6D-48FF-A197-348C8A26CFF1}"/>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a:extLst>
              <a:ext uri="{FF2B5EF4-FFF2-40B4-BE49-F238E27FC236}">
                <a16:creationId xmlns:a16="http://schemas.microsoft.com/office/drawing/2014/main" id="{BC641B5B-BE29-4E4A-9658-EFBCE0E6E94B}"/>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a:extLst>
              <a:ext uri="{FF2B5EF4-FFF2-40B4-BE49-F238E27FC236}">
                <a16:creationId xmlns:a16="http://schemas.microsoft.com/office/drawing/2014/main" id="{7B7E8620-B387-4DCA-943F-37D21281B39C}"/>
              </a:ext>
            </a:extLst>
          </p:cNvPr>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9900" b="1" noProof="0"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6</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8925" name="PA_文本框 17">
            <a:extLst>
              <a:ext uri="{FF2B5EF4-FFF2-40B4-BE49-F238E27FC236}">
                <a16:creationId xmlns:a16="http://schemas.microsoft.com/office/drawing/2014/main" id="{70EB27CC-3EF3-4666-BEEF-72331F828952}"/>
              </a:ext>
            </a:extLst>
          </p:cNvPr>
          <p:cNvSpPr>
            <a:spLocks noChangeArrowheads="1"/>
          </p:cNvSpPr>
          <p:nvPr>
            <p:custDataLst>
              <p:tags r:id="rId12"/>
            </p:custDataLst>
          </p:nvPr>
        </p:nvSpPr>
        <p:spPr bwMode="auto">
          <a:xfrm>
            <a:off x="7082086" y="1755556"/>
            <a:ext cx="15311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0" i="0" u="none" strike="noStrike" kern="1200" cap="none" spc="0" normalizeH="0" baseline="0" noProof="0" dirty="0">
                <a:ln>
                  <a:noFill/>
                </a:ln>
                <a:solidFill>
                  <a:srgbClr val="FFFFFF"/>
                </a:solidFill>
                <a:effectLst/>
                <a:uLnTx/>
                <a:uFillTx/>
                <a:ea typeface="宋体" panose="02010600030101010101" pitchFamily="2" charset="-122"/>
                <a:cs typeface="+mn-cs"/>
                <a:sym typeface="Calibri" panose="020F0502020204030204" pitchFamily="34" charset="0"/>
              </a:rPr>
              <a:t>UML</a:t>
            </a:r>
            <a:r>
              <a:rPr kumimoji="0" lang="zh-CN" altLang="en-US" sz="3600" b="0" i="0" u="none" strike="noStrike" kern="1200" cap="none" spc="0" normalizeH="0" baseline="0" noProof="0" dirty="0">
                <a:ln>
                  <a:noFill/>
                </a:ln>
                <a:solidFill>
                  <a:srgbClr val="FFFFFF"/>
                </a:solidFill>
                <a:effectLst/>
                <a:uLnTx/>
                <a:uFillTx/>
                <a:ea typeface="宋体" panose="02010600030101010101" pitchFamily="2" charset="-122"/>
                <a:cs typeface="+mn-cs"/>
                <a:sym typeface="Calibri" panose="020F0502020204030204" pitchFamily="34" charset="0"/>
              </a:rPr>
              <a:t>图</a:t>
            </a:r>
            <a:endParaRPr kumimoji="0" lang="en-US" altLang="zh-CN"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285677811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8914"/>
                                        </p:tgtEl>
                                        <p:attrNameLst>
                                          <p:attrName>style.visibility</p:attrName>
                                        </p:attrNameLst>
                                      </p:cBhvr>
                                      <p:to>
                                        <p:strVal val="visible"/>
                                      </p:to>
                                    </p:set>
                                    <p:anim to="" calcmode="lin" valueType="num">
                                      <p:cBhvr>
                                        <p:cTn id="7" dur="750" fill="hold">
                                          <p:stCondLst>
                                            <p:cond delay="0"/>
                                          </p:stCondLst>
                                        </p:cTn>
                                        <p:tgtEl>
                                          <p:spTgt spid="3891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8914"/>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8915"/>
                                        </p:tgtEl>
                                        <p:attrNameLst>
                                          <p:attrName>style.visibility</p:attrName>
                                        </p:attrNameLst>
                                      </p:cBhvr>
                                      <p:to>
                                        <p:strVal val="visible"/>
                                      </p:to>
                                    </p:set>
                                    <p:anim to="" calcmode="lin" valueType="num">
                                      <p:cBhvr>
                                        <p:cTn id="11" dur="750" fill="hold">
                                          <p:stCondLst>
                                            <p:cond delay="0"/>
                                          </p:stCondLst>
                                        </p:cTn>
                                        <p:tgtEl>
                                          <p:spTgt spid="3891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8915"/>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8916"/>
                                        </p:tgtEl>
                                        <p:attrNameLst>
                                          <p:attrName>style.visibility</p:attrName>
                                        </p:attrNameLst>
                                      </p:cBhvr>
                                      <p:to>
                                        <p:strVal val="visible"/>
                                      </p:to>
                                    </p:set>
                                    <p:anim to="" calcmode="lin" valueType="num">
                                      <p:cBhvr>
                                        <p:cTn id="15" dur="750" fill="hold">
                                          <p:stCondLst>
                                            <p:cond delay="0"/>
                                          </p:stCondLst>
                                        </p:cTn>
                                        <p:tgtEl>
                                          <p:spTgt spid="3891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8916"/>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8917"/>
                                        </p:tgtEl>
                                        <p:attrNameLst>
                                          <p:attrName>style.visibility</p:attrName>
                                        </p:attrNameLst>
                                      </p:cBhvr>
                                      <p:to>
                                        <p:strVal val="visible"/>
                                      </p:to>
                                    </p:set>
                                    <p:anim to="" calcmode="lin" valueType="num">
                                      <p:cBhvr>
                                        <p:cTn id="19" dur="750" fill="hold">
                                          <p:stCondLst>
                                            <p:cond delay="0"/>
                                          </p:stCondLst>
                                        </p:cTn>
                                        <p:tgtEl>
                                          <p:spTgt spid="3891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8917"/>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8918"/>
                                        </p:tgtEl>
                                        <p:attrNameLst>
                                          <p:attrName>style.visibility</p:attrName>
                                        </p:attrNameLst>
                                      </p:cBhvr>
                                      <p:to>
                                        <p:strVal val="visible"/>
                                      </p:to>
                                    </p:set>
                                    <p:anim to="" calcmode="lin" valueType="num">
                                      <p:cBhvr>
                                        <p:cTn id="23" dur="750" fill="hold">
                                          <p:stCondLst>
                                            <p:cond delay="0"/>
                                          </p:stCondLst>
                                        </p:cTn>
                                        <p:tgtEl>
                                          <p:spTgt spid="3891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8918"/>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8919"/>
                                        </p:tgtEl>
                                        <p:attrNameLst>
                                          <p:attrName>style.visibility</p:attrName>
                                        </p:attrNameLst>
                                      </p:cBhvr>
                                      <p:to>
                                        <p:strVal val="visible"/>
                                      </p:to>
                                    </p:set>
                                    <p:anim to="" calcmode="lin" valueType="num">
                                      <p:cBhvr>
                                        <p:cTn id="27" dur="750" fill="hold">
                                          <p:stCondLst>
                                            <p:cond delay="0"/>
                                          </p:stCondLst>
                                        </p:cTn>
                                        <p:tgtEl>
                                          <p:spTgt spid="3891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8919"/>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8920"/>
                                        </p:tgtEl>
                                        <p:attrNameLst>
                                          <p:attrName>style.visibility</p:attrName>
                                        </p:attrNameLst>
                                      </p:cBhvr>
                                      <p:to>
                                        <p:strVal val="visible"/>
                                      </p:to>
                                    </p:set>
                                    <p:anim to="" calcmode="lin" valueType="num">
                                      <p:cBhvr>
                                        <p:cTn id="31" dur="750" fill="hold">
                                          <p:stCondLst>
                                            <p:cond delay="0"/>
                                          </p:stCondLst>
                                        </p:cTn>
                                        <p:tgtEl>
                                          <p:spTgt spid="3892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8920"/>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921"/>
                                        </p:tgtEl>
                                        <p:attrNameLst>
                                          <p:attrName>style.visibility</p:attrName>
                                        </p:attrNameLst>
                                      </p:cBhvr>
                                      <p:to>
                                        <p:strVal val="visible"/>
                                      </p:to>
                                    </p:set>
                                    <p:anim to="" calcmode="lin" valueType="num">
                                      <p:cBhvr>
                                        <p:cTn id="35" dur="750" fill="hold">
                                          <p:stCondLst>
                                            <p:cond delay="0"/>
                                          </p:stCondLst>
                                        </p:cTn>
                                        <p:tgtEl>
                                          <p:spTgt spid="3892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8921"/>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8922"/>
                                        </p:tgtEl>
                                        <p:attrNameLst>
                                          <p:attrName>style.visibility</p:attrName>
                                        </p:attrNameLst>
                                      </p:cBhvr>
                                      <p:to>
                                        <p:strVal val="visible"/>
                                      </p:to>
                                    </p:set>
                                    <p:anim to="" calcmode="lin" valueType="num">
                                      <p:cBhvr>
                                        <p:cTn id="39" dur="750" fill="hold">
                                          <p:stCondLst>
                                            <p:cond delay="0"/>
                                          </p:stCondLst>
                                        </p:cTn>
                                        <p:tgtEl>
                                          <p:spTgt spid="389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8922"/>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8923"/>
                                        </p:tgtEl>
                                        <p:attrNameLst>
                                          <p:attrName>style.visibility</p:attrName>
                                        </p:attrNameLst>
                                      </p:cBhvr>
                                      <p:to>
                                        <p:strVal val="visible"/>
                                      </p:to>
                                    </p:set>
                                    <p:anim to="" calcmode="lin" valueType="num">
                                      <p:cBhvr>
                                        <p:cTn id="43" dur="750" fill="hold">
                                          <p:stCondLst>
                                            <p:cond delay="0"/>
                                          </p:stCondLst>
                                        </p:cTn>
                                        <p:tgtEl>
                                          <p:spTgt spid="389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8923"/>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8924"/>
                                        </p:tgtEl>
                                        <p:attrNameLst>
                                          <p:attrName>style.visibility</p:attrName>
                                        </p:attrNameLst>
                                      </p:cBhvr>
                                      <p:to>
                                        <p:strVal val="visible"/>
                                      </p:to>
                                    </p:set>
                                    <p:anim to="" calcmode="lin" valueType="num">
                                      <p:cBhvr>
                                        <p:cTn id="47" dur="750" fill="hold">
                                          <p:stCondLst>
                                            <p:cond delay="0"/>
                                          </p:stCondLst>
                                        </p:cTn>
                                        <p:tgtEl>
                                          <p:spTgt spid="389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8924"/>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8925"/>
                                        </p:tgtEl>
                                        <p:attrNameLst>
                                          <p:attrName>style.visibility</p:attrName>
                                        </p:attrNameLst>
                                      </p:cBhvr>
                                      <p:to>
                                        <p:strVal val="visible"/>
                                      </p:to>
                                    </p:set>
                                    <p:anim to="" calcmode="lin" valueType="num">
                                      <p:cBhvr>
                                        <p:cTn id="51" dur="750" fill="hold">
                                          <p:stCondLst>
                                            <p:cond delay="0"/>
                                          </p:stCondLst>
                                        </p:cTn>
                                        <p:tgtEl>
                                          <p:spTgt spid="3892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38925"/>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6" grpId="0" animBg="1" autoUpdateAnimBg="0"/>
      <p:bldP spid="38917" grpId="0" animBg="1" autoUpdateAnimBg="0"/>
      <p:bldP spid="38918" grpId="0" animBg="1" autoUpdateAnimBg="0"/>
      <p:bldP spid="38919" grpId="0" animBg="1" autoUpdateAnimBg="0"/>
      <p:bldP spid="38920" grpId="0" animBg="1" autoUpdateAnimBg="0"/>
      <p:bldP spid="38921" grpId="0" animBg="1" autoUpdateAnimBg="0"/>
      <p:bldP spid="38922" grpId="0" animBg="1" autoUpdateAnimBg="0"/>
      <p:bldP spid="38923" grpId="0" animBg="1" autoUpdateAnimBg="0"/>
      <p:bldP spid="38924" grpId="0"/>
      <p:bldP spid="38925" grpId="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724890" y="8516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1.6  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图</a:t>
            </a: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1845683" y="1720850"/>
            <a:ext cx="9945686" cy="203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1</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）用例图</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a:buNone/>
            </a:pPr>
            <a:r>
              <a:rPr lang="zh-CN" altLang="zh-CN" sz="2000" dirty="0">
                <a:solidFill>
                  <a:srgbClr val="000000"/>
                </a:solidFill>
                <a:latin typeface="等线" panose="02010600030101010101" pitchFamily="2" charset="-122"/>
                <a:ea typeface="等线" panose="02010600030101010101" pitchFamily="2" charset="-122"/>
              </a:rPr>
              <a:t>用例图是从用户角度描述系统功能，并指出各功能的操作者。用例图是</a:t>
            </a:r>
            <a:r>
              <a:rPr lang="en-US" altLang="zh-CN" sz="2000" dirty="0">
                <a:solidFill>
                  <a:srgbClr val="000000"/>
                </a:solidFill>
                <a:latin typeface="等线" panose="02010600030101010101" pitchFamily="2" charset="-122"/>
                <a:ea typeface="等线" panose="02010600030101010101" pitchFamily="2" charset="-122"/>
              </a:rPr>
              <a:t>UML</a:t>
            </a:r>
            <a:r>
              <a:rPr lang="zh-CN" altLang="zh-CN" sz="2000" dirty="0">
                <a:solidFill>
                  <a:srgbClr val="000000"/>
                </a:solidFill>
                <a:latin typeface="等线" panose="02010600030101010101" pitchFamily="2" charset="-122"/>
                <a:ea typeface="等线" panose="02010600030101010101" pitchFamily="2" charset="-122"/>
              </a:rPr>
              <a:t>中最简单也是最复杂的一种图。说它简单是因为它采用了面向对象的思想，基于用户角度来描述系统，绘制非常容易，图新表示直观并且容易理解。说它复杂是因为用例图往往不容易控制，要么过于复杂，要么过于简单。用例图展示了一组用例、参与者以及他们之间的关系，如图</a:t>
            </a:r>
            <a:r>
              <a:rPr lang="en-US" altLang="zh-CN" sz="2000" dirty="0">
                <a:solidFill>
                  <a:srgbClr val="000000"/>
                </a:solidFill>
                <a:latin typeface="等线" panose="02010600030101010101" pitchFamily="2" charset="-122"/>
                <a:ea typeface="等线" panose="02010600030101010101" pitchFamily="2" charset="-122"/>
              </a:rPr>
              <a:t>1.5</a:t>
            </a:r>
            <a:r>
              <a:rPr lang="zh-CN" altLang="zh-CN" sz="2000" dirty="0">
                <a:solidFill>
                  <a:srgbClr val="000000"/>
                </a:solidFill>
                <a:latin typeface="等线" panose="02010600030101010101" pitchFamily="2" charset="-122"/>
                <a:ea typeface="等线" panose="02010600030101010101" pitchFamily="2" charset="-122"/>
              </a:rPr>
              <a:t>所示。</a:t>
            </a:r>
          </a:p>
        </p:txBody>
      </p:sp>
      <p:pic>
        <p:nvPicPr>
          <p:cNvPr id="45073" name="PA_图片 31">
            <a:extLst>
              <a:ext uri="{FF2B5EF4-FFF2-40B4-BE49-F238E27FC236}">
                <a16:creationId xmlns:a16="http://schemas.microsoft.com/office/drawing/2014/main" id="{EF55A6F2-8886-4B09-B341-A9727BC94557}"/>
              </a:ext>
            </a:extLst>
          </p:cNvPr>
          <p:cNvPicPr>
            <a:picLocks noChangeAspect="1" noChangeArrowheads="1"/>
          </p:cNvPicPr>
          <p:nvPr>
            <p:custDataLst>
              <p:tags r:id="rId7"/>
            </p:custDataLst>
          </p:nvPr>
        </p:nvPicPr>
        <p:blipFill>
          <a:blip r:embed="rId11">
            <a:extLst>
              <a:ext uri="{28A0092B-C50C-407E-A947-70E740481C1C}">
                <a14:useLocalDpi xmlns:a14="http://schemas.microsoft.com/office/drawing/2010/main" val="0"/>
              </a:ext>
            </a:extLst>
          </a:blip>
          <a:srcRect/>
          <a:stretch>
            <a:fillRect/>
          </a:stretch>
        </p:blipFill>
        <p:spPr bwMode="auto">
          <a:xfrm>
            <a:off x="1067594" y="2739077"/>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PA_文本框 95">
            <a:extLst>
              <a:ext uri="{FF2B5EF4-FFF2-40B4-BE49-F238E27FC236}">
                <a16:creationId xmlns:a16="http://schemas.microsoft.com/office/drawing/2014/main" id="{A945E773-D932-49A1-A3B7-6BE6A84EC3F3}"/>
              </a:ext>
            </a:extLst>
          </p:cNvPr>
          <p:cNvSpPr>
            <a:spLocks noChangeArrowheads="1"/>
          </p:cNvSpPr>
          <p:nvPr>
            <p:custDataLst>
              <p:tags r:id="rId8"/>
            </p:custDataLst>
          </p:nvPr>
        </p:nvSpPr>
        <p:spPr bwMode="auto">
          <a:xfrm>
            <a:off x="457200" y="767110"/>
            <a:ext cx="1272265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fontAlgn="base">
              <a:lnSpc>
                <a:spcPct val="100000"/>
              </a:lnSpc>
              <a:spcBef>
                <a:spcPct val="0"/>
              </a:spcBef>
              <a:spcAft>
                <a:spcPct val="0"/>
              </a:spcAft>
              <a:buNone/>
              <a:defRPr/>
            </a:pPr>
            <a:r>
              <a:rPr kumimoji="0" lang="en-US" altLang="zh-CN" sz="1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lang="en-US" altLang="zh-CN" sz="2000" dirty="0">
                <a:solidFill>
                  <a:srgbClr val="000000"/>
                </a:solidFill>
                <a:latin typeface="等线" panose="02010600030101010101" pitchFamily="2" charset="-122"/>
                <a:ea typeface="等线" panose="02010600030101010101" pitchFamily="2" charset="-122"/>
              </a:rPr>
              <a:t>UML</a:t>
            </a:r>
            <a:r>
              <a:rPr lang="zh-CN" altLang="zh-CN" sz="2000" dirty="0">
                <a:solidFill>
                  <a:srgbClr val="000000"/>
                </a:solidFill>
                <a:latin typeface="等线" panose="02010600030101010101" pitchFamily="2" charset="-122"/>
                <a:ea typeface="等线" panose="02010600030101010101" pitchFamily="2" charset="-122"/>
              </a:rPr>
              <a:t>图是描述</a:t>
            </a:r>
            <a:r>
              <a:rPr lang="en-US" altLang="zh-CN" sz="2000" dirty="0">
                <a:solidFill>
                  <a:srgbClr val="000000"/>
                </a:solidFill>
                <a:latin typeface="等线" panose="02010600030101010101" pitchFamily="2" charset="-122"/>
                <a:ea typeface="等线" panose="02010600030101010101" pitchFamily="2" charset="-122"/>
              </a:rPr>
              <a:t>UML</a:t>
            </a:r>
            <a:r>
              <a:rPr lang="zh-CN" altLang="zh-CN" sz="2000" dirty="0">
                <a:solidFill>
                  <a:srgbClr val="000000"/>
                </a:solidFill>
                <a:latin typeface="等线" panose="02010600030101010101" pitchFamily="2" charset="-122"/>
                <a:ea typeface="等线" panose="02010600030101010101" pitchFamily="2" charset="-122"/>
              </a:rPr>
              <a:t>视图内容的图形。</a:t>
            </a:r>
            <a:endParaRPr lang="en-US" altLang="zh-CN" sz="2000" dirty="0">
              <a:solidFill>
                <a:srgbClr val="000000"/>
              </a:solidFill>
              <a:latin typeface="等线" panose="02010600030101010101" pitchFamily="2" charset="-122"/>
              <a:ea typeface="等线" panose="02010600030101010101" pitchFamily="2" charset="-122"/>
            </a:endParaRPr>
          </a:p>
          <a:p>
            <a:pPr fontAlgn="base">
              <a:lnSpc>
                <a:spcPct val="100000"/>
              </a:lnSpc>
              <a:spcBef>
                <a:spcPct val="0"/>
              </a:spcBef>
              <a:spcAft>
                <a:spcPct val="0"/>
              </a:spcAft>
              <a:buNone/>
              <a:defRPr/>
            </a:pPr>
            <a:r>
              <a:rPr lang="en-US" altLang="zh-CN" sz="2000" dirty="0">
                <a:solidFill>
                  <a:srgbClr val="000000"/>
                </a:solidFill>
                <a:latin typeface="等线" panose="02010600030101010101" pitchFamily="2" charset="-122"/>
                <a:ea typeface="等线" panose="02010600030101010101" pitchFamily="2" charset="-122"/>
              </a:rPr>
              <a:t>       UML</a:t>
            </a:r>
            <a:r>
              <a:rPr lang="zh-CN" altLang="zh-CN" sz="2000" dirty="0">
                <a:solidFill>
                  <a:srgbClr val="000000"/>
                </a:solidFill>
                <a:latin typeface="等线" panose="02010600030101010101" pitchFamily="2" charset="-122"/>
                <a:ea typeface="等线" panose="02010600030101010101" pitchFamily="2" charset="-122"/>
              </a:rPr>
              <a:t>有</a:t>
            </a:r>
            <a:r>
              <a:rPr lang="en-US" altLang="zh-CN" sz="2000" dirty="0">
                <a:solidFill>
                  <a:srgbClr val="000000"/>
                </a:solidFill>
                <a:latin typeface="等线" panose="02010600030101010101" pitchFamily="2" charset="-122"/>
                <a:ea typeface="等线" panose="02010600030101010101" pitchFamily="2" charset="-122"/>
              </a:rPr>
              <a:t>13</a:t>
            </a:r>
            <a:r>
              <a:rPr lang="zh-CN" altLang="zh-CN" sz="2000" dirty="0">
                <a:solidFill>
                  <a:srgbClr val="000000"/>
                </a:solidFill>
                <a:latin typeface="等线" panose="02010600030101010101" pitchFamily="2" charset="-122"/>
                <a:ea typeface="等线" panose="02010600030101010101" pitchFamily="2" charset="-122"/>
              </a:rPr>
              <a:t>种不同的图，通过它们的相互组合供被建模系统的所有视图。</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endParaRPr>
          </a:p>
        </p:txBody>
      </p:sp>
      <p:pic>
        <p:nvPicPr>
          <p:cNvPr id="18" name="Picture 4">
            <a:extLst>
              <a:ext uri="{FF2B5EF4-FFF2-40B4-BE49-F238E27FC236}">
                <a16:creationId xmlns:a16="http://schemas.microsoft.com/office/drawing/2014/main" id="{C08776A1-ACDC-4F4E-AF1B-FF457EDB02D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l="4895" t="4445" r="5225" b="5511"/>
          <a:stretch>
            <a:fillRect/>
          </a:stretch>
        </p:blipFill>
        <p:spPr>
          <a:xfrm>
            <a:off x="4686981" y="3757305"/>
            <a:ext cx="2233612" cy="2838080"/>
          </a:xfrm>
          <a:prstGeom prst="rect">
            <a:avLst/>
          </a:prstGeom>
          <a:ln/>
        </p:spPr>
      </p:pic>
      <p:sp>
        <p:nvSpPr>
          <p:cNvPr id="19" name="Rectangle 5">
            <a:extLst>
              <a:ext uri="{FF2B5EF4-FFF2-40B4-BE49-F238E27FC236}">
                <a16:creationId xmlns:a16="http://schemas.microsoft.com/office/drawing/2014/main" id="{B7046247-5EF8-4F29-9DBF-4E331968AC5E}"/>
              </a:ext>
            </a:extLst>
          </p:cNvPr>
          <p:cNvSpPr>
            <a:spLocks noChangeArrowheads="1"/>
          </p:cNvSpPr>
          <p:nvPr/>
        </p:nvSpPr>
        <p:spPr bwMode="auto">
          <a:xfrm>
            <a:off x="5498721" y="6595385"/>
            <a:ext cx="1194558"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400" b="1" dirty="0">
                <a:solidFill>
                  <a:srgbClr val="000000"/>
                </a:solidFill>
                <a:latin typeface="等线" panose="02010600030101010101" pitchFamily="2" charset="-122"/>
                <a:ea typeface="等线" panose="02010600030101010101" pitchFamily="2" charset="-122"/>
                <a:sym typeface="Calibri" panose="020F0502020204030204" pitchFamily="34" charset="0"/>
              </a:rPr>
              <a:t>图</a:t>
            </a:r>
            <a:r>
              <a:rPr lang="en-US" altLang="zh-CN" sz="1400" b="1" dirty="0">
                <a:solidFill>
                  <a:srgbClr val="000000"/>
                </a:solidFill>
                <a:latin typeface="等线" panose="02010600030101010101" pitchFamily="2" charset="-122"/>
                <a:ea typeface="等线" panose="02010600030101010101" pitchFamily="2" charset="-122"/>
                <a:sym typeface="Calibri" panose="020F0502020204030204" pitchFamily="34" charset="0"/>
              </a:rPr>
              <a:t>1.5 </a:t>
            </a:r>
            <a:r>
              <a:rPr lang="zh-CN" altLang="en-US" sz="1400" b="1" dirty="0">
                <a:solidFill>
                  <a:srgbClr val="000000"/>
                </a:solidFill>
                <a:latin typeface="等线" panose="02010600030101010101" pitchFamily="2" charset="-122"/>
                <a:ea typeface="等线" panose="02010600030101010101" pitchFamily="2" charset="-122"/>
                <a:sym typeface="Calibri" panose="020F0502020204030204" pitchFamily="34" charset="0"/>
              </a:rPr>
              <a:t>用例图</a:t>
            </a:r>
          </a:p>
        </p:txBody>
      </p:sp>
    </p:spTree>
    <p:extLst>
      <p:ext uri="{BB962C8B-B14F-4D97-AF65-F5344CB8AC3E}">
        <p14:creationId xmlns:p14="http://schemas.microsoft.com/office/powerpoint/2010/main" val="26827063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73"/>
                                        </p:tgtEl>
                                        <p:attrNameLst>
                                          <p:attrName>style.visibility</p:attrName>
                                        </p:attrNameLst>
                                      </p:cBhvr>
                                      <p:to>
                                        <p:strVal val="visible"/>
                                      </p:to>
                                    </p:set>
                                    <p:anim to="" calcmode="lin" valueType="num">
                                      <p:cBhvr>
                                        <p:cTn id="27" dur="700" fill="hold">
                                          <p:stCondLst>
                                            <p:cond delay="0"/>
                                          </p:stCondLst>
                                        </p:cTn>
                                        <p:tgtEl>
                                          <p:spTgt spid="4507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73"/>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724890" y="8516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1.6  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图</a:t>
            </a:r>
          </a:p>
        </p:txBody>
      </p:sp>
      <p:sp>
        <p:nvSpPr>
          <p:cNvPr id="12" name="PA_文本框 22">
            <a:extLst>
              <a:ext uri="{FF2B5EF4-FFF2-40B4-BE49-F238E27FC236}">
                <a16:creationId xmlns:a16="http://schemas.microsoft.com/office/drawing/2014/main" id="{B9321FF1-2FBD-448C-8C6A-2D3F233C1A58}"/>
              </a:ext>
            </a:extLst>
          </p:cNvPr>
          <p:cNvSpPr>
            <a:spLocks noChangeArrowheads="1"/>
          </p:cNvSpPr>
          <p:nvPr>
            <p:custDataLst>
              <p:tags r:id="rId6"/>
            </p:custDataLst>
          </p:nvPr>
        </p:nvSpPr>
        <p:spPr bwMode="auto">
          <a:xfrm>
            <a:off x="1868858" y="1262224"/>
            <a:ext cx="9810010" cy="148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C06C84"/>
                </a:solidFill>
              </a:rPr>
              <a:t>（</a:t>
            </a:r>
            <a:r>
              <a:rPr lang="en-US" altLang="zh-CN" b="1" dirty="0">
                <a:solidFill>
                  <a:srgbClr val="C06C84"/>
                </a:solidFill>
              </a:rPr>
              <a:t>2</a:t>
            </a:r>
            <a:r>
              <a:rPr lang="zh-CN" altLang="en-US" b="1" dirty="0">
                <a:solidFill>
                  <a:srgbClr val="C06C84"/>
                </a:solidFill>
              </a:rPr>
              <a:t>）类图</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a:buNone/>
            </a:pPr>
            <a:r>
              <a:rPr lang="zh-CN" altLang="zh-CN" sz="2000" dirty="0">
                <a:solidFill>
                  <a:srgbClr val="000000"/>
                </a:solidFill>
                <a:latin typeface="等线" panose="02010600030101010101" pitchFamily="2" charset="-122"/>
                <a:ea typeface="等线" panose="02010600030101010101" pitchFamily="2" charset="-122"/>
              </a:rPr>
              <a:t>类图是</a:t>
            </a:r>
            <a:r>
              <a:rPr lang="en-US" altLang="zh-CN" sz="2000" dirty="0">
                <a:solidFill>
                  <a:srgbClr val="000000"/>
                </a:solidFill>
                <a:latin typeface="等线" panose="02010600030101010101" pitchFamily="2" charset="-122"/>
                <a:ea typeface="等线" panose="02010600030101010101" pitchFamily="2" charset="-122"/>
              </a:rPr>
              <a:t>UML</a:t>
            </a:r>
            <a:r>
              <a:rPr lang="zh-CN" altLang="zh-CN" sz="2000" dirty="0">
                <a:solidFill>
                  <a:srgbClr val="000000"/>
                </a:solidFill>
                <a:latin typeface="等线" panose="02010600030101010101" pitchFamily="2" charset="-122"/>
                <a:ea typeface="等线" panose="02010600030101010101" pitchFamily="2" charset="-122"/>
              </a:rPr>
              <a:t>面向对象中最常用的一种图，类图可以帮助人们更直观地了解一个系统地体系结构。通过关系和类表示地类图，可以图形化地描述一个系统地设计部分，如图</a:t>
            </a:r>
            <a:r>
              <a:rPr lang="en-US" altLang="zh-CN" sz="2000" dirty="0">
                <a:solidFill>
                  <a:srgbClr val="000000"/>
                </a:solidFill>
                <a:latin typeface="等线" panose="02010600030101010101" pitchFamily="2" charset="-122"/>
                <a:ea typeface="等线" panose="02010600030101010101" pitchFamily="2" charset="-122"/>
              </a:rPr>
              <a:t>1.6</a:t>
            </a:r>
            <a:r>
              <a:rPr lang="zh-CN" altLang="zh-CN" sz="2000" dirty="0">
                <a:solidFill>
                  <a:srgbClr val="000000"/>
                </a:solidFill>
                <a:latin typeface="等线" panose="02010600030101010101" pitchFamily="2" charset="-122"/>
                <a:ea typeface="等线" panose="02010600030101010101" pitchFamily="2" charset="-122"/>
              </a:rPr>
              <a:t>所示。</a:t>
            </a:r>
          </a:p>
        </p:txBody>
      </p:sp>
      <p:pic>
        <p:nvPicPr>
          <p:cNvPr id="13" name="PA_图片 30">
            <a:extLst>
              <a:ext uri="{FF2B5EF4-FFF2-40B4-BE49-F238E27FC236}">
                <a16:creationId xmlns:a16="http://schemas.microsoft.com/office/drawing/2014/main" id="{3AD96A96-51C5-47CC-91CC-3CDD76C2AAE2}"/>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1150144" y="2003452"/>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a:extLst>
              <a:ext uri="{FF2B5EF4-FFF2-40B4-BE49-F238E27FC236}">
                <a16:creationId xmlns:a16="http://schemas.microsoft.com/office/drawing/2014/main" id="{04AF372E-5BA0-4EF9-9AEC-92CBEC58DC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7751" t="7753" r="8380" b="8379"/>
          <a:stretch>
            <a:fillRect/>
          </a:stretch>
        </p:blipFill>
        <p:spPr>
          <a:xfrm>
            <a:off x="4669631" y="2832653"/>
            <a:ext cx="2852737" cy="3490912"/>
          </a:xfrm>
          <a:prstGeom prst="rect">
            <a:avLst/>
          </a:prstGeom>
          <a:ln/>
        </p:spPr>
      </p:pic>
      <p:sp>
        <p:nvSpPr>
          <p:cNvPr id="15" name="Rectangle 5">
            <a:extLst>
              <a:ext uri="{FF2B5EF4-FFF2-40B4-BE49-F238E27FC236}">
                <a16:creationId xmlns:a16="http://schemas.microsoft.com/office/drawing/2014/main" id="{94641A0E-1FCC-4147-ACC1-F81F9B290919}"/>
              </a:ext>
            </a:extLst>
          </p:cNvPr>
          <p:cNvSpPr>
            <a:spLocks noChangeArrowheads="1"/>
          </p:cNvSpPr>
          <p:nvPr/>
        </p:nvSpPr>
        <p:spPr bwMode="auto">
          <a:xfrm>
            <a:off x="5510213" y="6323565"/>
            <a:ext cx="1015021"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400" b="1" dirty="0">
                <a:solidFill>
                  <a:srgbClr val="000000"/>
                </a:solidFill>
                <a:latin typeface="等线" panose="02010600030101010101" pitchFamily="2" charset="-122"/>
                <a:ea typeface="等线" panose="02010600030101010101" pitchFamily="2" charset="-122"/>
              </a:rPr>
              <a:t>图</a:t>
            </a:r>
            <a:r>
              <a:rPr lang="en-US" altLang="zh-CN" sz="1400" b="1" dirty="0">
                <a:solidFill>
                  <a:srgbClr val="000000"/>
                </a:solidFill>
                <a:latin typeface="等线" panose="02010600030101010101" pitchFamily="2" charset="-122"/>
                <a:ea typeface="等线" panose="02010600030101010101" pitchFamily="2" charset="-122"/>
              </a:rPr>
              <a:t>1.6 </a:t>
            </a:r>
            <a:r>
              <a:rPr lang="zh-CN" altLang="en-US" sz="1400" b="1" dirty="0">
                <a:solidFill>
                  <a:srgbClr val="000000"/>
                </a:solidFill>
                <a:latin typeface="等线" panose="02010600030101010101" pitchFamily="2" charset="-122"/>
                <a:ea typeface="等线" panose="02010600030101010101" pitchFamily="2" charset="-122"/>
              </a:rPr>
              <a:t>类图</a:t>
            </a:r>
          </a:p>
        </p:txBody>
      </p:sp>
    </p:spTree>
    <p:extLst>
      <p:ext uri="{BB962C8B-B14F-4D97-AF65-F5344CB8AC3E}">
        <p14:creationId xmlns:p14="http://schemas.microsoft.com/office/powerpoint/2010/main" val="3873726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to="" calcmode="lin" valueType="num">
                                      <p:cBhvr>
                                        <p:cTn id="27" dur="700" fill="hold">
                                          <p:stCondLst>
                                            <p:cond delay="0"/>
                                          </p:stCondLst>
                                        </p:cTn>
                                        <p:tgtEl>
                                          <p:spTgt spid="1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13"/>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724890" y="8516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1.6  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图</a:t>
            </a:r>
          </a:p>
        </p:txBody>
      </p:sp>
      <p:sp>
        <p:nvSpPr>
          <p:cNvPr id="11" name="PA_文本框 23">
            <a:extLst>
              <a:ext uri="{FF2B5EF4-FFF2-40B4-BE49-F238E27FC236}">
                <a16:creationId xmlns:a16="http://schemas.microsoft.com/office/drawing/2014/main" id="{A5E57229-06EF-4735-81A3-CB3BE1CFAC1D}"/>
              </a:ext>
            </a:extLst>
          </p:cNvPr>
          <p:cNvSpPr>
            <a:spLocks noChangeArrowheads="1"/>
          </p:cNvSpPr>
          <p:nvPr>
            <p:custDataLst>
              <p:tags r:id="rId6"/>
            </p:custDataLst>
          </p:nvPr>
        </p:nvSpPr>
        <p:spPr bwMode="auto">
          <a:xfrm>
            <a:off x="2451628" y="997245"/>
            <a:ext cx="9087229" cy="148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F67280"/>
                </a:solidFill>
              </a:rPr>
              <a:t>（</a:t>
            </a:r>
            <a:r>
              <a:rPr lang="en-US" altLang="zh-CN" b="1" dirty="0">
                <a:solidFill>
                  <a:srgbClr val="F67280"/>
                </a:solidFill>
              </a:rPr>
              <a:t>3</a:t>
            </a:r>
            <a:r>
              <a:rPr lang="zh-CN" altLang="en-US" b="1" dirty="0">
                <a:solidFill>
                  <a:srgbClr val="F67280"/>
                </a:solidFill>
              </a:rPr>
              <a:t>）对象图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algn="just">
              <a:buNone/>
            </a:pPr>
            <a:r>
              <a:rPr lang="en-US" altLang="zh-CN" sz="2000" dirty="0">
                <a:solidFill>
                  <a:srgbClr val="000000"/>
                </a:solidFill>
                <a:latin typeface="等线" panose="02010600030101010101" pitchFamily="2" charset="-122"/>
                <a:ea typeface="等线" panose="02010600030101010101" pitchFamily="2" charset="-122"/>
              </a:rPr>
              <a:t>UML</a:t>
            </a:r>
            <a:r>
              <a:rPr lang="zh-CN" altLang="zh-CN" sz="2000" dirty="0">
                <a:solidFill>
                  <a:srgbClr val="000000"/>
                </a:solidFill>
                <a:latin typeface="等线" panose="02010600030101010101" pitchFamily="2" charset="-122"/>
                <a:ea typeface="等线" panose="02010600030101010101" pitchFamily="2" charset="-122"/>
              </a:rPr>
              <a:t>面向对象中对象图是类图地实例，几乎使用与类图完全相同的标识。它们的不同点在于对象图显示类的多个对象实例，而不是实例的类。一个对象图是类图的一个实例。由于对象存在生命周期，因此对象图只能在系统某一时间段存在。</a:t>
            </a:r>
          </a:p>
        </p:txBody>
      </p:sp>
      <p:pic>
        <p:nvPicPr>
          <p:cNvPr id="16" name="PA_图片 27">
            <a:extLst>
              <a:ext uri="{FF2B5EF4-FFF2-40B4-BE49-F238E27FC236}">
                <a16:creationId xmlns:a16="http://schemas.microsoft.com/office/drawing/2014/main" id="{FE41556F-6335-43D6-93DF-247157BF5462}"/>
              </a:ext>
            </a:extLst>
          </p:cNvPr>
          <p:cNvPicPr>
            <a:picLocks noChangeAspect="1" noChangeArrowheads="1"/>
          </p:cNvPicPr>
          <p:nvPr>
            <p:custDataLst>
              <p:tags r:id="rId7"/>
            </p:custDataLst>
          </p:nvPr>
        </p:nvPicPr>
        <p:blipFill>
          <a:blip r:embed="rId12">
            <a:extLst>
              <a:ext uri="{28A0092B-C50C-407E-A947-70E740481C1C}">
                <a14:useLocalDpi xmlns:a14="http://schemas.microsoft.com/office/drawing/2010/main" val="0"/>
              </a:ext>
            </a:extLst>
          </a:blip>
          <a:srcRect/>
          <a:stretch>
            <a:fillRect/>
          </a:stretch>
        </p:blipFill>
        <p:spPr bwMode="auto">
          <a:xfrm>
            <a:off x="1530350" y="1709217"/>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A_文本框 24">
            <a:extLst>
              <a:ext uri="{FF2B5EF4-FFF2-40B4-BE49-F238E27FC236}">
                <a16:creationId xmlns:a16="http://schemas.microsoft.com/office/drawing/2014/main" id="{3E9CDF4A-6053-4E52-92A6-EA8B2251A1B8}"/>
              </a:ext>
            </a:extLst>
          </p:cNvPr>
          <p:cNvSpPr>
            <a:spLocks noChangeArrowheads="1"/>
          </p:cNvSpPr>
          <p:nvPr>
            <p:custDataLst>
              <p:tags r:id="rId8"/>
            </p:custDataLst>
          </p:nvPr>
        </p:nvSpPr>
        <p:spPr bwMode="auto">
          <a:xfrm>
            <a:off x="2451628" y="2694670"/>
            <a:ext cx="9087229" cy="145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F8B193"/>
                </a:solidFill>
              </a:rPr>
              <a:t>（</a:t>
            </a:r>
            <a:r>
              <a:rPr lang="en-US" altLang="zh-CN" b="1" dirty="0">
                <a:solidFill>
                  <a:srgbClr val="F8B193"/>
                </a:solidFill>
              </a:rPr>
              <a:t>4</a:t>
            </a:r>
            <a:r>
              <a:rPr lang="zh-CN" altLang="en-US" b="1" dirty="0">
                <a:solidFill>
                  <a:srgbClr val="F8B193"/>
                </a:solidFill>
              </a:rPr>
              <a:t>）状态机图</a:t>
            </a:r>
            <a:endParaRPr lang="en-US" altLang="zh-CN" b="1" dirty="0">
              <a:solidFill>
                <a:srgbClr val="F8B193"/>
              </a:solidFill>
            </a:endParaRPr>
          </a:p>
          <a:p>
            <a:pPr>
              <a:buNone/>
            </a:pPr>
            <a:r>
              <a:rPr lang="zh-CN" altLang="zh-CN" sz="2000" dirty="0">
                <a:solidFill>
                  <a:srgbClr val="000000"/>
                </a:solidFill>
                <a:latin typeface="等线" panose="02010600030101010101" pitchFamily="2" charset="-122"/>
                <a:ea typeface="等线" panose="02010600030101010101" pitchFamily="2" charset="-122"/>
              </a:rPr>
              <a:t>描述一个实体基于事件反应的动态行为，显示了该实体是如何根据当前所处的状态对不同的事件做出反应的，如图</a:t>
            </a:r>
            <a:r>
              <a:rPr lang="en-US" altLang="zh-CN" sz="2000" dirty="0">
                <a:solidFill>
                  <a:srgbClr val="000000"/>
                </a:solidFill>
                <a:latin typeface="等线" panose="02010600030101010101" pitchFamily="2" charset="-122"/>
                <a:ea typeface="等线" panose="02010600030101010101" pitchFamily="2" charset="-122"/>
              </a:rPr>
              <a:t>1.7</a:t>
            </a:r>
            <a:r>
              <a:rPr lang="zh-CN" altLang="zh-CN" sz="2000" dirty="0">
                <a:solidFill>
                  <a:srgbClr val="000000"/>
                </a:solidFill>
                <a:latin typeface="等线" panose="02010600030101010101" pitchFamily="2" charset="-122"/>
                <a:ea typeface="等线" panose="02010600030101010101" pitchFamily="2" charset="-122"/>
              </a:rPr>
              <a:t>所示。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18" name="PA_图片 29">
            <a:extLst>
              <a:ext uri="{FF2B5EF4-FFF2-40B4-BE49-F238E27FC236}">
                <a16:creationId xmlns:a16="http://schemas.microsoft.com/office/drawing/2014/main" id="{040630D0-6852-447F-AD0A-6BDF776E0F5D}"/>
              </a:ext>
            </a:extLst>
          </p:cNvPr>
          <p:cNvPicPr>
            <a:picLocks noChangeAspect="1" noChangeArrowheads="1"/>
          </p:cNvPicPr>
          <p:nvPr>
            <p:custDataLst>
              <p:tags r:id="rId9"/>
            </p:custDataLst>
          </p:nvPr>
        </p:nvPicPr>
        <p:blipFill>
          <a:blip r:embed="rId13">
            <a:extLst>
              <a:ext uri="{28A0092B-C50C-407E-A947-70E740481C1C}">
                <a14:useLocalDpi xmlns:a14="http://schemas.microsoft.com/office/drawing/2010/main" val="0"/>
              </a:ext>
            </a:extLst>
          </a:blip>
          <a:srcRect/>
          <a:stretch>
            <a:fillRect/>
          </a:stretch>
        </p:blipFill>
        <p:spPr bwMode="auto">
          <a:xfrm>
            <a:off x="1530350" y="3167062"/>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a:extLst>
              <a:ext uri="{FF2B5EF4-FFF2-40B4-BE49-F238E27FC236}">
                <a16:creationId xmlns:a16="http://schemas.microsoft.com/office/drawing/2014/main" id="{9259BAA2-C320-4938-ACC4-9B95B75B4FF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3401" t="10609" r="3810" b="10913"/>
          <a:stretch>
            <a:fillRect/>
          </a:stretch>
        </p:blipFill>
        <p:spPr bwMode="auto">
          <a:xfrm>
            <a:off x="2908216" y="4260522"/>
            <a:ext cx="6723910" cy="206566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6">
            <a:extLst>
              <a:ext uri="{FF2B5EF4-FFF2-40B4-BE49-F238E27FC236}">
                <a16:creationId xmlns:a16="http://schemas.microsoft.com/office/drawing/2014/main" id="{A3FE0755-66D2-48EE-AC0D-71802F90AF51}"/>
              </a:ext>
            </a:extLst>
          </p:cNvPr>
          <p:cNvSpPr>
            <a:spLocks noChangeArrowheads="1"/>
          </p:cNvSpPr>
          <p:nvPr/>
        </p:nvSpPr>
        <p:spPr bwMode="auto">
          <a:xfrm>
            <a:off x="5648045" y="6440360"/>
            <a:ext cx="1244251"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400" b="1" dirty="0">
                <a:solidFill>
                  <a:srgbClr val="000000"/>
                </a:solidFill>
                <a:latin typeface="等线" panose="02010600030101010101" pitchFamily="2" charset="-122"/>
                <a:ea typeface="等线" panose="02010600030101010101" pitchFamily="2" charset="-122"/>
              </a:rPr>
              <a:t>图</a:t>
            </a:r>
            <a:r>
              <a:rPr lang="en-US" altLang="zh-CN" sz="1400" b="1" dirty="0">
                <a:solidFill>
                  <a:srgbClr val="000000"/>
                </a:solidFill>
                <a:latin typeface="等线" panose="02010600030101010101" pitchFamily="2" charset="-122"/>
                <a:ea typeface="等线" panose="02010600030101010101" pitchFamily="2" charset="-122"/>
              </a:rPr>
              <a:t>1.7  </a:t>
            </a:r>
            <a:r>
              <a:rPr lang="zh-CN" altLang="en-US" sz="1400" b="1" dirty="0">
                <a:solidFill>
                  <a:srgbClr val="000000"/>
                </a:solidFill>
                <a:latin typeface="等线" panose="02010600030101010101" pitchFamily="2" charset="-122"/>
                <a:ea typeface="等线" panose="02010600030101010101" pitchFamily="2" charset="-122"/>
              </a:rPr>
              <a:t>状态图</a:t>
            </a:r>
          </a:p>
        </p:txBody>
      </p:sp>
    </p:spTree>
    <p:extLst>
      <p:ext uri="{BB962C8B-B14F-4D97-AF65-F5344CB8AC3E}">
        <p14:creationId xmlns:p14="http://schemas.microsoft.com/office/powerpoint/2010/main" val="38345456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6"/>
                                        </p:tgtEl>
                                        <p:attrNameLst>
                                          <p:attrName>style.visibility</p:attrName>
                                        </p:attrNameLst>
                                      </p:cBhvr>
                                      <p:to>
                                        <p:strVal val="visible"/>
                                      </p:to>
                                    </p:set>
                                    <p:anim to="" calcmode="lin" valueType="num">
                                      <p:cBhvr>
                                        <p:cTn id="27" dur="700" fill="hold">
                                          <p:stCondLst>
                                            <p:cond delay="0"/>
                                          </p:stCondLst>
                                        </p:cTn>
                                        <p:tgtEl>
                                          <p:spTgt spid="16"/>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16"/>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to="" calcmode="lin" valueType="num">
                                      <p:cBhvr>
                                        <p:cTn id="31" dur="700" fill="hold">
                                          <p:stCondLst>
                                            <p:cond delay="0"/>
                                          </p:stCondLst>
                                        </p:cTn>
                                        <p:tgtEl>
                                          <p:spTgt spid="18"/>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18"/>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724890" y="8516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1.6  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图</a:t>
            </a:r>
          </a:p>
        </p:txBody>
      </p:sp>
      <p:sp>
        <p:nvSpPr>
          <p:cNvPr id="13" name="PA_文本框 25">
            <a:extLst>
              <a:ext uri="{FF2B5EF4-FFF2-40B4-BE49-F238E27FC236}">
                <a16:creationId xmlns:a16="http://schemas.microsoft.com/office/drawing/2014/main" id="{55F93F64-169D-49C5-BD53-D3F5F40D0E48}"/>
              </a:ext>
            </a:extLst>
          </p:cNvPr>
          <p:cNvSpPr>
            <a:spLocks noChangeArrowheads="1"/>
          </p:cNvSpPr>
          <p:nvPr>
            <p:custDataLst>
              <p:tags r:id="rId6"/>
            </p:custDataLst>
          </p:nvPr>
        </p:nvSpPr>
        <p:spPr bwMode="auto">
          <a:xfrm>
            <a:off x="1384300" y="876506"/>
            <a:ext cx="10807700" cy="2552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F67280"/>
                </a:solidFill>
              </a:rPr>
              <a:t>（</a:t>
            </a:r>
            <a:r>
              <a:rPr lang="en-US" altLang="zh-CN" b="1" dirty="0">
                <a:solidFill>
                  <a:srgbClr val="F67280"/>
                </a:solidFill>
              </a:rPr>
              <a:t>5</a:t>
            </a:r>
            <a:r>
              <a:rPr lang="zh-CN" altLang="en-US" b="1" dirty="0">
                <a:solidFill>
                  <a:srgbClr val="F67280"/>
                </a:solidFill>
              </a:rPr>
              <a:t>）配置视图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a:buNone/>
            </a:pPr>
            <a:r>
              <a:rPr lang="en-US" altLang="zh-CN" dirty="0"/>
              <a:t>       </a:t>
            </a:r>
            <a:r>
              <a:rPr lang="en-US" altLang="zh-CN" sz="2000" dirty="0">
                <a:solidFill>
                  <a:srgbClr val="000000"/>
                </a:solidFill>
                <a:latin typeface="等线" panose="02010600030101010101" pitchFamily="2" charset="-122"/>
                <a:ea typeface="等线" panose="02010600030101010101" pitchFamily="2" charset="-122"/>
              </a:rPr>
              <a:t>UML</a:t>
            </a:r>
            <a:r>
              <a:rPr lang="zh-CN" altLang="zh-CN" sz="2000" dirty="0">
                <a:solidFill>
                  <a:srgbClr val="000000"/>
                </a:solidFill>
                <a:latin typeface="等线" panose="02010600030101010101" pitchFamily="2" charset="-122"/>
                <a:ea typeface="等线" panose="02010600030101010101" pitchFamily="2" charset="-122"/>
              </a:rPr>
              <a:t>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a:t>
            </a:r>
          </a:p>
          <a:p>
            <a:pPr>
              <a:buNone/>
            </a:pPr>
            <a:r>
              <a:rPr lang="en-US" altLang="zh-CN" sz="2000" dirty="0">
                <a:solidFill>
                  <a:srgbClr val="000000"/>
                </a:solidFill>
                <a:latin typeface="等线" panose="02010600030101010101" pitchFamily="2" charset="-122"/>
                <a:ea typeface="等线" panose="02010600030101010101" pitchFamily="2" charset="-122"/>
              </a:rPr>
              <a:t>        </a:t>
            </a:r>
            <a:r>
              <a:rPr lang="zh-CN" altLang="zh-CN" sz="2000" dirty="0">
                <a:solidFill>
                  <a:srgbClr val="000000"/>
                </a:solidFill>
                <a:latin typeface="等线" panose="02010600030101010101" pitchFamily="2" charset="-122"/>
                <a:ea typeface="等线" panose="02010600030101010101" pitchFamily="2" charset="-122"/>
              </a:rPr>
              <a:t>活动图由一些活动组成，图中同时包括对这些活动的说明。当一个活动执行完毕之后，将沿着控制转移箭头转向下一个活动。活动图中还可以方便地描述控制转移的条件及并行执行等要求，如图</a:t>
            </a:r>
            <a:r>
              <a:rPr lang="en-US" altLang="zh-CN" sz="2000" dirty="0">
                <a:solidFill>
                  <a:srgbClr val="000000"/>
                </a:solidFill>
                <a:latin typeface="等线" panose="02010600030101010101" pitchFamily="2" charset="-122"/>
                <a:ea typeface="等线" panose="02010600030101010101" pitchFamily="2" charset="-122"/>
              </a:rPr>
              <a:t>1.8</a:t>
            </a:r>
            <a:r>
              <a:rPr lang="zh-CN" altLang="zh-CN" sz="2000" dirty="0">
                <a:solidFill>
                  <a:srgbClr val="000000"/>
                </a:solidFill>
                <a:latin typeface="等线" panose="02010600030101010101" pitchFamily="2" charset="-122"/>
                <a:ea typeface="等线" panose="02010600030101010101" pitchFamily="2" charset="-122"/>
              </a:rPr>
              <a:t>所示。</a:t>
            </a:r>
          </a:p>
        </p:txBody>
      </p:sp>
      <p:pic>
        <p:nvPicPr>
          <p:cNvPr id="14" name="PA_图片 28">
            <a:extLst>
              <a:ext uri="{FF2B5EF4-FFF2-40B4-BE49-F238E27FC236}">
                <a16:creationId xmlns:a16="http://schemas.microsoft.com/office/drawing/2014/main" id="{2436ED85-8D28-48E1-97FF-160B6D09BACF}"/>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457200" y="2046061"/>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a:extLst>
              <a:ext uri="{FF2B5EF4-FFF2-40B4-BE49-F238E27FC236}">
                <a16:creationId xmlns:a16="http://schemas.microsoft.com/office/drawing/2014/main" id="{438694F7-4417-43D3-A560-1517204532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5350" t="4782" r="5962" b="6209"/>
          <a:stretch>
            <a:fillRect/>
          </a:stretch>
        </p:blipFill>
        <p:spPr bwMode="auto">
          <a:xfrm>
            <a:off x="5134202" y="3109054"/>
            <a:ext cx="2974521" cy="344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7">
            <a:extLst>
              <a:ext uri="{FF2B5EF4-FFF2-40B4-BE49-F238E27FC236}">
                <a16:creationId xmlns:a16="http://schemas.microsoft.com/office/drawing/2014/main" id="{AF40A6A2-FD57-4D53-ABC6-A2BFF84D27A6}"/>
              </a:ext>
            </a:extLst>
          </p:cNvPr>
          <p:cNvSpPr>
            <a:spLocks noChangeArrowheads="1"/>
          </p:cNvSpPr>
          <p:nvPr/>
        </p:nvSpPr>
        <p:spPr bwMode="auto">
          <a:xfrm>
            <a:off x="5344554" y="6550223"/>
            <a:ext cx="1244251"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400" b="1" dirty="0">
                <a:solidFill>
                  <a:srgbClr val="000000"/>
                </a:solidFill>
                <a:latin typeface="等线" panose="02010600030101010101" pitchFamily="2" charset="-122"/>
                <a:ea typeface="等线" panose="02010600030101010101" pitchFamily="2" charset="-122"/>
              </a:rPr>
              <a:t>图</a:t>
            </a:r>
            <a:r>
              <a:rPr lang="en-US" altLang="zh-CN" sz="1400" b="1" dirty="0">
                <a:solidFill>
                  <a:srgbClr val="000000"/>
                </a:solidFill>
                <a:latin typeface="等线" panose="02010600030101010101" pitchFamily="2" charset="-122"/>
                <a:ea typeface="等线" panose="02010600030101010101" pitchFamily="2" charset="-122"/>
              </a:rPr>
              <a:t>1.8  </a:t>
            </a:r>
            <a:r>
              <a:rPr lang="zh-CN" altLang="en-US" sz="1400" b="1" dirty="0">
                <a:solidFill>
                  <a:srgbClr val="000000"/>
                </a:solidFill>
                <a:latin typeface="等线" panose="02010600030101010101" pitchFamily="2" charset="-122"/>
                <a:ea typeface="等线" panose="02010600030101010101" pitchFamily="2" charset="-122"/>
              </a:rPr>
              <a:t>活动图</a:t>
            </a:r>
          </a:p>
        </p:txBody>
      </p:sp>
    </p:spTree>
    <p:extLst>
      <p:ext uri="{BB962C8B-B14F-4D97-AF65-F5344CB8AC3E}">
        <p14:creationId xmlns:p14="http://schemas.microsoft.com/office/powerpoint/2010/main" val="14234503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4"/>
                                        </p:tgtEl>
                                        <p:attrNameLst>
                                          <p:attrName>style.visibility</p:attrName>
                                        </p:attrNameLst>
                                      </p:cBhvr>
                                      <p:to>
                                        <p:strVal val="visible"/>
                                      </p:to>
                                    </p:set>
                                    <p:anim to="" calcmode="lin" valueType="num">
                                      <p:cBhvr>
                                        <p:cTn id="27" dur="700" fill="hold">
                                          <p:stCondLst>
                                            <p:cond delay="0"/>
                                          </p:stCondLst>
                                        </p:cTn>
                                        <p:tgtEl>
                                          <p:spTgt spid="14"/>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14"/>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1901</Words>
  <Application>Microsoft Office PowerPoint</Application>
  <PresentationFormat>宽屏</PresentationFormat>
  <Paragraphs>78</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等线</vt:lpstr>
      <vt:lpstr>等线 Light</vt:lpstr>
      <vt:lpstr>方正姚体</vt:lpstr>
      <vt:lpstr>黑体</vt:lpstr>
      <vt:lpstr>宋体</vt:lpstr>
      <vt:lpstr>微软雅黑</vt:lpstr>
      <vt:lpstr>Arial</vt:lpstr>
      <vt:lpstr>Calibri</vt:lpstr>
      <vt:lpstr>Calibri Light</vt:lpstr>
      <vt:lpstr>Office 主题​​</vt:lpstr>
      <vt:lpstr>12_Office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lxj</dc:creator>
  <cp:lastModifiedBy>lxj</cp:lastModifiedBy>
  <cp:revision>14</cp:revision>
  <dcterms:created xsi:type="dcterms:W3CDTF">2016-08-30T15:41:43Z</dcterms:created>
  <dcterms:modified xsi:type="dcterms:W3CDTF">2021-03-26T03:32:44Z</dcterms:modified>
</cp:coreProperties>
</file>