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4.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79" r:id="rId4"/>
    <p:sldId id="261" r:id="rId5"/>
    <p:sldId id="281" r:id="rId6"/>
    <p:sldId id="274" r:id="rId7"/>
    <p:sldId id="264" r:id="rId8"/>
    <p:sldId id="268" r:id="rId9"/>
    <p:sldId id="262" r:id="rId10"/>
    <p:sldId id="259" r:id="rId11"/>
    <p:sldId id="287" r:id="rId12"/>
    <p:sldId id="269" r:id="rId13"/>
    <p:sldId id="267" r:id="rId14"/>
    <p:sldId id="260" r:id="rId15"/>
    <p:sldId id="263" r:id="rId16"/>
    <p:sldId id="286" r:id="rId17"/>
    <p:sldId id="275" r:id="rId18"/>
    <p:sldId id="266" r:id="rId19"/>
    <p:sldId id="272" r:id="rId20"/>
    <p:sldId id="277" r:id="rId21"/>
    <p:sldId id="270" r:id="rId22"/>
    <p:sldId id="282" r:id="rId23"/>
    <p:sldId id="283" r:id="rId24"/>
    <p:sldId id="284"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B2AB800-265F-43A1-B4E9-3644BBA75080}"/>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F68E494B-9850-47CE-AED5-6DE0FC57F41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a:extLst>
              <a:ext uri="{FF2B5EF4-FFF2-40B4-BE49-F238E27FC236}">
                <a16:creationId xmlns:a16="http://schemas.microsoft.com/office/drawing/2014/main" id="{B0A55FF0-A359-4039-9D14-359EF9DD8C1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B990BF1-1013-4728-9F25-3C00503A7753}"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1418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15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CA3C607-06F4-4C6A-85F0-884B6AB3E393}"/>
              </a:ext>
            </a:extLst>
          </p:cNvPr>
          <p:cNvSpPr>
            <a:spLocks noGrp="1" noRot="1" noChangeAspect="1" noTextEdit="1"/>
          </p:cNvSpPr>
          <p:nvPr>
            <p:ph type="sldImg"/>
          </p:nvPr>
        </p:nvSpPr>
        <p:spPr/>
      </p:sp>
      <p:sp>
        <p:nvSpPr>
          <p:cNvPr id="43011" name="备注占位符 2">
            <a:extLst>
              <a:ext uri="{FF2B5EF4-FFF2-40B4-BE49-F238E27FC236}">
                <a16:creationId xmlns:a16="http://schemas.microsoft.com/office/drawing/2014/main" id="{8DCC75E3-13B2-414E-936A-4ABC06C3780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a:extLst>
              <a:ext uri="{FF2B5EF4-FFF2-40B4-BE49-F238E27FC236}">
                <a16:creationId xmlns:a16="http://schemas.microsoft.com/office/drawing/2014/main" id="{5C8CE210-C3F1-477C-8B9A-E3168C272D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91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B2AB800-265F-43A1-B4E9-3644BBA75080}"/>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F68E494B-9850-47CE-AED5-6DE0FC57F41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a:extLst>
              <a:ext uri="{FF2B5EF4-FFF2-40B4-BE49-F238E27FC236}">
                <a16:creationId xmlns:a16="http://schemas.microsoft.com/office/drawing/2014/main" id="{B0A55FF0-A359-4039-9D14-359EF9DD8C1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B990BF1-1013-4728-9F25-3C00503A7753}"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3372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2021/4/12</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2021/4/12</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2021/4/12</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2021/4/12</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2021/4/12</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2021/4/12</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2021/4/12</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2021/4/12</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2021/4/12</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2021/4/12</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2021/4/12</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2021/4/12</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2021/4/12</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2021/4/12</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3" Type="http://schemas.openxmlformats.org/officeDocument/2006/relationships/tags" Target="../tags/tag203.xml"/><Relationship Id="rId21" Type="http://schemas.openxmlformats.org/officeDocument/2006/relationships/tags" Target="../tags/tag221.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image" Target="../media/image1.png"/><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slideLayout" Target="../slideLayouts/slideLayout18.xml"/><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10" Type="http://schemas.openxmlformats.org/officeDocument/2006/relationships/tags" Target="../tags/tag210.xml"/><Relationship Id="rId19" Type="http://schemas.openxmlformats.org/officeDocument/2006/relationships/tags" Target="../tags/tag219.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s>
</file>

<file path=ppt/slides/_rels/slide11.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image" Target="../media/image19.png"/><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image" Target="../media/image18.png"/><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17.png"/><Relationship Id="rId5" Type="http://schemas.openxmlformats.org/officeDocument/2006/relationships/tags" Target="../tags/tag228.xml"/><Relationship Id="rId10" Type="http://schemas.openxmlformats.org/officeDocument/2006/relationships/image" Target="../media/image1.png"/><Relationship Id="rId4" Type="http://schemas.openxmlformats.org/officeDocument/2006/relationships/tags" Target="../tags/tag227.xml"/><Relationship Id="rId9"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image" Target="../media/image1.png"/><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slideLayout" Target="../slideLayouts/slideLayout18.xml"/><Relationship Id="rId2" Type="http://schemas.openxmlformats.org/officeDocument/2006/relationships/tags" Target="../tags/tag233.xml"/><Relationship Id="rId16" Type="http://schemas.openxmlformats.org/officeDocument/2006/relationships/tags" Target="../tags/tag247.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19" Type="http://schemas.openxmlformats.org/officeDocument/2006/relationships/image" Target="../media/image20.png"/><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s>
</file>

<file path=ppt/slides/_rels/slide13.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image" Target="../media/image21.png"/><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slideLayout" Target="../slideLayouts/slideLayout18.xml"/><Relationship Id="rId2" Type="http://schemas.openxmlformats.org/officeDocument/2006/relationships/tags" Target="../tags/tag249.xml"/><Relationship Id="rId16" Type="http://schemas.openxmlformats.org/officeDocument/2006/relationships/tags" Target="../tags/tag263.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5" Type="http://schemas.openxmlformats.org/officeDocument/2006/relationships/tags" Target="../tags/tag262.xml"/><Relationship Id="rId10" Type="http://schemas.openxmlformats.org/officeDocument/2006/relationships/tags" Target="../tags/tag257.xml"/><Relationship Id="rId19" Type="http://schemas.openxmlformats.org/officeDocument/2006/relationships/image" Target="../media/image22.png"/><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s>
</file>

<file path=ppt/slides/_rels/slide14.xml.rels><?xml version="1.0" encoding="UTF-8" standalone="yes"?>
<Relationships xmlns="http://schemas.openxmlformats.org/package/2006/relationships"><Relationship Id="rId8" Type="http://schemas.openxmlformats.org/officeDocument/2006/relationships/tags" Target="../tags/tag271.xml"/><Relationship Id="rId13" Type="http://schemas.openxmlformats.org/officeDocument/2006/relationships/tags" Target="../tags/tag276.xml"/><Relationship Id="rId18" Type="http://schemas.openxmlformats.org/officeDocument/2006/relationships/tags" Target="../tags/tag281.xml"/><Relationship Id="rId3" Type="http://schemas.openxmlformats.org/officeDocument/2006/relationships/tags" Target="../tags/tag266.xml"/><Relationship Id="rId7" Type="http://schemas.openxmlformats.org/officeDocument/2006/relationships/tags" Target="../tags/tag270.xml"/><Relationship Id="rId12" Type="http://schemas.openxmlformats.org/officeDocument/2006/relationships/tags" Target="../tags/tag275.xml"/><Relationship Id="rId17" Type="http://schemas.openxmlformats.org/officeDocument/2006/relationships/tags" Target="../tags/tag280.xml"/><Relationship Id="rId2" Type="http://schemas.openxmlformats.org/officeDocument/2006/relationships/tags" Target="../tags/tag265.xml"/><Relationship Id="rId16" Type="http://schemas.openxmlformats.org/officeDocument/2006/relationships/tags" Target="../tags/tag279.xml"/><Relationship Id="rId20" Type="http://schemas.openxmlformats.org/officeDocument/2006/relationships/image" Target="../media/image1.png"/><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tags" Target="../tags/tag274.xml"/><Relationship Id="rId5" Type="http://schemas.openxmlformats.org/officeDocument/2006/relationships/tags" Target="../tags/tag268.xml"/><Relationship Id="rId15" Type="http://schemas.openxmlformats.org/officeDocument/2006/relationships/tags" Target="../tags/tag278.xml"/><Relationship Id="rId10" Type="http://schemas.openxmlformats.org/officeDocument/2006/relationships/tags" Target="../tags/tag273.xml"/><Relationship Id="rId19" Type="http://schemas.openxmlformats.org/officeDocument/2006/relationships/slideLayout" Target="../slideLayouts/slideLayout18.xml"/><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s>
</file>

<file path=ppt/slides/_rels/slide15.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tags" Target="../tags/tag299.xml"/><Relationship Id="rId26" Type="http://schemas.openxmlformats.org/officeDocument/2006/relationships/image" Target="../media/image23.png"/><Relationship Id="rId3" Type="http://schemas.openxmlformats.org/officeDocument/2006/relationships/tags" Target="../tags/tag284.xml"/><Relationship Id="rId21" Type="http://schemas.openxmlformats.org/officeDocument/2006/relationships/tags" Target="../tags/tag302.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image" Target="../media/image1.png"/><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tags" Target="../tags/tag301.xml"/><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notesSlide" Target="../notesSlides/notesSlide4.xml"/><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slideLayout" Target="../slideLayouts/slideLayout18.xml"/><Relationship Id="rId10" Type="http://schemas.openxmlformats.org/officeDocument/2006/relationships/tags" Target="../tags/tag291.xml"/><Relationship Id="rId19" Type="http://schemas.openxmlformats.org/officeDocument/2006/relationships/tags" Target="../tags/tag300.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tags" Target="../tags/tag303.xml"/></Relationships>
</file>

<file path=ppt/slides/_rels/slide16.xml.rels><?xml version="1.0" encoding="UTF-8" standalone="yes"?>
<Relationships xmlns="http://schemas.openxmlformats.org/package/2006/relationships"><Relationship Id="rId8" Type="http://schemas.openxmlformats.org/officeDocument/2006/relationships/tags" Target="../tags/tag311.xml"/><Relationship Id="rId13" Type="http://schemas.openxmlformats.org/officeDocument/2006/relationships/tags" Target="../tags/tag316.xml"/><Relationship Id="rId18" Type="http://schemas.openxmlformats.org/officeDocument/2006/relationships/image" Target="../media/image1.png"/><Relationship Id="rId3" Type="http://schemas.openxmlformats.org/officeDocument/2006/relationships/tags" Target="../tags/tag306.xml"/><Relationship Id="rId21" Type="http://schemas.openxmlformats.org/officeDocument/2006/relationships/image" Target="../media/image26.png"/><Relationship Id="rId7" Type="http://schemas.openxmlformats.org/officeDocument/2006/relationships/tags" Target="../tags/tag310.xml"/><Relationship Id="rId12" Type="http://schemas.openxmlformats.org/officeDocument/2006/relationships/tags" Target="../tags/tag315.xml"/><Relationship Id="rId17" Type="http://schemas.openxmlformats.org/officeDocument/2006/relationships/slideLayout" Target="../slideLayouts/slideLayout18.xml"/><Relationship Id="rId2" Type="http://schemas.openxmlformats.org/officeDocument/2006/relationships/tags" Target="../tags/tag305.xml"/><Relationship Id="rId16" Type="http://schemas.openxmlformats.org/officeDocument/2006/relationships/tags" Target="../tags/tag319.xml"/><Relationship Id="rId20" Type="http://schemas.openxmlformats.org/officeDocument/2006/relationships/image" Target="../media/image25.png"/><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tags" Target="../tags/tag314.xml"/><Relationship Id="rId5" Type="http://schemas.openxmlformats.org/officeDocument/2006/relationships/tags" Target="../tags/tag308.xml"/><Relationship Id="rId15" Type="http://schemas.openxmlformats.org/officeDocument/2006/relationships/tags" Target="../tags/tag318.xml"/><Relationship Id="rId10" Type="http://schemas.openxmlformats.org/officeDocument/2006/relationships/tags" Target="../tags/tag313.xml"/><Relationship Id="rId19" Type="http://schemas.openxmlformats.org/officeDocument/2006/relationships/image" Target="../media/image24.png"/><Relationship Id="rId4" Type="http://schemas.openxmlformats.org/officeDocument/2006/relationships/tags" Target="../tags/tag307.xml"/><Relationship Id="rId9" Type="http://schemas.openxmlformats.org/officeDocument/2006/relationships/tags" Target="../tags/tag312.xml"/><Relationship Id="rId14" Type="http://schemas.openxmlformats.org/officeDocument/2006/relationships/tags" Target="../tags/tag317.xml"/><Relationship Id="rId22"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slideLayout" Target="../slideLayouts/slideLayout18.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tags" Target="../tags/tag331.xml"/><Relationship Id="rId2" Type="http://schemas.openxmlformats.org/officeDocument/2006/relationships/tags" Target="../tags/tag321.xml"/><Relationship Id="rId16" Type="http://schemas.openxmlformats.org/officeDocument/2006/relationships/image" Target="../media/image29.png"/><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5" Type="http://schemas.openxmlformats.org/officeDocument/2006/relationships/image" Target="../media/image28.png"/><Relationship Id="rId10" Type="http://schemas.openxmlformats.org/officeDocument/2006/relationships/tags" Target="../tags/tag329.xml"/><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image" Target="../media/image30.png"/><Relationship Id="rId5" Type="http://schemas.openxmlformats.org/officeDocument/2006/relationships/tags" Target="../tags/tag336.xml"/><Relationship Id="rId10" Type="http://schemas.openxmlformats.org/officeDocument/2006/relationships/image" Target="../media/image1.png"/><Relationship Id="rId4" Type="http://schemas.openxmlformats.org/officeDocument/2006/relationships/tags" Target="../tags/tag335.xml"/><Relationship Id="rId9"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tags" Target="../tags/tag347.xml"/><Relationship Id="rId3" Type="http://schemas.openxmlformats.org/officeDocument/2006/relationships/tags" Target="../tags/tag342.xml"/><Relationship Id="rId7" Type="http://schemas.openxmlformats.org/officeDocument/2006/relationships/tags" Target="../tags/tag346.xml"/><Relationship Id="rId12" Type="http://schemas.openxmlformats.org/officeDocument/2006/relationships/image" Target="../media/image31.png"/><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11" Type="http://schemas.openxmlformats.org/officeDocument/2006/relationships/image" Target="../media/image1.png"/><Relationship Id="rId5" Type="http://schemas.openxmlformats.org/officeDocument/2006/relationships/tags" Target="../tags/tag344.xml"/><Relationship Id="rId10" Type="http://schemas.openxmlformats.org/officeDocument/2006/relationships/slideLayout" Target="../slideLayouts/slideLayout18.xml"/><Relationship Id="rId4" Type="http://schemas.openxmlformats.org/officeDocument/2006/relationships/tags" Target="../tags/tag343.xml"/><Relationship Id="rId9" Type="http://schemas.openxmlformats.org/officeDocument/2006/relationships/tags" Target="../tags/tag348.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notesSlide" Target="../notesSlides/notesSlide1.xml"/><Relationship Id="rId3" Type="http://schemas.openxmlformats.org/officeDocument/2006/relationships/tags" Target="../tags/tag15.xml"/><Relationship Id="rId21" Type="http://schemas.openxmlformats.org/officeDocument/2006/relationships/tags" Target="../tags/tag33.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slideLayout" Target="../slideLayouts/slideLayout18.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image" Target="../media/image1.png"/><Relationship Id="rId3" Type="http://schemas.openxmlformats.org/officeDocument/2006/relationships/tags" Target="../tags/tag351.xml"/><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slideLayout" Target="../slideLayouts/slideLayout18.xml"/><Relationship Id="rId2" Type="http://schemas.openxmlformats.org/officeDocument/2006/relationships/tags" Target="../tags/tag350.xml"/><Relationship Id="rId16" Type="http://schemas.openxmlformats.org/officeDocument/2006/relationships/tags" Target="../tags/tag364.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5" Type="http://schemas.openxmlformats.org/officeDocument/2006/relationships/tags" Target="../tags/tag353.xml"/><Relationship Id="rId15" Type="http://schemas.openxmlformats.org/officeDocument/2006/relationships/tags" Target="../tags/tag363.xml"/><Relationship Id="rId10" Type="http://schemas.openxmlformats.org/officeDocument/2006/relationships/tags" Target="../tags/tag358.xml"/><Relationship Id="rId19" Type="http://schemas.openxmlformats.org/officeDocument/2006/relationships/image" Target="../media/image32.png"/><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67.xml"/><Relationship Id="rId7" Type="http://schemas.openxmlformats.org/officeDocument/2006/relationships/tags" Target="../tags/tag371.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5" Type="http://schemas.openxmlformats.org/officeDocument/2006/relationships/tags" Target="../tags/tag369.xml"/><Relationship Id="rId10" Type="http://schemas.openxmlformats.org/officeDocument/2006/relationships/image" Target="../media/image33.png"/><Relationship Id="rId4" Type="http://schemas.openxmlformats.org/officeDocument/2006/relationships/tags" Target="../tags/tag368.xml"/><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74.xml"/><Relationship Id="rId7" Type="http://schemas.openxmlformats.org/officeDocument/2006/relationships/tags" Target="../tags/tag378.xml"/><Relationship Id="rId2" Type="http://schemas.openxmlformats.org/officeDocument/2006/relationships/tags" Target="../tags/tag373.xml"/><Relationship Id="rId1" Type="http://schemas.openxmlformats.org/officeDocument/2006/relationships/tags" Target="../tags/tag372.xml"/><Relationship Id="rId6" Type="http://schemas.openxmlformats.org/officeDocument/2006/relationships/tags" Target="../tags/tag377.xml"/><Relationship Id="rId5" Type="http://schemas.openxmlformats.org/officeDocument/2006/relationships/tags" Target="../tags/tag376.xml"/><Relationship Id="rId10" Type="http://schemas.openxmlformats.org/officeDocument/2006/relationships/image" Target="../media/image34.png"/><Relationship Id="rId4" Type="http://schemas.openxmlformats.org/officeDocument/2006/relationships/tags" Target="../tags/tag375.xml"/><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tags" Target="../tags/tag386.xml"/><Relationship Id="rId13" Type="http://schemas.openxmlformats.org/officeDocument/2006/relationships/tags" Target="../tags/tag391.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tags" Target="../tags/tag390.xml"/><Relationship Id="rId2" Type="http://schemas.openxmlformats.org/officeDocument/2006/relationships/tags" Target="../tags/tag380.xml"/><Relationship Id="rId16" Type="http://schemas.openxmlformats.org/officeDocument/2006/relationships/image" Target="../media/image1.png"/><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5" Type="http://schemas.openxmlformats.org/officeDocument/2006/relationships/slideLayout" Target="../slideLayouts/slideLayout18.xml"/><Relationship Id="rId10" Type="http://schemas.openxmlformats.org/officeDocument/2006/relationships/tags" Target="../tags/tag388.xml"/><Relationship Id="rId4" Type="http://schemas.openxmlformats.org/officeDocument/2006/relationships/tags" Target="../tags/tag382.xml"/><Relationship Id="rId9" Type="http://schemas.openxmlformats.org/officeDocument/2006/relationships/tags" Target="../tags/tag387.xml"/><Relationship Id="rId14" Type="http://schemas.openxmlformats.org/officeDocument/2006/relationships/tags" Target="../tags/tag392.xml"/></Relationships>
</file>

<file path=ppt/slides/_rels/slide24.xml.rels><?xml version="1.0" encoding="UTF-8" standalone="yes"?>
<Relationships xmlns="http://schemas.openxmlformats.org/package/2006/relationships"><Relationship Id="rId3" Type="http://schemas.openxmlformats.org/officeDocument/2006/relationships/tags" Target="../tags/tag395.xml"/><Relationship Id="rId7" Type="http://schemas.openxmlformats.org/officeDocument/2006/relationships/image" Target="../media/image1.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slideLayout" Target="../slideLayouts/slideLayout18.xml"/><Relationship Id="rId5" Type="http://schemas.openxmlformats.org/officeDocument/2006/relationships/tags" Target="../tags/tag397.xml"/><Relationship Id="rId4" Type="http://schemas.openxmlformats.org/officeDocument/2006/relationships/tags" Target="../tags/tag396.xml"/></Relationships>
</file>

<file path=ppt/slides/_rels/slide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9" Type="http://schemas.openxmlformats.org/officeDocument/2006/relationships/image" Target="../media/image3.png"/><Relationship Id="rId3" Type="http://schemas.openxmlformats.org/officeDocument/2006/relationships/tags" Target="../tags/tag39.xml"/><Relationship Id="rId21" Type="http://schemas.openxmlformats.org/officeDocument/2006/relationships/tags" Target="../tags/tag57.xml"/><Relationship Id="rId34" Type="http://schemas.openxmlformats.org/officeDocument/2006/relationships/tags" Target="../tags/tag70.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tags" Target="../tags/tag69.xml"/><Relationship Id="rId38" Type="http://schemas.openxmlformats.org/officeDocument/2006/relationships/image" Target="../media/image2.png"/><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tags" Target="../tags/tag65.xml"/><Relationship Id="rId41" Type="http://schemas.openxmlformats.org/officeDocument/2006/relationships/image" Target="../media/image5.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tags" Target="../tags/tag68.xml"/><Relationship Id="rId37" Type="http://schemas.openxmlformats.org/officeDocument/2006/relationships/image" Target="../media/image1.png"/><Relationship Id="rId40" Type="http://schemas.openxmlformats.org/officeDocument/2006/relationships/image" Target="../media/image4.png"/><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36" Type="http://schemas.openxmlformats.org/officeDocument/2006/relationships/notesSlide" Target="../notesSlides/notesSlide2.xml"/><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tags" Target="../tags/tag6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35"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tags" Target="../tags/tag88.xml"/><Relationship Id="rId3" Type="http://schemas.openxmlformats.org/officeDocument/2006/relationships/tags" Target="../tags/tag73.xml"/><Relationship Id="rId21" Type="http://schemas.openxmlformats.org/officeDocument/2006/relationships/tags" Target="../tags/tag91.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image" Target="../media/image6.png"/><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tags" Target="../tags/tag90.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image" Target="../media/image1.png"/><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slideLayout" Target="../slideLayouts/slideLayout18.xml"/><Relationship Id="rId10" Type="http://schemas.openxmlformats.org/officeDocument/2006/relationships/tags" Target="../tags/tag80.xml"/><Relationship Id="rId19" Type="http://schemas.openxmlformats.org/officeDocument/2006/relationships/tags" Target="../tags/tag89.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tags" Target="../tags/tag92.xml"/></Relationships>
</file>

<file path=ppt/slides/_rels/slide5.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image" Target="../media/image1.png"/><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slideLayout" Target="../slideLayouts/slideLayout18.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s>
</file>

<file path=ppt/slides/_rels/slide6.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tags" Target="../tags/tag134.xml"/><Relationship Id="rId26" Type="http://schemas.openxmlformats.org/officeDocument/2006/relationships/tags" Target="../tags/tag142.xml"/><Relationship Id="rId3" Type="http://schemas.openxmlformats.org/officeDocument/2006/relationships/tags" Target="../tags/tag119.xml"/><Relationship Id="rId21" Type="http://schemas.openxmlformats.org/officeDocument/2006/relationships/tags" Target="../tags/tag137.xml"/><Relationship Id="rId34" Type="http://schemas.openxmlformats.org/officeDocument/2006/relationships/image" Target="../media/image1.png"/><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5" Type="http://schemas.openxmlformats.org/officeDocument/2006/relationships/tags" Target="../tags/tag141.xml"/><Relationship Id="rId33" Type="http://schemas.openxmlformats.org/officeDocument/2006/relationships/slideLayout" Target="../slideLayouts/slideLayout18.xml"/><Relationship Id="rId2" Type="http://schemas.openxmlformats.org/officeDocument/2006/relationships/tags" Target="../tags/tag118.xml"/><Relationship Id="rId16" Type="http://schemas.openxmlformats.org/officeDocument/2006/relationships/tags" Target="../tags/tag132.xml"/><Relationship Id="rId20" Type="http://schemas.openxmlformats.org/officeDocument/2006/relationships/tags" Target="../tags/tag136.xml"/><Relationship Id="rId29" Type="http://schemas.openxmlformats.org/officeDocument/2006/relationships/tags" Target="../tags/tag145.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24" Type="http://schemas.openxmlformats.org/officeDocument/2006/relationships/tags" Target="../tags/tag140.xml"/><Relationship Id="rId32" Type="http://schemas.openxmlformats.org/officeDocument/2006/relationships/tags" Target="../tags/tag148.xml"/><Relationship Id="rId5" Type="http://schemas.openxmlformats.org/officeDocument/2006/relationships/tags" Target="../tags/tag121.xml"/><Relationship Id="rId15" Type="http://schemas.openxmlformats.org/officeDocument/2006/relationships/tags" Target="../tags/tag131.xml"/><Relationship Id="rId23" Type="http://schemas.openxmlformats.org/officeDocument/2006/relationships/tags" Target="../tags/tag139.xml"/><Relationship Id="rId28" Type="http://schemas.openxmlformats.org/officeDocument/2006/relationships/tags" Target="../tags/tag144.xml"/><Relationship Id="rId10" Type="http://schemas.openxmlformats.org/officeDocument/2006/relationships/tags" Target="../tags/tag126.xml"/><Relationship Id="rId19" Type="http://schemas.openxmlformats.org/officeDocument/2006/relationships/tags" Target="../tags/tag135.xml"/><Relationship Id="rId31" Type="http://schemas.openxmlformats.org/officeDocument/2006/relationships/tags" Target="../tags/tag147.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 Id="rId22" Type="http://schemas.openxmlformats.org/officeDocument/2006/relationships/tags" Target="../tags/tag138.xml"/><Relationship Id="rId27" Type="http://schemas.openxmlformats.org/officeDocument/2006/relationships/tags" Target="../tags/tag143.xml"/><Relationship Id="rId30" Type="http://schemas.openxmlformats.org/officeDocument/2006/relationships/tags" Target="../tags/tag146.xml"/></Relationships>
</file>

<file path=ppt/slides/_rels/slide7.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slideLayout" Target="../slideLayouts/slideLayout18.xml"/><Relationship Id="rId18" Type="http://schemas.openxmlformats.org/officeDocument/2006/relationships/image" Target="../media/image9.png"/><Relationship Id="rId3" Type="http://schemas.openxmlformats.org/officeDocument/2006/relationships/tags" Target="../tags/tag151.xml"/><Relationship Id="rId21" Type="http://schemas.openxmlformats.org/officeDocument/2006/relationships/image" Target="../media/image12.png"/><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image" Target="../media/image8.png"/><Relationship Id="rId2" Type="http://schemas.openxmlformats.org/officeDocument/2006/relationships/tags" Target="../tags/tag150.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image" Target="../media/image1.png"/><Relationship Id="rId10" Type="http://schemas.openxmlformats.org/officeDocument/2006/relationships/tags" Target="../tags/tag158.xml"/><Relationship Id="rId19" Type="http://schemas.openxmlformats.org/officeDocument/2006/relationships/image" Target="../media/image10.png"/><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notesSlide" Target="../notesSlides/notesSlide3.xml"/><Relationship Id="rId22"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image" Target="../media/image1.png"/><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slideLayout" Target="../slideLayouts/slideLayout18.xml"/><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image" Target="../media/image15.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openxmlformats.org/officeDocument/2006/relationships/image" Target="../media/image14.png"/><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9.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image" Target="../media/image1.png"/><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slideLayout" Target="../slideLayouts/slideLayout18.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7185371" y="1382797"/>
            <a:ext cx="126188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rPr>
              <a:t>构件图</a:t>
            </a:r>
            <a:endParaRPr kumimoji="0" lang="en-US" altLang="zh-CN"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rPr>
              <a:t>和</a:t>
            </a:r>
            <a:endParaRPr kumimoji="0" lang="en-US" altLang="zh-CN"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rPr>
              <a:t>部署图</a:t>
            </a:r>
            <a:endParaRPr kumimoji="0" lang="en-US" altLang="zh-CN"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1746" name="PA_矩形 1">
            <a:extLst>
              <a:ext uri="{FF2B5EF4-FFF2-40B4-BE49-F238E27FC236}">
                <a16:creationId xmlns:a16="http://schemas.microsoft.com/office/drawing/2014/main" id="{C6DC8783-1A75-47F1-95A9-65010D69C590}"/>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a:extLst>
              <a:ext uri="{FF2B5EF4-FFF2-40B4-BE49-F238E27FC236}">
                <a16:creationId xmlns:a16="http://schemas.microsoft.com/office/drawing/2014/main" id="{4633A252-69C0-4018-8A5E-EAB386CBABEA}"/>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a:extLst>
              <a:ext uri="{FF2B5EF4-FFF2-40B4-BE49-F238E27FC236}">
                <a16:creationId xmlns:a16="http://schemas.microsoft.com/office/drawing/2014/main" id="{E0EC82FF-8C65-4469-BD67-7E3EE86129C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a:extLst>
              <a:ext uri="{FF2B5EF4-FFF2-40B4-BE49-F238E27FC236}">
                <a16:creationId xmlns:a16="http://schemas.microsoft.com/office/drawing/2014/main" id="{6C30C404-78E4-41DD-8E22-D4DD133B749B}"/>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a:extLst>
              <a:ext uri="{FF2B5EF4-FFF2-40B4-BE49-F238E27FC236}">
                <a16:creationId xmlns:a16="http://schemas.microsoft.com/office/drawing/2014/main" id="{5472AF69-319D-4921-8C58-056845AF1ECA}"/>
              </a:ext>
            </a:extLst>
          </p:cNvPr>
          <p:cNvSpPr>
            <a:spLocks noChangeArrowheads="1"/>
          </p:cNvSpPr>
          <p:nvPr>
            <p:custDataLst>
              <p:tags r:id="rId5"/>
            </p:custDataLst>
          </p:nvPr>
        </p:nvSpPr>
        <p:spPr bwMode="auto">
          <a:xfrm>
            <a:off x="1639184" y="76200"/>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使用构件图对系统建模及应用</a:t>
            </a:r>
          </a:p>
        </p:txBody>
      </p:sp>
      <p:grpSp>
        <p:nvGrpSpPr>
          <p:cNvPr id="23" name="组合 22">
            <a:extLst>
              <a:ext uri="{FF2B5EF4-FFF2-40B4-BE49-F238E27FC236}">
                <a16:creationId xmlns:a16="http://schemas.microsoft.com/office/drawing/2014/main" id="{345EC196-AE9D-4ECC-BE12-81EEE9D16D1E}"/>
              </a:ext>
            </a:extLst>
          </p:cNvPr>
          <p:cNvGrpSpPr/>
          <p:nvPr/>
        </p:nvGrpSpPr>
        <p:grpSpPr>
          <a:xfrm>
            <a:off x="625874" y="1437383"/>
            <a:ext cx="6270269" cy="584201"/>
            <a:chOff x="577099" y="867490"/>
            <a:chExt cx="6270269" cy="584201"/>
          </a:xfrm>
        </p:grpSpPr>
        <p:grpSp>
          <p:nvGrpSpPr>
            <p:cNvPr id="24" name="PA_组合 31">
              <a:extLst>
                <a:ext uri="{FF2B5EF4-FFF2-40B4-BE49-F238E27FC236}">
                  <a16:creationId xmlns:a16="http://schemas.microsoft.com/office/drawing/2014/main" id="{7AE2F69B-A2E2-43CE-86F6-C381F84F3EC4}"/>
                </a:ext>
              </a:extLst>
            </p:cNvPr>
            <p:cNvGrpSpPr>
              <a:grpSpLocks/>
            </p:cNvGrpSpPr>
            <p:nvPr>
              <p:custDataLst>
                <p:tags r:id="rId23"/>
              </p:custDataLst>
            </p:nvPr>
          </p:nvGrpSpPr>
          <p:grpSpPr bwMode="auto">
            <a:xfrm rot="5400000">
              <a:off x="576000" y="868589"/>
              <a:ext cx="584201" cy="582003"/>
              <a:chOff x="0" y="0"/>
              <a:chExt cx="5970957" cy="5720949"/>
            </a:xfrm>
          </p:grpSpPr>
          <p:sp>
            <p:nvSpPr>
              <p:cNvPr id="26" name="任意多边形 29">
                <a:extLst>
                  <a:ext uri="{FF2B5EF4-FFF2-40B4-BE49-F238E27FC236}">
                    <a16:creationId xmlns:a16="http://schemas.microsoft.com/office/drawing/2014/main" id="{730C597B-F4D6-4895-8A6D-A5A35622436A}"/>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任意多边形 27">
                <a:extLst>
                  <a:ext uri="{FF2B5EF4-FFF2-40B4-BE49-F238E27FC236}">
                    <a16:creationId xmlns:a16="http://schemas.microsoft.com/office/drawing/2014/main" id="{B0449026-47D6-4736-868C-7218E83459FC}"/>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8">
                <a:extLst>
                  <a:ext uri="{FF2B5EF4-FFF2-40B4-BE49-F238E27FC236}">
                    <a16:creationId xmlns:a16="http://schemas.microsoft.com/office/drawing/2014/main" id="{D92F0B3C-5181-473D-852B-D63E042FE572}"/>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任意多边形 30">
                <a:extLst>
                  <a:ext uri="{FF2B5EF4-FFF2-40B4-BE49-F238E27FC236}">
                    <a16:creationId xmlns:a16="http://schemas.microsoft.com/office/drawing/2014/main" id="{04EB9A97-D420-4C3C-A412-F38C371EA844}"/>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5" name="文本框 24">
              <a:extLst>
                <a:ext uri="{FF2B5EF4-FFF2-40B4-BE49-F238E27FC236}">
                  <a16:creationId xmlns:a16="http://schemas.microsoft.com/office/drawing/2014/main" id="{B146EABC-079B-46FA-8BB8-42A22FE157EA}"/>
                </a:ext>
              </a:extLst>
            </p:cNvPr>
            <p:cNvSpPr txBox="1"/>
            <p:nvPr/>
          </p:nvSpPr>
          <p:spPr>
            <a:xfrm>
              <a:off x="1276830" y="924334"/>
              <a:ext cx="5570538" cy="461665"/>
            </a:xfrm>
            <a:prstGeom prst="rect">
              <a:avLst/>
            </a:prstGeom>
            <a:noFill/>
          </p:spPr>
          <p:txBody>
            <a:bodyPr wrap="square" rtlCol="0">
              <a:spAutoFit/>
            </a:bodyPr>
            <a:lstStyle/>
            <a:p>
              <a:r>
                <a:rPr lang="zh-CN" altLang="en-US" sz="2400" dirty="0"/>
                <a:t>使用构件图建模可按照下列步骤进行：</a:t>
              </a:r>
              <a:endParaRPr lang="en-US" altLang="zh-CN" sz="2400" dirty="0"/>
            </a:p>
          </p:txBody>
        </p:sp>
      </p:grpSp>
      <p:grpSp>
        <p:nvGrpSpPr>
          <p:cNvPr id="5" name="组合 4">
            <a:extLst>
              <a:ext uri="{FF2B5EF4-FFF2-40B4-BE49-F238E27FC236}">
                <a16:creationId xmlns:a16="http://schemas.microsoft.com/office/drawing/2014/main" id="{5245905F-B5E2-4C77-B921-1116DEAB6D3B}"/>
              </a:ext>
            </a:extLst>
          </p:cNvPr>
          <p:cNvGrpSpPr/>
          <p:nvPr/>
        </p:nvGrpSpPr>
        <p:grpSpPr>
          <a:xfrm>
            <a:off x="706422" y="2565711"/>
            <a:ext cx="5023980" cy="523220"/>
            <a:chOff x="706422" y="2843868"/>
            <a:chExt cx="5023980" cy="523220"/>
          </a:xfrm>
        </p:grpSpPr>
        <p:sp>
          <p:nvSpPr>
            <p:cNvPr id="47" name="PA_椭圆 43">
              <a:extLst>
                <a:ext uri="{FF2B5EF4-FFF2-40B4-BE49-F238E27FC236}">
                  <a16:creationId xmlns:a16="http://schemas.microsoft.com/office/drawing/2014/main" id="{D30D40FB-397A-4ECA-A2FC-E22FB2FB7EA4}"/>
                </a:ext>
              </a:extLst>
            </p:cNvPr>
            <p:cNvSpPr>
              <a:spLocks noChangeArrowheads="1"/>
            </p:cNvSpPr>
            <p:nvPr>
              <p:custDataLst>
                <p:tags r:id="rId21"/>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文本框 48">
              <a:extLst>
                <a:ext uri="{FF2B5EF4-FFF2-40B4-BE49-F238E27FC236}">
                  <a16:creationId xmlns:a16="http://schemas.microsoft.com/office/drawing/2014/main" id="{3053AAB0-CEB3-4F67-A14D-64F1C33034D0}"/>
                </a:ext>
              </a:extLst>
            </p:cNvPr>
            <p:cNvSpPr>
              <a:spLocks noChangeArrowheads="1"/>
            </p:cNvSpPr>
            <p:nvPr>
              <p:custDataLst>
                <p:tags r:id="rId22"/>
              </p:custDataLst>
            </p:nvPr>
          </p:nvSpPr>
          <p:spPr bwMode="auto">
            <a:xfrm>
              <a:off x="1217628" y="2843868"/>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定义相关组件提供的接口；</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 name="文本框 54">
              <a:extLst>
                <a:ext uri="{FF2B5EF4-FFF2-40B4-BE49-F238E27FC236}">
                  <a16:creationId xmlns:a16="http://schemas.microsoft.com/office/drawing/2014/main" id="{68BF83AC-449F-4E36-B61A-648529BB4499}"/>
                </a:ext>
              </a:extLst>
            </p:cNvPr>
            <p:cNvSpPr txBox="1"/>
            <p:nvPr/>
          </p:nvSpPr>
          <p:spPr>
            <a:xfrm>
              <a:off x="773906" y="2944891"/>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endParaRPr lang="zh-CN" altLang="en-US" dirty="0">
                <a:solidFill>
                  <a:schemeClr val="bg1"/>
                </a:solidFill>
              </a:endParaRPr>
            </a:p>
          </p:txBody>
        </p:sp>
      </p:grpSp>
      <p:grpSp>
        <p:nvGrpSpPr>
          <p:cNvPr id="6" name="组合 5">
            <a:extLst>
              <a:ext uri="{FF2B5EF4-FFF2-40B4-BE49-F238E27FC236}">
                <a16:creationId xmlns:a16="http://schemas.microsoft.com/office/drawing/2014/main" id="{825746C5-5112-4076-A1C8-AA8A2BFD89D7}"/>
              </a:ext>
            </a:extLst>
          </p:cNvPr>
          <p:cNvGrpSpPr/>
          <p:nvPr/>
        </p:nvGrpSpPr>
        <p:grpSpPr>
          <a:xfrm>
            <a:off x="706422" y="2071831"/>
            <a:ext cx="4302629" cy="528842"/>
            <a:chOff x="706422" y="1641271"/>
            <a:chExt cx="4302629" cy="528842"/>
          </a:xfrm>
        </p:grpSpPr>
        <p:sp>
          <p:nvSpPr>
            <p:cNvPr id="46" name="PA_椭圆 42">
              <a:extLst>
                <a:ext uri="{FF2B5EF4-FFF2-40B4-BE49-F238E27FC236}">
                  <a16:creationId xmlns:a16="http://schemas.microsoft.com/office/drawing/2014/main" id="{1AA302C2-DB72-44B3-8486-6FDE0841CF8E}"/>
                </a:ext>
              </a:extLst>
            </p:cNvPr>
            <p:cNvSpPr>
              <a:spLocks noChangeArrowheads="1"/>
            </p:cNvSpPr>
            <p:nvPr>
              <p:custDataLst>
                <p:tags r:id="rId19"/>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文本框 47">
              <a:extLst>
                <a:ext uri="{FF2B5EF4-FFF2-40B4-BE49-F238E27FC236}">
                  <a16:creationId xmlns:a16="http://schemas.microsoft.com/office/drawing/2014/main" id="{2284B0AE-F062-4E62-BEEE-A741EE24CCA7}"/>
                </a:ext>
              </a:extLst>
            </p:cNvPr>
            <p:cNvSpPr>
              <a:spLocks noChangeArrowheads="1"/>
            </p:cNvSpPr>
            <p:nvPr>
              <p:custDataLst>
                <p:tags r:id="rId20"/>
              </p:custDataLst>
            </p:nvPr>
          </p:nvSpPr>
          <p:spPr bwMode="auto">
            <a:xfrm>
              <a:off x="1217628" y="1641271"/>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对系统中的组件建模；</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6" name="文本框 55">
              <a:extLst>
                <a:ext uri="{FF2B5EF4-FFF2-40B4-BE49-F238E27FC236}">
                  <a16:creationId xmlns:a16="http://schemas.microsoft.com/office/drawing/2014/main" id="{BCB51DB2-2667-4BDF-AD00-698488CEC2AA}"/>
                </a:ext>
              </a:extLst>
            </p:cNvPr>
            <p:cNvSpPr txBox="1"/>
            <p:nvPr/>
          </p:nvSpPr>
          <p:spPr>
            <a:xfrm>
              <a:off x="773906" y="1761609"/>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endParaRPr lang="zh-CN" altLang="en-US" dirty="0">
                <a:solidFill>
                  <a:schemeClr val="bg1"/>
                </a:solidFill>
              </a:endParaRPr>
            </a:p>
          </p:txBody>
        </p:sp>
      </p:grpSp>
      <p:grpSp>
        <p:nvGrpSpPr>
          <p:cNvPr id="4" name="组合 3">
            <a:extLst>
              <a:ext uri="{FF2B5EF4-FFF2-40B4-BE49-F238E27FC236}">
                <a16:creationId xmlns:a16="http://schemas.microsoft.com/office/drawing/2014/main" id="{0978F9DC-27F0-4DD7-BFB9-5022D206144D}"/>
              </a:ext>
            </a:extLst>
          </p:cNvPr>
          <p:cNvGrpSpPr/>
          <p:nvPr/>
        </p:nvGrpSpPr>
        <p:grpSpPr>
          <a:xfrm>
            <a:off x="708263" y="3073407"/>
            <a:ext cx="4298676" cy="529286"/>
            <a:chOff x="706422" y="4034777"/>
            <a:chExt cx="4298676" cy="529286"/>
          </a:xfrm>
        </p:grpSpPr>
        <p:sp>
          <p:nvSpPr>
            <p:cNvPr id="48" name="PA_椭圆 44">
              <a:extLst>
                <a:ext uri="{FF2B5EF4-FFF2-40B4-BE49-F238E27FC236}">
                  <a16:creationId xmlns:a16="http://schemas.microsoft.com/office/drawing/2014/main" id="{D227E280-EADF-4010-9AFE-786DA09F3116}"/>
                </a:ext>
              </a:extLst>
            </p:cNvPr>
            <p:cNvSpPr>
              <a:spLocks noChangeArrowheads="1"/>
            </p:cNvSpPr>
            <p:nvPr>
              <p:custDataLst>
                <p:tags r:id="rId17"/>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文本框 49">
              <a:extLst>
                <a:ext uri="{FF2B5EF4-FFF2-40B4-BE49-F238E27FC236}">
                  <a16:creationId xmlns:a16="http://schemas.microsoft.com/office/drawing/2014/main" id="{188B780A-D40B-4CE2-B0B9-A839F5CA00F5}"/>
                </a:ext>
              </a:extLst>
            </p:cNvPr>
            <p:cNvSpPr>
              <a:spLocks noChangeArrowheads="1"/>
            </p:cNvSpPr>
            <p:nvPr>
              <p:custDataLst>
                <p:tags r:id="rId18"/>
              </p:custDataLst>
            </p:nvPr>
          </p:nvSpPr>
          <p:spPr bwMode="auto">
            <a:xfrm>
              <a:off x="1213675" y="4034777"/>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对它们间的关系建模；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7" name="文本框 56">
              <a:extLst>
                <a:ext uri="{FF2B5EF4-FFF2-40B4-BE49-F238E27FC236}">
                  <a16:creationId xmlns:a16="http://schemas.microsoft.com/office/drawing/2014/main" id="{53B5C421-AC8A-4634-8DFA-6525D24706DB}"/>
                </a:ext>
              </a:extLst>
            </p:cNvPr>
            <p:cNvSpPr txBox="1"/>
            <p:nvPr/>
          </p:nvSpPr>
          <p:spPr>
            <a:xfrm>
              <a:off x="773906" y="4155559"/>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3</a:t>
              </a:r>
              <a:endParaRPr lang="zh-CN" altLang="en-US" dirty="0">
                <a:solidFill>
                  <a:schemeClr val="bg1"/>
                </a:solidFill>
              </a:endParaRPr>
            </a:p>
          </p:txBody>
        </p:sp>
      </p:grpSp>
      <p:grpSp>
        <p:nvGrpSpPr>
          <p:cNvPr id="3" name="组合 2">
            <a:extLst>
              <a:ext uri="{FF2B5EF4-FFF2-40B4-BE49-F238E27FC236}">
                <a16:creationId xmlns:a16="http://schemas.microsoft.com/office/drawing/2014/main" id="{CA81D505-5248-4924-9EF5-CAC7059E4575}"/>
              </a:ext>
            </a:extLst>
          </p:cNvPr>
          <p:cNvGrpSpPr/>
          <p:nvPr/>
        </p:nvGrpSpPr>
        <p:grpSpPr>
          <a:xfrm>
            <a:off x="724319" y="3583052"/>
            <a:ext cx="5949036" cy="523220"/>
            <a:chOff x="688666" y="5152090"/>
            <a:chExt cx="5949036" cy="523220"/>
          </a:xfrm>
        </p:grpSpPr>
        <p:sp>
          <p:nvSpPr>
            <p:cNvPr id="49" name="PA_椭圆 45">
              <a:extLst>
                <a:ext uri="{FF2B5EF4-FFF2-40B4-BE49-F238E27FC236}">
                  <a16:creationId xmlns:a16="http://schemas.microsoft.com/office/drawing/2014/main" id="{CD13C75E-B307-4583-84C3-46E4123E1A36}"/>
                </a:ext>
              </a:extLst>
            </p:cNvPr>
            <p:cNvSpPr>
              <a:spLocks noChangeArrowheads="1"/>
            </p:cNvSpPr>
            <p:nvPr>
              <p:custDataLst>
                <p:tags r:id="rId15"/>
              </p:custDataLst>
            </p:nvPr>
          </p:nvSpPr>
          <p:spPr bwMode="auto">
            <a:xfrm>
              <a:off x="688666" y="5224583"/>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PA_文本框 50">
              <a:extLst>
                <a:ext uri="{FF2B5EF4-FFF2-40B4-BE49-F238E27FC236}">
                  <a16:creationId xmlns:a16="http://schemas.microsoft.com/office/drawing/2014/main" id="{0980DDDB-06E8-4571-B812-6A91A3C11719}"/>
                </a:ext>
              </a:extLst>
            </p:cNvPr>
            <p:cNvSpPr>
              <a:spLocks noChangeArrowheads="1"/>
            </p:cNvSpPr>
            <p:nvPr>
              <p:custDataLst>
                <p:tags r:id="rId16"/>
              </p:custDataLst>
            </p:nvPr>
          </p:nvSpPr>
          <p:spPr bwMode="auto">
            <a:xfrm>
              <a:off x="1217628" y="5152090"/>
              <a:ext cx="5420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对建模的结构进行精化和细化。</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8" name="文本框 57">
              <a:extLst>
                <a:ext uri="{FF2B5EF4-FFF2-40B4-BE49-F238E27FC236}">
                  <a16:creationId xmlns:a16="http://schemas.microsoft.com/office/drawing/2014/main" id="{5FA40573-5805-4AE6-BECC-8322CB1FFCDF}"/>
                </a:ext>
              </a:extLst>
            </p:cNvPr>
            <p:cNvSpPr txBox="1"/>
            <p:nvPr/>
          </p:nvSpPr>
          <p:spPr>
            <a:xfrm>
              <a:off x="756150" y="5263754"/>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4</a:t>
              </a:r>
              <a:endParaRPr lang="zh-CN" altLang="en-US" dirty="0">
                <a:solidFill>
                  <a:schemeClr val="bg1"/>
                </a:solidFill>
              </a:endParaRPr>
            </a:p>
          </p:txBody>
        </p:sp>
      </p:grpSp>
      <p:grpSp>
        <p:nvGrpSpPr>
          <p:cNvPr id="64" name="组合 63">
            <a:extLst>
              <a:ext uri="{FF2B5EF4-FFF2-40B4-BE49-F238E27FC236}">
                <a16:creationId xmlns:a16="http://schemas.microsoft.com/office/drawing/2014/main" id="{2B433433-5827-4FDA-B017-651289324AC8}"/>
              </a:ext>
            </a:extLst>
          </p:cNvPr>
          <p:cNvGrpSpPr/>
          <p:nvPr/>
        </p:nvGrpSpPr>
        <p:grpSpPr>
          <a:xfrm>
            <a:off x="577518" y="738334"/>
            <a:ext cx="10752470" cy="584201"/>
            <a:chOff x="560491" y="964724"/>
            <a:chExt cx="10575889" cy="584201"/>
          </a:xfrm>
        </p:grpSpPr>
        <p:grpSp>
          <p:nvGrpSpPr>
            <p:cNvPr id="65" name="组合 64">
              <a:extLst>
                <a:ext uri="{FF2B5EF4-FFF2-40B4-BE49-F238E27FC236}">
                  <a16:creationId xmlns:a16="http://schemas.microsoft.com/office/drawing/2014/main" id="{85A0D149-CD6F-491D-A0E6-BEB7BEDD4BBB}"/>
                </a:ext>
              </a:extLst>
            </p:cNvPr>
            <p:cNvGrpSpPr/>
            <p:nvPr/>
          </p:nvGrpSpPr>
          <p:grpSpPr>
            <a:xfrm>
              <a:off x="560491" y="964724"/>
              <a:ext cx="568409" cy="584201"/>
              <a:chOff x="345991" y="637886"/>
              <a:chExt cx="1136817" cy="1152646"/>
            </a:xfrm>
          </p:grpSpPr>
          <p:sp>
            <p:nvSpPr>
              <p:cNvPr id="67" name="PA_任意多边形 47">
                <a:extLst>
                  <a:ext uri="{FF2B5EF4-FFF2-40B4-BE49-F238E27FC236}">
                    <a16:creationId xmlns:a16="http://schemas.microsoft.com/office/drawing/2014/main" id="{7CE6D7CA-24DE-4912-9864-20A982F6E6CD}"/>
                  </a:ext>
                </a:extLst>
              </p:cNvPr>
              <p:cNvSpPr>
                <a:spLocks/>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51">
                <a:extLst>
                  <a:ext uri="{FF2B5EF4-FFF2-40B4-BE49-F238E27FC236}">
                    <a16:creationId xmlns:a16="http://schemas.microsoft.com/office/drawing/2014/main" id="{153125AA-2A8F-4139-A6D7-F2640E996AB7}"/>
                  </a:ext>
                </a:extLst>
              </p:cNvPr>
              <p:cNvSpPr>
                <a:spLocks/>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63">
                <a:extLst>
                  <a:ext uri="{FF2B5EF4-FFF2-40B4-BE49-F238E27FC236}">
                    <a16:creationId xmlns:a16="http://schemas.microsoft.com/office/drawing/2014/main" id="{21BF7168-A92C-4E7E-BC49-5104786D5EB6}"/>
                  </a:ext>
                </a:extLst>
              </p:cNvPr>
              <p:cNvSpPr>
                <a:spLocks/>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任意多边形 53">
                <a:extLst>
                  <a:ext uri="{FF2B5EF4-FFF2-40B4-BE49-F238E27FC236}">
                    <a16:creationId xmlns:a16="http://schemas.microsoft.com/office/drawing/2014/main" id="{49F6B8A9-88CB-47A2-8DC7-78B4DCDFE71D}"/>
                  </a:ext>
                </a:extLst>
              </p:cNvPr>
              <p:cNvSpPr>
                <a:spLocks/>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PA_任意多边形 55">
                <a:extLst>
                  <a:ext uri="{FF2B5EF4-FFF2-40B4-BE49-F238E27FC236}">
                    <a16:creationId xmlns:a16="http://schemas.microsoft.com/office/drawing/2014/main" id="{FC03C57A-6834-4A37-9ABF-0C4D451E41C9}"/>
                  </a:ext>
                </a:extLst>
              </p:cNvPr>
              <p:cNvSpPr>
                <a:spLocks/>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PA_任意多边形 56">
                <a:extLst>
                  <a:ext uri="{FF2B5EF4-FFF2-40B4-BE49-F238E27FC236}">
                    <a16:creationId xmlns:a16="http://schemas.microsoft.com/office/drawing/2014/main" id="{73C1887D-5C57-4848-A551-450187D010E0}"/>
                  </a:ext>
                </a:extLst>
              </p:cNvPr>
              <p:cNvSpPr>
                <a:spLocks/>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PA_任意多边形 58">
                <a:extLst>
                  <a:ext uri="{FF2B5EF4-FFF2-40B4-BE49-F238E27FC236}">
                    <a16:creationId xmlns:a16="http://schemas.microsoft.com/office/drawing/2014/main" id="{186FDED9-D787-4300-8E18-6F8216A95C46}"/>
                  </a:ext>
                </a:extLst>
              </p:cNvPr>
              <p:cNvSpPr>
                <a:spLocks/>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PA_任意多边形 59">
                <a:extLst>
                  <a:ext uri="{FF2B5EF4-FFF2-40B4-BE49-F238E27FC236}">
                    <a16:creationId xmlns:a16="http://schemas.microsoft.com/office/drawing/2014/main" id="{4B5828AB-4BA3-4172-8E55-7509E81154B0}"/>
                  </a:ext>
                </a:extLst>
              </p:cNvPr>
              <p:cNvSpPr>
                <a:spLocks/>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 name="PA_组合 27">
                <a:extLst>
                  <a:ext uri="{FF2B5EF4-FFF2-40B4-BE49-F238E27FC236}">
                    <a16:creationId xmlns:a16="http://schemas.microsoft.com/office/drawing/2014/main" id="{95A83C01-5F60-45ED-B182-19DDE44DF56C}"/>
                  </a:ext>
                </a:extLst>
              </p:cNvPr>
              <p:cNvGrpSpPr>
                <a:grpSpLocks/>
              </p:cNvGrpSpPr>
              <p:nvPr>
                <p:custDataLst>
                  <p:tags r:id="rId14"/>
                </p:custDataLst>
              </p:nvPr>
            </p:nvGrpSpPr>
            <p:grpSpPr bwMode="auto">
              <a:xfrm>
                <a:off x="345991" y="1081008"/>
                <a:ext cx="337560" cy="326313"/>
                <a:chOff x="0" y="0"/>
                <a:chExt cx="1375837" cy="1380067"/>
              </a:xfrm>
            </p:grpSpPr>
            <p:grpSp>
              <p:nvGrpSpPr>
                <p:cNvPr id="76" name="组合 25">
                  <a:extLst>
                    <a:ext uri="{FF2B5EF4-FFF2-40B4-BE49-F238E27FC236}">
                      <a16:creationId xmlns:a16="http://schemas.microsoft.com/office/drawing/2014/main" id="{8F7BBCE2-ECC5-4A0F-AD9B-871F393F9A34}"/>
                    </a:ext>
                  </a:extLst>
                </p:cNvPr>
                <p:cNvGrpSpPr>
                  <a:grpSpLocks/>
                </p:cNvGrpSpPr>
                <p:nvPr/>
              </p:nvGrpSpPr>
              <p:grpSpPr bwMode="auto">
                <a:xfrm>
                  <a:off x="0" y="0"/>
                  <a:ext cx="1375837" cy="1380067"/>
                  <a:chOff x="0" y="0"/>
                  <a:chExt cx="1375837" cy="1380067"/>
                </a:xfrm>
              </p:grpSpPr>
              <p:sp>
                <p:nvSpPr>
                  <p:cNvPr id="78" name="矩形 11">
                    <a:extLst>
                      <a:ext uri="{FF2B5EF4-FFF2-40B4-BE49-F238E27FC236}">
                        <a16:creationId xmlns:a16="http://schemas.microsoft.com/office/drawing/2014/main" id="{4895A59D-40B8-498C-8CD2-AD21F3551103}"/>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矩形 12">
                    <a:extLst>
                      <a:ext uri="{FF2B5EF4-FFF2-40B4-BE49-F238E27FC236}">
                        <a16:creationId xmlns:a16="http://schemas.microsoft.com/office/drawing/2014/main" id="{5914BF02-2C06-4E06-B438-05274C6F6D46}"/>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矩形 13">
                    <a:extLst>
                      <a:ext uri="{FF2B5EF4-FFF2-40B4-BE49-F238E27FC236}">
                        <a16:creationId xmlns:a16="http://schemas.microsoft.com/office/drawing/2014/main" id="{40A3BFD3-5324-4C6C-8A6C-1F6C24F8B12F}"/>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任意多边形 18">
                    <a:extLst>
                      <a:ext uri="{FF2B5EF4-FFF2-40B4-BE49-F238E27FC236}">
                        <a16:creationId xmlns:a16="http://schemas.microsoft.com/office/drawing/2014/main" id="{59515BCD-DB4F-4963-8AC9-32264295E84E}"/>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任意多边形 21">
                    <a:extLst>
                      <a:ext uri="{FF2B5EF4-FFF2-40B4-BE49-F238E27FC236}">
                        <a16:creationId xmlns:a16="http://schemas.microsoft.com/office/drawing/2014/main" id="{90B6ACCE-417B-4F4D-9B90-72AC87971FB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椭圆 22">
                    <a:extLst>
                      <a:ext uri="{FF2B5EF4-FFF2-40B4-BE49-F238E27FC236}">
                        <a16:creationId xmlns:a16="http://schemas.microsoft.com/office/drawing/2014/main" id="{351F794C-4A2F-4117-878D-362FA655CAF1}"/>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矩形 23">
                    <a:extLst>
                      <a:ext uri="{FF2B5EF4-FFF2-40B4-BE49-F238E27FC236}">
                        <a16:creationId xmlns:a16="http://schemas.microsoft.com/office/drawing/2014/main" id="{12974E9F-54BB-47BB-B5D2-913CAF90775B}"/>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7" name="椭圆 26">
                  <a:extLst>
                    <a:ext uri="{FF2B5EF4-FFF2-40B4-BE49-F238E27FC236}">
                      <a16:creationId xmlns:a16="http://schemas.microsoft.com/office/drawing/2014/main" id="{942879B0-8474-4B59-96F8-58FD221D7247}"/>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6" name="文本框 65">
              <a:extLst>
                <a:ext uri="{FF2B5EF4-FFF2-40B4-BE49-F238E27FC236}">
                  <a16:creationId xmlns:a16="http://schemas.microsoft.com/office/drawing/2014/main" id="{6BEE941A-EFF7-40AC-BAFF-DE91248CB730}"/>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构件图建模及绘图步骤</a:t>
              </a:r>
            </a:p>
          </p:txBody>
        </p:sp>
      </p:grpSp>
    </p:spTree>
    <p:extLst>
      <p:ext uri="{BB962C8B-B14F-4D97-AF65-F5344CB8AC3E}">
        <p14:creationId xmlns:p14="http://schemas.microsoft.com/office/powerpoint/2010/main" val="24777720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175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7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4034" name="PA_矩形 1">
            <a:extLst>
              <a:ext uri="{FF2B5EF4-FFF2-40B4-BE49-F238E27FC236}">
                <a16:creationId xmlns:a16="http://schemas.microsoft.com/office/drawing/2014/main" id="{78DC6FD6-3032-44B3-8297-1080B74670F3}"/>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5" name="PA_矩形 2">
            <a:extLst>
              <a:ext uri="{FF2B5EF4-FFF2-40B4-BE49-F238E27FC236}">
                <a16:creationId xmlns:a16="http://schemas.microsoft.com/office/drawing/2014/main" id="{7A0CA3CF-AEAD-41A9-AA76-45A4FFC7F6BE}"/>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6" name="PA_矩形 3">
            <a:extLst>
              <a:ext uri="{FF2B5EF4-FFF2-40B4-BE49-F238E27FC236}">
                <a16:creationId xmlns:a16="http://schemas.microsoft.com/office/drawing/2014/main" id="{58E1B461-4FE5-439A-8E95-8C95EB09ADA0}"/>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7" name="PA_矩形 4">
            <a:extLst>
              <a:ext uri="{FF2B5EF4-FFF2-40B4-BE49-F238E27FC236}">
                <a16:creationId xmlns:a16="http://schemas.microsoft.com/office/drawing/2014/main" id="{F3E39953-DDB5-4647-98A0-A468F0F754E2}"/>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8" name="PA_矩形 9">
            <a:extLst>
              <a:ext uri="{FF2B5EF4-FFF2-40B4-BE49-F238E27FC236}">
                <a16:creationId xmlns:a16="http://schemas.microsoft.com/office/drawing/2014/main" id="{B1C66FF9-720B-476D-8784-00799034704F}"/>
              </a:ext>
            </a:extLst>
          </p:cNvPr>
          <p:cNvSpPr>
            <a:spLocks noChangeArrowheads="1"/>
          </p:cNvSpPr>
          <p:nvPr>
            <p:custDataLst>
              <p:tags r:id="rId5"/>
            </p:custDataLst>
          </p:nvPr>
        </p:nvSpPr>
        <p:spPr bwMode="auto">
          <a:xfrm>
            <a:off x="1639182" y="76200"/>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使用构件图对系统建模及应用</a:t>
            </a:r>
          </a:p>
        </p:txBody>
      </p:sp>
      <p:grpSp>
        <p:nvGrpSpPr>
          <p:cNvPr id="9" name="组合 8">
            <a:extLst>
              <a:ext uri="{FF2B5EF4-FFF2-40B4-BE49-F238E27FC236}">
                <a16:creationId xmlns:a16="http://schemas.microsoft.com/office/drawing/2014/main" id="{0A12CB70-9BED-49B5-9BBD-0972858E75C2}"/>
              </a:ext>
            </a:extLst>
          </p:cNvPr>
          <p:cNvGrpSpPr/>
          <p:nvPr/>
        </p:nvGrpSpPr>
        <p:grpSpPr>
          <a:xfrm>
            <a:off x="609600" y="722489"/>
            <a:ext cx="8971603" cy="2049958"/>
            <a:chOff x="609600" y="993957"/>
            <a:chExt cx="8971603" cy="2049958"/>
          </a:xfrm>
        </p:grpSpPr>
        <p:sp>
          <p:nvSpPr>
            <p:cNvPr id="2" name="文本框 1">
              <a:extLst>
                <a:ext uri="{FF2B5EF4-FFF2-40B4-BE49-F238E27FC236}">
                  <a16:creationId xmlns:a16="http://schemas.microsoft.com/office/drawing/2014/main" id="{FB702704-7609-45ED-9D61-26E4E2E16D67}"/>
                </a:ext>
              </a:extLst>
            </p:cNvPr>
            <p:cNvSpPr txBox="1"/>
            <p:nvPr/>
          </p:nvSpPr>
          <p:spPr>
            <a:xfrm>
              <a:off x="1039203" y="1400500"/>
              <a:ext cx="4438650" cy="923330"/>
            </a:xfrm>
            <a:prstGeom prst="rect">
              <a:avLst/>
            </a:prstGeom>
            <a:noFill/>
          </p:spPr>
          <p:txBody>
            <a:bodyPr wrap="square" rtlCol="0">
              <a:spAutoFit/>
            </a:bodyPr>
            <a:lstStyle/>
            <a:p>
              <a:r>
                <a:rPr lang="zh-CN" altLang="en-US" dirty="0"/>
                <a:t>一个系统由系统界面、业务逻辑处理组件、数据库访问组件和数据库组成，则该系统构件如图。</a:t>
              </a:r>
            </a:p>
          </p:txBody>
        </p:sp>
        <p:pic>
          <p:nvPicPr>
            <p:cNvPr id="6" name="图片 5">
              <a:extLst>
                <a:ext uri="{FF2B5EF4-FFF2-40B4-BE49-F238E27FC236}">
                  <a16:creationId xmlns:a16="http://schemas.microsoft.com/office/drawing/2014/main" id="{A72D3B48-884F-47A9-835F-0FF2A2F8C0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70873" y="993957"/>
              <a:ext cx="3810330" cy="2049958"/>
            </a:xfrm>
            <a:prstGeom prst="rect">
              <a:avLst/>
            </a:prstGeom>
          </p:spPr>
        </p:pic>
        <p:grpSp>
          <p:nvGrpSpPr>
            <p:cNvPr id="28" name="组合 27">
              <a:extLst>
                <a:ext uri="{FF2B5EF4-FFF2-40B4-BE49-F238E27FC236}">
                  <a16:creationId xmlns:a16="http://schemas.microsoft.com/office/drawing/2014/main" id="{0D86B07A-26DD-44DB-8BCD-081D3A121B14}"/>
                </a:ext>
              </a:extLst>
            </p:cNvPr>
            <p:cNvGrpSpPr/>
            <p:nvPr/>
          </p:nvGrpSpPr>
          <p:grpSpPr>
            <a:xfrm>
              <a:off x="609600" y="1003996"/>
              <a:ext cx="6270269" cy="584201"/>
              <a:chOff x="577099" y="867490"/>
              <a:chExt cx="6270269" cy="584201"/>
            </a:xfrm>
          </p:grpSpPr>
          <p:grpSp>
            <p:nvGrpSpPr>
              <p:cNvPr id="29" name="PA_组合 31">
                <a:extLst>
                  <a:ext uri="{FF2B5EF4-FFF2-40B4-BE49-F238E27FC236}">
                    <a16:creationId xmlns:a16="http://schemas.microsoft.com/office/drawing/2014/main" id="{CEB7D813-DB0B-4839-A9EE-0EF404D1F931}"/>
                  </a:ext>
                </a:extLst>
              </p:cNvPr>
              <p:cNvGrpSpPr>
                <a:grpSpLocks/>
              </p:cNvGrpSpPr>
              <p:nvPr>
                <p:custDataLst>
                  <p:tags r:id="rId8"/>
                </p:custDataLst>
              </p:nvPr>
            </p:nvGrpSpPr>
            <p:grpSpPr bwMode="auto">
              <a:xfrm rot="5400000">
                <a:off x="576000" y="868589"/>
                <a:ext cx="584201" cy="582003"/>
                <a:chOff x="0" y="0"/>
                <a:chExt cx="5970957" cy="5720949"/>
              </a:xfrm>
            </p:grpSpPr>
            <p:sp>
              <p:nvSpPr>
                <p:cNvPr id="31" name="任意多边形 29">
                  <a:extLst>
                    <a:ext uri="{FF2B5EF4-FFF2-40B4-BE49-F238E27FC236}">
                      <a16:creationId xmlns:a16="http://schemas.microsoft.com/office/drawing/2014/main" id="{3CF739D7-2304-41DF-B2D3-BFC9D8C92918}"/>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任意多边形 27">
                  <a:extLst>
                    <a:ext uri="{FF2B5EF4-FFF2-40B4-BE49-F238E27FC236}">
                      <a16:creationId xmlns:a16="http://schemas.microsoft.com/office/drawing/2014/main" id="{7F75AB81-4F83-4A23-898E-53E97CCD38CD}"/>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任意多边形 28">
                  <a:extLst>
                    <a:ext uri="{FF2B5EF4-FFF2-40B4-BE49-F238E27FC236}">
                      <a16:creationId xmlns:a16="http://schemas.microsoft.com/office/drawing/2014/main" id="{2535DB28-D08C-4718-8614-E0CA44D1D24A}"/>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任意多边形 30">
                  <a:extLst>
                    <a:ext uri="{FF2B5EF4-FFF2-40B4-BE49-F238E27FC236}">
                      <a16:creationId xmlns:a16="http://schemas.microsoft.com/office/drawing/2014/main" id="{8E47356E-005C-41C6-AD81-138A193C29CB}"/>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0" name="文本框 29">
                <a:extLst>
                  <a:ext uri="{FF2B5EF4-FFF2-40B4-BE49-F238E27FC236}">
                    <a16:creationId xmlns:a16="http://schemas.microsoft.com/office/drawing/2014/main" id="{98BD8FF0-5362-4BB8-AEA8-C0539339E5DE}"/>
                  </a:ext>
                </a:extLst>
              </p:cNvPr>
              <p:cNvSpPr txBox="1"/>
              <p:nvPr/>
            </p:nvSpPr>
            <p:spPr>
              <a:xfrm>
                <a:off x="1276830" y="924334"/>
                <a:ext cx="5570538" cy="461665"/>
              </a:xfrm>
              <a:prstGeom prst="rect">
                <a:avLst/>
              </a:prstGeom>
              <a:noFill/>
            </p:spPr>
            <p:txBody>
              <a:bodyPr wrap="square" rtlCol="0">
                <a:spAutoFit/>
              </a:bodyPr>
              <a:lstStyle/>
              <a:p>
                <a:r>
                  <a:rPr lang="zh-CN" altLang="en-US" sz="2400" dirty="0"/>
                  <a:t>对系统中的组件建模：</a:t>
                </a:r>
                <a:endParaRPr lang="en-US" altLang="zh-CN" sz="2400" dirty="0"/>
              </a:p>
            </p:txBody>
          </p:sp>
        </p:grpSp>
      </p:grpSp>
      <p:grpSp>
        <p:nvGrpSpPr>
          <p:cNvPr id="10" name="组合 9">
            <a:extLst>
              <a:ext uri="{FF2B5EF4-FFF2-40B4-BE49-F238E27FC236}">
                <a16:creationId xmlns:a16="http://schemas.microsoft.com/office/drawing/2014/main" id="{8677CF33-631B-4BD6-A42F-1C9CA37E1512}"/>
              </a:ext>
            </a:extLst>
          </p:cNvPr>
          <p:cNvGrpSpPr/>
          <p:nvPr/>
        </p:nvGrpSpPr>
        <p:grpSpPr>
          <a:xfrm>
            <a:off x="609600" y="2712776"/>
            <a:ext cx="6378354" cy="2052629"/>
            <a:chOff x="609600" y="2712776"/>
            <a:chExt cx="6378354" cy="2052629"/>
          </a:xfrm>
        </p:grpSpPr>
        <p:grpSp>
          <p:nvGrpSpPr>
            <p:cNvPr id="16" name="组合 15">
              <a:extLst>
                <a:ext uri="{FF2B5EF4-FFF2-40B4-BE49-F238E27FC236}">
                  <a16:creationId xmlns:a16="http://schemas.microsoft.com/office/drawing/2014/main" id="{EDA9A3EE-5D3E-4FC3-8364-D1271B19E2B0}"/>
                </a:ext>
              </a:extLst>
            </p:cNvPr>
            <p:cNvGrpSpPr/>
            <p:nvPr/>
          </p:nvGrpSpPr>
          <p:grpSpPr>
            <a:xfrm>
              <a:off x="609600" y="2712776"/>
              <a:ext cx="6270269" cy="584201"/>
              <a:chOff x="577099" y="867490"/>
              <a:chExt cx="6270269" cy="584201"/>
            </a:xfrm>
          </p:grpSpPr>
          <p:grpSp>
            <p:nvGrpSpPr>
              <p:cNvPr id="17" name="PA_组合 31">
                <a:extLst>
                  <a:ext uri="{FF2B5EF4-FFF2-40B4-BE49-F238E27FC236}">
                    <a16:creationId xmlns:a16="http://schemas.microsoft.com/office/drawing/2014/main" id="{49A74B1F-5857-4E54-BA0B-388C766A8DE8}"/>
                  </a:ext>
                </a:extLst>
              </p:cNvPr>
              <p:cNvGrpSpPr>
                <a:grpSpLocks/>
              </p:cNvGrpSpPr>
              <p:nvPr>
                <p:custDataLst>
                  <p:tags r:id="rId7"/>
                </p:custDataLst>
              </p:nvPr>
            </p:nvGrpSpPr>
            <p:grpSpPr bwMode="auto">
              <a:xfrm rot="5400000">
                <a:off x="576000" y="868589"/>
                <a:ext cx="584201" cy="582003"/>
                <a:chOff x="0" y="0"/>
                <a:chExt cx="5970957" cy="5720949"/>
              </a:xfrm>
            </p:grpSpPr>
            <p:sp>
              <p:nvSpPr>
                <p:cNvPr id="19" name="任意多边形 29">
                  <a:extLst>
                    <a:ext uri="{FF2B5EF4-FFF2-40B4-BE49-F238E27FC236}">
                      <a16:creationId xmlns:a16="http://schemas.microsoft.com/office/drawing/2014/main" id="{8A1C3837-3BE0-4867-AABF-DFDF747A214C}"/>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任意多边形 27">
                  <a:extLst>
                    <a:ext uri="{FF2B5EF4-FFF2-40B4-BE49-F238E27FC236}">
                      <a16:creationId xmlns:a16="http://schemas.microsoft.com/office/drawing/2014/main" id="{536BBDDB-1ED2-4CDB-93CD-B21F8016FF5C}"/>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任意多边形 28">
                  <a:extLst>
                    <a:ext uri="{FF2B5EF4-FFF2-40B4-BE49-F238E27FC236}">
                      <a16:creationId xmlns:a16="http://schemas.microsoft.com/office/drawing/2014/main" id="{5EB9DEDD-E9C7-4674-84A2-4427FEF198FF}"/>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任意多边形 30">
                  <a:extLst>
                    <a:ext uri="{FF2B5EF4-FFF2-40B4-BE49-F238E27FC236}">
                      <a16:creationId xmlns:a16="http://schemas.microsoft.com/office/drawing/2014/main" id="{32907B77-99AE-46FF-8563-4D84447499FE}"/>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8" name="文本框 17">
                <a:extLst>
                  <a:ext uri="{FF2B5EF4-FFF2-40B4-BE49-F238E27FC236}">
                    <a16:creationId xmlns:a16="http://schemas.microsoft.com/office/drawing/2014/main" id="{A63FEEE7-D425-423B-80EC-E68B982A5021}"/>
                  </a:ext>
                </a:extLst>
              </p:cNvPr>
              <p:cNvSpPr txBox="1"/>
              <p:nvPr/>
            </p:nvSpPr>
            <p:spPr>
              <a:xfrm>
                <a:off x="1276830" y="924334"/>
                <a:ext cx="5570538" cy="461665"/>
              </a:xfrm>
              <a:prstGeom prst="rect">
                <a:avLst/>
              </a:prstGeom>
              <a:noFill/>
            </p:spPr>
            <p:txBody>
              <a:bodyPr wrap="square" rtlCol="0">
                <a:spAutoFit/>
              </a:bodyPr>
              <a:lstStyle/>
              <a:p>
                <a:r>
                  <a:rPr lang="zh-CN" altLang="en-US" sz="2400" dirty="0"/>
                  <a:t>定义相关组件提供的接口：</a:t>
                </a:r>
                <a:endParaRPr lang="en-US" altLang="zh-CN" sz="2400" dirty="0"/>
              </a:p>
            </p:txBody>
          </p:sp>
        </p:grpSp>
        <p:sp>
          <p:nvSpPr>
            <p:cNvPr id="35" name="文本框 34">
              <a:extLst>
                <a:ext uri="{FF2B5EF4-FFF2-40B4-BE49-F238E27FC236}">
                  <a16:creationId xmlns:a16="http://schemas.microsoft.com/office/drawing/2014/main" id="{9DC295B1-1333-4BCD-B703-48F57600DD1C}"/>
                </a:ext>
              </a:extLst>
            </p:cNvPr>
            <p:cNvSpPr txBox="1"/>
            <p:nvPr/>
          </p:nvSpPr>
          <p:spPr>
            <a:xfrm>
              <a:off x="1034436" y="3138816"/>
              <a:ext cx="4438650" cy="923330"/>
            </a:xfrm>
            <a:prstGeom prst="rect">
              <a:avLst/>
            </a:prstGeom>
            <a:noFill/>
          </p:spPr>
          <p:txBody>
            <a:bodyPr wrap="square" rtlCol="0">
              <a:spAutoFit/>
            </a:bodyPr>
            <a:lstStyle/>
            <a:p>
              <a:r>
                <a:rPr lang="zh-CN" altLang="en-US" dirty="0"/>
                <a:t>如：将一个“在线酒店预订子系统”作为一个构件，它需要提供用户界面并且还需调用酒店系统，完成预订工作。</a:t>
              </a:r>
            </a:p>
          </p:txBody>
        </p:sp>
        <p:pic>
          <p:nvPicPr>
            <p:cNvPr id="8" name="图片 7">
              <a:extLst>
                <a:ext uri="{FF2B5EF4-FFF2-40B4-BE49-F238E27FC236}">
                  <a16:creationId xmlns:a16="http://schemas.microsoft.com/office/drawing/2014/main" id="{F2561CA9-3C25-4D36-846A-524220F08E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90814" y="2864946"/>
              <a:ext cx="1397140" cy="1900459"/>
            </a:xfrm>
            <a:prstGeom prst="rect">
              <a:avLst/>
            </a:prstGeom>
          </p:spPr>
        </p:pic>
      </p:grpSp>
      <p:grpSp>
        <p:nvGrpSpPr>
          <p:cNvPr id="38" name="组合 37">
            <a:extLst>
              <a:ext uri="{FF2B5EF4-FFF2-40B4-BE49-F238E27FC236}">
                <a16:creationId xmlns:a16="http://schemas.microsoft.com/office/drawing/2014/main" id="{FC74856F-A68C-40FB-95B1-B19A1EA15A4D}"/>
              </a:ext>
            </a:extLst>
          </p:cNvPr>
          <p:cNvGrpSpPr/>
          <p:nvPr/>
        </p:nvGrpSpPr>
        <p:grpSpPr>
          <a:xfrm>
            <a:off x="590549" y="4751132"/>
            <a:ext cx="7239001" cy="584201"/>
            <a:chOff x="577099" y="867490"/>
            <a:chExt cx="7239001" cy="584201"/>
          </a:xfrm>
        </p:grpSpPr>
        <p:grpSp>
          <p:nvGrpSpPr>
            <p:cNvPr id="39" name="PA_组合 31">
              <a:extLst>
                <a:ext uri="{FF2B5EF4-FFF2-40B4-BE49-F238E27FC236}">
                  <a16:creationId xmlns:a16="http://schemas.microsoft.com/office/drawing/2014/main" id="{8A34C1A9-B991-4F13-B1E7-96D8F2E37820}"/>
                </a:ext>
              </a:extLst>
            </p:cNvPr>
            <p:cNvGrpSpPr>
              <a:grpSpLocks/>
            </p:cNvGrpSpPr>
            <p:nvPr>
              <p:custDataLst>
                <p:tags r:id="rId6"/>
              </p:custDataLst>
            </p:nvPr>
          </p:nvGrpSpPr>
          <p:grpSpPr bwMode="auto">
            <a:xfrm rot="5400000">
              <a:off x="576000" y="868589"/>
              <a:ext cx="584201" cy="582003"/>
              <a:chOff x="0" y="0"/>
              <a:chExt cx="5970957" cy="5720949"/>
            </a:xfrm>
          </p:grpSpPr>
          <p:sp>
            <p:nvSpPr>
              <p:cNvPr id="41" name="任意多边形 29">
                <a:extLst>
                  <a:ext uri="{FF2B5EF4-FFF2-40B4-BE49-F238E27FC236}">
                    <a16:creationId xmlns:a16="http://schemas.microsoft.com/office/drawing/2014/main" id="{0630DC90-4F96-44DF-A48F-79E1B5A34D3A}"/>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7">
                <a:extLst>
                  <a:ext uri="{FF2B5EF4-FFF2-40B4-BE49-F238E27FC236}">
                    <a16:creationId xmlns:a16="http://schemas.microsoft.com/office/drawing/2014/main" id="{AFFFF2D2-547D-4DC2-9BFD-A232DA1CCC0D}"/>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任意多边形 28">
                <a:extLst>
                  <a:ext uri="{FF2B5EF4-FFF2-40B4-BE49-F238E27FC236}">
                    <a16:creationId xmlns:a16="http://schemas.microsoft.com/office/drawing/2014/main" id="{8B1A7065-3BE6-4213-90C8-BC5C41D401D7}"/>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任意多边形 30">
                <a:extLst>
                  <a:ext uri="{FF2B5EF4-FFF2-40B4-BE49-F238E27FC236}">
                    <a16:creationId xmlns:a16="http://schemas.microsoft.com/office/drawing/2014/main" id="{DDD6A32E-0ACF-4301-BF36-6F20BE769056}"/>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0" name="文本框 39">
              <a:extLst>
                <a:ext uri="{FF2B5EF4-FFF2-40B4-BE49-F238E27FC236}">
                  <a16:creationId xmlns:a16="http://schemas.microsoft.com/office/drawing/2014/main" id="{EA8227A6-8D42-4415-9B38-C78AFF1E472E}"/>
                </a:ext>
              </a:extLst>
            </p:cNvPr>
            <p:cNvSpPr txBox="1"/>
            <p:nvPr/>
          </p:nvSpPr>
          <p:spPr>
            <a:xfrm>
              <a:off x="1276830" y="924334"/>
              <a:ext cx="6539270" cy="461665"/>
            </a:xfrm>
            <a:prstGeom prst="rect">
              <a:avLst/>
            </a:prstGeom>
            <a:noFill/>
          </p:spPr>
          <p:txBody>
            <a:bodyPr wrap="square" rtlCol="0">
              <a:spAutoFit/>
            </a:bodyPr>
            <a:lstStyle/>
            <a:p>
              <a:r>
                <a:rPr lang="zh-CN" altLang="en-US" sz="2400" dirty="0"/>
                <a:t>对组件及接口间的关系建模并精化和细化：</a:t>
              </a:r>
              <a:endParaRPr lang="en-US" altLang="zh-CN" sz="2400" dirty="0"/>
            </a:p>
          </p:txBody>
        </p:sp>
      </p:grpSp>
      <p:sp>
        <p:nvSpPr>
          <p:cNvPr id="45" name="文本框 44">
            <a:extLst>
              <a:ext uri="{FF2B5EF4-FFF2-40B4-BE49-F238E27FC236}">
                <a16:creationId xmlns:a16="http://schemas.microsoft.com/office/drawing/2014/main" id="{5FACDAD0-0DFD-4A63-80AD-A65298041D88}"/>
              </a:ext>
            </a:extLst>
          </p:cNvPr>
          <p:cNvSpPr txBox="1"/>
          <p:nvPr/>
        </p:nvSpPr>
        <p:spPr>
          <a:xfrm>
            <a:off x="1049020" y="5266814"/>
            <a:ext cx="5482663" cy="1200329"/>
          </a:xfrm>
          <a:prstGeom prst="rect">
            <a:avLst/>
          </a:prstGeom>
          <a:noFill/>
        </p:spPr>
        <p:txBody>
          <a:bodyPr wrap="square" rtlCol="0">
            <a:spAutoFit/>
          </a:bodyPr>
          <a:lstStyle/>
          <a:p>
            <a:r>
              <a:rPr lang="zh-CN" altLang="en-US" dirty="0"/>
              <a:t>如：对于“在线酒店预订系统”，需要有一个子组件来实现用户界面，一个子组件来完成酒店系统的链接和预订，还有一个子组件负责将用户的需求与酒店的攻击进行匹配。</a:t>
            </a:r>
          </a:p>
        </p:txBody>
      </p:sp>
      <p:pic>
        <p:nvPicPr>
          <p:cNvPr id="12" name="图片 11">
            <a:extLst>
              <a:ext uri="{FF2B5EF4-FFF2-40B4-BE49-F238E27FC236}">
                <a16:creationId xmlns:a16="http://schemas.microsoft.com/office/drawing/2014/main" id="{30648E9D-4379-4755-AD68-686ADAAE10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01817" y="2804717"/>
            <a:ext cx="3505504" cy="3947502"/>
          </a:xfrm>
          <a:prstGeom prst="rect">
            <a:avLst/>
          </a:prstGeom>
        </p:spPr>
      </p:pic>
    </p:spTree>
    <p:extLst>
      <p:ext uri="{BB962C8B-B14F-4D97-AF65-F5344CB8AC3E}">
        <p14:creationId xmlns:p14="http://schemas.microsoft.com/office/powerpoint/2010/main" val="2846588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4034"/>
                                        </p:tgtEl>
                                        <p:attrNameLst>
                                          <p:attrName>style.visibility</p:attrName>
                                        </p:attrNameLst>
                                      </p:cBhvr>
                                      <p:to>
                                        <p:strVal val="visible"/>
                                      </p:to>
                                    </p:set>
                                    <p:anim to="" calcmode="lin" valueType="num">
                                      <p:cBhvr>
                                        <p:cTn id="7" dur="700" fill="hold">
                                          <p:stCondLst>
                                            <p:cond delay="0"/>
                                          </p:stCondLst>
                                        </p:cTn>
                                        <p:tgtEl>
                                          <p:spTgt spid="44034"/>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4034"/>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4035"/>
                                        </p:tgtEl>
                                        <p:attrNameLst>
                                          <p:attrName>style.visibility</p:attrName>
                                        </p:attrNameLst>
                                      </p:cBhvr>
                                      <p:to>
                                        <p:strVal val="visible"/>
                                      </p:to>
                                    </p:set>
                                    <p:anim to="" calcmode="lin" valueType="num">
                                      <p:cBhvr>
                                        <p:cTn id="11" dur="700" fill="hold">
                                          <p:stCondLst>
                                            <p:cond delay="0"/>
                                          </p:stCondLst>
                                        </p:cTn>
                                        <p:tgtEl>
                                          <p:spTgt spid="44035"/>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4035"/>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4036"/>
                                        </p:tgtEl>
                                        <p:attrNameLst>
                                          <p:attrName>style.visibility</p:attrName>
                                        </p:attrNameLst>
                                      </p:cBhvr>
                                      <p:to>
                                        <p:strVal val="visible"/>
                                      </p:to>
                                    </p:set>
                                    <p:anim to="" calcmode="lin" valueType="num">
                                      <p:cBhvr>
                                        <p:cTn id="15" dur="700" fill="hold">
                                          <p:stCondLst>
                                            <p:cond delay="0"/>
                                          </p:stCondLst>
                                        </p:cTn>
                                        <p:tgtEl>
                                          <p:spTgt spid="44036"/>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4036"/>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4037"/>
                                        </p:tgtEl>
                                        <p:attrNameLst>
                                          <p:attrName>style.visibility</p:attrName>
                                        </p:attrNameLst>
                                      </p:cBhvr>
                                      <p:to>
                                        <p:strVal val="visible"/>
                                      </p:to>
                                    </p:set>
                                    <p:anim to="" calcmode="lin" valueType="num">
                                      <p:cBhvr>
                                        <p:cTn id="19" dur="700" fill="hold">
                                          <p:stCondLst>
                                            <p:cond delay="0"/>
                                          </p:stCondLst>
                                        </p:cTn>
                                        <p:tgtEl>
                                          <p:spTgt spid="44037"/>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4037"/>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4038"/>
                                        </p:tgtEl>
                                        <p:attrNameLst>
                                          <p:attrName>style.visibility</p:attrName>
                                        </p:attrNameLst>
                                      </p:cBhvr>
                                      <p:to>
                                        <p:strVal val="visible"/>
                                      </p:to>
                                    </p:set>
                                    <p:anim to="" calcmode="lin" valueType="num">
                                      <p:cBhvr>
                                        <p:cTn id="23" dur="700" fill="hold">
                                          <p:stCondLst>
                                            <p:cond delay="0"/>
                                          </p:stCondLst>
                                        </p:cTn>
                                        <p:tgtEl>
                                          <p:spTgt spid="44038"/>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4038"/>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autoUpdateAnimBg="0"/>
      <p:bldP spid="44035" grpId="0" animBg="1" autoUpdateAnimBg="0"/>
      <p:bldP spid="44036" grpId="0" animBg="1" autoUpdateAnimBg="0"/>
      <p:bldP spid="44037" grpId="0" animBg="1" autoUpdateAnimBg="0"/>
      <p:bldP spid="4403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0962" name="PA_矩形 1">
            <a:extLst>
              <a:ext uri="{FF2B5EF4-FFF2-40B4-BE49-F238E27FC236}">
                <a16:creationId xmlns:a16="http://schemas.microsoft.com/office/drawing/2014/main" id="{4A5EE390-BF41-4372-908B-D0029C44B00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a:extLst>
              <a:ext uri="{FF2B5EF4-FFF2-40B4-BE49-F238E27FC236}">
                <a16:creationId xmlns:a16="http://schemas.microsoft.com/office/drawing/2014/main" id="{B212D563-27FF-47AF-9AC5-A0B48221815A}"/>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a:extLst>
              <a:ext uri="{FF2B5EF4-FFF2-40B4-BE49-F238E27FC236}">
                <a16:creationId xmlns:a16="http://schemas.microsoft.com/office/drawing/2014/main" id="{439E1676-93A0-49D1-AB39-B0954CFCDA8E}"/>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a:extLst>
              <a:ext uri="{FF2B5EF4-FFF2-40B4-BE49-F238E27FC236}">
                <a16:creationId xmlns:a16="http://schemas.microsoft.com/office/drawing/2014/main" id="{0B591DF4-4625-411D-9AE0-B39ADCAC5660}"/>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a:extLst>
              <a:ext uri="{FF2B5EF4-FFF2-40B4-BE49-F238E27FC236}">
                <a16:creationId xmlns:a16="http://schemas.microsoft.com/office/drawing/2014/main" id="{8AF47CC6-D077-409E-B12C-40A4C8419BAC}"/>
              </a:ext>
            </a:extLst>
          </p:cNvPr>
          <p:cNvSpPr>
            <a:spLocks noChangeArrowheads="1"/>
          </p:cNvSpPr>
          <p:nvPr>
            <p:custDataLst>
              <p:tags r:id="rId5"/>
            </p:custDataLst>
          </p:nvPr>
        </p:nvSpPr>
        <p:spPr bwMode="auto">
          <a:xfrm>
            <a:off x="1639183" y="76200"/>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使用构件图对系统建模及应用</a:t>
            </a:r>
          </a:p>
        </p:txBody>
      </p:sp>
      <p:grpSp>
        <p:nvGrpSpPr>
          <p:cNvPr id="23" name="组合 22">
            <a:extLst>
              <a:ext uri="{FF2B5EF4-FFF2-40B4-BE49-F238E27FC236}">
                <a16:creationId xmlns:a16="http://schemas.microsoft.com/office/drawing/2014/main" id="{5E9E6797-3ED2-4023-8C18-0358C8194F7E}"/>
              </a:ext>
            </a:extLst>
          </p:cNvPr>
          <p:cNvGrpSpPr/>
          <p:nvPr/>
        </p:nvGrpSpPr>
        <p:grpSpPr>
          <a:xfrm>
            <a:off x="577518" y="738334"/>
            <a:ext cx="10752470" cy="584201"/>
            <a:chOff x="560491" y="964724"/>
            <a:chExt cx="10575889" cy="584201"/>
          </a:xfrm>
        </p:grpSpPr>
        <p:grpSp>
          <p:nvGrpSpPr>
            <p:cNvPr id="24" name="组合 23">
              <a:extLst>
                <a:ext uri="{FF2B5EF4-FFF2-40B4-BE49-F238E27FC236}">
                  <a16:creationId xmlns:a16="http://schemas.microsoft.com/office/drawing/2014/main" id="{096E8F1F-68D7-4BD9-9534-A5D79D774EBA}"/>
                </a:ext>
              </a:extLst>
            </p:cNvPr>
            <p:cNvGrpSpPr/>
            <p:nvPr/>
          </p:nvGrpSpPr>
          <p:grpSpPr>
            <a:xfrm>
              <a:off x="560491" y="964724"/>
              <a:ext cx="568409" cy="584201"/>
              <a:chOff x="345991" y="637886"/>
              <a:chExt cx="1136817" cy="1152646"/>
            </a:xfrm>
          </p:grpSpPr>
          <p:sp>
            <p:nvSpPr>
              <p:cNvPr id="26" name="PA_任意多边形 47">
                <a:extLst>
                  <a:ext uri="{FF2B5EF4-FFF2-40B4-BE49-F238E27FC236}">
                    <a16:creationId xmlns:a16="http://schemas.microsoft.com/office/drawing/2014/main" id="{CAE4D448-8F20-4D40-BED2-52EA3B854CE1}"/>
                  </a:ext>
                </a:extLst>
              </p:cNvPr>
              <p:cNvSpPr>
                <a:spLocks/>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1">
                <a:extLst>
                  <a:ext uri="{FF2B5EF4-FFF2-40B4-BE49-F238E27FC236}">
                    <a16:creationId xmlns:a16="http://schemas.microsoft.com/office/drawing/2014/main" id="{45B305F5-66F0-4B02-AD93-C80587E36ED9}"/>
                  </a:ext>
                </a:extLst>
              </p:cNvPr>
              <p:cNvSpPr>
                <a:spLocks/>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63">
                <a:extLst>
                  <a:ext uri="{FF2B5EF4-FFF2-40B4-BE49-F238E27FC236}">
                    <a16:creationId xmlns:a16="http://schemas.microsoft.com/office/drawing/2014/main" id="{0EA0B72A-223F-4871-9ED7-0689421FACBB}"/>
                  </a:ext>
                </a:extLst>
              </p:cNvPr>
              <p:cNvSpPr>
                <a:spLocks/>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3">
                <a:extLst>
                  <a:ext uri="{FF2B5EF4-FFF2-40B4-BE49-F238E27FC236}">
                    <a16:creationId xmlns:a16="http://schemas.microsoft.com/office/drawing/2014/main" id="{9485F826-2F09-45E9-B216-F3CA080AFA63}"/>
                  </a:ext>
                </a:extLst>
              </p:cNvPr>
              <p:cNvSpPr>
                <a:spLocks/>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5">
                <a:extLst>
                  <a:ext uri="{FF2B5EF4-FFF2-40B4-BE49-F238E27FC236}">
                    <a16:creationId xmlns:a16="http://schemas.microsoft.com/office/drawing/2014/main" id="{EB395EDC-B607-4CCB-865D-C5D99B811CB5}"/>
                  </a:ext>
                </a:extLst>
              </p:cNvPr>
              <p:cNvSpPr>
                <a:spLocks/>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6">
                <a:extLst>
                  <a:ext uri="{FF2B5EF4-FFF2-40B4-BE49-F238E27FC236}">
                    <a16:creationId xmlns:a16="http://schemas.microsoft.com/office/drawing/2014/main" id="{D9599BEC-6A89-46AC-A98D-60A67C38C9C7}"/>
                  </a:ext>
                </a:extLst>
              </p:cNvPr>
              <p:cNvSpPr>
                <a:spLocks/>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8">
                <a:extLst>
                  <a:ext uri="{FF2B5EF4-FFF2-40B4-BE49-F238E27FC236}">
                    <a16:creationId xmlns:a16="http://schemas.microsoft.com/office/drawing/2014/main" id="{9F3C4622-3EEB-4600-8ED2-E03B95EF2F5F}"/>
                  </a:ext>
                </a:extLst>
              </p:cNvPr>
              <p:cNvSpPr>
                <a:spLocks/>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9">
                <a:extLst>
                  <a:ext uri="{FF2B5EF4-FFF2-40B4-BE49-F238E27FC236}">
                    <a16:creationId xmlns:a16="http://schemas.microsoft.com/office/drawing/2014/main" id="{B2EB6BBE-D9C9-47BF-A502-F8048528DDEF}"/>
                  </a:ext>
                </a:extLst>
              </p:cNvPr>
              <p:cNvSpPr>
                <a:spLocks/>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4" name="PA_组合 27">
                <a:extLst>
                  <a:ext uri="{FF2B5EF4-FFF2-40B4-BE49-F238E27FC236}">
                    <a16:creationId xmlns:a16="http://schemas.microsoft.com/office/drawing/2014/main" id="{80F21E80-FE80-4F6A-9D9E-7F9FEC0AC08F}"/>
                  </a:ext>
                </a:extLst>
              </p:cNvPr>
              <p:cNvGrpSpPr>
                <a:grpSpLocks/>
              </p:cNvGrpSpPr>
              <p:nvPr>
                <p:custDataLst>
                  <p:tags r:id="rId16"/>
                </p:custDataLst>
              </p:nvPr>
            </p:nvGrpSpPr>
            <p:grpSpPr bwMode="auto">
              <a:xfrm>
                <a:off x="345991" y="1081008"/>
                <a:ext cx="337560" cy="326313"/>
                <a:chOff x="0" y="0"/>
                <a:chExt cx="1375837" cy="1380067"/>
              </a:xfrm>
            </p:grpSpPr>
            <p:grpSp>
              <p:nvGrpSpPr>
                <p:cNvPr id="35" name="组合 25">
                  <a:extLst>
                    <a:ext uri="{FF2B5EF4-FFF2-40B4-BE49-F238E27FC236}">
                      <a16:creationId xmlns:a16="http://schemas.microsoft.com/office/drawing/2014/main" id="{A54347F0-ECBE-4C6F-BD80-D634AD353E61}"/>
                    </a:ext>
                  </a:extLst>
                </p:cNvPr>
                <p:cNvGrpSpPr>
                  <a:grpSpLocks/>
                </p:cNvGrpSpPr>
                <p:nvPr/>
              </p:nvGrpSpPr>
              <p:grpSpPr bwMode="auto">
                <a:xfrm>
                  <a:off x="0" y="0"/>
                  <a:ext cx="1375837" cy="1380067"/>
                  <a:chOff x="0" y="0"/>
                  <a:chExt cx="1375837" cy="1380067"/>
                </a:xfrm>
              </p:grpSpPr>
              <p:sp>
                <p:nvSpPr>
                  <p:cNvPr id="37" name="矩形 11">
                    <a:extLst>
                      <a:ext uri="{FF2B5EF4-FFF2-40B4-BE49-F238E27FC236}">
                        <a16:creationId xmlns:a16="http://schemas.microsoft.com/office/drawing/2014/main" id="{6C758AD2-292E-40A5-A21C-290D8FDFC7FB}"/>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矩形 12">
                    <a:extLst>
                      <a:ext uri="{FF2B5EF4-FFF2-40B4-BE49-F238E27FC236}">
                        <a16:creationId xmlns:a16="http://schemas.microsoft.com/office/drawing/2014/main" id="{FDC3A828-B18E-4898-8EF4-7D49DD7FFD6B}"/>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3">
                    <a:extLst>
                      <a:ext uri="{FF2B5EF4-FFF2-40B4-BE49-F238E27FC236}">
                        <a16:creationId xmlns:a16="http://schemas.microsoft.com/office/drawing/2014/main" id="{FCFAB9BA-788E-4083-93DA-5B8AEA14742B}"/>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任意多边形 18">
                    <a:extLst>
                      <a:ext uri="{FF2B5EF4-FFF2-40B4-BE49-F238E27FC236}">
                        <a16:creationId xmlns:a16="http://schemas.microsoft.com/office/drawing/2014/main" id="{B1D6DBE5-1EB7-4A9D-A046-334DC9B159FC}"/>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任意多边形 21">
                    <a:extLst>
                      <a:ext uri="{FF2B5EF4-FFF2-40B4-BE49-F238E27FC236}">
                        <a16:creationId xmlns:a16="http://schemas.microsoft.com/office/drawing/2014/main" id="{189BF1A9-48CD-4D3C-8D22-BF26E53CE93A}"/>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椭圆 22">
                    <a:extLst>
                      <a:ext uri="{FF2B5EF4-FFF2-40B4-BE49-F238E27FC236}">
                        <a16:creationId xmlns:a16="http://schemas.microsoft.com/office/drawing/2014/main" id="{22973B01-19E0-4208-B687-CBDBCAA21B32}"/>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23">
                    <a:extLst>
                      <a:ext uri="{FF2B5EF4-FFF2-40B4-BE49-F238E27FC236}">
                        <a16:creationId xmlns:a16="http://schemas.microsoft.com/office/drawing/2014/main" id="{7ED3A375-EFB6-4B8B-99B5-38204C092592}"/>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6" name="椭圆 26">
                  <a:extLst>
                    <a:ext uri="{FF2B5EF4-FFF2-40B4-BE49-F238E27FC236}">
                      <a16:creationId xmlns:a16="http://schemas.microsoft.com/office/drawing/2014/main" id="{D18BC7DF-7364-4F59-9E3D-EA739D8ED686}"/>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5" name="文本框 24">
              <a:extLst>
                <a:ext uri="{FF2B5EF4-FFF2-40B4-BE49-F238E27FC236}">
                  <a16:creationId xmlns:a16="http://schemas.microsoft.com/office/drawing/2014/main" id="{AC0E4B0F-1DFE-4E08-A739-16D00743106A}"/>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构件图的几种使用方式</a:t>
              </a:r>
            </a:p>
          </p:txBody>
        </p:sp>
      </p:grpSp>
      <p:grpSp>
        <p:nvGrpSpPr>
          <p:cNvPr id="44" name="组合 43">
            <a:extLst>
              <a:ext uri="{FF2B5EF4-FFF2-40B4-BE49-F238E27FC236}">
                <a16:creationId xmlns:a16="http://schemas.microsoft.com/office/drawing/2014/main" id="{AD48EE8B-34B8-4B6F-8E02-1006E53B5AD7}"/>
              </a:ext>
            </a:extLst>
          </p:cNvPr>
          <p:cNvGrpSpPr/>
          <p:nvPr/>
        </p:nvGrpSpPr>
        <p:grpSpPr>
          <a:xfrm>
            <a:off x="749116" y="1611514"/>
            <a:ext cx="2859926" cy="528842"/>
            <a:chOff x="706422" y="1641271"/>
            <a:chExt cx="2859926" cy="528842"/>
          </a:xfrm>
        </p:grpSpPr>
        <p:sp>
          <p:nvSpPr>
            <p:cNvPr id="45" name="PA_椭圆 42">
              <a:extLst>
                <a:ext uri="{FF2B5EF4-FFF2-40B4-BE49-F238E27FC236}">
                  <a16:creationId xmlns:a16="http://schemas.microsoft.com/office/drawing/2014/main" id="{90062FC6-4380-4465-9663-CD284E914415}"/>
                </a:ext>
              </a:extLst>
            </p:cNvPr>
            <p:cNvSpPr>
              <a:spLocks noChangeArrowheads="1"/>
            </p:cNvSpPr>
            <p:nvPr>
              <p:custDataLst>
                <p:tags r:id="rId6"/>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PA_文本框 47">
              <a:extLst>
                <a:ext uri="{FF2B5EF4-FFF2-40B4-BE49-F238E27FC236}">
                  <a16:creationId xmlns:a16="http://schemas.microsoft.com/office/drawing/2014/main" id="{A37F3E81-3AFA-4C06-B889-CE38282030CB}"/>
                </a:ext>
              </a:extLst>
            </p:cNvPr>
            <p:cNvSpPr>
              <a:spLocks noChangeArrowheads="1"/>
            </p:cNvSpPr>
            <p:nvPr>
              <p:custDataLst>
                <p:tags r:id="rId7"/>
              </p:custDataLst>
            </p:nvPr>
          </p:nvSpPr>
          <p:spPr bwMode="auto">
            <a:xfrm>
              <a:off x="1217628" y="1641271"/>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对源代码建模</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7" name="文本框 46">
              <a:extLst>
                <a:ext uri="{FF2B5EF4-FFF2-40B4-BE49-F238E27FC236}">
                  <a16:creationId xmlns:a16="http://schemas.microsoft.com/office/drawing/2014/main" id="{A20B5DCD-5D1E-42A2-83A3-921636771588}"/>
                </a:ext>
              </a:extLst>
            </p:cNvPr>
            <p:cNvSpPr txBox="1"/>
            <p:nvPr/>
          </p:nvSpPr>
          <p:spPr>
            <a:xfrm>
              <a:off x="773906" y="1761609"/>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endParaRPr lang="zh-CN" altLang="en-US" dirty="0">
                <a:solidFill>
                  <a:schemeClr val="bg1"/>
                </a:solidFill>
              </a:endParaRPr>
            </a:p>
          </p:txBody>
        </p:sp>
      </p:grpSp>
      <p:sp>
        <p:nvSpPr>
          <p:cNvPr id="2" name="文本框 1">
            <a:extLst>
              <a:ext uri="{FF2B5EF4-FFF2-40B4-BE49-F238E27FC236}">
                <a16:creationId xmlns:a16="http://schemas.microsoft.com/office/drawing/2014/main" id="{6B230D9F-9980-4EBE-A022-0266BA13FF74}"/>
              </a:ext>
            </a:extLst>
          </p:cNvPr>
          <p:cNvSpPr txBox="1"/>
          <p:nvPr/>
        </p:nvSpPr>
        <p:spPr>
          <a:xfrm>
            <a:off x="1144574" y="2145305"/>
            <a:ext cx="9656776" cy="2308324"/>
          </a:xfrm>
          <a:prstGeom prst="rect">
            <a:avLst/>
          </a:prstGeom>
          <a:noFill/>
        </p:spPr>
        <p:txBody>
          <a:bodyPr wrap="square" rtlCol="0">
            <a:spAutoFit/>
          </a:bodyPr>
          <a:lstStyle/>
          <a:p>
            <a:r>
              <a:rPr lang="zh-CN" altLang="en-US" dirty="0"/>
              <a:t>当前大多数面向对象编程语言使用集成化开发环境来分割代码，并将源代码存储到文件中。可以使用构件图来为执行文件的配置建模，并设置配置管理系统。</a:t>
            </a:r>
            <a:endParaRPr lang="en-US" altLang="zh-CN" dirty="0"/>
          </a:p>
          <a:p>
            <a:r>
              <a:rPr lang="zh-CN" altLang="en-US" dirty="0"/>
              <a:t>对源代码建模遵循的策略：</a:t>
            </a:r>
            <a:endParaRPr lang="en-US" altLang="zh-CN" dirty="0"/>
          </a:p>
          <a:p>
            <a:pPr marL="342900" indent="-342900">
              <a:buFont typeface="+mj-lt"/>
              <a:buAutoNum type="arabicPeriod"/>
            </a:pPr>
            <a:r>
              <a:rPr lang="zh-CN" altLang="en-US" dirty="0"/>
              <a:t>识别相关源代码文件的集合，并把它们建模为组件。</a:t>
            </a:r>
            <a:endParaRPr lang="en-US" altLang="zh-CN" dirty="0"/>
          </a:p>
          <a:p>
            <a:pPr marL="342900" indent="-342900">
              <a:buFont typeface="+mj-lt"/>
              <a:buAutoNum type="arabicPeriod"/>
            </a:pPr>
            <a:r>
              <a:rPr lang="zh-CN" altLang="en-US" dirty="0"/>
              <a:t>对于较大的系统，利用包（文件夹）对其进行分组。</a:t>
            </a:r>
            <a:endParaRPr lang="en-US" altLang="zh-CN" dirty="0"/>
          </a:p>
          <a:p>
            <a:pPr marL="342900" indent="-342900">
              <a:buFont typeface="+mj-lt"/>
              <a:buAutoNum type="arabicPeriod"/>
            </a:pPr>
            <a:r>
              <a:rPr lang="zh-CN" altLang="en-US" dirty="0"/>
              <a:t>通过约束来表示源代码的版本号、作者和最后修改日期等信息，利用工具管理这个标记值。</a:t>
            </a:r>
            <a:endParaRPr lang="en-US" altLang="zh-CN" dirty="0"/>
          </a:p>
          <a:p>
            <a:pPr marL="342900" indent="-342900">
              <a:buFont typeface="+mj-lt"/>
              <a:buAutoNum type="arabicPeriod"/>
            </a:pPr>
            <a:r>
              <a:rPr lang="zh-CN" altLang="en-US" dirty="0"/>
              <a:t>用依赖关系来表示这些文件间编译的依赖关系，箭头指向为谁依赖谁。利用工具帮助产生并管理这些关系。</a:t>
            </a:r>
          </a:p>
        </p:txBody>
      </p:sp>
      <p:sp>
        <p:nvSpPr>
          <p:cNvPr id="5" name="文本框 4">
            <a:extLst>
              <a:ext uri="{FF2B5EF4-FFF2-40B4-BE49-F238E27FC236}">
                <a16:creationId xmlns:a16="http://schemas.microsoft.com/office/drawing/2014/main" id="{F42BB7CC-77BB-4135-9090-D89A0ADB4F97}"/>
              </a:ext>
            </a:extLst>
          </p:cNvPr>
          <p:cNvSpPr txBox="1"/>
          <p:nvPr/>
        </p:nvSpPr>
        <p:spPr>
          <a:xfrm>
            <a:off x="1153228" y="4700588"/>
            <a:ext cx="4942772" cy="1200329"/>
          </a:xfrm>
          <a:prstGeom prst="rect">
            <a:avLst/>
          </a:prstGeom>
          <a:noFill/>
        </p:spPr>
        <p:txBody>
          <a:bodyPr wrap="square" rtlCol="0">
            <a:spAutoFit/>
          </a:bodyPr>
          <a:lstStyle/>
          <a:p>
            <a:r>
              <a:rPr lang="zh-CN" altLang="en-US" dirty="0"/>
              <a:t>如右图：</a:t>
            </a:r>
            <a:r>
              <a:rPr lang="en-US" altLang="zh-CN" dirty="0" err="1"/>
              <a:t>signal.h</a:t>
            </a:r>
            <a:r>
              <a:rPr lang="zh-CN" altLang="en-US" dirty="0"/>
              <a:t>是一个头文件，用约束表示该文件的版本。</a:t>
            </a:r>
            <a:r>
              <a:rPr lang="en-US" altLang="zh-CN" dirty="0"/>
              <a:t>interp.cpp</a:t>
            </a:r>
            <a:r>
              <a:rPr lang="zh-CN" altLang="en-US" dirty="0"/>
              <a:t>和</a:t>
            </a:r>
            <a:r>
              <a:rPr lang="en-US" altLang="zh-CN" dirty="0"/>
              <a:t>signal.cpp</a:t>
            </a:r>
            <a:r>
              <a:rPr lang="zh-CN" altLang="en-US" dirty="0"/>
              <a:t>都对</a:t>
            </a:r>
            <a:r>
              <a:rPr lang="en-US" altLang="zh-CN" dirty="0" err="1"/>
              <a:t>signal.h</a:t>
            </a:r>
            <a:r>
              <a:rPr lang="zh-CN" altLang="en-US" dirty="0"/>
              <a:t>有编译依赖关系。当</a:t>
            </a:r>
            <a:r>
              <a:rPr lang="en-US" altLang="zh-CN" dirty="0" err="1"/>
              <a:t>signal.h</a:t>
            </a:r>
            <a:r>
              <a:rPr lang="zh-CN" altLang="en-US" dirty="0"/>
              <a:t>改变时需要对</a:t>
            </a:r>
            <a:r>
              <a:rPr lang="en-US" altLang="zh-CN" dirty="0"/>
              <a:t>inter.cpp</a:t>
            </a:r>
            <a:r>
              <a:rPr lang="zh-CN" altLang="en-US" dirty="0"/>
              <a:t>和</a:t>
            </a:r>
            <a:r>
              <a:rPr lang="en-US" altLang="zh-CN" dirty="0"/>
              <a:t>signal.cpp</a:t>
            </a:r>
            <a:r>
              <a:rPr lang="zh-CN" altLang="en-US" dirty="0"/>
              <a:t>进行重新编译。</a:t>
            </a:r>
          </a:p>
        </p:txBody>
      </p:sp>
      <p:pic>
        <p:nvPicPr>
          <p:cNvPr id="7" name="图片 6">
            <a:extLst>
              <a:ext uri="{FF2B5EF4-FFF2-40B4-BE49-F238E27FC236}">
                <a16:creationId xmlns:a16="http://schemas.microsoft.com/office/drawing/2014/main" id="{05BC14B8-6431-466A-922A-DF84CD580AD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3501" y="4497750"/>
            <a:ext cx="5213132" cy="2147949"/>
          </a:xfrm>
          <a:prstGeom prst="rect">
            <a:avLst/>
          </a:prstGeom>
        </p:spPr>
      </p:pic>
    </p:spTree>
    <p:extLst>
      <p:ext uri="{BB962C8B-B14F-4D97-AF65-F5344CB8AC3E}">
        <p14:creationId xmlns:p14="http://schemas.microsoft.com/office/powerpoint/2010/main" val="1410897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 to="" calcmode="lin" valueType="num">
                                      <p:cBhvr>
                                        <p:cTn id="7" dur="700" fill="hold">
                                          <p:stCondLst>
                                            <p:cond delay="0"/>
                                          </p:stCondLst>
                                        </p:cTn>
                                        <p:tgtEl>
                                          <p:spTgt spid="40962"/>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0962"/>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0963"/>
                                        </p:tgtEl>
                                        <p:attrNameLst>
                                          <p:attrName>style.visibility</p:attrName>
                                        </p:attrNameLst>
                                      </p:cBhvr>
                                      <p:to>
                                        <p:strVal val="visible"/>
                                      </p:to>
                                    </p:set>
                                    <p:anim to="" calcmode="lin" valueType="num">
                                      <p:cBhvr>
                                        <p:cTn id="11" dur="700" fill="hold">
                                          <p:stCondLst>
                                            <p:cond delay="0"/>
                                          </p:stCondLst>
                                        </p:cTn>
                                        <p:tgtEl>
                                          <p:spTgt spid="40963"/>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0963"/>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0964"/>
                                        </p:tgtEl>
                                        <p:attrNameLst>
                                          <p:attrName>style.visibility</p:attrName>
                                        </p:attrNameLst>
                                      </p:cBhvr>
                                      <p:to>
                                        <p:strVal val="visible"/>
                                      </p:to>
                                    </p:set>
                                    <p:anim to="" calcmode="lin" valueType="num">
                                      <p:cBhvr>
                                        <p:cTn id="15" dur="700" fill="hold">
                                          <p:stCondLst>
                                            <p:cond delay="0"/>
                                          </p:stCondLst>
                                        </p:cTn>
                                        <p:tgtEl>
                                          <p:spTgt spid="40964"/>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0964"/>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0965"/>
                                        </p:tgtEl>
                                        <p:attrNameLst>
                                          <p:attrName>style.visibility</p:attrName>
                                        </p:attrNameLst>
                                      </p:cBhvr>
                                      <p:to>
                                        <p:strVal val="visible"/>
                                      </p:to>
                                    </p:set>
                                    <p:anim to="" calcmode="lin" valueType="num">
                                      <p:cBhvr>
                                        <p:cTn id="19" dur="700" fill="hold">
                                          <p:stCondLst>
                                            <p:cond delay="0"/>
                                          </p:stCondLst>
                                        </p:cTn>
                                        <p:tgtEl>
                                          <p:spTgt spid="40965"/>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0965"/>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0966"/>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3" grpId="0" animBg="1" autoUpdateAnimBg="0"/>
      <p:bldP spid="40964" grpId="0" animBg="1" autoUpdateAnimBg="0"/>
      <p:bldP spid="40965" grpId="0" animBg="1" autoUpdateAnimBg="0"/>
      <p:bldP spid="4096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2770" name="PA_矩形 1">
            <a:extLst>
              <a:ext uri="{FF2B5EF4-FFF2-40B4-BE49-F238E27FC236}">
                <a16:creationId xmlns:a16="http://schemas.microsoft.com/office/drawing/2014/main" id="{E32A09A8-5D6A-4B36-9DB7-454580E477F0}"/>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a:extLst>
              <a:ext uri="{FF2B5EF4-FFF2-40B4-BE49-F238E27FC236}">
                <a16:creationId xmlns:a16="http://schemas.microsoft.com/office/drawing/2014/main" id="{902AFA31-0653-43B2-9AA2-13B01977481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a:extLst>
              <a:ext uri="{FF2B5EF4-FFF2-40B4-BE49-F238E27FC236}">
                <a16:creationId xmlns:a16="http://schemas.microsoft.com/office/drawing/2014/main" id="{B6EA1B8A-4FE1-4ED4-82A8-1889B142CBC7}"/>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a:extLst>
              <a:ext uri="{FF2B5EF4-FFF2-40B4-BE49-F238E27FC236}">
                <a16:creationId xmlns:a16="http://schemas.microsoft.com/office/drawing/2014/main" id="{A6E826B5-F700-435C-9116-72301B87327C}"/>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4" name="PA_矩形 9">
            <a:extLst>
              <a:ext uri="{FF2B5EF4-FFF2-40B4-BE49-F238E27FC236}">
                <a16:creationId xmlns:a16="http://schemas.microsoft.com/office/drawing/2014/main" id="{52529672-EC4C-4EE3-A6CE-96450EA9AFFB}"/>
              </a:ext>
            </a:extLst>
          </p:cNvPr>
          <p:cNvSpPr>
            <a:spLocks noChangeArrowheads="1"/>
          </p:cNvSpPr>
          <p:nvPr>
            <p:custDataLst>
              <p:tags r:id="rId5"/>
            </p:custDataLst>
          </p:nvPr>
        </p:nvSpPr>
        <p:spPr bwMode="auto">
          <a:xfrm>
            <a:off x="1639182" y="76200"/>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使用构件图对系统建模及应用</a:t>
            </a:r>
          </a:p>
        </p:txBody>
      </p:sp>
      <p:grpSp>
        <p:nvGrpSpPr>
          <p:cNvPr id="19" name="组合 18">
            <a:extLst>
              <a:ext uri="{FF2B5EF4-FFF2-40B4-BE49-F238E27FC236}">
                <a16:creationId xmlns:a16="http://schemas.microsoft.com/office/drawing/2014/main" id="{BA1DC5DB-2DC4-4909-8246-CEC1F8509049}"/>
              </a:ext>
            </a:extLst>
          </p:cNvPr>
          <p:cNvGrpSpPr/>
          <p:nvPr/>
        </p:nvGrpSpPr>
        <p:grpSpPr>
          <a:xfrm>
            <a:off x="577518" y="738334"/>
            <a:ext cx="10752470" cy="584201"/>
            <a:chOff x="560491" y="964724"/>
            <a:chExt cx="10575889" cy="584201"/>
          </a:xfrm>
        </p:grpSpPr>
        <p:grpSp>
          <p:nvGrpSpPr>
            <p:cNvPr id="20" name="组合 19">
              <a:extLst>
                <a:ext uri="{FF2B5EF4-FFF2-40B4-BE49-F238E27FC236}">
                  <a16:creationId xmlns:a16="http://schemas.microsoft.com/office/drawing/2014/main" id="{A6C70591-3B08-464C-A4D7-DD02E43D76D4}"/>
                </a:ext>
              </a:extLst>
            </p:cNvPr>
            <p:cNvGrpSpPr/>
            <p:nvPr/>
          </p:nvGrpSpPr>
          <p:grpSpPr>
            <a:xfrm>
              <a:off x="560491" y="964724"/>
              <a:ext cx="568409" cy="584201"/>
              <a:chOff x="345991" y="637886"/>
              <a:chExt cx="1136817" cy="1152646"/>
            </a:xfrm>
          </p:grpSpPr>
          <p:sp>
            <p:nvSpPr>
              <p:cNvPr id="22" name="PA_任意多边形 47">
                <a:extLst>
                  <a:ext uri="{FF2B5EF4-FFF2-40B4-BE49-F238E27FC236}">
                    <a16:creationId xmlns:a16="http://schemas.microsoft.com/office/drawing/2014/main" id="{4A410401-5B25-4014-9C83-6C1E3A03C85D}"/>
                  </a:ext>
                </a:extLst>
              </p:cNvPr>
              <p:cNvSpPr>
                <a:spLocks/>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a:extLst>
                  <a:ext uri="{FF2B5EF4-FFF2-40B4-BE49-F238E27FC236}">
                    <a16:creationId xmlns:a16="http://schemas.microsoft.com/office/drawing/2014/main" id="{4B5D7EAD-7215-4CE4-94FE-DBAFCFC178DC}"/>
                  </a:ext>
                </a:extLst>
              </p:cNvPr>
              <p:cNvSpPr>
                <a:spLocks/>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a:extLst>
                  <a:ext uri="{FF2B5EF4-FFF2-40B4-BE49-F238E27FC236}">
                    <a16:creationId xmlns:a16="http://schemas.microsoft.com/office/drawing/2014/main" id="{9583AD70-EACF-4924-9EA7-B3C0AFB58D48}"/>
                  </a:ext>
                </a:extLst>
              </p:cNvPr>
              <p:cNvSpPr>
                <a:spLocks/>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a:extLst>
                  <a:ext uri="{FF2B5EF4-FFF2-40B4-BE49-F238E27FC236}">
                    <a16:creationId xmlns:a16="http://schemas.microsoft.com/office/drawing/2014/main" id="{28E3BBAA-4C3D-45F6-B763-41D53F643F9A}"/>
                  </a:ext>
                </a:extLst>
              </p:cNvPr>
              <p:cNvSpPr>
                <a:spLocks/>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a:extLst>
                  <a:ext uri="{FF2B5EF4-FFF2-40B4-BE49-F238E27FC236}">
                    <a16:creationId xmlns:a16="http://schemas.microsoft.com/office/drawing/2014/main" id="{0F132413-A871-42BE-B723-905A842290BC}"/>
                  </a:ext>
                </a:extLst>
              </p:cNvPr>
              <p:cNvSpPr>
                <a:spLocks/>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a:extLst>
                  <a:ext uri="{FF2B5EF4-FFF2-40B4-BE49-F238E27FC236}">
                    <a16:creationId xmlns:a16="http://schemas.microsoft.com/office/drawing/2014/main" id="{5944F5B8-1AFF-4962-A80B-4DD52A82A5CD}"/>
                  </a:ext>
                </a:extLst>
              </p:cNvPr>
              <p:cNvSpPr>
                <a:spLocks/>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a:extLst>
                  <a:ext uri="{FF2B5EF4-FFF2-40B4-BE49-F238E27FC236}">
                    <a16:creationId xmlns:a16="http://schemas.microsoft.com/office/drawing/2014/main" id="{325ADC15-DEC6-4B7D-93B6-154BEEE8C584}"/>
                  </a:ext>
                </a:extLst>
              </p:cNvPr>
              <p:cNvSpPr>
                <a:spLocks/>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a:extLst>
                  <a:ext uri="{FF2B5EF4-FFF2-40B4-BE49-F238E27FC236}">
                    <a16:creationId xmlns:a16="http://schemas.microsoft.com/office/drawing/2014/main" id="{89B606C4-BC72-49BA-B68E-09B59EB0B791}"/>
                  </a:ext>
                </a:extLst>
              </p:cNvPr>
              <p:cNvSpPr>
                <a:spLocks/>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a:extLst>
                  <a:ext uri="{FF2B5EF4-FFF2-40B4-BE49-F238E27FC236}">
                    <a16:creationId xmlns:a16="http://schemas.microsoft.com/office/drawing/2014/main" id="{16BEB8D0-62A0-4041-9462-EC0345DD3179}"/>
                  </a:ext>
                </a:extLst>
              </p:cNvPr>
              <p:cNvGrpSpPr>
                <a:grpSpLocks/>
              </p:cNvGrpSpPr>
              <p:nvPr>
                <p:custDataLst>
                  <p:tags r:id="rId16"/>
                </p:custDataLst>
              </p:nvPr>
            </p:nvGrpSpPr>
            <p:grpSpPr bwMode="auto">
              <a:xfrm>
                <a:off x="345991" y="1081008"/>
                <a:ext cx="337560" cy="326313"/>
                <a:chOff x="0" y="0"/>
                <a:chExt cx="1375837" cy="1380067"/>
              </a:xfrm>
            </p:grpSpPr>
            <p:grpSp>
              <p:nvGrpSpPr>
                <p:cNvPr id="31" name="组合 25">
                  <a:extLst>
                    <a:ext uri="{FF2B5EF4-FFF2-40B4-BE49-F238E27FC236}">
                      <a16:creationId xmlns:a16="http://schemas.microsoft.com/office/drawing/2014/main" id="{CE65AD99-D1AB-4D14-8826-2FCBAB106664}"/>
                    </a:ext>
                  </a:extLst>
                </p:cNvPr>
                <p:cNvGrpSpPr>
                  <a:grpSpLocks/>
                </p:cNvGrpSpPr>
                <p:nvPr/>
              </p:nvGrpSpPr>
              <p:grpSpPr bwMode="auto">
                <a:xfrm>
                  <a:off x="0" y="0"/>
                  <a:ext cx="1375837" cy="1380067"/>
                  <a:chOff x="0" y="0"/>
                  <a:chExt cx="1375837" cy="1380067"/>
                </a:xfrm>
              </p:grpSpPr>
              <p:sp>
                <p:nvSpPr>
                  <p:cNvPr id="33" name="矩形 11">
                    <a:extLst>
                      <a:ext uri="{FF2B5EF4-FFF2-40B4-BE49-F238E27FC236}">
                        <a16:creationId xmlns:a16="http://schemas.microsoft.com/office/drawing/2014/main" id="{71EDB967-C4C1-403B-87D9-DA17B5D1251B}"/>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a:extLst>
                      <a:ext uri="{FF2B5EF4-FFF2-40B4-BE49-F238E27FC236}">
                        <a16:creationId xmlns:a16="http://schemas.microsoft.com/office/drawing/2014/main" id="{BEE88774-A80B-40B7-9B05-18240E20EC24}"/>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a:extLst>
                      <a:ext uri="{FF2B5EF4-FFF2-40B4-BE49-F238E27FC236}">
                        <a16:creationId xmlns:a16="http://schemas.microsoft.com/office/drawing/2014/main" id="{95AC8B44-C395-4B79-899C-EED44644449A}"/>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a:extLst>
                      <a:ext uri="{FF2B5EF4-FFF2-40B4-BE49-F238E27FC236}">
                        <a16:creationId xmlns:a16="http://schemas.microsoft.com/office/drawing/2014/main" id="{5CE03D02-7B83-4F37-9A29-FFFB88800D90}"/>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a:extLst>
                      <a:ext uri="{FF2B5EF4-FFF2-40B4-BE49-F238E27FC236}">
                        <a16:creationId xmlns:a16="http://schemas.microsoft.com/office/drawing/2014/main" id="{E68C26A5-106C-4B3B-8781-BC7858BE31E8}"/>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a:extLst>
                      <a:ext uri="{FF2B5EF4-FFF2-40B4-BE49-F238E27FC236}">
                        <a16:creationId xmlns:a16="http://schemas.microsoft.com/office/drawing/2014/main" id="{1AD424E3-553B-41F2-A662-DE8ECBAC6FE7}"/>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a:extLst>
                      <a:ext uri="{FF2B5EF4-FFF2-40B4-BE49-F238E27FC236}">
                        <a16:creationId xmlns:a16="http://schemas.microsoft.com/office/drawing/2014/main" id="{F69F9C8A-6956-4E27-ACB1-98F588758BDE}"/>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a:extLst>
                    <a:ext uri="{FF2B5EF4-FFF2-40B4-BE49-F238E27FC236}">
                      <a16:creationId xmlns:a16="http://schemas.microsoft.com/office/drawing/2014/main" id="{B856AC5D-9A4F-45A6-8A1F-67EE0B22A0E0}"/>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a:extLst>
                <a:ext uri="{FF2B5EF4-FFF2-40B4-BE49-F238E27FC236}">
                  <a16:creationId xmlns:a16="http://schemas.microsoft.com/office/drawing/2014/main" id="{C95A9F62-3649-4B6E-856A-9DF353CDE4B5}"/>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构件图的几种使用方式</a:t>
              </a:r>
            </a:p>
          </p:txBody>
        </p:sp>
      </p:grpSp>
      <p:grpSp>
        <p:nvGrpSpPr>
          <p:cNvPr id="40" name="组合 39">
            <a:extLst>
              <a:ext uri="{FF2B5EF4-FFF2-40B4-BE49-F238E27FC236}">
                <a16:creationId xmlns:a16="http://schemas.microsoft.com/office/drawing/2014/main" id="{08BE05F8-051D-4E8A-B2C8-68016D639D3B}"/>
              </a:ext>
            </a:extLst>
          </p:cNvPr>
          <p:cNvGrpSpPr/>
          <p:nvPr/>
        </p:nvGrpSpPr>
        <p:grpSpPr>
          <a:xfrm>
            <a:off x="717848" y="1583243"/>
            <a:ext cx="4663305" cy="523220"/>
            <a:chOff x="706422" y="2843868"/>
            <a:chExt cx="4663305" cy="523220"/>
          </a:xfrm>
        </p:grpSpPr>
        <p:sp>
          <p:nvSpPr>
            <p:cNvPr id="41" name="PA_椭圆 43">
              <a:extLst>
                <a:ext uri="{FF2B5EF4-FFF2-40B4-BE49-F238E27FC236}">
                  <a16:creationId xmlns:a16="http://schemas.microsoft.com/office/drawing/2014/main" id="{75514BDF-4EBB-48B7-9793-8CDC02DEDDDF}"/>
                </a:ext>
              </a:extLst>
            </p:cNvPr>
            <p:cNvSpPr>
              <a:spLocks noChangeArrowheads="1"/>
            </p:cNvSpPr>
            <p:nvPr>
              <p:custDataLst>
                <p:tags r:id="rId6"/>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PA_文本框 48">
              <a:extLst>
                <a:ext uri="{FF2B5EF4-FFF2-40B4-BE49-F238E27FC236}">
                  <a16:creationId xmlns:a16="http://schemas.microsoft.com/office/drawing/2014/main" id="{91C4CFB4-E033-4138-A17A-9E0A25FA7086}"/>
                </a:ext>
              </a:extLst>
            </p:cNvPr>
            <p:cNvSpPr>
              <a:spLocks noChangeArrowheads="1"/>
            </p:cNvSpPr>
            <p:nvPr>
              <p:custDataLst>
                <p:tags r:id="rId7"/>
              </p:custDataLst>
            </p:nvPr>
          </p:nvSpPr>
          <p:spPr bwMode="auto">
            <a:xfrm>
              <a:off x="1217628" y="2843868"/>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对可执行体的发布建模：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3" name="文本框 42">
              <a:extLst>
                <a:ext uri="{FF2B5EF4-FFF2-40B4-BE49-F238E27FC236}">
                  <a16:creationId xmlns:a16="http://schemas.microsoft.com/office/drawing/2014/main" id="{136864AC-44B6-4FDC-B380-F78612F10F48}"/>
                </a:ext>
              </a:extLst>
            </p:cNvPr>
            <p:cNvSpPr txBox="1"/>
            <p:nvPr/>
          </p:nvSpPr>
          <p:spPr>
            <a:xfrm>
              <a:off x="773906" y="2944891"/>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endParaRPr lang="zh-CN" altLang="en-US" dirty="0">
                <a:solidFill>
                  <a:schemeClr val="bg1"/>
                </a:solidFill>
              </a:endParaRPr>
            </a:p>
          </p:txBody>
        </p:sp>
      </p:grpSp>
      <p:sp>
        <p:nvSpPr>
          <p:cNvPr id="2" name="文本框 1">
            <a:extLst>
              <a:ext uri="{FF2B5EF4-FFF2-40B4-BE49-F238E27FC236}">
                <a16:creationId xmlns:a16="http://schemas.microsoft.com/office/drawing/2014/main" id="{88EEEC9E-7399-4954-A038-A6D89CE32CD1}"/>
              </a:ext>
            </a:extLst>
          </p:cNvPr>
          <p:cNvSpPr txBox="1"/>
          <p:nvPr/>
        </p:nvSpPr>
        <p:spPr>
          <a:xfrm>
            <a:off x="984126" y="2232440"/>
            <a:ext cx="10152974" cy="2031325"/>
          </a:xfrm>
          <a:prstGeom prst="rect">
            <a:avLst/>
          </a:prstGeom>
          <a:noFill/>
        </p:spPr>
        <p:txBody>
          <a:bodyPr wrap="square" rtlCol="0">
            <a:spAutoFit/>
          </a:bodyPr>
          <a:lstStyle/>
          <a:p>
            <a:r>
              <a:rPr lang="zh-CN" altLang="en-US" dirty="0"/>
              <a:t>软件的发布是交付给内部或外部用户的相对完整而且一致的组件系列，发布注重交付一个运行系统所必须的部分。当用构件图对发布建模时，其实是在对构成软件的物理部分（即部署组件）所做的决策进行可视化、详述和文档化。</a:t>
            </a:r>
            <a:endParaRPr lang="en-US" altLang="zh-CN" dirty="0"/>
          </a:p>
          <a:p>
            <a:r>
              <a:rPr lang="zh-CN" altLang="en-US" dirty="0"/>
              <a:t>对可执行程序的结构建模所遵循的策略：</a:t>
            </a:r>
            <a:endParaRPr lang="en-US" altLang="zh-CN" dirty="0"/>
          </a:p>
          <a:p>
            <a:pPr marL="342900" indent="-342900">
              <a:buFont typeface="+mj-lt"/>
              <a:buAutoNum type="arabicPeriod"/>
            </a:pPr>
            <a:r>
              <a:rPr lang="zh-CN" altLang="en-US" dirty="0"/>
              <a:t>识别想建模的构件集合；</a:t>
            </a:r>
            <a:endParaRPr lang="en-US" altLang="zh-CN" dirty="0"/>
          </a:p>
          <a:p>
            <a:pPr marL="342900" indent="-342900">
              <a:buFont typeface="+mj-lt"/>
              <a:buAutoNum type="arabicPeriod"/>
            </a:pPr>
            <a:r>
              <a:rPr lang="zh-CN" altLang="en-US" dirty="0"/>
              <a:t>考虑集合中各构件的不同类型；</a:t>
            </a:r>
            <a:endParaRPr lang="en-US" altLang="zh-CN" dirty="0"/>
          </a:p>
          <a:p>
            <a:pPr marL="342900" indent="-342900">
              <a:buFont typeface="+mj-lt"/>
              <a:buAutoNum type="arabicPeriod"/>
            </a:pPr>
            <a:r>
              <a:rPr lang="zh-CN" altLang="en-US" dirty="0"/>
              <a:t>对这个集合中的每个构件，分析它们之间的关系。</a:t>
            </a:r>
            <a:endParaRPr lang="en-US" altLang="zh-CN" dirty="0"/>
          </a:p>
        </p:txBody>
      </p:sp>
      <p:sp>
        <p:nvSpPr>
          <p:cNvPr id="5" name="文本框 4">
            <a:extLst>
              <a:ext uri="{FF2B5EF4-FFF2-40B4-BE49-F238E27FC236}">
                <a16:creationId xmlns:a16="http://schemas.microsoft.com/office/drawing/2014/main" id="{08CCA215-1CD6-4B38-98FA-16A9905D760B}"/>
              </a:ext>
            </a:extLst>
          </p:cNvPr>
          <p:cNvSpPr txBox="1"/>
          <p:nvPr/>
        </p:nvSpPr>
        <p:spPr>
          <a:xfrm>
            <a:off x="2340975" y="4728047"/>
            <a:ext cx="3912526" cy="923330"/>
          </a:xfrm>
          <a:prstGeom prst="rect">
            <a:avLst/>
          </a:prstGeom>
          <a:noFill/>
        </p:spPr>
        <p:txBody>
          <a:bodyPr wrap="square" rtlCol="0">
            <a:spAutoFit/>
          </a:bodyPr>
          <a:lstStyle/>
          <a:p>
            <a:r>
              <a:rPr lang="zh-CN" altLang="en-US" dirty="0"/>
              <a:t>如右图，体现了</a:t>
            </a:r>
            <a:r>
              <a:rPr lang="en-US" altLang="zh-CN" dirty="0"/>
              <a:t>callcenter.exe</a:t>
            </a:r>
            <a:r>
              <a:rPr lang="zh-CN" altLang="en-US" dirty="0"/>
              <a:t>对</a:t>
            </a:r>
            <a:r>
              <a:rPr lang="en-US" altLang="zh-CN" dirty="0"/>
              <a:t>sh_ttsu.dll</a:t>
            </a:r>
            <a:r>
              <a:rPr lang="zh-CN" altLang="en-US" dirty="0"/>
              <a:t>和</a:t>
            </a:r>
            <a:r>
              <a:rPr lang="en-US" altLang="zh-CN" dirty="0"/>
              <a:t>shp_a3.dll</a:t>
            </a:r>
            <a:r>
              <a:rPr lang="zh-CN" altLang="en-US" dirty="0"/>
              <a:t>这两个库的依赖。</a:t>
            </a:r>
          </a:p>
        </p:txBody>
      </p:sp>
      <p:pic>
        <p:nvPicPr>
          <p:cNvPr id="7" name="图片 6">
            <a:extLst>
              <a:ext uri="{FF2B5EF4-FFF2-40B4-BE49-F238E27FC236}">
                <a16:creationId xmlns:a16="http://schemas.microsoft.com/office/drawing/2014/main" id="{7A3268D6-8045-4195-AEA7-22D53632048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93246" y="3429000"/>
            <a:ext cx="4847285" cy="3018121"/>
          </a:xfrm>
          <a:prstGeom prst="rect">
            <a:avLst/>
          </a:prstGeom>
        </p:spPr>
      </p:pic>
    </p:spTree>
    <p:extLst>
      <p:ext uri="{BB962C8B-B14F-4D97-AF65-F5344CB8AC3E}">
        <p14:creationId xmlns:p14="http://schemas.microsoft.com/office/powerpoint/2010/main" val="1625073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ppt_x"/>
                                          </p:val>
                                        </p:tav>
                                        <p:tav tm="100000">
                                          <p:val>
                                            <p:strVal val="#ppt_x"/>
                                          </p:val>
                                        </p:tav>
                                      </p:tavLst>
                                    </p:anim>
                                    <p:anim calcmode="lin" valueType="num">
                                      <p:cBhvr additive="base">
                                        <p:cTn id="14" dur="500" fill="hold"/>
                                        <p:tgtEl>
                                          <p:spTgt spid="32771"/>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additive="base">
                                        <p:cTn id="25" dur="500" fill="hold"/>
                                        <p:tgtEl>
                                          <p:spTgt spid="32773"/>
                                        </p:tgtEl>
                                        <p:attrNameLst>
                                          <p:attrName>ppt_x</p:attrName>
                                        </p:attrNameLst>
                                      </p:cBhvr>
                                      <p:tavLst>
                                        <p:tav tm="0">
                                          <p:val>
                                            <p:strVal val="#ppt_x"/>
                                          </p:val>
                                        </p:tav>
                                        <p:tav tm="100000">
                                          <p:val>
                                            <p:strVal val="#ppt_x"/>
                                          </p:val>
                                        </p:tav>
                                      </p:tavLst>
                                    </p:anim>
                                    <p:anim calcmode="lin" valueType="num">
                                      <p:cBhvr additive="base">
                                        <p:cTn id="26" dur="500" fill="hold"/>
                                        <p:tgtEl>
                                          <p:spTgt spid="32773"/>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74"/>
                                        </p:tgtEl>
                                        <p:attrNameLst>
                                          <p:attrName>style.visibility</p:attrName>
                                        </p:attrNameLst>
                                      </p:cBhvr>
                                      <p:to>
                                        <p:strVal val="visible"/>
                                      </p:to>
                                    </p:set>
                                    <p:anim calcmode="lin" valueType="num">
                                      <p:cBhvr additive="base">
                                        <p:cTn id="31" dur="500" fill="hold"/>
                                        <p:tgtEl>
                                          <p:spTgt spid="32774"/>
                                        </p:tgtEl>
                                        <p:attrNameLst>
                                          <p:attrName>ppt_x</p:attrName>
                                        </p:attrNameLst>
                                      </p:cBhvr>
                                      <p:tavLst>
                                        <p:tav tm="0">
                                          <p:val>
                                            <p:strVal val="#ppt_x"/>
                                          </p:val>
                                        </p:tav>
                                        <p:tav tm="100000">
                                          <p:val>
                                            <p:strVal val="#ppt_x"/>
                                          </p:val>
                                        </p:tav>
                                      </p:tavLst>
                                    </p:anim>
                                    <p:anim calcmode="lin" valueType="num">
                                      <p:cBhvr additive="base">
                                        <p:cTn id="32" dur="500" fill="hold"/>
                                        <p:tgtEl>
                                          <p:spTgt spid="32774"/>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a:extLst>
              <a:ext uri="{FF2B5EF4-FFF2-40B4-BE49-F238E27FC236}">
                <a16:creationId xmlns:a16="http://schemas.microsoft.com/office/drawing/2014/main" id="{1D36C876-615E-4B2C-AD90-794A277C96F0}"/>
              </a:ext>
            </a:extLst>
          </p:cNvPr>
          <p:cNvSpPr>
            <a:spLocks noChangeArrowheads="1"/>
          </p:cNvSpPr>
          <p:nvPr>
            <p:custDataLst>
              <p:tags r:id="rId5"/>
            </p:custDataLst>
          </p:nvPr>
        </p:nvSpPr>
        <p:spPr bwMode="auto">
          <a:xfrm>
            <a:off x="1639182" y="76200"/>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使用构件图对系统建模及应用</a:t>
            </a:r>
          </a:p>
        </p:txBody>
      </p:sp>
      <p:grpSp>
        <p:nvGrpSpPr>
          <p:cNvPr id="31" name="组合 30">
            <a:extLst>
              <a:ext uri="{FF2B5EF4-FFF2-40B4-BE49-F238E27FC236}">
                <a16:creationId xmlns:a16="http://schemas.microsoft.com/office/drawing/2014/main" id="{2663C1B6-8C69-4367-AA36-8E48E5906DFE}"/>
              </a:ext>
            </a:extLst>
          </p:cNvPr>
          <p:cNvGrpSpPr/>
          <p:nvPr/>
        </p:nvGrpSpPr>
        <p:grpSpPr>
          <a:xfrm>
            <a:off x="683116" y="1672042"/>
            <a:ext cx="3938000" cy="529286"/>
            <a:chOff x="706422" y="4034777"/>
            <a:chExt cx="3938000" cy="529286"/>
          </a:xfrm>
        </p:grpSpPr>
        <p:sp>
          <p:nvSpPr>
            <p:cNvPr id="32" name="PA_椭圆 44">
              <a:extLst>
                <a:ext uri="{FF2B5EF4-FFF2-40B4-BE49-F238E27FC236}">
                  <a16:creationId xmlns:a16="http://schemas.microsoft.com/office/drawing/2014/main" id="{FC238413-42F2-4F2B-97C7-EDF14594B331}"/>
                </a:ext>
              </a:extLst>
            </p:cNvPr>
            <p:cNvSpPr>
              <a:spLocks noChangeArrowheads="1"/>
            </p:cNvSpPr>
            <p:nvPr>
              <p:custDataLst>
                <p:tags r:id="rId17"/>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文本框 49">
              <a:extLst>
                <a:ext uri="{FF2B5EF4-FFF2-40B4-BE49-F238E27FC236}">
                  <a16:creationId xmlns:a16="http://schemas.microsoft.com/office/drawing/2014/main" id="{7BA37A17-1071-4957-BBCA-19D2600C8490}"/>
                </a:ext>
              </a:extLst>
            </p:cNvPr>
            <p:cNvSpPr>
              <a:spLocks noChangeArrowheads="1"/>
            </p:cNvSpPr>
            <p:nvPr>
              <p:custDataLst>
                <p:tags r:id="rId18"/>
              </p:custDataLst>
            </p:nvPr>
          </p:nvSpPr>
          <p:spPr bwMode="auto">
            <a:xfrm>
              <a:off x="1213675" y="4034777"/>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对物理数据库建模：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4" name="文本框 33">
              <a:extLst>
                <a:ext uri="{FF2B5EF4-FFF2-40B4-BE49-F238E27FC236}">
                  <a16:creationId xmlns:a16="http://schemas.microsoft.com/office/drawing/2014/main" id="{BAD53034-6B10-4CBF-865C-A0E360F4C680}"/>
                </a:ext>
              </a:extLst>
            </p:cNvPr>
            <p:cNvSpPr txBox="1"/>
            <p:nvPr/>
          </p:nvSpPr>
          <p:spPr>
            <a:xfrm>
              <a:off x="773906" y="4155559"/>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3</a:t>
              </a:r>
              <a:endParaRPr lang="zh-CN" altLang="en-US" dirty="0">
                <a:solidFill>
                  <a:schemeClr val="bg1"/>
                </a:solidFill>
              </a:endParaRPr>
            </a:p>
          </p:txBody>
        </p:sp>
      </p:grpSp>
      <p:grpSp>
        <p:nvGrpSpPr>
          <p:cNvPr id="35" name="组合 34">
            <a:extLst>
              <a:ext uri="{FF2B5EF4-FFF2-40B4-BE49-F238E27FC236}">
                <a16:creationId xmlns:a16="http://schemas.microsoft.com/office/drawing/2014/main" id="{241AB2D7-BE0B-43F0-9C05-4F277469B7AE}"/>
              </a:ext>
            </a:extLst>
          </p:cNvPr>
          <p:cNvGrpSpPr/>
          <p:nvPr/>
        </p:nvGrpSpPr>
        <p:grpSpPr>
          <a:xfrm>
            <a:off x="724319" y="3583052"/>
            <a:ext cx="4320385" cy="523220"/>
            <a:chOff x="688666" y="5152090"/>
            <a:chExt cx="4320385" cy="523220"/>
          </a:xfrm>
        </p:grpSpPr>
        <p:sp>
          <p:nvSpPr>
            <p:cNvPr id="36" name="PA_椭圆 45">
              <a:extLst>
                <a:ext uri="{FF2B5EF4-FFF2-40B4-BE49-F238E27FC236}">
                  <a16:creationId xmlns:a16="http://schemas.microsoft.com/office/drawing/2014/main" id="{6893DA14-7717-4AD8-8295-2FD2A089DA3A}"/>
                </a:ext>
              </a:extLst>
            </p:cNvPr>
            <p:cNvSpPr>
              <a:spLocks noChangeArrowheads="1"/>
            </p:cNvSpPr>
            <p:nvPr>
              <p:custDataLst>
                <p:tags r:id="rId15"/>
              </p:custDataLst>
            </p:nvPr>
          </p:nvSpPr>
          <p:spPr bwMode="auto">
            <a:xfrm>
              <a:off x="688666" y="5224583"/>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文本框 50">
              <a:extLst>
                <a:ext uri="{FF2B5EF4-FFF2-40B4-BE49-F238E27FC236}">
                  <a16:creationId xmlns:a16="http://schemas.microsoft.com/office/drawing/2014/main" id="{3C988FFE-D54B-4F51-90B6-3596C2325A3F}"/>
                </a:ext>
              </a:extLst>
            </p:cNvPr>
            <p:cNvSpPr>
              <a:spLocks noChangeArrowheads="1"/>
            </p:cNvSpPr>
            <p:nvPr>
              <p:custDataLst>
                <p:tags r:id="rId16"/>
              </p:custDataLst>
            </p:nvPr>
          </p:nvSpPr>
          <p:spPr bwMode="auto">
            <a:xfrm>
              <a:off x="1217628" y="5152090"/>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对可适应的系统建模：</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8" name="文本框 37">
              <a:extLst>
                <a:ext uri="{FF2B5EF4-FFF2-40B4-BE49-F238E27FC236}">
                  <a16:creationId xmlns:a16="http://schemas.microsoft.com/office/drawing/2014/main" id="{0187933B-FB0A-47AE-9694-4BEEFC5DA02F}"/>
                </a:ext>
              </a:extLst>
            </p:cNvPr>
            <p:cNvSpPr txBox="1"/>
            <p:nvPr/>
          </p:nvSpPr>
          <p:spPr>
            <a:xfrm>
              <a:off x="756150" y="5263754"/>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4</a:t>
              </a:r>
              <a:endParaRPr lang="zh-CN" altLang="en-US" dirty="0">
                <a:solidFill>
                  <a:schemeClr val="bg1"/>
                </a:solidFill>
              </a:endParaRPr>
            </a:p>
          </p:txBody>
        </p:sp>
      </p:grpSp>
      <p:grpSp>
        <p:nvGrpSpPr>
          <p:cNvPr id="40" name="组合 39">
            <a:extLst>
              <a:ext uri="{FF2B5EF4-FFF2-40B4-BE49-F238E27FC236}">
                <a16:creationId xmlns:a16="http://schemas.microsoft.com/office/drawing/2014/main" id="{EE78B86C-E6C2-4526-8DC9-9ADB9407990A}"/>
              </a:ext>
            </a:extLst>
          </p:cNvPr>
          <p:cNvGrpSpPr/>
          <p:nvPr/>
        </p:nvGrpSpPr>
        <p:grpSpPr>
          <a:xfrm>
            <a:off x="577518" y="738334"/>
            <a:ext cx="10752470" cy="584201"/>
            <a:chOff x="560491" y="964724"/>
            <a:chExt cx="10575889" cy="584201"/>
          </a:xfrm>
        </p:grpSpPr>
        <p:grpSp>
          <p:nvGrpSpPr>
            <p:cNvPr id="41" name="组合 40">
              <a:extLst>
                <a:ext uri="{FF2B5EF4-FFF2-40B4-BE49-F238E27FC236}">
                  <a16:creationId xmlns:a16="http://schemas.microsoft.com/office/drawing/2014/main" id="{D10D0941-A30A-41B0-9A8A-EF98F6076BA7}"/>
                </a:ext>
              </a:extLst>
            </p:cNvPr>
            <p:cNvGrpSpPr/>
            <p:nvPr/>
          </p:nvGrpSpPr>
          <p:grpSpPr>
            <a:xfrm>
              <a:off x="560491" y="964724"/>
              <a:ext cx="568409" cy="584201"/>
              <a:chOff x="345991" y="637886"/>
              <a:chExt cx="1136817" cy="1152646"/>
            </a:xfrm>
          </p:grpSpPr>
          <p:sp>
            <p:nvSpPr>
              <p:cNvPr id="43" name="PA_任意多边形 47">
                <a:extLst>
                  <a:ext uri="{FF2B5EF4-FFF2-40B4-BE49-F238E27FC236}">
                    <a16:creationId xmlns:a16="http://schemas.microsoft.com/office/drawing/2014/main" id="{2252D380-E092-45D7-84D7-C398EFFB02AF}"/>
                  </a:ext>
                </a:extLst>
              </p:cNvPr>
              <p:cNvSpPr>
                <a:spLocks/>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51">
                <a:extLst>
                  <a:ext uri="{FF2B5EF4-FFF2-40B4-BE49-F238E27FC236}">
                    <a16:creationId xmlns:a16="http://schemas.microsoft.com/office/drawing/2014/main" id="{0AABAAAC-251B-45C7-B6BB-072248794EEA}"/>
                  </a:ext>
                </a:extLst>
              </p:cNvPr>
              <p:cNvSpPr>
                <a:spLocks/>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63">
                <a:extLst>
                  <a:ext uri="{FF2B5EF4-FFF2-40B4-BE49-F238E27FC236}">
                    <a16:creationId xmlns:a16="http://schemas.microsoft.com/office/drawing/2014/main" id="{DD6E8EC5-3F86-44E7-83BE-14DDD0F0A1CB}"/>
                  </a:ext>
                </a:extLst>
              </p:cNvPr>
              <p:cNvSpPr>
                <a:spLocks/>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3">
                <a:extLst>
                  <a:ext uri="{FF2B5EF4-FFF2-40B4-BE49-F238E27FC236}">
                    <a16:creationId xmlns:a16="http://schemas.microsoft.com/office/drawing/2014/main" id="{80EE709A-DC1C-49DA-9D6F-FA1FBFE3C9E5}"/>
                  </a:ext>
                </a:extLst>
              </p:cNvPr>
              <p:cNvSpPr>
                <a:spLocks/>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5">
                <a:extLst>
                  <a:ext uri="{FF2B5EF4-FFF2-40B4-BE49-F238E27FC236}">
                    <a16:creationId xmlns:a16="http://schemas.microsoft.com/office/drawing/2014/main" id="{757E661A-FE54-45CF-9B25-9F968AB8FF8F}"/>
                  </a:ext>
                </a:extLst>
              </p:cNvPr>
              <p:cNvSpPr>
                <a:spLocks/>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6">
                <a:extLst>
                  <a:ext uri="{FF2B5EF4-FFF2-40B4-BE49-F238E27FC236}">
                    <a16:creationId xmlns:a16="http://schemas.microsoft.com/office/drawing/2014/main" id="{035DA457-50D4-4827-9829-3CB5863892B4}"/>
                  </a:ext>
                </a:extLst>
              </p:cNvPr>
              <p:cNvSpPr>
                <a:spLocks/>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8">
                <a:extLst>
                  <a:ext uri="{FF2B5EF4-FFF2-40B4-BE49-F238E27FC236}">
                    <a16:creationId xmlns:a16="http://schemas.microsoft.com/office/drawing/2014/main" id="{2CC32A65-92D7-45B2-9CA0-29621D603B48}"/>
                  </a:ext>
                </a:extLst>
              </p:cNvPr>
              <p:cNvSpPr>
                <a:spLocks/>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PA_任意多边形 59">
                <a:extLst>
                  <a:ext uri="{FF2B5EF4-FFF2-40B4-BE49-F238E27FC236}">
                    <a16:creationId xmlns:a16="http://schemas.microsoft.com/office/drawing/2014/main" id="{8BD9E5E8-E322-4439-AF52-022B24BF1DFB}"/>
                  </a:ext>
                </a:extLst>
              </p:cNvPr>
              <p:cNvSpPr>
                <a:spLocks/>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 name="PA_组合 27">
                <a:extLst>
                  <a:ext uri="{FF2B5EF4-FFF2-40B4-BE49-F238E27FC236}">
                    <a16:creationId xmlns:a16="http://schemas.microsoft.com/office/drawing/2014/main" id="{D03B0F82-1426-47E3-BA8A-F5C1762A092B}"/>
                  </a:ext>
                </a:extLst>
              </p:cNvPr>
              <p:cNvGrpSpPr>
                <a:grpSpLocks/>
              </p:cNvGrpSpPr>
              <p:nvPr>
                <p:custDataLst>
                  <p:tags r:id="rId14"/>
                </p:custDataLst>
              </p:nvPr>
            </p:nvGrpSpPr>
            <p:grpSpPr bwMode="auto">
              <a:xfrm>
                <a:off x="345991" y="1081008"/>
                <a:ext cx="337560" cy="326313"/>
                <a:chOff x="0" y="0"/>
                <a:chExt cx="1375837" cy="1380067"/>
              </a:xfrm>
            </p:grpSpPr>
            <p:grpSp>
              <p:nvGrpSpPr>
                <p:cNvPr id="52" name="组合 25">
                  <a:extLst>
                    <a:ext uri="{FF2B5EF4-FFF2-40B4-BE49-F238E27FC236}">
                      <a16:creationId xmlns:a16="http://schemas.microsoft.com/office/drawing/2014/main" id="{CCD1D5B1-ACC0-465F-8372-9610514C48AE}"/>
                    </a:ext>
                  </a:extLst>
                </p:cNvPr>
                <p:cNvGrpSpPr>
                  <a:grpSpLocks/>
                </p:cNvGrpSpPr>
                <p:nvPr/>
              </p:nvGrpSpPr>
              <p:grpSpPr bwMode="auto">
                <a:xfrm>
                  <a:off x="0" y="0"/>
                  <a:ext cx="1375837" cy="1380067"/>
                  <a:chOff x="0" y="0"/>
                  <a:chExt cx="1375837" cy="1380067"/>
                </a:xfrm>
              </p:grpSpPr>
              <p:sp>
                <p:nvSpPr>
                  <p:cNvPr id="54" name="矩形 11">
                    <a:extLst>
                      <a:ext uri="{FF2B5EF4-FFF2-40B4-BE49-F238E27FC236}">
                        <a16:creationId xmlns:a16="http://schemas.microsoft.com/office/drawing/2014/main" id="{F52A357F-2678-4A2A-A0D9-775CB0AD987D}"/>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2">
                    <a:extLst>
                      <a:ext uri="{FF2B5EF4-FFF2-40B4-BE49-F238E27FC236}">
                        <a16:creationId xmlns:a16="http://schemas.microsoft.com/office/drawing/2014/main" id="{B51583B4-54CA-4D15-B9C2-2005BD8AA2DC}"/>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矩形 13">
                    <a:extLst>
                      <a:ext uri="{FF2B5EF4-FFF2-40B4-BE49-F238E27FC236}">
                        <a16:creationId xmlns:a16="http://schemas.microsoft.com/office/drawing/2014/main" id="{B7CBEAA8-E437-476B-A5F5-32118A779E2D}"/>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任意多边形 18">
                    <a:extLst>
                      <a:ext uri="{FF2B5EF4-FFF2-40B4-BE49-F238E27FC236}">
                        <a16:creationId xmlns:a16="http://schemas.microsoft.com/office/drawing/2014/main" id="{6DEF20E0-C14D-432C-83B0-CCF3EAAC0553}"/>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1">
                    <a:extLst>
                      <a:ext uri="{FF2B5EF4-FFF2-40B4-BE49-F238E27FC236}">
                        <a16:creationId xmlns:a16="http://schemas.microsoft.com/office/drawing/2014/main" id="{253EF836-BDE3-4E6B-B79B-ECF7F8ACB19F}"/>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椭圆 22">
                    <a:extLst>
                      <a:ext uri="{FF2B5EF4-FFF2-40B4-BE49-F238E27FC236}">
                        <a16:creationId xmlns:a16="http://schemas.microsoft.com/office/drawing/2014/main" id="{F9BA0101-3E15-428A-85C0-27E863BE150D}"/>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23">
                    <a:extLst>
                      <a:ext uri="{FF2B5EF4-FFF2-40B4-BE49-F238E27FC236}">
                        <a16:creationId xmlns:a16="http://schemas.microsoft.com/office/drawing/2014/main" id="{EC76F4E5-9723-4CAF-8EA2-EF4BD518A40F}"/>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3" name="椭圆 26">
                  <a:extLst>
                    <a:ext uri="{FF2B5EF4-FFF2-40B4-BE49-F238E27FC236}">
                      <a16:creationId xmlns:a16="http://schemas.microsoft.com/office/drawing/2014/main" id="{48A64724-0976-485D-BDB4-C2FB51A5B48A}"/>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2" name="文本框 41">
              <a:extLst>
                <a:ext uri="{FF2B5EF4-FFF2-40B4-BE49-F238E27FC236}">
                  <a16:creationId xmlns:a16="http://schemas.microsoft.com/office/drawing/2014/main" id="{70354AD4-451C-4667-A1D9-2540B91B7BFC}"/>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构件图的几种使用方式</a:t>
              </a:r>
            </a:p>
          </p:txBody>
        </p:sp>
      </p:grpSp>
      <p:sp>
        <p:nvSpPr>
          <p:cNvPr id="2" name="文本框 1">
            <a:extLst>
              <a:ext uri="{FF2B5EF4-FFF2-40B4-BE49-F238E27FC236}">
                <a16:creationId xmlns:a16="http://schemas.microsoft.com/office/drawing/2014/main" id="{7B835F73-B90A-423E-AE98-C0E95DBBFA92}"/>
              </a:ext>
            </a:extLst>
          </p:cNvPr>
          <p:cNvSpPr txBox="1"/>
          <p:nvPr/>
        </p:nvSpPr>
        <p:spPr>
          <a:xfrm>
            <a:off x="1190369" y="2195262"/>
            <a:ext cx="9548812" cy="923330"/>
          </a:xfrm>
          <a:prstGeom prst="rect">
            <a:avLst/>
          </a:prstGeom>
          <a:noFill/>
        </p:spPr>
        <p:txBody>
          <a:bodyPr wrap="square" rtlCol="0">
            <a:spAutoFit/>
          </a:bodyPr>
          <a:lstStyle/>
          <a:p>
            <a:r>
              <a:rPr lang="zh-CN" altLang="en-US" dirty="0"/>
              <a:t>物理数据库对应内模式，又称存储模式，描述数据在存储介质上的物理配置与组织，是存放数据的实体，也是系统程序员才能看到的数据库</a:t>
            </a:r>
            <a:r>
              <a:rPr lang="en-US" altLang="zh-CN" dirty="0"/>
              <a:t>[1]</a:t>
            </a:r>
            <a:r>
              <a:rPr lang="zh-CN" altLang="en-US" dirty="0"/>
              <a:t>。可以用构件图表示数据的物理配置与组织。</a:t>
            </a:r>
          </a:p>
        </p:txBody>
      </p:sp>
      <p:sp>
        <p:nvSpPr>
          <p:cNvPr id="4" name="文本框 3">
            <a:extLst>
              <a:ext uri="{FF2B5EF4-FFF2-40B4-BE49-F238E27FC236}">
                <a16:creationId xmlns:a16="http://schemas.microsoft.com/office/drawing/2014/main" id="{C3CD2908-3A0B-44A9-BD77-EC2D5B81F01C}"/>
              </a:ext>
            </a:extLst>
          </p:cNvPr>
          <p:cNvSpPr txBox="1"/>
          <p:nvPr/>
        </p:nvSpPr>
        <p:spPr>
          <a:xfrm>
            <a:off x="1190369" y="4103220"/>
            <a:ext cx="9548812" cy="646331"/>
          </a:xfrm>
          <a:prstGeom prst="rect">
            <a:avLst/>
          </a:prstGeom>
          <a:noFill/>
        </p:spPr>
        <p:txBody>
          <a:bodyPr wrap="square" rtlCol="0">
            <a:spAutoFit/>
          </a:bodyPr>
          <a:lstStyle/>
          <a:p>
            <a:r>
              <a:rPr lang="zh-CN" altLang="en-US" dirty="0"/>
              <a:t>一些系统是较为动态的，这些系统包括一下为了负载均衡和故障恢复而进行迁移的可移动的代理或组件。可以将构件图与行为建模的</a:t>
            </a:r>
            <a:r>
              <a:rPr lang="en-US" altLang="zh-CN" dirty="0"/>
              <a:t>UML</a:t>
            </a:r>
            <a:r>
              <a:rPr lang="zh-CN" altLang="en-US" dirty="0"/>
              <a:t>的一些图结合起来表示这类系统。</a:t>
            </a:r>
          </a:p>
        </p:txBody>
      </p:sp>
    </p:spTree>
    <p:extLst>
      <p:ext uri="{BB962C8B-B14F-4D97-AF65-F5344CB8AC3E}">
        <p14:creationId xmlns:p14="http://schemas.microsoft.com/office/powerpoint/2010/main" val="4241799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6867"/>
                                        </p:tgtEl>
                                        <p:attrNameLst>
                                          <p:attrName>style.visibility</p:attrName>
                                        </p:attrNameLst>
                                      </p:cBhvr>
                                      <p:to>
                                        <p:strVal val="visible"/>
                                      </p:to>
                                    </p:set>
                                    <p:anim to="" calcmode="lin" valueType="num">
                                      <p:cBhvr>
                                        <p:cTn id="7" dur="700" fill="hold">
                                          <p:stCondLst>
                                            <p:cond delay="0"/>
                                          </p:stCondLst>
                                        </p:cTn>
                                        <p:tgtEl>
                                          <p:spTgt spid="36867"/>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6867"/>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6868"/>
                                        </p:tgtEl>
                                        <p:attrNameLst>
                                          <p:attrName>style.visibility</p:attrName>
                                        </p:attrNameLst>
                                      </p:cBhvr>
                                      <p:to>
                                        <p:strVal val="visible"/>
                                      </p:to>
                                    </p:set>
                                    <p:anim to="" calcmode="lin" valueType="num">
                                      <p:cBhvr>
                                        <p:cTn id="11" dur="700" fill="hold">
                                          <p:stCondLst>
                                            <p:cond delay="0"/>
                                          </p:stCondLst>
                                        </p:cTn>
                                        <p:tgtEl>
                                          <p:spTgt spid="36868"/>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6868"/>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6869"/>
                                        </p:tgtEl>
                                        <p:attrNameLst>
                                          <p:attrName>style.visibility</p:attrName>
                                        </p:attrNameLst>
                                      </p:cBhvr>
                                      <p:to>
                                        <p:strVal val="visible"/>
                                      </p:to>
                                    </p:set>
                                    <p:anim to="" calcmode="lin" valueType="num">
                                      <p:cBhvr>
                                        <p:cTn id="15" dur="700" fill="hold">
                                          <p:stCondLst>
                                            <p:cond delay="0"/>
                                          </p:stCondLst>
                                        </p:cTn>
                                        <p:tgtEl>
                                          <p:spTgt spid="36869"/>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6869"/>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6870"/>
                                        </p:tgtEl>
                                        <p:attrNameLst>
                                          <p:attrName>style.visibility</p:attrName>
                                        </p:attrNameLst>
                                      </p:cBhvr>
                                      <p:to>
                                        <p:strVal val="visible"/>
                                      </p:to>
                                    </p:set>
                                    <p:anim to="" calcmode="lin" valueType="num">
                                      <p:cBhvr>
                                        <p:cTn id="19" dur="700" fill="hold">
                                          <p:stCondLst>
                                            <p:cond delay="0"/>
                                          </p:stCondLst>
                                        </p:cTn>
                                        <p:tgtEl>
                                          <p:spTgt spid="36870"/>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6870"/>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6871"/>
                                        </p:tgtEl>
                                        <p:attrNameLst>
                                          <p:attrName>style.visibility</p:attrName>
                                        </p:attrNameLst>
                                      </p:cBhvr>
                                      <p:to>
                                        <p:strVal val="visible"/>
                                      </p:to>
                                    </p:set>
                                    <p:anim to="" calcmode="lin" valueType="num">
                                      <p:cBhvr>
                                        <p:cTn id="23" dur="700" fill="hold">
                                          <p:stCondLst>
                                            <p:cond delay="0"/>
                                          </p:stCondLst>
                                        </p:cTn>
                                        <p:tgtEl>
                                          <p:spTgt spid="36871"/>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6871"/>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7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animBg="1" autoUpdateAnimBg="0"/>
      <p:bldP spid="36869" grpId="0" animBg="1" autoUpdateAnimBg="0"/>
      <p:bldP spid="36870" grpId="0" animBg="1"/>
      <p:bldP spid="3687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55305" name="PA_矩形 33">
            <a:extLst>
              <a:ext uri="{FF2B5EF4-FFF2-40B4-BE49-F238E27FC236}">
                <a16:creationId xmlns:a16="http://schemas.microsoft.com/office/drawing/2014/main" id="{AB69E761-D109-4ADF-87D3-5D3896571007}"/>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6" name="PA_矩形 34">
            <a:extLst>
              <a:ext uri="{FF2B5EF4-FFF2-40B4-BE49-F238E27FC236}">
                <a16:creationId xmlns:a16="http://schemas.microsoft.com/office/drawing/2014/main" id="{7C6226CF-F249-4D3F-9D29-0D60D6C1B24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7" name="PA_矩形 35">
            <a:extLst>
              <a:ext uri="{FF2B5EF4-FFF2-40B4-BE49-F238E27FC236}">
                <a16:creationId xmlns:a16="http://schemas.microsoft.com/office/drawing/2014/main" id="{5CA48E4C-91E7-4825-8388-9AF01D944824}"/>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8" name="PA_矩形 36">
            <a:extLst>
              <a:ext uri="{FF2B5EF4-FFF2-40B4-BE49-F238E27FC236}">
                <a16:creationId xmlns:a16="http://schemas.microsoft.com/office/drawing/2014/main" id="{97E80D60-09AD-4C2A-B791-18BFED19C1C0}"/>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9" name="PA_矩形 37">
            <a:extLst>
              <a:ext uri="{FF2B5EF4-FFF2-40B4-BE49-F238E27FC236}">
                <a16:creationId xmlns:a16="http://schemas.microsoft.com/office/drawing/2014/main" id="{75CB1BE5-B9E4-498E-9632-7E8E31F857FB}"/>
              </a:ext>
            </a:extLst>
          </p:cNvPr>
          <p:cNvSpPr>
            <a:spLocks noChangeArrowheads="1"/>
          </p:cNvSpPr>
          <p:nvPr>
            <p:custDataLst>
              <p:tags r:id="rId5"/>
            </p:custDataLst>
          </p:nvPr>
        </p:nvSpPr>
        <p:spPr bwMode="auto">
          <a:xfrm>
            <a:off x="1500522" y="76200"/>
            <a:ext cx="51507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部署图</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(Deployment diagram)</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13" name="PA_椭圆 51">
            <a:extLst>
              <a:ext uri="{FF2B5EF4-FFF2-40B4-BE49-F238E27FC236}">
                <a16:creationId xmlns:a16="http://schemas.microsoft.com/office/drawing/2014/main" id="{2438E244-1916-45DB-BF22-71E37CA18EBD}"/>
              </a:ext>
            </a:extLst>
          </p:cNvPr>
          <p:cNvSpPr>
            <a:spLocks noChangeArrowheads="1"/>
          </p:cNvSpPr>
          <p:nvPr>
            <p:custDataLst>
              <p:tags r:id="rId6"/>
            </p:custDataLst>
          </p:nvPr>
        </p:nvSpPr>
        <p:spPr bwMode="auto">
          <a:xfrm>
            <a:off x="5237742" y="1521029"/>
            <a:ext cx="383419" cy="369979"/>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4" name="PA_椭圆 52">
            <a:extLst>
              <a:ext uri="{FF2B5EF4-FFF2-40B4-BE49-F238E27FC236}">
                <a16:creationId xmlns:a16="http://schemas.microsoft.com/office/drawing/2014/main" id="{BA2ED2D3-6197-40A0-B8DE-5456A0B98180}"/>
              </a:ext>
            </a:extLst>
          </p:cNvPr>
          <p:cNvSpPr>
            <a:spLocks noChangeArrowheads="1"/>
          </p:cNvSpPr>
          <p:nvPr>
            <p:custDataLst>
              <p:tags r:id="rId7"/>
            </p:custDataLst>
          </p:nvPr>
        </p:nvSpPr>
        <p:spPr bwMode="auto">
          <a:xfrm>
            <a:off x="5237742" y="3104278"/>
            <a:ext cx="364871" cy="369979"/>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5" name="PA_椭圆 53">
            <a:extLst>
              <a:ext uri="{FF2B5EF4-FFF2-40B4-BE49-F238E27FC236}">
                <a16:creationId xmlns:a16="http://schemas.microsoft.com/office/drawing/2014/main" id="{E078629E-D9F3-4AD6-A04B-EA6CA5538305}"/>
              </a:ext>
            </a:extLst>
          </p:cNvPr>
          <p:cNvSpPr>
            <a:spLocks noChangeArrowheads="1"/>
          </p:cNvSpPr>
          <p:nvPr>
            <p:custDataLst>
              <p:tags r:id="rId8"/>
            </p:custDataLst>
          </p:nvPr>
        </p:nvSpPr>
        <p:spPr bwMode="auto">
          <a:xfrm>
            <a:off x="5237742" y="4821428"/>
            <a:ext cx="405217" cy="406977"/>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6" name="PA_文本框 54">
            <a:extLst>
              <a:ext uri="{FF2B5EF4-FFF2-40B4-BE49-F238E27FC236}">
                <a16:creationId xmlns:a16="http://schemas.microsoft.com/office/drawing/2014/main" id="{D8BFC91C-D08B-4A32-B60F-F08DD4DD064B}"/>
              </a:ext>
            </a:extLst>
          </p:cNvPr>
          <p:cNvSpPr>
            <a:spLocks noChangeArrowheads="1"/>
          </p:cNvSpPr>
          <p:nvPr>
            <p:custDataLst>
              <p:tags r:id="rId9"/>
            </p:custDataLst>
          </p:nvPr>
        </p:nvSpPr>
        <p:spPr bwMode="auto">
          <a:xfrm>
            <a:off x="6061654" y="1257879"/>
            <a:ext cx="5389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部署图用于静态建模，是表示运行时过程结点</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(Node)</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结构、组件实例及其对象结构的图。</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17" name="PA_文本框 55">
            <a:extLst>
              <a:ext uri="{FF2B5EF4-FFF2-40B4-BE49-F238E27FC236}">
                <a16:creationId xmlns:a16="http://schemas.microsoft.com/office/drawing/2014/main" id="{55DD3C61-9391-4FAA-9308-DF200D862EC5}"/>
              </a:ext>
            </a:extLst>
          </p:cNvPr>
          <p:cNvSpPr>
            <a:spLocks noChangeArrowheads="1"/>
          </p:cNvSpPr>
          <p:nvPr>
            <p:custDataLst>
              <p:tags r:id="rId10"/>
            </p:custDataLst>
          </p:nvPr>
        </p:nvSpPr>
        <p:spPr bwMode="auto">
          <a:xfrm>
            <a:off x="6058110" y="2715781"/>
            <a:ext cx="53926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部署图可以显示计算结点的拓扑结构、通信路径、结点上运行的软件、软件包含的逻辑单元（对象、类等）。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18" name="PA_文本框 56">
            <a:extLst>
              <a:ext uri="{FF2B5EF4-FFF2-40B4-BE49-F238E27FC236}">
                <a16:creationId xmlns:a16="http://schemas.microsoft.com/office/drawing/2014/main" id="{01E76578-FAC1-4D70-9353-7C068D753136}"/>
              </a:ext>
            </a:extLst>
          </p:cNvPr>
          <p:cNvSpPr>
            <a:spLocks noChangeArrowheads="1"/>
          </p:cNvSpPr>
          <p:nvPr>
            <p:custDataLst>
              <p:tags r:id="rId11"/>
            </p:custDataLst>
          </p:nvPr>
        </p:nvSpPr>
        <p:spPr bwMode="auto">
          <a:xfrm>
            <a:off x="6058110" y="4496400"/>
            <a:ext cx="55705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部署图的组成元素包括结点</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(Node)</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(Component</a:t>
            </a:r>
            <a:r>
              <a:rPr lang="en-US" altLang="zh-CN" b="1" dirty="0">
                <a:solidFill>
                  <a:srgbClr val="6C5B7B"/>
                </a:solidFill>
              </a:rPr>
              <a:t>)</a:t>
            </a:r>
            <a:r>
              <a:rPr lang="zh-CN" altLang="en-US" b="1" dirty="0">
                <a:solidFill>
                  <a:srgbClr val="6C5B7B"/>
                </a:solidFill>
              </a:rPr>
              <a:t>和关系</a:t>
            </a:r>
            <a:r>
              <a:rPr lang="en-US" altLang="zh-CN" b="1" dirty="0">
                <a:solidFill>
                  <a:srgbClr val="6C5B7B"/>
                </a:solidFill>
              </a:rPr>
              <a:t>(Relationship)</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32" name="组合 31">
            <a:extLst>
              <a:ext uri="{FF2B5EF4-FFF2-40B4-BE49-F238E27FC236}">
                <a16:creationId xmlns:a16="http://schemas.microsoft.com/office/drawing/2014/main" id="{1AE4932F-384C-4B8C-97D3-054574207E87}"/>
              </a:ext>
            </a:extLst>
          </p:cNvPr>
          <p:cNvGrpSpPr/>
          <p:nvPr/>
        </p:nvGrpSpPr>
        <p:grpSpPr>
          <a:xfrm>
            <a:off x="577518" y="738334"/>
            <a:ext cx="10752470" cy="584201"/>
            <a:chOff x="560491" y="964724"/>
            <a:chExt cx="10575889" cy="584201"/>
          </a:xfrm>
        </p:grpSpPr>
        <p:grpSp>
          <p:nvGrpSpPr>
            <p:cNvPr id="33" name="组合 32">
              <a:extLst>
                <a:ext uri="{FF2B5EF4-FFF2-40B4-BE49-F238E27FC236}">
                  <a16:creationId xmlns:a16="http://schemas.microsoft.com/office/drawing/2014/main" id="{48EE239D-47A5-461C-A104-AA0AE6C16970}"/>
                </a:ext>
              </a:extLst>
            </p:cNvPr>
            <p:cNvGrpSpPr/>
            <p:nvPr/>
          </p:nvGrpSpPr>
          <p:grpSpPr>
            <a:xfrm>
              <a:off x="560491" y="964724"/>
              <a:ext cx="568409" cy="584201"/>
              <a:chOff x="345991" y="637886"/>
              <a:chExt cx="1136817" cy="1152646"/>
            </a:xfrm>
          </p:grpSpPr>
          <p:sp>
            <p:nvSpPr>
              <p:cNvPr id="35" name="PA_任意多边形 47">
                <a:extLst>
                  <a:ext uri="{FF2B5EF4-FFF2-40B4-BE49-F238E27FC236}">
                    <a16:creationId xmlns:a16="http://schemas.microsoft.com/office/drawing/2014/main" id="{D9ACEB22-263E-4C4D-9478-DBF8E5467502}"/>
                  </a:ext>
                </a:extLst>
              </p:cNvPr>
              <p:cNvSpPr>
                <a:spLocks/>
              </p:cNvSpPr>
              <p:nvPr>
                <p:custDataLst>
                  <p:tags r:id="rId14"/>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1">
                <a:extLst>
                  <a:ext uri="{FF2B5EF4-FFF2-40B4-BE49-F238E27FC236}">
                    <a16:creationId xmlns:a16="http://schemas.microsoft.com/office/drawing/2014/main" id="{AA71D46A-1DFA-4189-8F79-DAFE385420E6}"/>
                  </a:ext>
                </a:extLst>
              </p:cNvPr>
              <p:cNvSpPr>
                <a:spLocks/>
              </p:cNvSpPr>
              <p:nvPr>
                <p:custDataLst>
                  <p:tags r:id="rId15"/>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63">
                <a:extLst>
                  <a:ext uri="{FF2B5EF4-FFF2-40B4-BE49-F238E27FC236}">
                    <a16:creationId xmlns:a16="http://schemas.microsoft.com/office/drawing/2014/main" id="{C0A70557-ED6C-4621-8505-8749DF949747}"/>
                  </a:ext>
                </a:extLst>
              </p:cNvPr>
              <p:cNvSpPr>
                <a:spLocks/>
              </p:cNvSpPr>
              <p:nvPr>
                <p:custDataLst>
                  <p:tags r:id="rId16"/>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3">
                <a:extLst>
                  <a:ext uri="{FF2B5EF4-FFF2-40B4-BE49-F238E27FC236}">
                    <a16:creationId xmlns:a16="http://schemas.microsoft.com/office/drawing/2014/main" id="{FC249D8A-C6F8-4239-ADC3-3EE18BE7CF0B}"/>
                  </a:ext>
                </a:extLst>
              </p:cNvPr>
              <p:cNvSpPr>
                <a:spLocks/>
              </p:cNvSpPr>
              <p:nvPr>
                <p:custDataLst>
                  <p:tags r:id="rId17"/>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PA_任意多边形 55">
                <a:extLst>
                  <a:ext uri="{FF2B5EF4-FFF2-40B4-BE49-F238E27FC236}">
                    <a16:creationId xmlns:a16="http://schemas.microsoft.com/office/drawing/2014/main" id="{0390A529-302B-4262-B69D-5E75D43E013B}"/>
                  </a:ext>
                </a:extLst>
              </p:cNvPr>
              <p:cNvSpPr>
                <a:spLocks/>
              </p:cNvSpPr>
              <p:nvPr>
                <p:custDataLst>
                  <p:tags r:id="rId18"/>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PA_任意多边形 56">
                <a:extLst>
                  <a:ext uri="{FF2B5EF4-FFF2-40B4-BE49-F238E27FC236}">
                    <a16:creationId xmlns:a16="http://schemas.microsoft.com/office/drawing/2014/main" id="{DB07E47D-3081-4AFA-9DA7-3F047D3AF8C4}"/>
                  </a:ext>
                </a:extLst>
              </p:cNvPr>
              <p:cNvSpPr>
                <a:spLocks/>
              </p:cNvSpPr>
              <p:nvPr>
                <p:custDataLst>
                  <p:tags r:id="rId19"/>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PA_任意多边形 58">
                <a:extLst>
                  <a:ext uri="{FF2B5EF4-FFF2-40B4-BE49-F238E27FC236}">
                    <a16:creationId xmlns:a16="http://schemas.microsoft.com/office/drawing/2014/main" id="{E60A1982-BEB7-493B-A053-83A76D8E3F05}"/>
                  </a:ext>
                </a:extLst>
              </p:cNvPr>
              <p:cNvSpPr>
                <a:spLocks/>
              </p:cNvSpPr>
              <p:nvPr>
                <p:custDataLst>
                  <p:tags r:id="rId20"/>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PA_任意多边形 59">
                <a:extLst>
                  <a:ext uri="{FF2B5EF4-FFF2-40B4-BE49-F238E27FC236}">
                    <a16:creationId xmlns:a16="http://schemas.microsoft.com/office/drawing/2014/main" id="{7DAE8672-66B2-47D7-8B8A-443CC8FDECF0}"/>
                  </a:ext>
                </a:extLst>
              </p:cNvPr>
              <p:cNvSpPr>
                <a:spLocks/>
              </p:cNvSpPr>
              <p:nvPr>
                <p:custDataLst>
                  <p:tags r:id="rId21"/>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3" name="PA_组合 27">
                <a:extLst>
                  <a:ext uri="{FF2B5EF4-FFF2-40B4-BE49-F238E27FC236}">
                    <a16:creationId xmlns:a16="http://schemas.microsoft.com/office/drawing/2014/main" id="{1D4EDBB2-67EC-4665-B36E-C1A64E5B4802}"/>
                  </a:ext>
                </a:extLst>
              </p:cNvPr>
              <p:cNvGrpSpPr>
                <a:grpSpLocks/>
              </p:cNvGrpSpPr>
              <p:nvPr>
                <p:custDataLst>
                  <p:tags r:id="rId22"/>
                </p:custDataLst>
              </p:nvPr>
            </p:nvGrpSpPr>
            <p:grpSpPr bwMode="auto">
              <a:xfrm>
                <a:off x="345991" y="1081008"/>
                <a:ext cx="337560" cy="326313"/>
                <a:chOff x="0" y="0"/>
                <a:chExt cx="1375837" cy="1380067"/>
              </a:xfrm>
            </p:grpSpPr>
            <p:grpSp>
              <p:nvGrpSpPr>
                <p:cNvPr id="44" name="组合 25">
                  <a:extLst>
                    <a:ext uri="{FF2B5EF4-FFF2-40B4-BE49-F238E27FC236}">
                      <a16:creationId xmlns:a16="http://schemas.microsoft.com/office/drawing/2014/main" id="{98FB6D40-11B8-436F-8CE8-FF132CAF27CA}"/>
                    </a:ext>
                  </a:extLst>
                </p:cNvPr>
                <p:cNvGrpSpPr>
                  <a:grpSpLocks/>
                </p:cNvGrpSpPr>
                <p:nvPr/>
              </p:nvGrpSpPr>
              <p:grpSpPr bwMode="auto">
                <a:xfrm>
                  <a:off x="0" y="0"/>
                  <a:ext cx="1375837" cy="1380067"/>
                  <a:chOff x="0" y="0"/>
                  <a:chExt cx="1375837" cy="1380067"/>
                </a:xfrm>
              </p:grpSpPr>
              <p:sp>
                <p:nvSpPr>
                  <p:cNvPr id="46" name="矩形 11">
                    <a:extLst>
                      <a:ext uri="{FF2B5EF4-FFF2-40B4-BE49-F238E27FC236}">
                        <a16:creationId xmlns:a16="http://schemas.microsoft.com/office/drawing/2014/main" id="{6A2C9985-EB36-4829-A158-DB52F0A94E4D}"/>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12">
                    <a:extLst>
                      <a:ext uri="{FF2B5EF4-FFF2-40B4-BE49-F238E27FC236}">
                        <a16:creationId xmlns:a16="http://schemas.microsoft.com/office/drawing/2014/main" id="{070E9A28-8D54-4DC0-8479-57DF7C35CA1C}"/>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13">
                    <a:extLst>
                      <a:ext uri="{FF2B5EF4-FFF2-40B4-BE49-F238E27FC236}">
                        <a16:creationId xmlns:a16="http://schemas.microsoft.com/office/drawing/2014/main" id="{27F36B1F-DC9D-45AA-8C7B-0AECB674FB36}"/>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任意多边形 18">
                    <a:extLst>
                      <a:ext uri="{FF2B5EF4-FFF2-40B4-BE49-F238E27FC236}">
                        <a16:creationId xmlns:a16="http://schemas.microsoft.com/office/drawing/2014/main" id="{2D4C2BE0-4EA0-4E92-A51E-C781898FEFCE}"/>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21">
                    <a:extLst>
                      <a:ext uri="{FF2B5EF4-FFF2-40B4-BE49-F238E27FC236}">
                        <a16:creationId xmlns:a16="http://schemas.microsoft.com/office/drawing/2014/main" id="{B3261E5B-8D40-4A18-8257-37C0DBB60A00}"/>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椭圆 22">
                    <a:extLst>
                      <a:ext uri="{FF2B5EF4-FFF2-40B4-BE49-F238E27FC236}">
                        <a16:creationId xmlns:a16="http://schemas.microsoft.com/office/drawing/2014/main" id="{83859A26-DF7D-4909-A211-54ACF72C2D7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矩形 23">
                    <a:extLst>
                      <a:ext uri="{FF2B5EF4-FFF2-40B4-BE49-F238E27FC236}">
                        <a16:creationId xmlns:a16="http://schemas.microsoft.com/office/drawing/2014/main" id="{C1BA2C07-0811-4AB3-BE9F-7BFD5914A5E4}"/>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5" name="椭圆 26">
                  <a:extLst>
                    <a:ext uri="{FF2B5EF4-FFF2-40B4-BE49-F238E27FC236}">
                      <a16:creationId xmlns:a16="http://schemas.microsoft.com/office/drawing/2014/main" id="{65C69671-3AD3-43FE-82BF-CAE582121078}"/>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4" name="文本框 33">
              <a:extLst>
                <a:ext uri="{FF2B5EF4-FFF2-40B4-BE49-F238E27FC236}">
                  <a16:creationId xmlns:a16="http://schemas.microsoft.com/office/drawing/2014/main" id="{BD249F0F-25EE-4A89-B46D-D73911A0B074}"/>
                </a:ext>
              </a:extLst>
            </p:cNvPr>
            <p:cNvSpPr txBox="1"/>
            <p:nvPr/>
          </p:nvSpPr>
          <p:spPr>
            <a:xfrm>
              <a:off x="1150142" y="1025705"/>
              <a:ext cx="998623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宋体"/>
                  <a:ea typeface="宋体"/>
                  <a:cs typeface="+mn-cs"/>
                </a:rPr>
                <a:t>部署图是面向对象系统物理建模时使用的两种图之一。</a:t>
              </a:r>
            </a:p>
          </p:txBody>
        </p:sp>
      </p:grpSp>
      <p:sp>
        <p:nvSpPr>
          <p:cNvPr id="53" name="PA_椭圆 42">
            <a:extLst>
              <a:ext uri="{FF2B5EF4-FFF2-40B4-BE49-F238E27FC236}">
                <a16:creationId xmlns:a16="http://schemas.microsoft.com/office/drawing/2014/main" id="{3A48BFE2-B38C-441A-A64F-6E357FE15EAF}"/>
              </a:ext>
            </a:extLst>
          </p:cNvPr>
          <p:cNvSpPr>
            <a:spLocks noChangeArrowheads="1"/>
          </p:cNvSpPr>
          <p:nvPr>
            <p:custDataLst>
              <p:tags r:id="rId12"/>
            </p:custDataLst>
          </p:nvPr>
        </p:nvSpPr>
        <p:spPr bwMode="auto">
          <a:xfrm>
            <a:off x="462674" y="1545472"/>
            <a:ext cx="360524" cy="35965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PA_文本框 47">
            <a:extLst>
              <a:ext uri="{FF2B5EF4-FFF2-40B4-BE49-F238E27FC236}">
                <a16:creationId xmlns:a16="http://schemas.microsoft.com/office/drawing/2014/main" id="{41EF92B4-231F-4308-AC0D-5AC539BB05E7}"/>
              </a:ext>
            </a:extLst>
          </p:cNvPr>
          <p:cNvSpPr>
            <a:spLocks noChangeArrowheads="1"/>
          </p:cNvSpPr>
          <p:nvPr>
            <p:custDataLst>
              <p:tags r:id="rId13"/>
            </p:custDataLst>
          </p:nvPr>
        </p:nvSpPr>
        <p:spPr bwMode="auto">
          <a:xfrm>
            <a:off x="1063646" y="1317308"/>
            <a:ext cx="366695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部署图显示了基于计算机系统的物理体系结构</a:t>
            </a:r>
            <a:r>
              <a:rPr lang="zh-CN" altLang="en-US" b="1" dirty="0">
                <a:solidFill>
                  <a:srgbClr val="F8B193"/>
                </a:solidFill>
              </a:rPr>
              <a:t>。处理器</a:t>
            </a:r>
            <a:r>
              <a:rPr lang="en-US" altLang="zh-CN" b="1" dirty="0">
                <a:solidFill>
                  <a:srgbClr val="F8B193"/>
                </a:solidFill>
              </a:rPr>
              <a:t>(Processor)</a:t>
            </a:r>
            <a:r>
              <a:rPr lang="zh-CN" altLang="en-US" b="1" dirty="0">
                <a:solidFill>
                  <a:srgbClr val="F8B193"/>
                </a:solidFill>
              </a:rPr>
              <a:t>和设备</a:t>
            </a:r>
            <a:r>
              <a:rPr lang="en-US" altLang="zh-CN" b="1" dirty="0">
                <a:solidFill>
                  <a:srgbClr val="F8B193"/>
                </a:solidFill>
              </a:rPr>
              <a:t>(Device)</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如下图，每台计算机用一个立方体来表示，立方体之间的连线表示这些计算机之间的通信关系。</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 name="图片 3">
            <a:extLst>
              <a:ext uri="{FF2B5EF4-FFF2-40B4-BE49-F238E27FC236}">
                <a16:creationId xmlns:a16="http://schemas.microsoft.com/office/drawing/2014/main" id="{2D8338DC-45CC-475D-B639-EEBAEB8F334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21175" y="4712291"/>
            <a:ext cx="3452813" cy="2069509"/>
          </a:xfrm>
          <a:prstGeom prst="rect">
            <a:avLst/>
          </a:prstGeom>
        </p:spPr>
      </p:pic>
    </p:spTree>
    <p:extLst>
      <p:ext uri="{BB962C8B-B14F-4D97-AF65-F5344CB8AC3E}">
        <p14:creationId xmlns:p14="http://schemas.microsoft.com/office/powerpoint/2010/main" val="26419293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5305"/>
                                        </p:tgtEl>
                                        <p:attrNameLst>
                                          <p:attrName>style.visibility</p:attrName>
                                        </p:attrNameLst>
                                      </p:cBhvr>
                                      <p:to>
                                        <p:strVal val="visible"/>
                                      </p:to>
                                    </p:set>
                                    <p:anim to="" calcmode="lin" valueType="num">
                                      <p:cBhvr>
                                        <p:cTn id="7" dur="700" fill="hold">
                                          <p:stCondLst>
                                            <p:cond delay="0"/>
                                          </p:stCondLst>
                                        </p:cTn>
                                        <p:tgtEl>
                                          <p:spTgt spid="55305"/>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5305"/>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5306"/>
                                        </p:tgtEl>
                                        <p:attrNameLst>
                                          <p:attrName>style.visibility</p:attrName>
                                        </p:attrNameLst>
                                      </p:cBhvr>
                                      <p:to>
                                        <p:strVal val="visible"/>
                                      </p:to>
                                    </p:set>
                                    <p:anim to="" calcmode="lin" valueType="num">
                                      <p:cBhvr>
                                        <p:cTn id="11" dur="700" fill="hold">
                                          <p:stCondLst>
                                            <p:cond delay="0"/>
                                          </p:stCondLst>
                                        </p:cTn>
                                        <p:tgtEl>
                                          <p:spTgt spid="55306"/>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5306"/>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307"/>
                                        </p:tgtEl>
                                        <p:attrNameLst>
                                          <p:attrName>style.visibility</p:attrName>
                                        </p:attrNameLst>
                                      </p:cBhvr>
                                      <p:to>
                                        <p:strVal val="visible"/>
                                      </p:to>
                                    </p:set>
                                    <p:anim to="" calcmode="lin" valueType="num">
                                      <p:cBhvr>
                                        <p:cTn id="15" dur="700" fill="hold">
                                          <p:stCondLst>
                                            <p:cond delay="0"/>
                                          </p:stCondLst>
                                        </p:cTn>
                                        <p:tgtEl>
                                          <p:spTgt spid="55307"/>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5307"/>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5308"/>
                                        </p:tgtEl>
                                        <p:attrNameLst>
                                          <p:attrName>style.visibility</p:attrName>
                                        </p:attrNameLst>
                                      </p:cBhvr>
                                      <p:to>
                                        <p:strVal val="visible"/>
                                      </p:to>
                                    </p:set>
                                    <p:anim to="" calcmode="lin" valueType="num">
                                      <p:cBhvr>
                                        <p:cTn id="19" dur="700" fill="hold">
                                          <p:stCondLst>
                                            <p:cond delay="0"/>
                                          </p:stCondLst>
                                        </p:cTn>
                                        <p:tgtEl>
                                          <p:spTgt spid="55308"/>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5308"/>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5309"/>
                                        </p:tgtEl>
                                        <p:attrNameLst>
                                          <p:attrName>style.visibility</p:attrName>
                                        </p:attrNameLst>
                                      </p:cBhvr>
                                      <p:to>
                                        <p:strVal val="visible"/>
                                      </p:to>
                                    </p:set>
                                    <p:anim to="" calcmode="lin" valueType="num">
                                      <p:cBhvr>
                                        <p:cTn id="23" dur="700" fill="hold">
                                          <p:stCondLst>
                                            <p:cond delay="0"/>
                                          </p:stCondLst>
                                        </p:cTn>
                                        <p:tgtEl>
                                          <p:spTgt spid="55309"/>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5309"/>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5313"/>
                                        </p:tgtEl>
                                        <p:attrNameLst>
                                          <p:attrName>style.visibility</p:attrName>
                                        </p:attrNameLst>
                                      </p:cBhvr>
                                      <p:to>
                                        <p:strVal val="visible"/>
                                      </p:to>
                                    </p:set>
                                    <p:anim to="" calcmode="lin" valueType="num">
                                      <p:cBhvr>
                                        <p:cTn id="27" dur="700" fill="hold">
                                          <p:stCondLst>
                                            <p:cond delay="0"/>
                                          </p:stCondLst>
                                        </p:cTn>
                                        <p:tgtEl>
                                          <p:spTgt spid="55313"/>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5531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55314"/>
                                        </p:tgtEl>
                                        <p:attrNameLst>
                                          <p:attrName>style.visibility</p:attrName>
                                        </p:attrNameLst>
                                      </p:cBhvr>
                                      <p:to>
                                        <p:strVal val="visible"/>
                                      </p:to>
                                    </p:set>
                                    <p:anim to="" calcmode="lin" valueType="num">
                                      <p:cBhvr>
                                        <p:cTn id="31" dur="700" fill="hold">
                                          <p:stCondLst>
                                            <p:cond delay="0"/>
                                          </p:stCondLst>
                                        </p:cTn>
                                        <p:tgtEl>
                                          <p:spTgt spid="55314"/>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55314"/>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55315"/>
                                        </p:tgtEl>
                                        <p:attrNameLst>
                                          <p:attrName>style.visibility</p:attrName>
                                        </p:attrNameLst>
                                      </p:cBhvr>
                                      <p:to>
                                        <p:strVal val="visible"/>
                                      </p:to>
                                    </p:set>
                                    <p:anim to="" calcmode="lin" valueType="num">
                                      <p:cBhvr>
                                        <p:cTn id="35" dur="700" fill="hold">
                                          <p:stCondLst>
                                            <p:cond delay="0"/>
                                          </p:stCondLst>
                                        </p:cTn>
                                        <p:tgtEl>
                                          <p:spTgt spid="55315"/>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55315"/>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55316"/>
                                        </p:tgtEl>
                                        <p:attrNameLst>
                                          <p:attrName>style.visibility</p:attrName>
                                        </p:attrNameLst>
                                      </p:cBhvr>
                                      <p:to>
                                        <p:strVal val="visible"/>
                                      </p:to>
                                    </p:set>
                                    <p:anim to="" calcmode="lin" valueType="num">
                                      <p:cBhvr>
                                        <p:cTn id="39" dur="700" fill="hold">
                                          <p:stCondLst>
                                            <p:cond delay="0"/>
                                          </p:stCondLst>
                                        </p:cTn>
                                        <p:tgtEl>
                                          <p:spTgt spid="55316"/>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55316"/>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55317"/>
                                        </p:tgtEl>
                                        <p:attrNameLst>
                                          <p:attrName>style.visibility</p:attrName>
                                        </p:attrNameLst>
                                      </p:cBhvr>
                                      <p:to>
                                        <p:strVal val="visible"/>
                                      </p:to>
                                    </p:set>
                                    <p:anim to="" calcmode="lin" valueType="num">
                                      <p:cBhvr>
                                        <p:cTn id="43" dur="700" fill="hold">
                                          <p:stCondLst>
                                            <p:cond delay="0"/>
                                          </p:stCondLst>
                                        </p:cTn>
                                        <p:tgtEl>
                                          <p:spTgt spid="55317"/>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55317"/>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55318"/>
                                        </p:tgtEl>
                                        <p:attrNameLst>
                                          <p:attrName>style.visibility</p:attrName>
                                        </p:attrNameLst>
                                      </p:cBhvr>
                                      <p:to>
                                        <p:strVal val="visible"/>
                                      </p:to>
                                    </p:set>
                                    <p:anim to="" calcmode="lin" valueType="num">
                                      <p:cBhvr>
                                        <p:cTn id="47" dur="700" fill="hold">
                                          <p:stCondLst>
                                            <p:cond delay="0"/>
                                          </p:stCondLst>
                                        </p:cTn>
                                        <p:tgtEl>
                                          <p:spTgt spid="55318"/>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55318"/>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700"/>
                                        <p:tgtEl>
                                          <p:spTgt spid="32"/>
                                        </p:tgtEl>
                                      </p:cBhvr>
                                    </p:animEffect>
                                  </p:childTnLst>
                                </p:cTn>
                              </p:par>
                              <p:par>
                                <p:cTn id="52" presetID="0" presetClass="entr" presetSubtype="0" fill="hold" grpId="0" nodeType="withEffect">
                                  <p:stCondLst>
                                    <p:cond delay="0"/>
                                  </p:stCondLst>
                                  <p:iterate type="lt">
                                    <p:tmPct val="10000"/>
                                  </p:iterate>
                                  <p:childTnLst>
                                    <p:set>
                                      <p:cBhvr>
                                        <p:cTn id="53" dur="700" fill="hold">
                                          <p:stCondLst>
                                            <p:cond delay="0"/>
                                          </p:stCondLst>
                                        </p:cTn>
                                        <p:tgtEl>
                                          <p:spTgt spid="53"/>
                                        </p:tgtEl>
                                        <p:attrNameLst>
                                          <p:attrName>style.visibility</p:attrName>
                                        </p:attrNameLst>
                                      </p:cBhvr>
                                      <p:to>
                                        <p:strVal val="visible"/>
                                      </p:to>
                                    </p:set>
                                    <p:animEffect filter="fade">
                                      <p:cBhvr>
                                        <p:cTn id="54" dur="700">
                                          <p:stCondLst>
                                            <p:cond delay="0"/>
                                          </p:stCondLst>
                                        </p:cTn>
                                        <p:tgtEl>
                                          <p:spTgt spid="53"/>
                                        </p:tgtEl>
                                      </p:cBhvr>
                                    </p:animEffect>
                                    <p:anim to="" calcmode="lin" valueType="num">
                                      <p:cBhvr>
                                        <p:cTn id="55" dur="700" fill="hold">
                                          <p:stCondLst>
                                            <p:cond delay="0"/>
                                          </p:stCondLst>
                                        </p:cTn>
                                        <p:tgtEl>
                                          <p:spTgt spid="53"/>
                                        </p:tgtEl>
                                        <p:attrNameLst>
                                          <p:attrName>ppt_y</p:attrName>
                                        </p:attrNameLst>
                                      </p:cBhvr>
                                      <p:tavLst>
                                        <p:tav tm="0" fmla="#ppt_y-#ppt_h*((1.5-1.5*$)^2-(1.5-1.5*$)^3)">
                                          <p:val>
                                            <p:strVal val="0"/>
                                          </p:val>
                                        </p:tav>
                                        <p:tav tm="100000">
                                          <p:val>
                                            <p:strVal val="1"/>
                                          </p:val>
                                        </p:tav>
                                      </p:tavLst>
                                    </p:anim>
                                  </p:childTnLst>
                                </p:cTn>
                              </p:par>
                              <p:par>
                                <p:cTn id="56" presetID="0" presetClass="entr" presetSubtype="0" fill="hold" grpId="0" nodeType="withEffect">
                                  <p:stCondLst>
                                    <p:cond delay="0"/>
                                  </p:stCondLst>
                                  <p:iterate type="lt">
                                    <p:tmPct val="10000"/>
                                  </p:iterate>
                                  <p:childTnLst>
                                    <p:set>
                                      <p:cBhvr>
                                        <p:cTn id="57" dur="700" fill="hold">
                                          <p:stCondLst>
                                            <p:cond delay="0"/>
                                          </p:stCondLst>
                                        </p:cTn>
                                        <p:tgtEl>
                                          <p:spTgt spid="54"/>
                                        </p:tgtEl>
                                        <p:attrNameLst>
                                          <p:attrName>style.visibility</p:attrName>
                                        </p:attrNameLst>
                                      </p:cBhvr>
                                      <p:to>
                                        <p:strVal val="visible"/>
                                      </p:to>
                                    </p:set>
                                    <p:animEffect filter="fade">
                                      <p:cBhvr>
                                        <p:cTn id="58" dur="700">
                                          <p:stCondLst>
                                            <p:cond delay="0"/>
                                          </p:stCondLst>
                                        </p:cTn>
                                        <p:tgtEl>
                                          <p:spTgt spid="54"/>
                                        </p:tgtEl>
                                      </p:cBhvr>
                                    </p:animEffect>
                                    <p:anim to="" calcmode="lin" valueType="num">
                                      <p:cBhvr>
                                        <p:cTn id="59" dur="700" fill="hold">
                                          <p:stCondLst>
                                            <p:cond delay="0"/>
                                          </p:stCondLst>
                                        </p:cTn>
                                        <p:tgtEl>
                                          <p:spTgt spid="5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 grpId="0" animBg="1"/>
      <p:bldP spid="55306" grpId="0" animBg="1"/>
      <p:bldP spid="55307" grpId="0" animBg="1"/>
      <p:bldP spid="55308" grpId="0" animBg="1"/>
      <p:bldP spid="55309" grpId="0"/>
      <p:bldP spid="55313" grpId="0" animBg="1"/>
      <p:bldP spid="55314" grpId="0" animBg="1"/>
      <p:bldP spid="55315" grpId="0" animBg="1"/>
      <p:bldP spid="55316" grpId="0"/>
      <p:bldP spid="55317" grpId="0"/>
      <p:bldP spid="55318" grpId="0"/>
      <p:bldP spid="53" grpId="0" animBg="1"/>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51213" name="PA_矩形 19">
            <a:extLst>
              <a:ext uri="{FF2B5EF4-FFF2-40B4-BE49-F238E27FC236}">
                <a16:creationId xmlns:a16="http://schemas.microsoft.com/office/drawing/2014/main" id="{43A7F908-2BCB-4C13-A81C-ED9362ED65B9}"/>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a:extLst>
              <a:ext uri="{FF2B5EF4-FFF2-40B4-BE49-F238E27FC236}">
                <a16:creationId xmlns:a16="http://schemas.microsoft.com/office/drawing/2014/main" id="{5AB752D7-BF80-4A6C-B07A-7B4385E7C08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a:extLst>
              <a:ext uri="{FF2B5EF4-FFF2-40B4-BE49-F238E27FC236}">
                <a16:creationId xmlns:a16="http://schemas.microsoft.com/office/drawing/2014/main" id="{553C6515-2F47-48C3-ACDD-7EC07A9B6773}"/>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a:extLst>
              <a:ext uri="{FF2B5EF4-FFF2-40B4-BE49-F238E27FC236}">
                <a16:creationId xmlns:a16="http://schemas.microsoft.com/office/drawing/2014/main" id="{35640376-C9F3-4BB0-989E-DA0AB9A00CEE}"/>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7" name="PA_矩形 23">
            <a:extLst>
              <a:ext uri="{FF2B5EF4-FFF2-40B4-BE49-F238E27FC236}">
                <a16:creationId xmlns:a16="http://schemas.microsoft.com/office/drawing/2014/main" id="{6D6D9533-1EF5-4DB2-A459-1924898AD486}"/>
              </a:ext>
            </a:extLst>
          </p:cNvPr>
          <p:cNvSpPr>
            <a:spLocks noChangeArrowheads="1"/>
          </p:cNvSpPr>
          <p:nvPr>
            <p:custDataLst>
              <p:tags r:id="rId5"/>
            </p:custDataLst>
          </p:nvPr>
        </p:nvSpPr>
        <p:spPr bwMode="auto">
          <a:xfrm>
            <a:off x="3042473" y="76200"/>
            <a:ext cx="2095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结点</a:t>
            </a:r>
            <a:r>
              <a:rPr lang="en-US" altLang="zh-CN" dirty="0">
                <a:solidFill>
                  <a:srgbClr val="000000"/>
                </a:solidFill>
                <a:latin typeface="微软雅黑" panose="020B0503020204020204" pitchFamily="34" charset="-122"/>
                <a:sym typeface="微软雅黑" panose="020B0503020204020204" pitchFamily="34" charset="-122"/>
              </a:rPr>
              <a:t>(Node)</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3" name="组合 22">
            <a:extLst>
              <a:ext uri="{FF2B5EF4-FFF2-40B4-BE49-F238E27FC236}">
                <a16:creationId xmlns:a16="http://schemas.microsoft.com/office/drawing/2014/main" id="{8358272F-738E-4BE5-86E1-B1B236692EC2}"/>
              </a:ext>
            </a:extLst>
          </p:cNvPr>
          <p:cNvGrpSpPr/>
          <p:nvPr/>
        </p:nvGrpSpPr>
        <p:grpSpPr>
          <a:xfrm>
            <a:off x="577518" y="578475"/>
            <a:ext cx="10743592" cy="1107996"/>
            <a:chOff x="560491" y="804865"/>
            <a:chExt cx="10567157" cy="1107996"/>
          </a:xfrm>
        </p:grpSpPr>
        <p:grpSp>
          <p:nvGrpSpPr>
            <p:cNvPr id="24" name="组合 23">
              <a:extLst>
                <a:ext uri="{FF2B5EF4-FFF2-40B4-BE49-F238E27FC236}">
                  <a16:creationId xmlns:a16="http://schemas.microsoft.com/office/drawing/2014/main" id="{7189E2CA-89F2-4547-A1C9-8283199F5EA9}"/>
                </a:ext>
              </a:extLst>
            </p:cNvPr>
            <p:cNvGrpSpPr/>
            <p:nvPr/>
          </p:nvGrpSpPr>
          <p:grpSpPr>
            <a:xfrm>
              <a:off x="560491" y="964724"/>
              <a:ext cx="568409" cy="584201"/>
              <a:chOff x="345991" y="637886"/>
              <a:chExt cx="1136817" cy="1152646"/>
            </a:xfrm>
          </p:grpSpPr>
          <p:sp>
            <p:nvSpPr>
              <p:cNvPr id="26" name="PA_任意多边形 47">
                <a:extLst>
                  <a:ext uri="{FF2B5EF4-FFF2-40B4-BE49-F238E27FC236}">
                    <a16:creationId xmlns:a16="http://schemas.microsoft.com/office/drawing/2014/main" id="{AE4C58B1-EF32-41AC-920B-76F82816A728}"/>
                  </a:ext>
                </a:extLst>
              </p:cNvPr>
              <p:cNvSpPr>
                <a:spLocks/>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1">
                <a:extLst>
                  <a:ext uri="{FF2B5EF4-FFF2-40B4-BE49-F238E27FC236}">
                    <a16:creationId xmlns:a16="http://schemas.microsoft.com/office/drawing/2014/main" id="{51262FF7-A559-4B03-925D-CFBEC21D7B2A}"/>
                  </a:ext>
                </a:extLst>
              </p:cNvPr>
              <p:cNvSpPr>
                <a:spLocks/>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63">
                <a:extLst>
                  <a:ext uri="{FF2B5EF4-FFF2-40B4-BE49-F238E27FC236}">
                    <a16:creationId xmlns:a16="http://schemas.microsoft.com/office/drawing/2014/main" id="{1BCBF933-5BEF-47ED-93B8-92C3572EDA38}"/>
                  </a:ext>
                </a:extLst>
              </p:cNvPr>
              <p:cNvSpPr>
                <a:spLocks/>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3">
                <a:extLst>
                  <a:ext uri="{FF2B5EF4-FFF2-40B4-BE49-F238E27FC236}">
                    <a16:creationId xmlns:a16="http://schemas.microsoft.com/office/drawing/2014/main" id="{B972972C-8A63-4E5E-8169-CFDDF7DFE3B3}"/>
                  </a:ext>
                </a:extLst>
              </p:cNvPr>
              <p:cNvSpPr>
                <a:spLocks/>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5">
                <a:extLst>
                  <a:ext uri="{FF2B5EF4-FFF2-40B4-BE49-F238E27FC236}">
                    <a16:creationId xmlns:a16="http://schemas.microsoft.com/office/drawing/2014/main" id="{F0727BA2-D0F9-4DD1-8EB7-C006103B5CAE}"/>
                  </a:ext>
                </a:extLst>
              </p:cNvPr>
              <p:cNvSpPr>
                <a:spLocks/>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6">
                <a:extLst>
                  <a:ext uri="{FF2B5EF4-FFF2-40B4-BE49-F238E27FC236}">
                    <a16:creationId xmlns:a16="http://schemas.microsoft.com/office/drawing/2014/main" id="{8F9E8F7A-25F0-41D9-A387-5AB1CC9D8628}"/>
                  </a:ext>
                </a:extLst>
              </p:cNvPr>
              <p:cNvSpPr>
                <a:spLocks/>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8">
                <a:extLst>
                  <a:ext uri="{FF2B5EF4-FFF2-40B4-BE49-F238E27FC236}">
                    <a16:creationId xmlns:a16="http://schemas.microsoft.com/office/drawing/2014/main" id="{C00A6795-6E4C-4DB3-9F0C-DDE59060D421}"/>
                  </a:ext>
                </a:extLst>
              </p:cNvPr>
              <p:cNvSpPr>
                <a:spLocks/>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9">
                <a:extLst>
                  <a:ext uri="{FF2B5EF4-FFF2-40B4-BE49-F238E27FC236}">
                    <a16:creationId xmlns:a16="http://schemas.microsoft.com/office/drawing/2014/main" id="{E42ABE4E-A207-42D1-8FB1-A25BA287825B}"/>
                  </a:ext>
                </a:extLst>
              </p:cNvPr>
              <p:cNvSpPr>
                <a:spLocks/>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4" name="PA_组合 27">
                <a:extLst>
                  <a:ext uri="{FF2B5EF4-FFF2-40B4-BE49-F238E27FC236}">
                    <a16:creationId xmlns:a16="http://schemas.microsoft.com/office/drawing/2014/main" id="{B5DB6757-F82C-487F-B230-DAC66BC06BFF}"/>
                  </a:ext>
                </a:extLst>
              </p:cNvPr>
              <p:cNvGrpSpPr>
                <a:grpSpLocks/>
              </p:cNvGrpSpPr>
              <p:nvPr>
                <p:custDataLst>
                  <p:tags r:id="rId16"/>
                </p:custDataLst>
              </p:nvPr>
            </p:nvGrpSpPr>
            <p:grpSpPr bwMode="auto">
              <a:xfrm>
                <a:off x="345991" y="1081008"/>
                <a:ext cx="337560" cy="326313"/>
                <a:chOff x="0" y="0"/>
                <a:chExt cx="1375837" cy="1380067"/>
              </a:xfrm>
            </p:grpSpPr>
            <p:grpSp>
              <p:nvGrpSpPr>
                <p:cNvPr id="35" name="组合 25">
                  <a:extLst>
                    <a:ext uri="{FF2B5EF4-FFF2-40B4-BE49-F238E27FC236}">
                      <a16:creationId xmlns:a16="http://schemas.microsoft.com/office/drawing/2014/main" id="{6A0CD116-0811-45D3-9A18-1CB4EF2221BF}"/>
                    </a:ext>
                  </a:extLst>
                </p:cNvPr>
                <p:cNvGrpSpPr>
                  <a:grpSpLocks/>
                </p:cNvGrpSpPr>
                <p:nvPr/>
              </p:nvGrpSpPr>
              <p:grpSpPr bwMode="auto">
                <a:xfrm>
                  <a:off x="0" y="0"/>
                  <a:ext cx="1375837" cy="1380067"/>
                  <a:chOff x="0" y="0"/>
                  <a:chExt cx="1375837" cy="1380067"/>
                </a:xfrm>
              </p:grpSpPr>
              <p:sp>
                <p:nvSpPr>
                  <p:cNvPr id="37" name="矩形 11">
                    <a:extLst>
                      <a:ext uri="{FF2B5EF4-FFF2-40B4-BE49-F238E27FC236}">
                        <a16:creationId xmlns:a16="http://schemas.microsoft.com/office/drawing/2014/main" id="{CC06A587-8404-46CC-95D4-231645426917}"/>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矩形 12">
                    <a:extLst>
                      <a:ext uri="{FF2B5EF4-FFF2-40B4-BE49-F238E27FC236}">
                        <a16:creationId xmlns:a16="http://schemas.microsoft.com/office/drawing/2014/main" id="{A0162AC1-497E-471F-B0F7-2FB81D562C99}"/>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3">
                    <a:extLst>
                      <a:ext uri="{FF2B5EF4-FFF2-40B4-BE49-F238E27FC236}">
                        <a16:creationId xmlns:a16="http://schemas.microsoft.com/office/drawing/2014/main" id="{6A663A47-416D-4142-9F78-EE0CFB39E348}"/>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任意多边形 18">
                    <a:extLst>
                      <a:ext uri="{FF2B5EF4-FFF2-40B4-BE49-F238E27FC236}">
                        <a16:creationId xmlns:a16="http://schemas.microsoft.com/office/drawing/2014/main" id="{50232BC9-DABF-4BCA-B30A-C3149812AC37}"/>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任意多边形 21">
                    <a:extLst>
                      <a:ext uri="{FF2B5EF4-FFF2-40B4-BE49-F238E27FC236}">
                        <a16:creationId xmlns:a16="http://schemas.microsoft.com/office/drawing/2014/main" id="{058C0A25-6B76-4391-A103-C26E91727222}"/>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椭圆 22">
                    <a:extLst>
                      <a:ext uri="{FF2B5EF4-FFF2-40B4-BE49-F238E27FC236}">
                        <a16:creationId xmlns:a16="http://schemas.microsoft.com/office/drawing/2014/main" id="{97F02830-D66A-4B0D-AC14-BD01608D8861}"/>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23">
                    <a:extLst>
                      <a:ext uri="{FF2B5EF4-FFF2-40B4-BE49-F238E27FC236}">
                        <a16:creationId xmlns:a16="http://schemas.microsoft.com/office/drawing/2014/main" id="{C9757D18-BA25-4980-8AE7-4A9A9F25816F}"/>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6" name="椭圆 26">
                  <a:extLst>
                    <a:ext uri="{FF2B5EF4-FFF2-40B4-BE49-F238E27FC236}">
                      <a16:creationId xmlns:a16="http://schemas.microsoft.com/office/drawing/2014/main" id="{41B0C2D6-0555-4A4A-8C80-C406FB8763C9}"/>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5" name="文本框 24">
              <a:extLst>
                <a:ext uri="{FF2B5EF4-FFF2-40B4-BE49-F238E27FC236}">
                  <a16:creationId xmlns:a16="http://schemas.microsoft.com/office/drawing/2014/main" id="{A796D02D-9472-4FB7-9D47-98178B624FEF}"/>
                </a:ext>
              </a:extLst>
            </p:cNvPr>
            <p:cNvSpPr txBox="1"/>
            <p:nvPr/>
          </p:nvSpPr>
          <p:spPr>
            <a:xfrm>
              <a:off x="1141410" y="804865"/>
              <a:ext cx="998623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宋体"/>
                  <a:ea typeface="宋体"/>
                  <a:cs typeface="+mn-cs"/>
                </a:rPr>
                <a:t>结点是存在于运行时并代表一项计算资源的物理元素，它一般用于对执行处理或计算的资源建模，通常具有</a:t>
              </a:r>
              <a:r>
                <a:rPr kumimoji="0" lang="zh-CN" altLang="en-US" sz="2200" b="1" i="0" u="none" strike="noStrike" kern="1200" cap="none" spc="0" normalizeH="0" baseline="0" noProof="0" dirty="0">
                  <a:ln>
                    <a:noFill/>
                  </a:ln>
                  <a:solidFill>
                    <a:srgbClr val="000000"/>
                  </a:solidFill>
                  <a:effectLst/>
                  <a:uLnTx/>
                  <a:uFillTx/>
                  <a:latin typeface="宋体"/>
                  <a:ea typeface="宋体"/>
                  <a:cs typeface="+mn-cs"/>
                </a:rPr>
                <a:t>能力</a:t>
              </a:r>
              <a:r>
                <a:rPr kumimoji="0" lang="zh-CN" altLang="en-US" sz="2200" b="0" i="0" u="none" strike="noStrike" kern="1200" cap="none" spc="0" normalizeH="0" baseline="0" noProof="0" dirty="0">
                  <a:ln>
                    <a:noFill/>
                  </a:ln>
                  <a:solidFill>
                    <a:srgbClr val="000000"/>
                  </a:solidFill>
                  <a:effectLst/>
                  <a:uLnTx/>
                  <a:uFillTx/>
                  <a:latin typeface="宋体"/>
                  <a:ea typeface="宋体"/>
                  <a:cs typeface="+mn-cs"/>
                </a:rPr>
                <a:t>（如基本内存、计算能力和二级存储器）和</a:t>
              </a:r>
              <a:r>
                <a:rPr kumimoji="0" lang="zh-CN" altLang="en-US" sz="2200" b="1" i="0" u="none" strike="noStrike" kern="1200" cap="none" spc="0" normalizeH="0" baseline="0" noProof="0" dirty="0">
                  <a:ln>
                    <a:noFill/>
                  </a:ln>
                  <a:solidFill>
                    <a:srgbClr val="000000"/>
                  </a:solidFill>
                  <a:effectLst/>
                  <a:uLnTx/>
                  <a:uFillTx/>
                  <a:latin typeface="宋体"/>
                  <a:ea typeface="宋体"/>
                  <a:cs typeface="+mn-cs"/>
                </a:rPr>
                <a:t>位置</a:t>
              </a:r>
              <a:r>
                <a:rPr kumimoji="0" lang="zh-CN" altLang="en-US" sz="2200" b="0" i="0" u="none" strike="noStrike" kern="1200" cap="none" spc="0" normalizeH="0" baseline="0" noProof="0" dirty="0">
                  <a:ln>
                    <a:noFill/>
                  </a:ln>
                  <a:solidFill>
                    <a:srgbClr val="000000"/>
                  </a:solidFill>
                  <a:effectLst/>
                  <a:uLnTx/>
                  <a:uFillTx/>
                  <a:latin typeface="宋体"/>
                  <a:ea typeface="宋体"/>
                  <a:cs typeface="+mn-cs"/>
                </a:rPr>
                <a:t>（在所有必需的地方均可得到）。</a:t>
              </a:r>
            </a:p>
          </p:txBody>
        </p:sp>
      </p:grpSp>
      <p:grpSp>
        <p:nvGrpSpPr>
          <p:cNvPr id="53" name="组合 52">
            <a:extLst>
              <a:ext uri="{FF2B5EF4-FFF2-40B4-BE49-F238E27FC236}">
                <a16:creationId xmlns:a16="http://schemas.microsoft.com/office/drawing/2014/main" id="{7041302B-8806-40D7-A978-8505A253E4DC}"/>
              </a:ext>
            </a:extLst>
          </p:cNvPr>
          <p:cNvGrpSpPr/>
          <p:nvPr/>
        </p:nvGrpSpPr>
        <p:grpSpPr>
          <a:xfrm>
            <a:off x="596219" y="1685475"/>
            <a:ext cx="5080332" cy="887841"/>
            <a:chOff x="577099" y="867490"/>
            <a:chExt cx="5080332" cy="887841"/>
          </a:xfrm>
        </p:grpSpPr>
        <p:grpSp>
          <p:nvGrpSpPr>
            <p:cNvPr id="54" name="PA_组合 31">
              <a:extLst>
                <a:ext uri="{FF2B5EF4-FFF2-40B4-BE49-F238E27FC236}">
                  <a16:creationId xmlns:a16="http://schemas.microsoft.com/office/drawing/2014/main" id="{8401CFEA-5215-4DB5-AE38-3B57E91AF953}"/>
                </a:ext>
              </a:extLst>
            </p:cNvPr>
            <p:cNvGrpSpPr>
              <a:grpSpLocks/>
            </p:cNvGrpSpPr>
            <p:nvPr>
              <p:custDataLst>
                <p:tags r:id="rId7"/>
              </p:custDataLst>
            </p:nvPr>
          </p:nvGrpSpPr>
          <p:grpSpPr bwMode="auto">
            <a:xfrm rot="5400000">
              <a:off x="576000" y="868589"/>
              <a:ext cx="584201" cy="582003"/>
              <a:chOff x="0" y="0"/>
              <a:chExt cx="5970957" cy="5720949"/>
            </a:xfrm>
          </p:grpSpPr>
          <p:sp>
            <p:nvSpPr>
              <p:cNvPr id="56" name="任意多边形 29">
                <a:extLst>
                  <a:ext uri="{FF2B5EF4-FFF2-40B4-BE49-F238E27FC236}">
                    <a16:creationId xmlns:a16="http://schemas.microsoft.com/office/drawing/2014/main" id="{AE85280A-7A8F-450F-81D8-67B0424344D6}"/>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任意多边形 27">
                <a:extLst>
                  <a:ext uri="{FF2B5EF4-FFF2-40B4-BE49-F238E27FC236}">
                    <a16:creationId xmlns:a16="http://schemas.microsoft.com/office/drawing/2014/main" id="{F791F1E3-916A-414C-8445-2303D2CB09EE}"/>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8">
                <a:extLst>
                  <a:ext uri="{FF2B5EF4-FFF2-40B4-BE49-F238E27FC236}">
                    <a16:creationId xmlns:a16="http://schemas.microsoft.com/office/drawing/2014/main" id="{782D9C48-E527-45E8-AB7E-4C81C0A9568A}"/>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任意多边形 30">
                <a:extLst>
                  <a:ext uri="{FF2B5EF4-FFF2-40B4-BE49-F238E27FC236}">
                    <a16:creationId xmlns:a16="http://schemas.microsoft.com/office/drawing/2014/main" id="{A8C05B72-C32E-495B-82E7-0A2CFC1C10F1}"/>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文本框 54">
              <a:extLst>
                <a:ext uri="{FF2B5EF4-FFF2-40B4-BE49-F238E27FC236}">
                  <a16:creationId xmlns:a16="http://schemas.microsoft.com/office/drawing/2014/main" id="{DBA858A5-9BDF-41D4-A50A-01F36222D16E}"/>
                </a:ext>
              </a:extLst>
            </p:cNvPr>
            <p:cNvSpPr txBox="1"/>
            <p:nvPr/>
          </p:nvSpPr>
          <p:spPr>
            <a:xfrm>
              <a:off x="1276830" y="924334"/>
              <a:ext cx="4380601" cy="830997"/>
            </a:xfrm>
            <a:prstGeom prst="rect">
              <a:avLst/>
            </a:prstGeom>
            <a:noFill/>
          </p:spPr>
          <p:txBody>
            <a:bodyPr wrap="square" rtlCol="0">
              <a:spAutoFit/>
            </a:bodyPr>
            <a:lstStyle/>
            <a:p>
              <a:r>
                <a:rPr lang="en-US" altLang="zh-CN" sz="2400" dirty="0"/>
                <a:t>UML2.0</a:t>
              </a:r>
              <a:r>
                <a:rPr lang="zh-CN" altLang="en-US" sz="2400" dirty="0"/>
                <a:t>正式把一个设备定义为一个执行工件</a:t>
              </a:r>
              <a:r>
                <a:rPr lang="en-US" altLang="zh-CN" sz="2400" dirty="0"/>
                <a:t>(Artifact)</a:t>
              </a:r>
              <a:r>
                <a:rPr lang="zh-CN" altLang="en-US" sz="2400" dirty="0"/>
                <a:t>的结点。</a:t>
              </a:r>
              <a:endParaRPr lang="en-US" altLang="zh-CN" sz="2400" dirty="0"/>
            </a:p>
          </p:txBody>
        </p:sp>
      </p:grpSp>
      <p:pic>
        <p:nvPicPr>
          <p:cNvPr id="3" name="图片 2">
            <a:extLst>
              <a:ext uri="{FF2B5EF4-FFF2-40B4-BE49-F238E27FC236}">
                <a16:creationId xmlns:a16="http://schemas.microsoft.com/office/drawing/2014/main" id="{4AC427BB-9299-46F0-B0B1-C3F503531CF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630619" y="1824923"/>
            <a:ext cx="5147768" cy="1468693"/>
          </a:xfrm>
          <a:prstGeom prst="rect">
            <a:avLst/>
          </a:prstGeom>
        </p:spPr>
      </p:pic>
      <p:pic>
        <p:nvPicPr>
          <p:cNvPr id="5" name="图片 4">
            <a:extLst>
              <a:ext uri="{FF2B5EF4-FFF2-40B4-BE49-F238E27FC236}">
                <a16:creationId xmlns:a16="http://schemas.microsoft.com/office/drawing/2014/main" id="{A23367FF-5704-496B-86B0-F4E8F3CDFC1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21463" y="3293709"/>
            <a:ext cx="5174068" cy="1823459"/>
          </a:xfrm>
          <a:prstGeom prst="rect">
            <a:avLst/>
          </a:prstGeom>
        </p:spPr>
      </p:pic>
      <p:pic>
        <p:nvPicPr>
          <p:cNvPr id="7" name="图片 6">
            <a:extLst>
              <a:ext uri="{FF2B5EF4-FFF2-40B4-BE49-F238E27FC236}">
                <a16:creationId xmlns:a16="http://schemas.microsoft.com/office/drawing/2014/main" id="{DD9EE462-7E20-47FA-9512-4570FF6AC74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58494" y="5117168"/>
            <a:ext cx="2391393" cy="1710569"/>
          </a:xfrm>
          <a:prstGeom prst="rect">
            <a:avLst/>
          </a:prstGeom>
        </p:spPr>
      </p:pic>
      <p:sp>
        <p:nvSpPr>
          <p:cNvPr id="8" name="文本框 7">
            <a:extLst>
              <a:ext uri="{FF2B5EF4-FFF2-40B4-BE49-F238E27FC236}">
                <a16:creationId xmlns:a16="http://schemas.microsoft.com/office/drawing/2014/main" id="{7479D6C9-9B7D-447E-A5F6-5E4127D2A9C2}"/>
              </a:ext>
            </a:extLst>
          </p:cNvPr>
          <p:cNvSpPr txBox="1"/>
          <p:nvPr/>
        </p:nvSpPr>
        <p:spPr>
          <a:xfrm>
            <a:off x="6891398" y="1489680"/>
            <a:ext cx="4380601" cy="369332"/>
          </a:xfrm>
          <a:prstGeom prst="rect">
            <a:avLst/>
          </a:prstGeom>
          <a:noFill/>
        </p:spPr>
        <p:txBody>
          <a:bodyPr wrap="square" rtlCol="0">
            <a:spAutoFit/>
          </a:bodyPr>
          <a:lstStyle/>
          <a:p>
            <a:r>
              <a:rPr lang="zh-CN" altLang="en-US" dirty="0"/>
              <a:t>在一个结点上部署组件的三种建模方式</a:t>
            </a:r>
          </a:p>
        </p:txBody>
      </p:sp>
      <p:grpSp>
        <p:nvGrpSpPr>
          <p:cNvPr id="67" name="组合 66">
            <a:extLst>
              <a:ext uri="{FF2B5EF4-FFF2-40B4-BE49-F238E27FC236}">
                <a16:creationId xmlns:a16="http://schemas.microsoft.com/office/drawing/2014/main" id="{3EC08B0E-4F5D-4B5E-8172-4D40A93E5508}"/>
              </a:ext>
            </a:extLst>
          </p:cNvPr>
          <p:cNvGrpSpPr/>
          <p:nvPr/>
        </p:nvGrpSpPr>
        <p:grpSpPr>
          <a:xfrm>
            <a:off x="577518" y="2653139"/>
            <a:ext cx="5518482" cy="584201"/>
            <a:chOff x="577099" y="867490"/>
            <a:chExt cx="5518482" cy="584201"/>
          </a:xfrm>
        </p:grpSpPr>
        <p:grpSp>
          <p:nvGrpSpPr>
            <p:cNvPr id="68" name="PA_组合 31">
              <a:extLst>
                <a:ext uri="{FF2B5EF4-FFF2-40B4-BE49-F238E27FC236}">
                  <a16:creationId xmlns:a16="http://schemas.microsoft.com/office/drawing/2014/main" id="{8FFE4061-35CE-44C5-988F-3BFFD8CA01FB}"/>
                </a:ext>
              </a:extLst>
            </p:cNvPr>
            <p:cNvGrpSpPr>
              <a:grpSpLocks/>
            </p:cNvGrpSpPr>
            <p:nvPr>
              <p:custDataLst>
                <p:tags r:id="rId6"/>
              </p:custDataLst>
            </p:nvPr>
          </p:nvGrpSpPr>
          <p:grpSpPr bwMode="auto">
            <a:xfrm rot="5400000">
              <a:off x="576000" y="868589"/>
              <a:ext cx="584201" cy="582003"/>
              <a:chOff x="0" y="0"/>
              <a:chExt cx="5970957" cy="5720949"/>
            </a:xfrm>
          </p:grpSpPr>
          <p:sp>
            <p:nvSpPr>
              <p:cNvPr id="70" name="任意多边形 29">
                <a:extLst>
                  <a:ext uri="{FF2B5EF4-FFF2-40B4-BE49-F238E27FC236}">
                    <a16:creationId xmlns:a16="http://schemas.microsoft.com/office/drawing/2014/main" id="{9A0D71DC-B477-4280-A5BE-74F41C8959D1}"/>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任意多边形 27">
                <a:extLst>
                  <a:ext uri="{FF2B5EF4-FFF2-40B4-BE49-F238E27FC236}">
                    <a16:creationId xmlns:a16="http://schemas.microsoft.com/office/drawing/2014/main" id="{578F7513-7557-48CB-9CF9-085A917412D8}"/>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任意多边形 28">
                <a:extLst>
                  <a:ext uri="{FF2B5EF4-FFF2-40B4-BE49-F238E27FC236}">
                    <a16:creationId xmlns:a16="http://schemas.microsoft.com/office/drawing/2014/main" id="{56821FBD-DADB-493C-8BE9-9C2A1E25BC0E}"/>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30">
                <a:extLst>
                  <a:ext uri="{FF2B5EF4-FFF2-40B4-BE49-F238E27FC236}">
                    <a16:creationId xmlns:a16="http://schemas.microsoft.com/office/drawing/2014/main" id="{AF0F3DF9-4F7B-4F7B-826C-5F46EE219605}"/>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69" name="文本框 68">
              <a:extLst>
                <a:ext uri="{FF2B5EF4-FFF2-40B4-BE49-F238E27FC236}">
                  <a16:creationId xmlns:a16="http://schemas.microsoft.com/office/drawing/2014/main" id="{B6C212D4-D98F-431B-A052-E458C66732AC}"/>
                </a:ext>
              </a:extLst>
            </p:cNvPr>
            <p:cNvSpPr txBox="1"/>
            <p:nvPr/>
          </p:nvSpPr>
          <p:spPr>
            <a:xfrm>
              <a:off x="1276829" y="924333"/>
              <a:ext cx="481875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结点间用实线连接，表示通信路径。</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p:txBody>
        </p:sp>
      </p:grpSp>
      <p:pic>
        <p:nvPicPr>
          <p:cNvPr id="10" name="图片 9">
            <a:extLst>
              <a:ext uri="{FF2B5EF4-FFF2-40B4-BE49-F238E27FC236}">
                <a16:creationId xmlns:a16="http://schemas.microsoft.com/office/drawing/2014/main" id="{24C7CD86-8779-41FE-BEA1-F184528AB46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91789" y="3293006"/>
            <a:ext cx="5189670" cy="3505504"/>
          </a:xfrm>
          <a:prstGeom prst="rect">
            <a:avLst/>
          </a:prstGeom>
        </p:spPr>
      </p:pic>
    </p:spTree>
    <p:extLst>
      <p:ext uri="{BB962C8B-B14F-4D97-AF65-F5344CB8AC3E}">
        <p14:creationId xmlns:p14="http://schemas.microsoft.com/office/powerpoint/2010/main" val="2852529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1213"/>
                                        </p:tgtEl>
                                        <p:attrNameLst>
                                          <p:attrName>style.visibility</p:attrName>
                                        </p:attrNameLst>
                                      </p:cBhvr>
                                      <p:to>
                                        <p:strVal val="visible"/>
                                      </p:to>
                                    </p:set>
                                    <p:anim to="" calcmode="lin" valueType="num">
                                      <p:cBhvr>
                                        <p:cTn id="7" dur="700" fill="hold">
                                          <p:stCondLst>
                                            <p:cond delay="0"/>
                                          </p:stCondLst>
                                        </p:cTn>
                                        <p:tgtEl>
                                          <p:spTgt spid="51213"/>
                                        </p:tgtEl>
                                        <p:attrNameLst>
                                          <p:attrName>ppt_x</p:attrName>
                                        </p:attrNameLst>
                                      </p:cBhvr>
                                      <p:tavLst>
                                        <p:tav tm="0" fmla="#ppt_x-#ppt_h*((1.5-1.5*$)^3-(1.5-1.5*$)^2)">
                                          <p:val>
                                            <p:strVal val="0"/>
                                          </p:val>
                                        </p:tav>
                                        <p:tav tm="100000">
                                          <p:val>
                                            <p:strVal val="1"/>
                                          </p:val>
                                        </p:tav>
                                      </p:tavLst>
                                    </p:anim>
                                    <p:anim to="" calcmode="lin" valueType="num">
                                      <p:cBhvr>
                                        <p:cTn id="8" dur="700" fill="hold">
                                          <p:stCondLst>
                                            <p:cond delay="0"/>
                                          </p:stCondLst>
                                        </p:cTn>
                                        <p:tgtEl>
                                          <p:spTgt spid="51213"/>
                                        </p:tgtEl>
                                        <p:attrNameLst>
                                          <p:attrName>transform.rotation_z</p:attrName>
                                        </p:attrNameLst>
                                      </p:cBhvr>
                                      <p:tavLst>
                                        <p:tav tm="0" fmla="#ppt_r+180*((1.5-1.5*$)^3-(1.5-1.5*$)^2)">
                                          <p:val>
                                            <p:strVal val="0"/>
                                          </p:val>
                                        </p:tav>
                                        <p:tav tm="100000">
                                          <p:val>
                                            <p:strVal val="1"/>
                                          </p:val>
                                        </p:tav>
                                      </p:tavLst>
                                    </p:anim>
                                    <p:animEffect filter="fade">
                                      <p:cBhvr>
                                        <p:cTn id="9" dur="300">
                                          <p:stCondLst>
                                            <p:cond delay="0"/>
                                          </p:stCondLst>
                                        </p:cTn>
                                        <p:tgtEl>
                                          <p:spTgt spid="51213"/>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1214"/>
                                        </p:tgtEl>
                                        <p:attrNameLst>
                                          <p:attrName>style.visibility</p:attrName>
                                        </p:attrNameLst>
                                      </p:cBhvr>
                                      <p:to>
                                        <p:strVal val="visible"/>
                                      </p:to>
                                    </p:set>
                                    <p:anim to="" calcmode="lin" valueType="num">
                                      <p:cBhvr>
                                        <p:cTn id="12" dur="700" fill="hold">
                                          <p:stCondLst>
                                            <p:cond delay="0"/>
                                          </p:stCondLst>
                                        </p:cTn>
                                        <p:tgtEl>
                                          <p:spTgt spid="51214"/>
                                        </p:tgtEl>
                                        <p:attrNameLst>
                                          <p:attrName>ppt_x</p:attrName>
                                        </p:attrNameLst>
                                      </p:cBhvr>
                                      <p:tavLst>
                                        <p:tav tm="0" fmla="#ppt_x-#ppt_h*((1.5-1.5*$)^3-(1.5-1.5*$)^2)">
                                          <p:val>
                                            <p:strVal val="0"/>
                                          </p:val>
                                        </p:tav>
                                        <p:tav tm="100000">
                                          <p:val>
                                            <p:strVal val="1"/>
                                          </p:val>
                                        </p:tav>
                                      </p:tavLst>
                                    </p:anim>
                                    <p:anim to="" calcmode="lin" valueType="num">
                                      <p:cBhvr>
                                        <p:cTn id="13" dur="700" fill="hold">
                                          <p:stCondLst>
                                            <p:cond delay="0"/>
                                          </p:stCondLst>
                                        </p:cTn>
                                        <p:tgtEl>
                                          <p:spTgt spid="51214"/>
                                        </p:tgtEl>
                                        <p:attrNameLst>
                                          <p:attrName>transform.rotation_z</p:attrName>
                                        </p:attrNameLst>
                                      </p:cBhvr>
                                      <p:tavLst>
                                        <p:tav tm="0" fmla="#ppt_r+180*((1.5-1.5*$)^3-(1.5-1.5*$)^2)">
                                          <p:val>
                                            <p:strVal val="0"/>
                                          </p:val>
                                        </p:tav>
                                        <p:tav tm="100000">
                                          <p:val>
                                            <p:strVal val="1"/>
                                          </p:val>
                                        </p:tav>
                                      </p:tavLst>
                                    </p:anim>
                                    <p:animEffect filter="fade">
                                      <p:cBhvr>
                                        <p:cTn id="14" dur="300">
                                          <p:stCondLst>
                                            <p:cond delay="0"/>
                                          </p:stCondLst>
                                        </p:cTn>
                                        <p:tgtEl>
                                          <p:spTgt spid="51214"/>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1215"/>
                                        </p:tgtEl>
                                        <p:attrNameLst>
                                          <p:attrName>style.visibility</p:attrName>
                                        </p:attrNameLst>
                                      </p:cBhvr>
                                      <p:to>
                                        <p:strVal val="visible"/>
                                      </p:to>
                                    </p:set>
                                    <p:anim to="" calcmode="lin" valueType="num">
                                      <p:cBhvr>
                                        <p:cTn id="17" dur="700" fill="hold">
                                          <p:stCondLst>
                                            <p:cond delay="0"/>
                                          </p:stCondLst>
                                        </p:cTn>
                                        <p:tgtEl>
                                          <p:spTgt spid="51215"/>
                                        </p:tgtEl>
                                        <p:attrNameLst>
                                          <p:attrName>ppt_x</p:attrName>
                                        </p:attrNameLst>
                                      </p:cBhvr>
                                      <p:tavLst>
                                        <p:tav tm="0" fmla="#ppt_x-#ppt_h*((1.5-1.5*$)^3-(1.5-1.5*$)^2)">
                                          <p:val>
                                            <p:strVal val="0"/>
                                          </p:val>
                                        </p:tav>
                                        <p:tav tm="100000">
                                          <p:val>
                                            <p:strVal val="1"/>
                                          </p:val>
                                        </p:tav>
                                      </p:tavLst>
                                    </p:anim>
                                    <p:anim to="" calcmode="lin" valueType="num">
                                      <p:cBhvr>
                                        <p:cTn id="18" dur="700" fill="hold">
                                          <p:stCondLst>
                                            <p:cond delay="0"/>
                                          </p:stCondLst>
                                        </p:cTn>
                                        <p:tgtEl>
                                          <p:spTgt spid="51215"/>
                                        </p:tgtEl>
                                        <p:attrNameLst>
                                          <p:attrName>transform.rotation_z</p:attrName>
                                        </p:attrNameLst>
                                      </p:cBhvr>
                                      <p:tavLst>
                                        <p:tav tm="0" fmla="#ppt_r+180*((1.5-1.5*$)^3-(1.5-1.5*$)^2)">
                                          <p:val>
                                            <p:strVal val="0"/>
                                          </p:val>
                                        </p:tav>
                                        <p:tav tm="100000">
                                          <p:val>
                                            <p:strVal val="1"/>
                                          </p:val>
                                        </p:tav>
                                      </p:tavLst>
                                    </p:anim>
                                    <p:animEffect filter="fade">
                                      <p:cBhvr>
                                        <p:cTn id="19" dur="300">
                                          <p:stCondLst>
                                            <p:cond delay="0"/>
                                          </p:stCondLst>
                                        </p:cTn>
                                        <p:tgtEl>
                                          <p:spTgt spid="51215"/>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1216"/>
                                        </p:tgtEl>
                                        <p:attrNameLst>
                                          <p:attrName>style.visibility</p:attrName>
                                        </p:attrNameLst>
                                      </p:cBhvr>
                                      <p:to>
                                        <p:strVal val="visible"/>
                                      </p:to>
                                    </p:set>
                                    <p:anim to="" calcmode="lin" valueType="num">
                                      <p:cBhvr>
                                        <p:cTn id="22" dur="700" fill="hold">
                                          <p:stCondLst>
                                            <p:cond delay="0"/>
                                          </p:stCondLst>
                                        </p:cTn>
                                        <p:tgtEl>
                                          <p:spTgt spid="51216"/>
                                        </p:tgtEl>
                                        <p:attrNameLst>
                                          <p:attrName>ppt_x</p:attrName>
                                        </p:attrNameLst>
                                      </p:cBhvr>
                                      <p:tavLst>
                                        <p:tav tm="0" fmla="#ppt_x-#ppt_h*((1.5-1.5*$)^3-(1.5-1.5*$)^2)">
                                          <p:val>
                                            <p:strVal val="0"/>
                                          </p:val>
                                        </p:tav>
                                        <p:tav tm="100000">
                                          <p:val>
                                            <p:strVal val="1"/>
                                          </p:val>
                                        </p:tav>
                                      </p:tavLst>
                                    </p:anim>
                                    <p:anim to="" calcmode="lin" valueType="num">
                                      <p:cBhvr>
                                        <p:cTn id="23" dur="700" fill="hold">
                                          <p:stCondLst>
                                            <p:cond delay="0"/>
                                          </p:stCondLst>
                                        </p:cTn>
                                        <p:tgtEl>
                                          <p:spTgt spid="51216"/>
                                        </p:tgtEl>
                                        <p:attrNameLst>
                                          <p:attrName>transform.rotation_z</p:attrName>
                                        </p:attrNameLst>
                                      </p:cBhvr>
                                      <p:tavLst>
                                        <p:tav tm="0" fmla="#ppt_r+180*((1.5-1.5*$)^3-(1.5-1.5*$)^2)">
                                          <p:val>
                                            <p:strVal val="0"/>
                                          </p:val>
                                        </p:tav>
                                        <p:tav tm="100000">
                                          <p:val>
                                            <p:strVal val="1"/>
                                          </p:val>
                                        </p:tav>
                                      </p:tavLst>
                                    </p:anim>
                                    <p:animEffect filter="fade">
                                      <p:cBhvr>
                                        <p:cTn id="24" dur="300">
                                          <p:stCondLst>
                                            <p:cond delay="0"/>
                                          </p:stCondLst>
                                        </p:cTn>
                                        <p:tgtEl>
                                          <p:spTgt spid="51216"/>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1217"/>
                                        </p:tgtEl>
                                        <p:attrNameLst>
                                          <p:attrName>style.visibility</p:attrName>
                                        </p:attrNameLst>
                                      </p:cBhvr>
                                      <p:to>
                                        <p:strVal val="visible"/>
                                      </p:to>
                                    </p:set>
                                    <p:anim to="" calcmode="lin" valueType="num">
                                      <p:cBhvr>
                                        <p:cTn id="27" dur="700" fill="hold">
                                          <p:stCondLst>
                                            <p:cond delay="0"/>
                                          </p:stCondLst>
                                        </p:cTn>
                                        <p:tgtEl>
                                          <p:spTgt spid="51217"/>
                                        </p:tgtEl>
                                        <p:attrNameLst>
                                          <p:attrName>ppt_x</p:attrName>
                                        </p:attrNameLst>
                                      </p:cBhvr>
                                      <p:tavLst>
                                        <p:tav tm="0" fmla="#ppt_x-#ppt_h*((1.5-1.5*$)^3-(1.5-1.5*$)^2)">
                                          <p:val>
                                            <p:strVal val="0"/>
                                          </p:val>
                                        </p:tav>
                                        <p:tav tm="100000">
                                          <p:val>
                                            <p:strVal val="1"/>
                                          </p:val>
                                        </p:tav>
                                      </p:tavLst>
                                    </p:anim>
                                    <p:anim to="" calcmode="lin" valueType="num">
                                      <p:cBhvr>
                                        <p:cTn id="28" dur="700" fill="hold">
                                          <p:stCondLst>
                                            <p:cond delay="0"/>
                                          </p:stCondLst>
                                        </p:cTn>
                                        <p:tgtEl>
                                          <p:spTgt spid="51217"/>
                                        </p:tgtEl>
                                        <p:attrNameLst>
                                          <p:attrName>transform.rotation_z</p:attrName>
                                        </p:attrNameLst>
                                      </p:cBhvr>
                                      <p:tavLst>
                                        <p:tav tm="0" fmla="#ppt_r+180*((1.5-1.5*$)^3-(1.5-1.5*$)^2)">
                                          <p:val>
                                            <p:strVal val="0"/>
                                          </p:val>
                                        </p:tav>
                                        <p:tav tm="100000">
                                          <p:val>
                                            <p:strVal val="1"/>
                                          </p:val>
                                        </p:tav>
                                      </p:tavLst>
                                    </p:anim>
                                    <p:animEffect filter="fade">
                                      <p:cBhvr>
                                        <p:cTn id="29" dur="300">
                                          <p:stCondLst>
                                            <p:cond delay="0"/>
                                          </p:stCondLst>
                                        </p:cTn>
                                        <p:tgtEl>
                                          <p:spTgt spid="51217"/>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7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7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7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4" grpId="0" animBg="1"/>
      <p:bldP spid="51215" grpId="0" animBg="1"/>
      <p:bldP spid="51216" grpId="0" animBg="1"/>
      <p:bldP spid="512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9938" name="PA_矩形 1">
            <a:extLst>
              <a:ext uri="{FF2B5EF4-FFF2-40B4-BE49-F238E27FC236}">
                <a16:creationId xmlns:a16="http://schemas.microsoft.com/office/drawing/2014/main" id="{7F84D995-836D-44CF-B8AD-31D0B6DF499A}"/>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a:extLst>
              <a:ext uri="{FF2B5EF4-FFF2-40B4-BE49-F238E27FC236}">
                <a16:creationId xmlns:a16="http://schemas.microsoft.com/office/drawing/2014/main" id="{90FC1E84-017C-44D2-A3AA-7B4A554CB21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a:extLst>
              <a:ext uri="{FF2B5EF4-FFF2-40B4-BE49-F238E27FC236}">
                <a16:creationId xmlns:a16="http://schemas.microsoft.com/office/drawing/2014/main" id="{DFA6F553-FB85-436A-84C1-AC356305F7C8}"/>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a:extLst>
              <a:ext uri="{FF2B5EF4-FFF2-40B4-BE49-F238E27FC236}">
                <a16:creationId xmlns:a16="http://schemas.microsoft.com/office/drawing/2014/main" id="{47C52FEA-8E7C-4C88-9246-3E881EBEED01}"/>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2" name="PA_矩形 9">
            <a:extLst>
              <a:ext uri="{FF2B5EF4-FFF2-40B4-BE49-F238E27FC236}">
                <a16:creationId xmlns:a16="http://schemas.microsoft.com/office/drawing/2014/main" id="{54572A2D-1260-42C6-B7F0-CCBE1C781025}"/>
              </a:ext>
            </a:extLst>
          </p:cNvPr>
          <p:cNvSpPr>
            <a:spLocks noChangeArrowheads="1"/>
          </p:cNvSpPr>
          <p:nvPr>
            <p:custDataLst>
              <p:tags r:id="rId5"/>
            </p:custDataLst>
          </p:nvPr>
        </p:nvSpPr>
        <p:spPr bwMode="auto">
          <a:xfrm>
            <a:off x="2188208" y="76200"/>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部署图中的组件和关系</a:t>
            </a:r>
          </a:p>
        </p:txBody>
      </p:sp>
      <p:grpSp>
        <p:nvGrpSpPr>
          <p:cNvPr id="21" name="组合 20">
            <a:extLst>
              <a:ext uri="{FF2B5EF4-FFF2-40B4-BE49-F238E27FC236}">
                <a16:creationId xmlns:a16="http://schemas.microsoft.com/office/drawing/2014/main" id="{70596BCA-540E-4442-967A-A2E27EB508EE}"/>
              </a:ext>
            </a:extLst>
          </p:cNvPr>
          <p:cNvGrpSpPr/>
          <p:nvPr/>
        </p:nvGrpSpPr>
        <p:grpSpPr>
          <a:xfrm>
            <a:off x="292794" y="837477"/>
            <a:ext cx="5518482" cy="584201"/>
            <a:chOff x="577099" y="867490"/>
            <a:chExt cx="5518482" cy="584201"/>
          </a:xfrm>
        </p:grpSpPr>
        <p:grpSp>
          <p:nvGrpSpPr>
            <p:cNvPr id="22" name="PA_组合 31">
              <a:extLst>
                <a:ext uri="{FF2B5EF4-FFF2-40B4-BE49-F238E27FC236}">
                  <a16:creationId xmlns:a16="http://schemas.microsoft.com/office/drawing/2014/main" id="{AE886E77-8F4E-4ADB-8FAE-D4FB0162652E}"/>
                </a:ext>
              </a:extLst>
            </p:cNvPr>
            <p:cNvGrpSpPr>
              <a:grpSpLocks/>
            </p:cNvGrpSpPr>
            <p:nvPr>
              <p:custDataLst>
                <p:tags r:id="rId12"/>
              </p:custDataLst>
            </p:nvPr>
          </p:nvGrpSpPr>
          <p:grpSpPr bwMode="auto">
            <a:xfrm rot="5400000">
              <a:off x="576000" y="868589"/>
              <a:ext cx="584201" cy="582003"/>
              <a:chOff x="0" y="0"/>
              <a:chExt cx="5970957" cy="5720949"/>
            </a:xfrm>
          </p:grpSpPr>
          <p:sp>
            <p:nvSpPr>
              <p:cNvPr id="24" name="任意多边形 29">
                <a:extLst>
                  <a:ext uri="{FF2B5EF4-FFF2-40B4-BE49-F238E27FC236}">
                    <a16:creationId xmlns:a16="http://schemas.microsoft.com/office/drawing/2014/main" id="{599CEE4B-6F79-4814-8C39-A91ED33FF2A7}"/>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任意多边形 27">
                <a:extLst>
                  <a:ext uri="{FF2B5EF4-FFF2-40B4-BE49-F238E27FC236}">
                    <a16:creationId xmlns:a16="http://schemas.microsoft.com/office/drawing/2014/main" id="{4F255822-4366-40B6-916D-5C5510F6CE95}"/>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28">
                <a:extLst>
                  <a:ext uri="{FF2B5EF4-FFF2-40B4-BE49-F238E27FC236}">
                    <a16:creationId xmlns:a16="http://schemas.microsoft.com/office/drawing/2014/main" id="{795D1AC3-61FD-4A2E-B05A-6A0F9A34DDC4}"/>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任意多边形 30">
                <a:extLst>
                  <a:ext uri="{FF2B5EF4-FFF2-40B4-BE49-F238E27FC236}">
                    <a16:creationId xmlns:a16="http://schemas.microsoft.com/office/drawing/2014/main" id="{FF0AF4BA-F816-4591-A45D-77C430848433}"/>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3" name="文本框 22">
              <a:extLst>
                <a:ext uri="{FF2B5EF4-FFF2-40B4-BE49-F238E27FC236}">
                  <a16:creationId xmlns:a16="http://schemas.microsoft.com/office/drawing/2014/main" id="{15EBDF64-625F-4577-B71A-487FFEC86A17}"/>
                </a:ext>
              </a:extLst>
            </p:cNvPr>
            <p:cNvSpPr txBox="1"/>
            <p:nvPr/>
          </p:nvSpPr>
          <p:spPr>
            <a:xfrm>
              <a:off x="1276829" y="924333"/>
              <a:ext cx="481875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结点和组件的关系：</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p:txBody>
        </p:sp>
      </p:grpSp>
      <p:grpSp>
        <p:nvGrpSpPr>
          <p:cNvPr id="30" name="组合 29">
            <a:extLst>
              <a:ext uri="{FF2B5EF4-FFF2-40B4-BE49-F238E27FC236}">
                <a16:creationId xmlns:a16="http://schemas.microsoft.com/office/drawing/2014/main" id="{F4E22FEF-6029-4B96-9600-E8B74B1E43D7}"/>
              </a:ext>
            </a:extLst>
          </p:cNvPr>
          <p:cNvGrpSpPr/>
          <p:nvPr/>
        </p:nvGrpSpPr>
        <p:grpSpPr>
          <a:xfrm>
            <a:off x="749116" y="1325758"/>
            <a:ext cx="9352088" cy="528842"/>
            <a:chOff x="706422" y="1641271"/>
            <a:chExt cx="9352088" cy="528842"/>
          </a:xfrm>
        </p:grpSpPr>
        <p:sp>
          <p:nvSpPr>
            <p:cNvPr id="31" name="PA_椭圆 42">
              <a:extLst>
                <a:ext uri="{FF2B5EF4-FFF2-40B4-BE49-F238E27FC236}">
                  <a16:creationId xmlns:a16="http://schemas.microsoft.com/office/drawing/2014/main" id="{959B9B82-BACD-493C-97E1-6BF864E79FEA}"/>
                </a:ext>
              </a:extLst>
            </p:cNvPr>
            <p:cNvSpPr>
              <a:spLocks noChangeArrowheads="1"/>
            </p:cNvSpPr>
            <p:nvPr>
              <p:custDataLst>
                <p:tags r:id="rId10"/>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文本框 47">
              <a:extLst>
                <a:ext uri="{FF2B5EF4-FFF2-40B4-BE49-F238E27FC236}">
                  <a16:creationId xmlns:a16="http://schemas.microsoft.com/office/drawing/2014/main" id="{1CE508F3-80B5-4B63-8B1A-8692635CDFB3}"/>
                </a:ext>
              </a:extLst>
            </p:cNvPr>
            <p:cNvSpPr>
              <a:spLocks noChangeArrowheads="1"/>
            </p:cNvSpPr>
            <p:nvPr>
              <p:custDataLst>
                <p:tags r:id="rId11"/>
              </p:custDataLst>
            </p:nvPr>
          </p:nvSpPr>
          <p:spPr bwMode="auto">
            <a:xfrm>
              <a:off x="1217628" y="1641271"/>
              <a:ext cx="88408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组件是参与系统执行的事务，结点是执行组件的事务。</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3" name="文本框 32">
              <a:extLst>
                <a:ext uri="{FF2B5EF4-FFF2-40B4-BE49-F238E27FC236}">
                  <a16:creationId xmlns:a16="http://schemas.microsoft.com/office/drawing/2014/main" id="{B23FCBD2-B0A3-42DD-905C-D320DB9857A3}"/>
                </a:ext>
              </a:extLst>
            </p:cNvPr>
            <p:cNvSpPr txBox="1"/>
            <p:nvPr/>
          </p:nvSpPr>
          <p:spPr>
            <a:xfrm>
              <a:off x="773906" y="1761609"/>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endParaRPr lang="zh-CN" altLang="en-US" dirty="0">
                <a:solidFill>
                  <a:schemeClr val="bg1"/>
                </a:solidFill>
              </a:endParaRPr>
            </a:p>
          </p:txBody>
        </p:sp>
      </p:grpSp>
      <p:grpSp>
        <p:nvGrpSpPr>
          <p:cNvPr id="35" name="组合 34">
            <a:extLst>
              <a:ext uri="{FF2B5EF4-FFF2-40B4-BE49-F238E27FC236}">
                <a16:creationId xmlns:a16="http://schemas.microsoft.com/office/drawing/2014/main" id="{8AA5A8CE-7221-4EDE-99C0-298ABAE1B905}"/>
              </a:ext>
            </a:extLst>
          </p:cNvPr>
          <p:cNvGrpSpPr/>
          <p:nvPr/>
        </p:nvGrpSpPr>
        <p:grpSpPr>
          <a:xfrm>
            <a:off x="732214" y="1924446"/>
            <a:ext cx="10515868" cy="830997"/>
            <a:chOff x="706422" y="2843868"/>
            <a:chExt cx="10515868" cy="830997"/>
          </a:xfrm>
        </p:grpSpPr>
        <p:sp>
          <p:nvSpPr>
            <p:cNvPr id="36" name="PA_椭圆 43">
              <a:extLst>
                <a:ext uri="{FF2B5EF4-FFF2-40B4-BE49-F238E27FC236}">
                  <a16:creationId xmlns:a16="http://schemas.microsoft.com/office/drawing/2014/main" id="{BF5B9D29-B2D4-428E-A37B-C9B8681F1A58}"/>
                </a:ext>
              </a:extLst>
            </p:cNvPr>
            <p:cNvSpPr>
              <a:spLocks noChangeArrowheads="1"/>
            </p:cNvSpPr>
            <p:nvPr>
              <p:custDataLst>
                <p:tags r:id="rId8"/>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文本框 48">
              <a:extLst>
                <a:ext uri="{FF2B5EF4-FFF2-40B4-BE49-F238E27FC236}">
                  <a16:creationId xmlns:a16="http://schemas.microsoft.com/office/drawing/2014/main" id="{BED432C2-FB12-47B3-B1E4-ED2B87D915E0}"/>
                </a:ext>
              </a:extLst>
            </p:cNvPr>
            <p:cNvSpPr>
              <a:spLocks noChangeArrowheads="1"/>
            </p:cNvSpPr>
            <p:nvPr>
              <p:custDataLst>
                <p:tags r:id="rId9"/>
              </p:custDataLst>
            </p:nvPr>
          </p:nvSpPr>
          <p:spPr bwMode="auto">
            <a:xfrm>
              <a:off x="1217628" y="2843868"/>
              <a:ext cx="10004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组件表示逻辑元素的物理模块 ，而结点表示组件的物理部署。</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effectLst/>
                  <a:uLnTx/>
                  <a:uFillTx/>
                  <a:latin typeface="+mn-ea"/>
                  <a:ea typeface="+mn-ea"/>
                  <a:sym typeface="微软雅黑" panose="020B0503020204020204" pitchFamily="34" charset="-122"/>
                </a:rPr>
                <a:t>一个类可以被一个或多个组件实现，而一个组件也可以部署在一个或多个结点上。</a:t>
              </a:r>
              <a:endParaRPr kumimoji="0" lang="en-US" altLang="zh-CN" sz="2000" b="0" i="0" u="none" strike="noStrike" kern="1200" cap="none" spc="0" normalizeH="0" baseline="0" noProof="0" dirty="0">
                <a:ln>
                  <a:noFill/>
                </a:ln>
                <a:effectLst/>
                <a:uLnTx/>
                <a:uFillTx/>
                <a:latin typeface="+mn-ea"/>
                <a:ea typeface="+mn-ea"/>
                <a:sym typeface="微软雅黑" panose="020B0503020204020204" pitchFamily="34" charset="-122"/>
              </a:endParaRPr>
            </a:p>
          </p:txBody>
        </p:sp>
        <p:sp>
          <p:nvSpPr>
            <p:cNvPr id="38" name="文本框 37">
              <a:extLst>
                <a:ext uri="{FF2B5EF4-FFF2-40B4-BE49-F238E27FC236}">
                  <a16:creationId xmlns:a16="http://schemas.microsoft.com/office/drawing/2014/main" id="{C9348C44-D98E-4BD9-B32D-99A81F8A3A54}"/>
                </a:ext>
              </a:extLst>
            </p:cNvPr>
            <p:cNvSpPr txBox="1"/>
            <p:nvPr/>
          </p:nvSpPr>
          <p:spPr>
            <a:xfrm>
              <a:off x="773906" y="2944891"/>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endParaRPr lang="zh-CN" altLang="en-US" dirty="0">
                <a:solidFill>
                  <a:schemeClr val="bg1"/>
                </a:solidFill>
              </a:endParaRPr>
            </a:p>
          </p:txBody>
        </p:sp>
      </p:grpSp>
      <p:grpSp>
        <p:nvGrpSpPr>
          <p:cNvPr id="39" name="组合 38">
            <a:extLst>
              <a:ext uri="{FF2B5EF4-FFF2-40B4-BE49-F238E27FC236}">
                <a16:creationId xmlns:a16="http://schemas.microsoft.com/office/drawing/2014/main" id="{65D0CA5F-B7CE-451A-A456-FCF59D512358}"/>
              </a:ext>
            </a:extLst>
          </p:cNvPr>
          <p:cNvGrpSpPr/>
          <p:nvPr/>
        </p:nvGrpSpPr>
        <p:grpSpPr>
          <a:xfrm>
            <a:off x="292794" y="2844799"/>
            <a:ext cx="11595781" cy="584201"/>
            <a:chOff x="577099" y="867490"/>
            <a:chExt cx="11595781" cy="584201"/>
          </a:xfrm>
        </p:grpSpPr>
        <p:grpSp>
          <p:nvGrpSpPr>
            <p:cNvPr id="40" name="PA_组合 31">
              <a:extLst>
                <a:ext uri="{FF2B5EF4-FFF2-40B4-BE49-F238E27FC236}">
                  <a16:creationId xmlns:a16="http://schemas.microsoft.com/office/drawing/2014/main" id="{C0CD480E-38A7-4EAE-951F-DC688D1A2F15}"/>
                </a:ext>
              </a:extLst>
            </p:cNvPr>
            <p:cNvGrpSpPr>
              <a:grpSpLocks/>
            </p:cNvGrpSpPr>
            <p:nvPr>
              <p:custDataLst>
                <p:tags r:id="rId7"/>
              </p:custDataLst>
            </p:nvPr>
          </p:nvGrpSpPr>
          <p:grpSpPr bwMode="auto">
            <a:xfrm rot="5400000">
              <a:off x="576000" y="868589"/>
              <a:ext cx="584201" cy="582003"/>
              <a:chOff x="0" y="0"/>
              <a:chExt cx="5970957" cy="5720949"/>
            </a:xfrm>
          </p:grpSpPr>
          <p:sp>
            <p:nvSpPr>
              <p:cNvPr id="42" name="任意多边形 29">
                <a:extLst>
                  <a:ext uri="{FF2B5EF4-FFF2-40B4-BE49-F238E27FC236}">
                    <a16:creationId xmlns:a16="http://schemas.microsoft.com/office/drawing/2014/main" id="{B24FF384-B8CC-4D22-A3CE-B55454CE3B2F}"/>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任意多边形 27">
                <a:extLst>
                  <a:ext uri="{FF2B5EF4-FFF2-40B4-BE49-F238E27FC236}">
                    <a16:creationId xmlns:a16="http://schemas.microsoft.com/office/drawing/2014/main" id="{9A214504-2029-4804-847D-BE82642E619A}"/>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任意多边形 28">
                <a:extLst>
                  <a:ext uri="{FF2B5EF4-FFF2-40B4-BE49-F238E27FC236}">
                    <a16:creationId xmlns:a16="http://schemas.microsoft.com/office/drawing/2014/main" id="{B78C1A7C-BCEC-4532-93BD-4A34BDB9B372}"/>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任意多边形 30">
                <a:extLst>
                  <a:ext uri="{FF2B5EF4-FFF2-40B4-BE49-F238E27FC236}">
                    <a16:creationId xmlns:a16="http://schemas.microsoft.com/office/drawing/2014/main" id="{00D8401B-DA8F-4D70-9160-CB053F9529CB}"/>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1" name="文本框 40">
              <a:extLst>
                <a:ext uri="{FF2B5EF4-FFF2-40B4-BE49-F238E27FC236}">
                  <a16:creationId xmlns:a16="http://schemas.microsoft.com/office/drawing/2014/main" id="{944486A5-FF96-416B-A130-F375866C1EE0}"/>
                </a:ext>
              </a:extLst>
            </p:cNvPr>
            <p:cNvSpPr txBox="1"/>
            <p:nvPr/>
          </p:nvSpPr>
          <p:spPr>
            <a:xfrm>
              <a:off x="1276830" y="924334"/>
              <a:ext cx="10896050" cy="461665"/>
            </a:xfrm>
            <a:prstGeom prst="rect">
              <a:avLst/>
            </a:prstGeom>
            <a:noFill/>
          </p:spPr>
          <p:txBody>
            <a:bodyPr wrap="square" rtlCol="0">
              <a:spAutoFit/>
            </a:bodyPr>
            <a:lstStyle/>
            <a:p>
              <a:r>
                <a:rPr lang="zh-CN" altLang="en-US" sz="2400" dirty="0"/>
                <a:t>分配在一个结点上的一组对象或组件的集合称为一个分布单元</a:t>
              </a:r>
              <a:r>
                <a:rPr lang="en-US" altLang="zh-CN" sz="2400" dirty="0"/>
                <a:t>(distribution unit)</a:t>
              </a:r>
              <a:r>
                <a:rPr lang="zh-CN" altLang="en-US" sz="2400" dirty="0"/>
                <a:t>。</a:t>
              </a:r>
              <a:endParaRPr lang="en-US" altLang="zh-CN" sz="2400" dirty="0"/>
            </a:p>
          </p:txBody>
        </p:sp>
      </p:grpSp>
      <p:grpSp>
        <p:nvGrpSpPr>
          <p:cNvPr id="46" name="组合 45">
            <a:extLst>
              <a:ext uri="{FF2B5EF4-FFF2-40B4-BE49-F238E27FC236}">
                <a16:creationId xmlns:a16="http://schemas.microsoft.com/office/drawing/2014/main" id="{1F58844F-0C43-4FC4-B907-5D656432EA98}"/>
              </a:ext>
            </a:extLst>
          </p:cNvPr>
          <p:cNvGrpSpPr/>
          <p:nvPr/>
        </p:nvGrpSpPr>
        <p:grpSpPr>
          <a:xfrm>
            <a:off x="292392" y="3525184"/>
            <a:ext cx="11595781" cy="584201"/>
            <a:chOff x="577099" y="867490"/>
            <a:chExt cx="11595781" cy="584201"/>
          </a:xfrm>
        </p:grpSpPr>
        <p:grpSp>
          <p:nvGrpSpPr>
            <p:cNvPr id="47" name="PA_组合 31">
              <a:extLst>
                <a:ext uri="{FF2B5EF4-FFF2-40B4-BE49-F238E27FC236}">
                  <a16:creationId xmlns:a16="http://schemas.microsoft.com/office/drawing/2014/main" id="{001DA0E6-5F40-44B7-845B-4CAFAABF2BED}"/>
                </a:ext>
              </a:extLst>
            </p:cNvPr>
            <p:cNvGrpSpPr>
              <a:grpSpLocks/>
            </p:cNvGrpSpPr>
            <p:nvPr>
              <p:custDataLst>
                <p:tags r:id="rId6"/>
              </p:custDataLst>
            </p:nvPr>
          </p:nvGrpSpPr>
          <p:grpSpPr bwMode="auto">
            <a:xfrm rot="5400000">
              <a:off x="576000" y="868589"/>
              <a:ext cx="584201" cy="582003"/>
              <a:chOff x="0" y="0"/>
              <a:chExt cx="5970957" cy="5720949"/>
            </a:xfrm>
          </p:grpSpPr>
          <p:sp>
            <p:nvSpPr>
              <p:cNvPr id="49" name="任意多边形 29">
                <a:extLst>
                  <a:ext uri="{FF2B5EF4-FFF2-40B4-BE49-F238E27FC236}">
                    <a16:creationId xmlns:a16="http://schemas.microsoft.com/office/drawing/2014/main" id="{518E6663-1DEB-4156-88B7-860168686ECB}"/>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27">
                <a:extLst>
                  <a:ext uri="{FF2B5EF4-FFF2-40B4-BE49-F238E27FC236}">
                    <a16:creationId xmlns:a16="http://schemas.microsoft.com/office/drawing/2014/main" id="{719AC569-70EA-413F-80F8-D217E1E2BBE3}"/>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任意多边形 28">
                <a:extLst>
                  <a:ext uri="{FF2B5EF4-FFF2-40B4-BE49-F238E27FC236}">
                    <a16:creationId xmlns:a16="http://schemas.microsoft.com/office/drawing/2014/main" id="{3852146A-0010-4DF8-B0EF-0EE782B0FD87}"/>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任意多边形 30">
                <a:extLst>
                  <a:ext uri="{FF2B5EF4-FFF2-40B4-BE49-F238E27FC236}">
                    <a16:creationId xmlns:a16="http://schemas.microsoft.com/office/drawing/2014/main" id="{EF1FADFC-342A-4665-884D-DA6474B52051}"/>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8" name="文本框 47">
              <a:extLst>
                <a:ext uri="{FF2B5EF4-FFF2-40B4-BE49-F238E27FC236}">
                  <a16:creationId xmlns:a16="http://schemas.microsoft.com/office/drawing/2014/main" id="{921FFEAA-595A-4260-A316-7C1C64253E7F}"/>
                </a:ext>
              </a:extLst>
            </p:cNvPr>
            <p:cNvSpPr txBox="1"/>
            <p:nvPr/>
          </p:nvSpPr>
          <p:spPr>
            <a:xfrm>
              <a:off x="1276830" y="924334"/>
              <a:ext cx="10896050" cy="461665"/>
            </a:xfrm>
            <a:prstGeom prst="rect">
              <a:avLst/>
            </a:prstGeom>
            <a:noFill/>
          </p:spPr>
          <p:txBody>
            <a:bodyPr wrap="square" rtlCol="0">
              <a:spAutoFit/>
            </a:bodyPr>
            <a:lstStyle/>
            <a:p>
              <a:r>
                <a:rPr lang="zh-CN" altLang="en-US" sz="2400" dirty="0"/>
                <a:t>部署图中也包括依赖、泛化、关联及实现关系。</a:t>
              </a:r>
              <a:endParaRPr lang="en-US" altLang="zh-CN" sz="2400" dirty="0"/>
            </a:p>
          </p:txBody>
        </p:sp>
      </p:grpSp>
      <p:sp>
        <p:nvSpPr>
          <p:cNvPr id="6" name="文本框 5">
            <a:extLst>
              <a:ext uri="{FF2B5EF4-FFF2-40B4-BE49-F238E27FC236}">
                <a16:creationId xmlns:a16="http://schemas.microsoft.com/office/drawing/2014/main" id="{FC6B9F0B-F8DE-4B18-B067-4F5EE36267B3}"/>
              </a:ext>
            </a:extLst>
          </p:cNvPr>
          <p:cNvSpPr txBox="1"/>
          <p:nvPr/>
        </p:nvSpPr>
        <p:spPr>
          <a:xfrm>
            <a:off x="1150144" y="4109385"/>
            <a:ext cx="3767539" cy="923330"/>
          </a:xfrm>
          <a:prstGeom prst="rect">
            <a:avLst/>
          </a:prstGeom>
          <a:noFill/>
        </p:spPr>
        <p:txBody>
          <a:bodyPr wrap="square" rtlCol="0">
            <a:spAutoFit/>
          </a:bodyPr>
          <a:lstStyle/>
          <a:p>
            <a:r>
              <a:rPr lang="zh-CN" altLang="en-US" dirty="0"/>
              <a:t>依赖关系用虚线箭头表示，通常用在部署图中组件和组件之间，组件依赖外部提供的服务</a:t>
            </a:r>
            <a:r>
              <a:rPr lang="en-US" altLang="zh-CN" dirty="0"/>
              <a:t>(</a:t>
            </a:r>
            <a:r>
              <a:rPr lang="zh-CN" altLang="en-US" dirty="0"/>
              <a:t>由组件到接口</a:t>
            </a:r>
            <a:r>
              <a:rPr lang="en-US" altLang="zh-CN" dirty="0"/>
              <a:t>)</a:t>
            </a:r>
            <a:r>
              <a:rPr lang="zh-CN" altLang="en-US" dirty="0"/>
              <a:t>。</a:t>
            </a:r>
          </a:p>
        </p:txBody>
      </p:sp>
      <p:sp>
        <p:nvSpPr>
          <p:cNvPr id="7" name="文本框 6">
            <a:extLst>
              <a:ext uri="{FF2B5EF4-FFF2-40B4-BE49-F238E27FC236}">
                <a16:creationId xmlns:a16="http://schemas.microsoft.com/office/drawing/2014/main" id="{DEA81FE6-197A-4912-B7DF-6F4A6363DAB8}"/>
              </a:ext>
            </a:extLst>
          </p:cNvPr>
          <p:cNvSpPr txBox="1"/>
          <p:nvPr/>
        </p:nvSpPr>
        <p:spPr>
          <a:xfrm>
            <a:off x="1175936" y="5317349"/>
            <a:ext cx="3767539" cy="646331"/>
          </a:xfrm>
          <a:prstGeom prst="rect">
            <a:avLst/>
          </a:prstGeom>
          <a:noFill/>
        </p:spPr>
        <p:txBody>
          <a:bodyPr wrap="square" rtlCol="0">
            <a:spAutoFit/>
          </a:bodyPr>
          <a:lstStyle/>
          <a:p>
            <a:r>
              <a:rPr lang="zh-CN" altLang="en-US" dirty="0"/>
              <a:t>实现关系是结点内组件向外提供服务，用实线表示。</a:t>
            </a:r>
          </a:p>
        </p:txBody>
      </p:sp>
      <p:sp>
        <p:nvSpPr>
          <p:cNvPr id="8" name="文本框 7">
            <a:extLst>
              <a:ext uri="{FF2B5EF4-FFF2-40B4-BE49-F238E27FC236}">
                <a16:creationId xmlns:a16="http://schemas.microsoft.com/office/drawing/2014/main" id="{8906CCD6-6912-483A-9A68-B0189902B127}"/>
              </a:ext>
            </a:extLst>
          </p:cNvPr>
          <p:cNvSpPr txBox="1"/>
          <p:nvPr/>
        </p:nvSpPr>
        <p:spPr>
          <a:xfrm>
            <a:off x="1150144" y="6186488"/>
            <a:ext cx="3767539" cy="646331"/>
          </a:xfrm>
          <a:prstGeom prst="rect">
            <a:avLst/>
          </a:prstGeom>
          <a:noFill/>
        </p:spPr>
        <p:txBody>
          <a:bodyPr wrap="square" rtlCol="0">
            <a:spAutoFit/>
          </a:bodyPr>
          <a:lstStyle/>
          <a:p>
            <a:r>
              <a:rPr lang="zh-CN" altLang="en-US" dirty="0"/>
              <a:t>关联关系是体现结点间的通信关联，用实线表示。</a:t>
            </a:r>
          </a:p>
        </p:txBody>
      </p:sp>
      <p:grpSp>
        <p:nvGrpSpPr>
          <p:cNvPr id="15" name="组合 14">
            <a:extLst>
              <a:ext uri="{FF2B5EF4-FFF2-40B4-BE49-F238E27FC236}">
                <a16:creationId xmlns:a16="http://schemas.microsoft.com/office/drawing/2014/main" id="{CA4EC67E-4A07-48C2-A527-A17BD7C6BA07}"/>
              </a:ext>
            </a:extLst>
          </p:cNvPr>
          <p:cNvGrpSpPr/>
          <p:nvPr/>
        </p:nvGrpSpPr>
        <p:grpSpPr>
          <a:xfrm>
            <a:off x="6573838" y="3943370"/>
            <a:ext cx="3247514" cy="1434023"/>
            <a:chOff x="6573838" y="3943370"/>
            <a:chExt cx="3247514" cy="1434023"/>
          </a:xfrm>
        </p:grpSpPr>
        <p:pic>
          <p:nvPicPr>
            <p:cNvPr id="10" name="图片 9">
              <a:extLst>
                <a:ext uri="{FF2B5EF4-FFF2-40B4-BE49-F238E27FC236}">
                  <a16:creationId xmlns:a16="http://schemas.microsoft.com/office/drawing/2014/main" id="{1949D5F6-3630-4E63-91F5-734BD24BFD5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73838" y="4262413"/>
              <a:ext cx="3247514" cy="1114980"/>
            </a:xfrm>
            <a:prstGeom prst="rect">
              <a:avLst/>
            </a:prstGeom>
          </p:spPr>
        </p:pic>
        <p:sp>
          <p:nvSpPr>
            <p:cNvPr id="13" name="文本框 12">
              <a:extLst>
                <a:ext uri="{FF2B5EF4-FFF2-40B4-BE49-F238E27FC236}">
                  <a16:creationId xmlns:a16="http://schemas.microsoft.com/office/drawing/2014/main" id="{CD3F74B8-E5FA-4B69-87EB-59951ACEFB67}"/>
                </a:ext>
              </a:extLst>
            </p:cNvPr>
            <p:cNvSpPr txBox="1"/>
            <p:nvPr/>
          </p:nvSpPr>
          <p:spPr>
            <a:xfrm>
              <a:off x="7404638" y="3943370"/>
              <a:ext cx="1585913" cy="369332"/>
            </a:xfrm>
            <a:prstGeom prst="rect">
              <a:avLst/>
            </a:prstGeom>
            <a:noFill/>
          </p:spPr>
          <p:txBody>
            <a:bodyPr wrap="square" rtlCol="0">
              <a:spAutoFit/>
            </a:bodyPr>
            <a:lstStyle/>
            <a:p>
              <a:r>
                <a:rPr lang="zh-CN" altLang="en-US" dirty="0"/>
                <a:t>依赖关系符号</a:t>
              </a:r>
            </a:p>
          </p:txBody>
        </p:sp>
      </p:grpSp>
      <p:grpSp>
        <p:nvGrpSpPr>
          <p:cNvPr id="16" name="组合 15">
            <a:extLst>
              <a:ext uri="{FF2B5EF4-FFF2-40B4-BE49-F238E27FC236}">
                <a16:creationId xmlns:a16="http://schemas.microsoft.com/office/drawing/2014/main" id="{3891AE11-E5D0-4435-B665-CC4C0167C02B}"/>
              </a:ext>
            </a:extLst>
          </p:cNvPr>
          <p:cNvGrpSpPr/>
          <p:nvPr/>
        </p:nvGrpSpPr>
        <p:grpSpPr>
          <a:xfrm>
            <a:off x="6573838" y="5365504"/>
            <a:ext cx="3247514" cy="1451440"/>
            <a:chOff x="6573838" y="5365504"/>
            <a:chExt cx="3247514" cy="1451440"/>
          </a:xfrm>
        </p:grpSpPr>
        <p:pic>
          <p:nvPicPr>
            <p:cNvPr id="12" name="图片 11">
              <a:extLst>
                <a:ext uri="{FF2B5EF4-FFF2-40B4-BE49-F238E27FC236}">
                  <a16:creationId xmlns:a16="http://schemas.microsoft.com/office/drawing/2014/main" id="{A7C97DB1-8180-4C3C-8192-BBE1EA63EE6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3838" y="5723614"/>
              <a:ext cx="3247514" cy="1093330"/>
            </a:xfrm>
            <a:prstGeom prst="rect">
              <a:avLst/>
            </a:prstGeom>
          </p:spPr>
        </p:pic>
        <p:sp>
          <p:nvSpPr>
            <p:cNvPr id="14" name="文本框 13">
              <a:extLst>
                <a:ext uri="{FF2B5EF4-FFF2-40B4-BE49-F238E27FC236}">
                  <a16:creationId xmlns:a16="http://schemas.microsoft.com/office/drawing/2014/main" id="{34C786F5-5339-4731-9CD6-92F923C4F4FA}"/>
                </a:ext>
              </a:extLst>
            </p:cNvPr>
            <p:cNvSpPr txBox="1"/>
            <p:nvPr/>
          </p:nvSpPr>
          <p:spPr>
            <a:xfrm>
              <a:off x="6841273" y="5365504"/>
              <a:ext cx="2712644" cy="369332"/>
            </a:xfrm>
            <a:prstGeom prst="rect">
              <a:avLst/>
            </a:prstGeom>
            <a:noFill/>
          </p:spPr>
          <p:txBody>
            <a:bodyPr wrap="square" rtlCol="0">
              <a:spAutoFit/>
            </a:bodyPr>
            <a:lstStyle/>
            <a:p>
              <a:r>
                <a:rPr lang="zh-CN" altLang="en-US" dirty="0"/>
                <a:t>实现关系和关联关系符号</a:t>
              </a:r>
            </a:p>
          </p:txBody>
        </p:sp>
      </p:grpSp>
    </p:spTree>
    <p:extLst>
      <p:ext uri="{BB962C8B-B14F-4D97-AF65-F5344CB8AC3E}">
        <p14:creationId xmlns:p14="http://schemas.microsoft.com/office/powerpoint/2010/main" val="1834360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9938"/>
                                        </p:tgtEl>
                                        <p:attrNameLst>
                                          <p:attrName>style.visibility</p:attrName>
                                        </p:attrNameLst>
                                      </p:cBhvr>
                                      <p:to>
                                        <p:strVal val="visible"/>
                                      </p:to>
                                    </p:set>
                                    <p:anim to="" calcmode="lin" valueType="num">
                                      <p:cBhvr>
                                        <p:cTn id="7" dur="700" fill="hold">
                                          <p:stCondLst>
                                            <p:cond delay="0"/>
                                          </p:stCondLst>
                                        </p:cTn>
                                        <p:tgtEl>
                                          <p:spTgt spid="3993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993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9939"/>
                                        </p:tgtEl>
                                        <p:attrNameLst>
                                          <p:attrName>style.visibility</p:attrName>
                                        </p:attrNameLst>
                                      </p:cBhvr>
                                      <p:to>
                                        <p:strVal val="visible"/>
                                      </p:to>
                                    </p:set>
                                    <p:anim to="" calcmode="lin" valueType="num">
                                      <p:cBhvr>
                                        <p:cTn id="11" dur="700" fill="hold">
                                          <p:stCondLst>
                                            <p:cond delay="0"/>
                                          </p:stCondLst>
                                        </p:cTn>
                                        <p:tgtEl>
                                          <p:spTgt spid="3993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993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9940"/>
                                        </p:tgtEl>
                                        <p:attrNameLst>
                                          <p:attrName>style.visibility</p:attrName>
                                        </p:attrNameLst>
                                      </p:cBhvr>
                                      <p:to>
                                        <p:strVal val="visible"/>
                                      </p:to>
                                    </p:set>
                                    <p:anim to="" calcmode="lin" valueType="num">
                                      <p:cBhvr>
                                        <p:cTn id="15" dur="700" fill="hold">
                                          <p:stCondLst>
                                            <p:cond delay="0"/>
                                          </p:stCondLst>
                                        </p:cTn>
                                        <p:tgtEl>
                                          <p:spTgt spid="3994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994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9941"/>
                                        </p:tgtEl>
                                        <p:attrNameLst>
                                          <p:attrName>style.visibility</p:attrName>
                                        </p:attrNameLst>
                                      </p:cBhvr>
                                      <p:to>
                                        <p:strVal val="visible"/>
                                      </p:to>
                                    </p:set>
                                    <p:anim to="" calcmode="lin" valueType="num">
                                      <p:cBhvr>
                                        <p:cTn id="19" dur="700" fill="hold">
                                          <p:stCondLst>
                                            <p:cond delay="0"/>
                                          </p:stCondLst>
                                        </p:cTn>
                                        <p:tgtEl>
                                          <p:spTgt spid="3994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994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9942"/>
                                        </p:tgtEl>
                                        <p:attrNameLst>
                                          <p:attrName>style.visibility</p:attrName>
                                        </p:attrNameLst>
                                      </p:cBhvr>
                                      <p:to>
                                        <p:strVal val="visible"/>
                                      </p:to>
                                    </p:set>
                                    <p:anim to="" calcmode="lin" valueType="num">
                                      <p:cBhvr>
                                        <p:cTn id="23" dur="700" fill="hold">
                                          <p:stCondLst>
                                            <p:cond delay="0"/>
                                          </p:stCondLst>
                                        </p:cTn>
                                        <p:tgtEl>
                                          <p:spTgt spid="3994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9942"/>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7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700"/>
                                        <p:tgtEl>
                                          <p:spTgt spid="39"/>
                                        </p:tgtEl>
                                      </p:cBhvr>
                                    </p:animEffect>
                                  </p:childTnLst>
                                </p:cTn>
                              </p:par>
                              <p:par>
                                <p:cTn id="31" presetID="10"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7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0" grpId="0" animBg="1"/>
      <p:bldP spid="39941" grpId="0" animBg="1"/>
      <p:bldP spid="3994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7106" name="PA_矩形 1">
            <a:extLst>
              <a:ext uri="{FF2B5EF4-FFF2-40B4-BE49-F238E27FC236}">
                <a16:creationId xmlns:a16="http://schemas.microsoft.com/office/drawing/2014/main" id="{E9448FCE-EAC8-4736-893C-EF7A1A8E42E1}"/>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7" name="PA_矩形 2">
            <a:extLst>
              <a:ext uri="{FF2B5EF4-FFF2-40B4-BE49-F238E27FC236}">
                <a16:creationId xmlns:a16="http://schemas.microsoft.com/office/drawing/2014/main" id="{C9D4CC5D-D7B7-46BE-A0D6-064097C6875F}"/>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8" name="PA_矩形 3">
            <a:extLst>
              <a:ext uri="{FF2B5EF4-FFF2-40B4-BE49-F238E27FC236}">
                <a16:creationId xmlns:a16="http://schemas.microsoft.com/office/drawing/2014/main" id="{599E111D-3FF7-4A70-91BB-C611914A7178}"/>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9" name="PA_矩形 4">
            <a:extLst>
              <a:ext uri="{FF2B5EF4-FFF2-40B4-BE49-F238E27FC236}">
                <a16:creationId xmlns:a16="http://schemas.microsoft.com/office/drawing/2014/main" id="{64E6EBBB-556E-442B-9938-746769DC3E2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10" name="PA_矩形 9">
            <a:extLst>
              <a:ext uri="{FF2B5EF4-FFF2-40B4-BE49-F238E27FC236}">
                <a16:creationId xmlns:a16="http://schemas.microsoft.com/office/drawing/2014/main" id="{6D06BC69-877F-49CF-B25F-5DB2D8FF721A}"/>
              </a:ext>
            </a:extLst>
          </p:cNvPr>
          <p:cNvSpPr>
            <a:spLocks noChangeArrowheads="1"/>
          </p:cNvSpPr>
          <p:nvPr>
            <p:custDataLst>
              <p:tags r:id="rId5"/>
            </p:custDataLst>
          </p:nvPr>
        </p:nvSpPr>
        <p:spPr bwMode="auto">
          <a:xfrm>
            <a:off x="2008675" y="7620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部署图的系统建模及应用</a:t>
            </a:r>
          </a:p>
        </p:txBody>
      </p:sp>
      <p:grpSp>
        <p:nvGrpSpPr>
          <p:cNvPr id="21" name="组合 20">
            <a:extLst>
              <a:ext uri="{FF2B5EF4-FFF2-40B4-BE49-F238E27FC236}">
                <a16:creationId xmlns:a16="http://schemas.microsoft.com/office/drawing/2014/main" id="{B015ACF9-077E-4A7E-913B-7EAFA03310A3}"/>
              </a:ext>
            </a:extLst>
          </p:cNvPr>
          <p:cNvGrpSpPr/>
          <p:nvPr/>
        </p:nvGrpSpPr>
        <p:grpSpPr>
          <a:xfrm>
            <a:off x="292794" y="837477"/>
            <a:ext cx="9208394" cy="887840"/>
            <a:chOff x="577099" y="867490"/>
            <a:chExt cx="9208394" cy="887840"/>
          </a:xfrm>
        </p:grpSpPr>
        <p:grpSp>
          <p:nvGrpSpPr>
            <p:cNvPr id="22" name="PA_组合 31">
              <a:extLst>
                <a:ext uri="{FF2B5EF4-FFF2-40B4-BE49-F238E27FC236}">
                  <a16:creationId xmlns:a16="http://schemas.microsoft.com/office/drawing/2014/main" id="{4053B360-CADA-457D-97D6-D2157FBA00D4}"/>
                </a:ext>
              </a:extLst>
            </p:cNvPr>
            <p:cNvGrpSpPr>
              <a:grpSpLocks/>
            </p:cNvGrpSpPr>
            <p:nvPr>
              <p:custDataLst>
                <p:tags r:id="rId8"/>
              </p:custDataLst>
            </p:nvPr>
          </p:nvGrpSpPr>
          <p:grpSpPr bwMode="auto">
            <a:xfrm rot="5400000">
              <a:off x="576000" y="868589"/>
              <a:ext cx="584201" cy="582003"/>
              <a:chOff x="0" y="0"/>
              <a:chExt cx="5970957" cy="5720949"/>
            </a:xfrm>
          </p:grpSpPr>
          <p:sp>
            <p:nvSpPr>
              <p:cNvPr id="24" name="任意多边形 29">
                <a:extLst>
                  <a:ext uri="{FF2B5EF4-FFF2-40B4-BE49-F238E27FC236}">
                    <a16:creationId xmlns:a16="http://schemas.microsoft.com/office/drawing/2014/main" id="{E435E4B8-F55E-464E-9389-2BA17B0BC9BC}"/>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任意多边形 27">
                <a:extLst>
                  <a:ext uri="{FF2B5EF4-FFF2-40B4-BE49-F238E27FC236}">
                    <a16:creationId xmlns:a16="http://schemas.microsoft.com/office/drawing/2014/main" id="{DF28BF6D-3393-4C06-A1AE-A50104C1BEFD}"/>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28">
                <a:extLst>
                  <a:ext uri="{FF2B5EF4-FFF2-40B4-BE49-F238E27FC236}">
                    <a16:creationId xmlns:a16="http://schemas.microsoft.com/office/drawing/2014/main" id="{8F82F05F-6601-43B9-82AA-9E457E1E339D}"/>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任意多边形 30">
                <a:extLst>
                  <a:ext uri="{FF2B5EF4-FFF2-40B4-BE49-F238E27FC236}">
                    <a16:creationId xmlns:a16="http://schemas.microsoft.com/office/drawing/2014/main" id="{C97C5FF4-8734-413D-9F24-3E03F1724219}"/>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3" name="文本框 22">
              <a:extLst>
                <a:ext uri="{FF2B5EF4-FFF2-40B4-BE49-F238E27FC236}">
                  <a16:creationId xmlns:a16="http://schemas.microsoft.com/office/drawing/2014/main" id="{D87BF7F1-F7E4-4C69-BEDB-BD6F8D9E6B27}"/>
                </a:ext>
              </a:extLst>
            </p:cNvPr>
            <p:cNvSpPr txBox="1"/>
            <p:nvPr/>
          </p:nvSpPr>
          <p:spPr>
            <a:xfrm>
              <a:off x="1276829" y="924333"/>
              <a:ext cx="8508664"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当软件交互设备是物理地分布在多个处理器上时，使用部署图有助于设计系统软件到硬件的映射。</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p:txBody>
        </p:sp>
      </p:grpSp>
      <p:grpSp>
        <p:nvGrpSpPr>
          <p:cNvPr id="28" name="组合 27">
            <a:extLst>
              <a:ext uri="{FF2B5EF4-FFF2-40B4-BE49-F238E27FC236}">
                <a16:creationId xmlns:a16="http://schemas.microsoft.com/office/drawing/2014/main" id="{6D5692A1-49D8-441D-8CB4-E5282815CDA7}"/>
              </a:ext>
            </a:extLst>
          </p:cNvPr>
          <p:cNvGrpSpPr/>
          <p:nvPr/>
        </p:nvGrpSpPr>
        <p:grpSpPr>
          <a:xfrm>
            <a:off x="292794" y="1738869"/>
            <a:ext cx="3941953" cy="523220"/>
            <a:chOff x="706422" y="1684135"/>
            <a:chExt cx="3941953" cy="523220"/>
          </a:xfrm>
        </p:grpSpPr>
        <p:sp>
          <p:nvSpPr>
            <p:cNvPr id="29" name="PA_椭圆 42">
              <a:extLst>
                <a:ext uri="{FF2B5EF4-FFF2-40B4-BE49-F238E27FC236}">
                  <a16:creationId xmlns:a16="http://schemas.microsoft.com/office/drawing/2014/main" id="{8F2E902C-AA51-4205-A416-3A7FCE29A460}"/>
                </a:ext>
              </a:extLst>
            </p:cNvPr>
            <p:cNvSpPr>
              <a:spLocks noChangeArrowheads="1"/>
            </p:cNvSpPr>
            <p:nvPr>
              <p:custDataLst>
                <p:tags r:id="rId6"/>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文本框 47">
              <a:extLst>
                <a:ext uri="{FF2B5EF4-FFF2-40B4-BE49-F238E27FC236}">
                  <a16:creationId xmlns:a16="http://schemas.microsoft.com/office/drawing/2014/main" id="{704231AD-3D8A-4532-B31E-FEF479AB9650}"/>
                </a:ext>
              </a:extLst>
            </p:cNvPr>
            <p:cNvSpPr>
              <a:spLocks noChangeArrowheads="1"/>
            </p:cNvSpPr>
            <p:nvPr>
              <p:custDataLst>
                <p:tags r:id="rId7"/>
              </p:custDataLst>
            </p:nvPr>
          </p:nvSpPr>
          <p:spPr bwMode="auto">
            <a:xfrm>
              <a:off x="1217628" y="1684135"/>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对嵌入式系统建模：</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1" name="文本框 30">
              <a:extLst>
                <a:ext uri="{FF2B5EF4-FFF2-40B4-BE49-F238E27FC236}">
                  <a16:creationId xmlns:a16="http://schemas.microsoft.com/office/drawing/2014/main" id="{A461BFD8-01BB-4173-8CCF-D2A984050E96}"/>
                </a:ext>
              </a:extLst>
            </p:cNvPr>
            <p:cNvSpPr txBox="1"/>
            <p:nvPr/>
          </p:nvSpPr>
          <p:spPr>
            <a:xfrm>
              <a:off x="773906" y="1761609"/>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endParaRPr lang="zh-CN" altLang="en-US" dirty="0">
                <a:solidFill>
                  <a:schemeClr val="bg1"/>
                </a:solidFill>
              </a:endParaRPr>
            </a:p>
          </p:txBody>
        </p:sp>
      </p:grpSp>
      <p:sp>
        <p:nvSpPr>
          <p:cNvPr id="2" name="文本框 1">
            <a:extLst>
              <a:ext uri="{FF2B5EF4-FFF2-40B4-BE49-F238E27FC236}">
                <a16:creationId xmlns:a16="http://schemas.microsoft.com/office/drawing/2014/main" id="{DB0A2990-80FD-4BBC-9D4E-9C0054229828}"/>
              </a:ext>
            </a:extLst>
          </p:cNvPr>
          <p:cNvSpPr txBox="1"/>
          <p:nvPr/>
        </p:nvSpPr>
        <p:spPr>
          <a:xfrm>
            <a:off x="740469" y="2275641"/>
            <a:ext cx="4988819" cy="2862322"/>
          </a:xfrm>
          <a:prstGeom prst="rect">
            <a:avLst/>
          </a:prstGeom>
          <a:noFill/>
        </p:spPr>
        <p:txBody>
          <a:bodyPr wrap="square" rtlCol="0">
            <a:spAutoFit/>
          </a:bodyPr>
          <a:lstStyle/>
          <a:p>
            <a:r>
              <a:rPr lang="zh-CN" altLang="en-US" dirty="0"/>
              <a:t>嵌入式系统是软件密集的硬件集合，其硬件与物理世界相互作用。</a:t>
            </a:r>
            <a:endParaRPr lang="en-US" altLang="zh-CN" dirty="0"/>
          </a:p>
          <a:p>
            <a:r>
              <a:rPr lang="zh-CN" altLang="en-US" dirty="0"/>
              <a:t>嵌入式系统包括控制设备（如马达、传动装置和显示器）的软件和由外部刺激（如传感器输入、运动和温度变化）控制的软件。</a:t>
            </a:r>
            <a:endParaRPr lang="en-US" altLang="zh-CN" dirty="0"/>
          </a:p>
          <a:p>
            <a:r>
              <a:rPr lang="zh-CN" altLang="en-US" dirty="0"/>
              <a:t>嵌入式系统的部署图建模遵循以下策略：</a:t>
            </a:r>
            <a:endParaRPr lang="en-US" altLang="zh-CN" dirty="0"/>
          </a:p>
          <a:p>
            <a:pPr marL="342900" indent="-342900">
              <a:buFont typeface="+mj-lt"/>
              <a:buAutoNum type="arabicPeriod"/>
            </a:pPr>
            <a:r>
              <a:rPr lang="zh-CN" altLang="en-US" dirty="0"/>
              <a:t>识别对于系统图那个而言唯一的设备和结点；</a:t>
            </a:r>
            <a:endParaRPr lang="en-US" altLang="zh-CN" dirty="0"/>
          </a:p>
          <a:p>
            <a:pPr marL="342900" indent="-342900">
              <a:buFont typeface="+mj-lt"/>
              <a:buAutoNum type="arabicPeriod"/>
            </a:pPr>
            <a:r>
              <a:rPr lang="zh-CN" altLang="en-US" dirty="0"/>
              <a:t>重点在于对处理器和设备之间的关系建模；</a:t>
            </a:r>
            <a:endParaRPr lang="en-US" altLang="zh-CN" dirty="0"/>
          </a:p>
          <a:p>
            <a:pPr marL="342900" indent="-342900">
              <a:buFont typeface="+mj-lt"/>
              <a:buAutoNum type="arabicPeriod"/>
            </a:pPr>
            <a:r>
              <a:rPr lang="zh-CN" altLang="en-US" dirty="0"/>
              <a:t>可以考虑对处理器和设备采用更直观的图标。</a:t>
            </a:r>
            <a:endParaRPr lang="en-US" altLang="zh-CN" dirty="0"/>
          </a:p>
          <a:p>
            <a:r>
              <a:rPr lang="zh-CN" altLang="en-US" dirty="0"/>
              <a:t>如右图。</a:t>
            </a:r>
          </a:p>
        </p:txBody>
      </p:sp>
      <p:pic>
        <p:nvPicPr>
          <p:cNvPr id="4" name="图片 3">
            <a:extLst>
              <a:ext uri="{FF2B5EF4-FFF2-40B4-BE49-F238E27FC236}">
                <a16:creationId xmlns:a16="http://schemas.microsoft.com/office/drawing/2014/main" id="{3297085C-45AE-4427-8469-52F1BAAA4D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62714" y="2275641"/>
            <a:ext cx="4948272" cy="3623537"/>
          </a:xfrm>
          <a:prstGeom prst="rect">
            <a:avLst/>
          </a:prstGeom>
        </p:spPr>
      </p:pic>
    </p:spTree>
    <p:extLst>
      <p:ext uri="{BB962C8B-B14F-4D97-AF65-F5344CB8AC3E}">
        <p14:creationId xmlns:p14="http://schemas.microsoft.com/office/powerpoint/2010/main" val="1905208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106"/>
                                        </p:tgtEl>
                                        <p:attrNameLst>
                                          <p:attrName>style.visibility</p:attrName>
                                        </p:attrNameLst>
                                      </p:cBhvr>
                                      <p:to>
                                        <p:strVal val="visible"/>
                                      </p:to>
                                    </p:set>
                                    <p:anim to="" calcmode="lin" valueType="num">
                                      <p:cBhvr>
                                        <p:cTn id="7" dur="700" fill="hold">
                                          <p:stCondLst>
                                            <p:cond delay="0"/>
                                          </p:stCondLst>
                                        </p:cTn>
                                        <p:tgtEl>
                                          <p:spTgt spid="47106"/>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7106"/>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7107"/>
                                        </p:tgtEl>
                                        <p:attrNameLst>
                                          <p:attrName>style.visibility</p:attrName>
                                        </p:attrNameLst>
                                      </p:cBhvr>
                                      <p:to>
                                        <p:strVal val="visible"/>
                                      </p:to>
                                    </p:set>
                                    <p:anim to="" calcmode="lin" valueType="num">
                                      <p:cBhvr>
                                        <p:cTn id="11" dur="700" fill="hold">
                                          <p:stCondLst>
                                            <p:cond delay="0"/>
                                          </p:stCondLst>
                                        </p:cTn>
                                        <p:tgtEl>
                                          <p:spTgt spid="47107"/>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7107"/>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7108"/>
                                        </p:tgtEl>
                                        <p:attrNameLst>
                                          <p:attrName>style.visibility</p:attrName>
                                        </p:attrNameLst>
                                      </p:cBhvr>
                                      <p:to>
                                        <p:strVal val="visible"/>
                                      </p:to>
                                    </p:set>
                                    <p:anim to="" calcmode="lin" valueType="num">
                                      <p:cBhvr>
                                        <p:cTn id="15" dur="700" fill="hold">
                                          <p:stCondLst>
                                            <p:cond delay="0"/>
                                          </p:stCondLst>
                                        </p:cTn>
                                        <p:tgtEl>
                                          <p:spTgt spid="47108"/>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7108"/>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7109"/>
                                        </p:tgtEl>
                                        <p:attrNameLst>
                                          <p:attrName>style.visibility</p:attrName>
                                        </p:attrNameLst>
                                      </p:cBhvr>
                                      <p:to>
                                        <p:strVal val="visible"/>
                                      </p:to>
                                    </p:set>
                                    <p:anim to="" calcmode="lin" valueType="num">
                                      <p:cBhvr>
                                        <p:cTn id="19" dur="700" fill="hold">
                                          <p:stCondLst>
                                            <p:cond delay="0"/>
                                          </p:stCondLst>
                                        </p:cTn>
                                        <p:tgtEl>
                                          <p:spTgt spid="47109"/>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7109"/>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7110"/>
                                        </p:tgtEl>
                                        <p:attrNameLst>
                                          <p:attrName>style.visibility</p:attrName>
                                        </p:attrNameLst>
                                      </p:cBhvr>
                                      <p:to>
                                        <p:strVal val="visible"/>
                                      </p:to>
                                    </p:set>
                                    <p:anim to="" calcmode="lin" valueType="num">
                                      <p:cBhvr>
                                        <p:cTn id="23" dur="700" fill="hold">
                                          <p:stCondLst>
                                            <p:cond delay="0"/>
                                          </p:stCondLst>
                                        </p:cTn>
                                        <p:tgtEl>
                                          <p:spTgt spid="47110"/>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7110"/>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53250" name="PA_矩形 1">
            <a:extLst>
              <a:ext uri="{FF2B5EF4-FFF2-40B4-BE49-F238E27FC236}">
                <a16:creationId xmlns:a16="http://schemas.microsoft.com/office/drawing/2014/main" id="{06615EAB-1BC2-4556-B3B9-AB1F074DD3C7}"/>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1" name="PA_矩形 2">
            <a:extLst>
              <a:ext uri="{FF2B5EF4-FFF2-40B4-BE49-F238E27FC236}">
                <a16:creationId xmlns:a16="http://schemas.microsoft.com/office/drawing/2014/main" id="{FC4775FC-4B7E-46E3-B631-31AC97AB47B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2" name="PA_矩形 3">
            <a:extLst>
              <a:ext uri="{FF2B5EF4-FFF2-40B4-BE49-F238E27FC236}">
                <a16:creationId xmlns:a16="http://schemas.microsoft.com/office/drawing/2014/main" id="{D6C44342-3D4E-4489-9741-CBDC9989C44C}"/>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3" name="PA_矩形 4">
            <a:extLst>
              <a:ext uri="{FF2B5EF4-FFF2-40B4-BE49-F238E27FC236}">
                <a16:creationId xmlns:a16="http://schemas.microsoft.com/office/drawing/2014/main" id="{7E66A06C-6B04-4F82-A6E6-20CC50A6265B}"/>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4" name="PA_矩形 9">
            <a:extLst>
              <a:ext uri="{FF2B5EF4-FFF2-40B4-BE49-F238E27FC236}">
                <a16:creationId xmlns:a16="http://schemas.microsoft.com/office/drawing/2014/main" id="{1EA282FA-5628-4EF0-9B98-21EC76B3F3D0}"/>
              </a:ext>
            </a:extLst>
          </p:cNvPr>
          <p:cNvSpPr>
            <a:spLocks noChangeArrowheads="1"/>
          </p:cNvSpPr>
          <p:nvPr>
            <p:custDataLst>
              <p:tags r:id="rId5"/>
            </p:custDataLst>
          </p:nvPr>
        </p:nvSpPr>
        <p:spPr bwMode="auto">
          <a:xfrm>
            <a:off x="2008674" y="7620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部署图的系统建模及应用</a:t>
            </a:r>
          </a:p>
        </p:txBody>
      </p:sp>
      <p:grpSp>
        <p:nvGrpSpPr>
          <p:cNvPr id="19" name="组合 18">
            <a:extLst>
              <a:ext uri="{FF2B5EF4-FFF2-40B4-BE49-F238E27FC236}">
                <a16:creationId xmlns:a16="http://schemas.microsoft.com/office/drawing/2014/main" id="{B8E5AA93-985B-4BA6-8DFF-A1A1A0063BEE}"/>
              </a:ext>
            </a:extLst>
          </p:cNvPr>
          <p:cNvGrpSpPr/>
          <p:nvPr/>
        </p:nvGrpSpPr>
        <p:grpSpPr>
          <a:xfrm>
            <a:off x="589261" y="1030288"/>
            <a:ext cx="4817193" cy="523220"/>
            <a:chOff x="706422" y="2843868"/>
            <a:chExt cx="4817193" cy="523220"/>
          </a:xfrm>
        </p:grpSpPr>
        <p:sp>
          <p:nvSpPr>
            <p:cNvPr id="20" name="PA_椭圆 43">
              <a:extLst>
                <a:ext uri="{FF2B5EF4-FFF2-40B4-BE49-F238E27FC236}">
                  <a16:creationId xmlns:a16="http://schemas.microsoft.com/office/drawing/2014/main" id="{9FB102E9-A525-4936-9877-8F0B0FB21C65}"/>
                </a:ext>
              </a:extLst>
            </p:cNvPr>
            <p:cNvSpPr>
              <a:spLocks noChangeArrowheads="1"/>
            </p:cNvSpPr>
            <p:nvPr>
              <p:custDataLst>
                <p:tags r:id="rId8"/>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文本框 48">
              <a:extLst>
                <a:ext uri="{FF2B5EF4-FFF2-40B4-BE49-F238E27FC236}">
                  <a16:creationId xmlns:a16="http://schemas.microsoft.com/office/drawing/2014/main" id="{CC7D05D4-6584-4852-B083-AE88CA54FCF5}"/>
                </a:ext>
              </a:extLst>
            </p:cNvPr>
            <p:cNvSpPr>
              <a:spLocks noChangeArrowheads="1"/>
            </p:cNvSpPr>
            <p:nvPr>
              <p:custDataLst>
                <p:tags r:id="rId9"/>
              </p:custDataLst>
            </p:nvPr>
          </p:nvSpPr>
          <p:spPr bwMode="auto">
            <a:xfrm>
              <a:off x="1217628" y="2843868"/>
              <a:ext cx="4305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对客户</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服务器系统建模：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2" name="文本框 21">
              <a:extLst>
                <a:ext uri="{FF2B5EF4-FFF2-40B4-BE49-F238E27FC236}">
                  <a16:creationId xmlns:a16="http://schemas.microsoft.com/office/drawing/2014/main" id="{9A259CEC-2EED-4C42-B024-1D25FF2E95E1}"/>
                </a:ext>
              </a:extLst>
            </p:cNvPr>
            <p:cNvSpPr txBox="1"/>
            <p:nvPr/>
          </p:nvSpPr>
          <p:spPr>
            <a:xfrm>
              <a:off x="773906" y="2944891"/>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endParaRPr lang="zh-CN" altLang="en-US" dirty="0">
                <a:solidFill>
                  <a:schemeClr val="bg1"/>
                </a:solidFill>
              </a:endParaRPr>
            </a:p>
          </p:txBody>
        </p:sp>
      </p:grpSp>
      <p:sp>
        <p:nvSpPr>
          <p:cNvPr id="2" name="文本框 1">
            <a:extLst>
              <a:ext uri="{FF2B5EF4-FFF2-40B4-BE49-F238E27FC236}">
                <a16:creationId xmlns:a16="http://schemas.microsoft.com/office/drawing/2014/main" id="{84F0331D-589C-4466-8066-6E27537C903E}"/>
              </a:ext>
            </a:extLst>
          </p:cNvPr>
          <p:cNvSpPr txBox="1"/>
          <p:nvPr/>
        </p:nvSpPr>
        <p:spPr>
          <a:xfrm>
            <a:off x="1100467" y="1714500"/>
            <a:ext cx="5343196" cy="1754326"/>
          </a:xfrm>
          <a:prstGeom prst="rect">
            <a:avLst/>
          </a:prstGeom>
          <a:noFill/>
        </p:spPr>
        <p:txBody>
          <a:bodyPr wrap="square" rtlCol="0">
            <a:spAutoFit/>
          </a:bodyPr>
          <a:lstStyle/>
          <a:p>
            <a:r>
              <a:rPr lang="zh-CN" altLang="en-US" dirty="0"/>
              <a:t>客户</a:t>
            </a:r>
            <a:r>
              <a:rPr lang="en-US" altLang="zh-CN" dirty="0"/>
              <a:t>/</a:t>
            </a:r>
            <a:r>
              <a:rPr lang="zh-CN" altLang="en-US" dirty="0"/>
              <a:t>服务器系统要求对客户</a:t>
            </a:r>
            <a:r>
              <a:rPr lang="en-US" altLang="zh-CN" dirty="0"/>
              <a:t>/</a:t>
            </a:r>
            <a:r>
              <a:rPr lang="zh-CN" altLang="en-US" dirty="0"/>
              <a:t>服务器间的网络连接及系统中的软件组件在结点上的物理分布进行设计。用部署图建模可以很好地表达。</a:t>
            </a:r>
            <a:endParaRPr lang="en-US" altLang="zh-CN" dirty="0"/>
          </a:p>
          <a:p>
            <a:r>
              <a:rPr lang="zh-CN" altLang="en-US" dirty="0"/>
              <a:t>客户</a:t>
            </a:r>
            <a:r>
              <a:rPr lang="en-US" altLang="zh-CN" dirty="0"/>
              <a:t>/</a:t>
            </a:r>
            <a:r>
              <a:rPr lang="zh-CN" altLang="en-US" dirty="0"/>
              <a:t>服务器系统是一种定安信息的分布式系统模型，它包含三层</a:t>
            </a:r>
            <a:r>
              <a:rPr lang="en-US" altLang="zh-CN" dirty="0"/>
              <a:t>B/S</a:t>
            </a:r>
            <a:r>
              <a:rPr lang="zh-CN" altLang="en-US" dirty="0"/>
              <a:t>结构和两层</a:t>
            </a:r>
            <a:r>
              <a:rPr lang="en-US" altLang="zh-CN" dirty="0"/>
              <a:t>C/S</a:t>
            </a:r>
            <a:r>
              <a:rPr lang="zh-CN" altLang="en-US" dirty="0"/>
              <a:t>结构。</a:t>
            </a:r>
            <a:endParaRPr lang="en-US" altLang="zh-CN" dirty="0"/>
          </a:p>
          <a:p>
            <a:r>
              <a:rPr lang="zh-CN" altLang="en-US" dirty="0"/>
              <a:t>如右图。</a:t>
            </a:r>
            <a:endParaRPr lang="en-US" altLang="zh-CN" dirty="0"/>
          </a:p>
        </p:txBody>
      </p:sp>
      <p:pic>
        <p:nvPicPr>
          <p:cNvPr id="5" name="图片 4">
            <a:extLst>
              <a:ext uri="{FF2B5EF4-FFF2-40B4-BE49-F238E27FC236}">
                <a16:creationId xmlns:a16="http://schemas.microsoft.com/office/drawing/2014/main" id="{6D9C5335-5BB9-49BC-B21B-EDA2D515B4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1463" y="1500643"/>
            <a:ext cx="5050631" cy="2013540"/>
          </a:xfrm>
          <a:prstGeom prst="rect">
            <a:avLst/>
          </a:prstGeom>
        </p:spPr>
      </p:pic>
      <p:grpSp>
        <p:nvGrpSpPr>
          <p:cNvPr id="27" name="组合 26">
            <a:extLst>
              <a:ext uri="{FF2B5EF4-FFF2-40B4-BE49-F238E27FC236}">
                <a16:creationId xmlns:a16="http://schemas.microsoft.com/office/drawing/2014/main" id="{1BEAE9B1-3A32-445B-A535-7A9B23814BC6}"/>
              </a:ext>
            </a:extLst>
          </p:cNvPr>
          <p:cNvGrpSpPr/>
          <p:nvPr/>
        </p:nvGrpSpPr>
        <p:grpSpPr>
          <a:xfrm>
            <a:off x="589261" y="3468826"/>
            <a:ext cx="4380429" cy="529286"/>
            <a:chOff x="706422" y="4034777"/>
            <a:chExt cx="4380429" cy="529286"/>
          </a:xfrm>
        </p:grpSpPr>
        <p:sp>
          <p:nvSpPr>
            <p:cNvPr id="28" name="PA_椭圆 44">
              <a:extLst>
                <a:ext uri="{FF2B5EF4-FFF2-40B4-BE49-F238E27FC236}">
                  <a16:creationId xmlns:a16="http://schemas.microsoft.com/office/drawing/2014/main" id="{B23AB32B-8B30-4F62-9FAD-A961CFE8DB6E}"/>
                </a:ext>
              </a:extLst>
            </p:cNvPr>
            <p:cNvSpPr>
              <a:spLocks noChangeArrowheads="1"/>
            </p:cNvSpPr>
            <p:nvPr>
              <p:custDataLst>
                <p:tags r:id="rId6"/>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文本框 49">
              <a:extLst>
                <a:ext uri="{FF2B5EF4-FFF2-40B4-BE49-F238E27FC236}">
                  <a16:creationId xmlns:a16="http://schemas.microsoft.com/office/drawing/2014/main" id="{47BDDBD3-1908-4F1D-AAFE-823C8497C645}"/>
                </a:ext>
              </a:extLst>
            </p:cNvPr>
            <p:cNvSpPr>
              <a:spLocks noChangeArrowheads="1"/>
            </p:cNvSpPr>
            <p:nvPr>
              <p:custDataLst>
                <p:tags r:id="rId7"/>
              </p:custDataLst>
            </p:nvPr>
          </p:nvSpPr>
          <p:spPr bwMode="auto">
            <a:xfrm>
              <a:off x="1213675" y="4034777"/>
              <a:ext cx="3873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对全分布式系统建模：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0" name="文本框 29">
              <a:extLst>
                <a:ext uri="{FF2B5EF4-FFF2-40B4-BE49-F238E27FC236}">
                  <a16:creationId xmlns:a16="http://schemas.microsoft.com/office/drawing/2014/main" id="{ECCF064A-D2A4-4A84-8B3A-08C0D3E49678}"/>
                </a:ext>
              </a:extLst>
            </p:cNvPr>
            <p:cNvSpPr txBox="1"/>
            <p:nvPr/>
          </p:nvSpPr>
          <p:spPr>
            <a:xfrm>
              <a:off x="773906" y="4155559"/>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3</a:t>
              </a:r>
              <a:endParaRPr lang="zh-CN" altLang="en-US" dirty="0">
                <a:solidFill>
                  <a:schemeClr val="bg1"/>
                </a:solidFill>
              </a:endParaRPr>
            </a:p>
          </p:txBody>
        </p:sp>
      </p:grpSp>
      <p:sp>
        <p:nvSpPr>
          <p:cNvPr id="6" name="文本框 5">
            <a:extLst>
              <a:ext uri="{FF2B5EF4-FFF2-40B4-BE49-F238E27FC236}">
                <a16:creationId xmlns:a16="http://schemas.microsoft.com/office/drawing/2014/main" id="{9DC11898-17FF-48A9-AE12-645A1E5C8DCC}"/>
              </a:ext>
            </a:extLst>
          </p:cNvPr>
          <p:cNvSpPr txBox="1"/>
          <p:nvPr/>
        </p:nvSpPr>
        <p:spPr>
          <a:xfrm>
            <a:off x="1150144" y="3958940"/>
            <a:ext cx="10521950" cy="2585323"/>
          </a:xfrm>
          <a:prstGeom prst="rect">
            <a:avLst/>
          </a:prstGeom>
          <a:noFill/>
        </p:spPr>
        <p:txBody>
          <a:bodyPr wrap="square" rtlCol="0">
            <a:spAutoFit/>
          </a:bodyPr>
          <a:lstStyle/>
          <a:p>
            <a:r>
              <a:rPr lang="zh-CN" altLang="en-US" dirty="0"/>
              <a:t>全分布式系统通常由多级服务器构成，一般存在着多种版本的软件组件，其中一些版本的组件甚至可以在结点间迁移。这样的系统的拓扑结构不断变化，可以用部署图可视化系统当前的拓扑结构及组件的分布情况，并推断拓扑结构变化的影响。</a:t>
            </a:r>
            <a:endParaRPr lang="en-US" altLang="zh-CN" dirty="0"/>
          </a:p>
          <a:p>
            <a:r>
              <a:rPr lang="zh-CN" altLang="en-US" dirty="0"/>
              <a:t>绘制系统部署图有以下步骤：</a:t>
            </a:r>
            <a:endParaRPr lang="en-US" altLang="zh-CN" dirty="0"/>
          </a:p>
          <a:p>
            <a:pPr marL="342900" indent="-342900">
              <a:buFont typeface="+mj-lt"/>
              <a:buAutoNum type="arabicPeriod"/>
            </a:pPr>
            <a:r>
              <a:rPr lang="zh-CN" altLang="en-US" dirty="0"/>
              <a:t>对系统中的结点建模；</a:t>
            </a:r>
            <a:endParaRPr lang="en-US" altLang="zh-CN" dirty="0"/>
          </a:p>
          <a:p>
            <a:pPr marL="342900" indent="-342900">
              <a:buFont typeface="+mj-lt"/>
              <a:buAutoNum type="arabicPeriod"/>
            </a:pPr>
            <a:r>
              <a:rPr lang="zh-CN" altLang="en-US" dirty="0"/>
              <a:t>对结点间的关系建模；</a:t>
            </a:r>
            <a:endParaRPr lang="en-US" altLang="zh-CN" dirty="0"/>
          </a:p>
          <a:p>
            <a:pPr marL="342900" indent="-342900">
              <a:buFont typeface="+mj-lt"/>
              <a:buAutoNum type="arabicPeriod"/>
            </a:pPr>
            <a:r>
              <a:rPr lang="zh-CN" altLang="en-US" dirty="0"/>
              <a:t>对结点中的组件建模，这些组件来自构件图；</a:t>
            </a:r>
            <a:endParaRPr lang="en-US" altLang="zh-CN" dirty="0"/>
          </a:p>
          <a:p>
            <a:pPr marL="342900" indent="-342900">
              <a:buFont typeface="+mj-lt"/>
              <a:buAutoNum type="arabicPeriod"/>
            </a:pPr>
            <a:r>
              <a:rPr lang="zh-CN" altLang="en-US" dirty="0"/>
              <a:t>对组件间的关系建模</a:t>
            </a:r>
            <a:endParaRPr lang="en-US" altLang="zh-CN" dirty="0"/>
          </a:p>
          <a:p>
            <a:pPr marL="342900" indent="-342900">
              <a:buFont typeface="+mj-lt"/>
              <a:buAutoNum type="arabicPeriod"/>
            </a:pPr>
            <a:r>
              <a:rPr lang="zh-CN" altLang="en-US" dirty="0"/>
              <a:t>对建模的结果进行精化和细化。</a:t>
            </a:r>
            <a:endParaRPr lang="en-US" altLang="zh-CN" dirty="0"/>
          </a:p>
        </p:txBody>
      </p:sp>
    </p:spTree>
    <p:extLst>
      <p:ext uri="{BB962C8B-B14F-4D97-AF65-F5344CB8AC3E}">
        <p14:creationId xmlns:p14="http://schemas.microsoft.com/office/powerpoint/2010/main" val="1561942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250"/>
                                        </p:tgtEl>
                                        <p:attrNameLst>
                                          <p:attrName>style.visibility</p:attrName>
                                        </p:attrNameLst>
                                      </p:cBhvr>
                                      <p:to>
                                        <p:strVal val="visible"/>
                                      </p:to>
                                    </p:set>
                                    <p:anim to="" calcmode="lin" valueType="num">
                                      <p:cBhvr>
                                        <p:cTn id="7" dur="700" fill="hold">
                                          <p:stCondLst>
                                            <p:cond delay="0"/>
                                          </p:stCondLst>
                                        </p:cTn>
                                        <p:tgtEl>
                                          <p:spTgt spid="53250"/>
                                        </p:tgtEl>
                                        <p:attrNameLst>
                                          <p:attrName>ppt_x</p:attrName>
                                        </p:attrNameLst>
                                      </p:cBhvr>
                                      <p:tavLst>
                                        <p:tav tm="0" fmla="#ppt_x+#ppt_w*1.2*((1.5-1.5*$)^3-(1.5-1.5*$)^2)">
                                          <p:val>
                                            <p:strVal val="0"/>
                                          </p:val>
                                        </p:tav>
                                        <p:tav tm="100000">
                                          <p:val>
                                            <p:strVal val="1"/>
                                          </p:val>
                                        </p:tav>
                                      </p:tavLst>
                                    </p:anim>
                                    <p:anim to="" calcmode="lin" valueType="num">
                                      <p:cBhvr>
                                        <p:cTn id="8" dur="700" fill="hold">
                                          <p:stCondLst>
                                            <p:cond delay="0"/>
                                          </p:stCondLst>
                                        </p:cTn>
                                        <p:tgtEl>
                                          <p:spTgt spid="53250"/>
                                        </p:tgtEl>
                                        <p:attrNameLst>
                                          <p:attrName>ppt_h</p:attrName>
                                        </p:attrNameLst>
                                      </p:cBhvr>
                                      <p:tavLst>
                                        <p:tav tm="0" fmla="#ppt_h/2*($)^6">
                                          <p:val>
                                            <p:strVal val="0"/>
                                          </p:val>
                                        </p:tav>
                                        <p:tav tm="50000" fmla="#ppt_h-#ppt_h/2*(2-$)^6">
                                          <p:val>
                                            <p:strVal val="1"/>
                                          </p:val>
                                        </p:tav>
                                        <p:tav tm="100000">
                                          <p:val>
                                            <p:strVal val="2"/>
                                          </p:val>
                                        </p:tav>
                                      </p:tavLst>
                                    </p:anim>
                                    <p:anim to="" calcmode="lin" valueType="num">
                                      <p:cBhvr>
                                        <p:cTn id="9" dur="700" fill="hold">
                                          <p:stCondLst>
                                            <p:cond delay="0"/>
                                          </p:stCondLst>
                                        </p:cTn>
                                        <p:tgtEl>
                                          <p:spTgt spid="53250"/>
                                        </p:tgtEl>
                                        <p:attrNameLst>
                                          <p:attrName>ppt_w</p:attrName>
                                        </p:attrNameLst>
                                      </p:cBhvr>
                                      <p:tavLst>
                                        <p:tav tm="0" fmla="#ppt_w/2*($)^6">
                                          <p:val>
                                            <p:strVal val="0"/>
                                          </p:val>
                                        </p:tav>
                                        <p:tav tm="50000" fmla="#ppt_w-#ppt_w/2*(2-$)^6">
                                          <p:val>
                                            <p:strVal val="1"/>
                                          </p:val>
                                        </p:tav>
                                        <p:tav tm="100000">
                                          <p:val>
                                            <p:strVal val="2"/>
                                          </p:val>
                                        </p:tav>
                                      </p:tavLst>
                                    </p:anim>
                                  </p:childTnLst>
                                </p:cTn>
                              </p:par>
                              <p:par>
                                <p:cTn id="10" presetID="0" presetClass="entr" presetSubtype="0" fill="hold" grpId="0" nodeType="withEffect">
                                  <p:stCondLst>
                                    <p:cond delay="0"/>
                                  </p:stCondLst>
                                  <p:iterate type="lt">
                                    <p:tmPct val="10000"/>
                                  </p:iterate>
                                  <p:childTnLst>
                                    <p:set>
                                      <p:cBhvr>
                                        <p:cTn id="11" dur="700" fill="hold">
                                          <p:stCondLst>
                                            <p:cond delay="0"/>
                                          </p:stCondLst>
                                        </p:cTn>
                                        <p:tgtEl>
                                          <p:spTgt spid="53251"/>
                                        </p:tgtEl>
                                        <p:attrNameLst>
                                          <p:attrName>style.visibility</p:attrName>
                                        </p:attrNameLst>
                                      </p:cBhvr>
                                      <p:to>
                                        <p:strVal val="visible"/>
                                      </p:to>
                                    </p:set>
                                    <p:anim to="" calcmode="lin" valueType="num">
                                      <p:cBhvr>
                                        <p:cTn id="12" dur="700" fill="hold">
                                          <p:stCondLst>
                                            <p:cond delay="0"/>
                                          </p:stCondLst>
                                        </p:cTn>
                                        <p:tgtEl>
                                          <p:spTgt spid="53251"/>
                                        </p:tgtEl>
                                        <p:attrNameLst>
                                          <p:attrName>ppt_x</p:attrName>
                                        </p:attrNameLst>
                                      </p:cBhvr>
                                      <p:tavLst>
                                        <p:tav tm="0" fmla="#ppt_x+#ppt_w*1.2*((1.5-1.5*$)^3-(1.5-1.5*$)^2)">
                                          <p:val>
                                            <p:strVal val="0"/>
                                          </p:val>
                                        </p:tav>
                                        <p:tav tm="100000">
                                          <p:val>
                                            <p:strVal val="1"/>
                                          </p:val>
                                        </p:tav>
                                      </p:tavLst>
                                    </p:anim>
                                    <p:anim to="" calcmode="lin" valueType="num">
                                      <p:cBhvr>
                                        <p:cTn id="13" dur="700" fill="hold">
                                          <p:stCondLst>
                                            <p:cond delay="0"/>
                                          </p:stCondLst>
                                        </p:cTn>
                                        <p:tgtEl>
                                          <p:spTgt spid="53251"/>
                                        </p:tgtEl>
                                        <p:attrNameLst>
                                          <p:attrName>ppt_h</p:attrName>
                                        </p:attrNameLst>
                                      </p:cBhvr>
                                      <p:tavLst>
                                        <p:tav tm="0" fmla="#ppt_h/2*($)^6">
                                          <p:val>
                                            <p:strVal val="0"/>
                                          </p:val>
                                        </p:tav>
                                        <p:tav tm="50000" fmla="#ppt_h-#ppt_h/2*(2-$)^6">
                                          <p:val>
                                            <p:strVal val="1"/>
                                          </p:val>
                                        </p:tav>
                                        <p:tav tm="100000">
                                          <p:val>
                                            <p:strVal val="2"/>
                                          </p:val>
                                        </p:tav>
                                      </p:tavLst>
                                    </p:anim>
                                    <p:anim to="" calcmode="lin" valueType="num">
                                      <p:cBhvr>
                                        <p:cTn id="14" dur="700" fill="hold">
                                          <p:stCondLst>
                                            <p:cond delay="0"/>
                                          </p:stCondLst>
                                        </p:cTn>
                                        <p:tgtEl>
                                          <p:spTgt spid="53251"/>
                                        </p:tgtEl>
                                        <p:attrNameLst>
                                          <p:attrName>ppt_w</p:attrName>
                                        </p:attrNameLst>
                                      </p:cBhvr>
                                      <p:tavLst>
                                        <p:tav tm="0" fmla="#ppt_w/2*($)^6">
                                          <p:val>
                                            <p:strVal val="0"/>
                                          </p:val>
                                        </p:tav>
                                        <p:tav tm="50000" fmla="#ppt_w-#ppt_w/2*(2-$)^6">
                                          <p:val>
                                            <p:strVal val="1"/>
                                          </p:val>
                                        </p:tav>
                                        <p:tav tm="100000">
                                          <p:val>
                                            <p:strVal val="2"/>
                                          </p:val>
                                        </p:tav>
                                      </p:tavLst>
                                    </p:anim>
                                  </p:childTnLst>
                                </p:cTn>
                              </p:par>
                              <p:par>
                                <p:cTn id="15" presetID="0" presetClass="entr" presetSubtype="0" fill="hold" grpId="0" nodeType="withEffect">
                                  <p:stCondLst>
                                    <p:cond delay="0"/>
                                  </p:stCondLst>
                                  <p:iterate type="lt">
                                    <p:tmPct val="10000"/>
                                  </p:iterate>
                                  <p:childTnLst>
                                    <p:set>
                                      <p:cBhvr>
                                        <p:cTn id="16" dur="700" fill="hold">
                                          <p:stCondLst>
                                            <p:cond delay="0"/>
                                          </p:stCondLst>
                                        </p:cTn>
                                        <p:tgtEl>
                                          <p:spTgt spid="53252"/>
                                        </p:tgtEl>
                                        <p:attrNameLst>
                                          <p:attrName>style.visibility</p:attrName>
                                        </p:attrNameLst>
                                      </p:cBhvr>
                                      <p:to>
                                        <p:strVal val="visible"/>
                                      </p:to>
                                    </p:set>
                                    <p:anim to="" calcmode="lin" valueType="num">
                                      <p:cBhvr>
                                        <p:cTn id="17" dur="700" fill="hold">
                                          <p:stCondLst>
                                            <p:cond delay="0"/>
                                          </p:stCondLst>
                                        </p:cTn>
                                        <p:tgtEl>
                                          <p:spTgt spid="53252"/>
                                        </p:tgtEl>
                                        <p:attrNameLst>
                                          <p:attrName>ppt_x</p:attrName>
                                        </p:attrNameLst>
                                      </p:cBhvr>
                                      <p:tavLst>
                                        <p:tav tm="0" fmla="#ppt_x+#ppt_w*1.2*((1.5-1.5*$)^3-(1.5-1.5*$)^2)">
                                          <p:val>
                                            <p:strVal val="0"/>
                                          </p:val>
                                        </p:tav>
                                        <p:tav tm="100000">
                                          <p:val>
                                            <p:strVal val="1"/>
                                          </p:val>
                                        </p:tav>
                                      </p:tavLst>
                                    </p:anim>
                                    <p:anim to="" calcmode="lin" valueType="num">
                                      <p:cBhvr>
                                        <p:cTn id="18" dur="700" fill="hold">
                                          <p:stCondLst>
                                            <p:cond delay="0"/>
                                          </p:stCondLst>
                                        </p:cTn>
                                        <p:tgtEl>
                                          <p:spTgt spid="53252"/>
                                        </p:tgtEl>
                                        <p:attrNameLst>
                                          <p:attrName>ppt_h</p:attrName>
                                        </p:attrNameLst>
                                      </p:cBhvr>
                                      <p:tavLst>
                                        <p:tav tm="0" fmla="#ppt_h/2*($)^6">
                                          <p:val>
                                            <p:strVal val="0"/>
                                          </p:val>
                                        </p:tav>
                                        <p:tav tm="50000" fmla="#ppt_h-#ppt_h/2*(2-$)^6">
                                          <p:val>
                                            <p:strVal val="1"/>
                                          </p:val>
                                        </p:tav>
                                        <p:tav tm="100000">
                                          <p:val>
                                            <p:strVal val="2"/>
                                          </p:val>
                                        </p:tav>
                                      </p:tavLst>
                                    </p:anim>
                                    <p:anim to="" calcmode="lin" valueType="num">
                                      <p:cBhvr>
                                        <p:cTn id="19" dur="700" fill="hold">
                                          <p:stCondLst>
                                            <p:cond delay="0"/>
                                          </p:stCondLst>
                                        </p:cTn>
                                        <p:tgtEl>
                                          <p:spTgt spid="53252"/>
                                        </p:tgtEl>
                                        <p:attrNameLst>
                                          <p:attrName>ppt_w</p:attrName>
                                        </p:attrNameLst>
                                      </p:cBhvr>
                                      <p:tavLst>
                                        <p:tav tm="0" fmla="#ppt_w/2*($)^6">
                                          <p:val>
                                            <p:strVal val="0"/>
                                          </p:val>
                                        </p:tav>
                                        <p:tav tm="50000" fmla="#ppt_w-#ppt_w/2*(2-$)^6">
                                          <p:val>
                                            <p:strVal val="1"/>
                                          </p:val>
                                        </p:tav>
                                        <p:tav tm="100000">
                                          <p:val>
                                            <p:strVal val="2"/>
                                          </p:val>
                                        </p:tav>
                                      </p:tavLst>
                                    </p:anim>
                                  </p:childTnLst>
                                </p:cTn>
                              </p:par>
                              <p:par>
                                <p:cTn id="20" presetID="0" presetClass="entr" presetSubtype="0" fill="hold" grpId="0" nodeType="withEffect">
                                  <p:stCondLst>
                                    <p:cond delay="0"/>
                                  </p:stCondLst>
                                  <p:iterate type="lt">
                                    <p:tmPct val="10000"/>
                                  </p:iterate>
                                  <p:childTnLst>
                                    <p:set>
                                      <p:cBhvr>
                                        <p:cTn id="21" dur="700" fill="hold">
                                          <p:stCondLst>
                                            <p:cond delay="0"/>
                                          </p:stCondLst>
                                        </p:cTn>
                                        <p:tgtEl>
                                          <p:spTgt spid="53253"/>
                                        </p:tgtEl>
                                        <p:attrNameLst>
                                          <p:attrName>style.visibility</p:attrName>
                                        </p:attrNameLst>
                                      </p:cBhvr>
                                      <p:to>
                                        <p:strVal val="visible"/>
                                      </p:to>
                                    </p:set>
                                    <p:anim to="" calcmode="lin" valueType="num">
                                      <p:cBhvr>
                                        <p:cTn id="22" dur="700" fill="hold">
                                          <p:stCondLst>
                                            <p:cond delay="0"/>
                                          </p:stCondLst>
                                        </p:cTn>
                                        <p:tgtEl>
                                          <p:spTgt spid="53253"/>
                                        </p:tgtEl>
                                        <p:attrNameLst>
                                          <p:attrName>ppt_x</p:attrName>
                                        </p:attrNameLst>
                                      </p:cBhvr>
                                      <p:tavLst>
                                        <p:tav tm="0" fmla="#ppt_x+#ppt_w*1.2*((1.5-1.5*$)^3-(1.5-1.5*$)^2)">
                                          <p:val>
                                            <p:strVal val="0"/>
                                          </p:val>
                                        </p:tav>
                                        <p:tav tm="100000">
                                          <p:val>
                                            <p:strVal val="1"/>
                                          </p:val>
                                        </p:tav>
                                      </p:tavLst>
                                    </p:anim>
                                    <p:anim to="" calcmode="lin" valueType="num">
                                      <p:cBhvr>
                                        <p:cTn id="23" dur="700" fill="hold">
                                          <p:stCondLst>
                                            <p:cond delay="0"/>
                                          </p:stCondLst>
                                        </p:cTn>
                                        <p:tgtEl>
                                          <p:spTgt spid="53253"/>
                                        </p:tgtEl>
                                        <p:attrNameLst>
                                          <p:attrName>ppt_h</p:attrName>
                                        </p:attrNameLst>
                                      </p:cBhvr>
                                      <p:tavLst>
                                        <p:tav tm="0" fmla="#ppt_h/2*($)^6">
                                          <p:val>
                                            <p:strVal val="0"/>
                                          </p:val>
                                        </p:tav>
                                        <p:tav tm="50000" fmla="#ppt_h-#ppt_h/2*(2-$)^6">
                                          <p:val>
                                            <p:strVal val="1"/>
                                          </p:val>
                                        </p:tav>
                                        <p:tav tm="100000">
                                          <p:val>
                                            <p:strVal val="2"/>
                                          </p:val>
                                        </p:tav>
                                      </p:tavLst>
                                    </p:anim>
                                    <p:anim to="" calcmode="lin" valueType="num">
                                      <p:cBhvr>
                                        <p:cTn id="24" dur="700" fill="hold">
                                          <p:stCondLst>
                                            <p:cond delay="0"/>
                                          </p:stCondLst>
                                        </p:cTn>
                                        <p:tgtEl>
                                          <p:spTgt spid="53253"/>
                                        </p:tgtEl>
                                        <p:attrNameLst>
                                          <p:attrName>ppt_w</p:attrName>
                                        </p:attrNameLst>
                                      </p:cBhvr>
                                      <p:tavLst>
                                        <p:tav tm="0" fmla="#ppt_w/2*($)^6">
                                          <p:val>
                                            <p:strVal val="0"/>
                                          </p:val>
                                        </p:tav>
                                        <p:tav tm="50000" fmla="#ppt_w-#ppt_w/2*(2-$)^6">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3254"/>
                                        </p:tgtEl>
                                        <p:attrNameLst>
                                          <p:attrName>style.visibility</p:attrName>
                                        </p:attrNameLst>
                                      </p:cBhvr>
                                      <p:to>
                                        <p:strVal val="visible"/>
                                      </p:to>
                                    </p:set>
                                    <p:anim to="" calcmode="lin" valueType="num">
                                      <p:cBhvr>
                                        <p:cTn id="27" dur="700" fill="hold">
                                          <p:stCondLst>
                                            <p:cond delay="0"/>
                                          </p:stCondLst>
                                        </p:cTn>
                                        <p:tgtEl>
                                          <p:spTgt spid="53254"/>
                                        </p:tgtEl>
                                        <p:attrNameLst>
                                          <p:attrName>ppt_x</p:attrName>
                                        </p:attrNameLst>
                                      </p:cBhvr>
                                      <p:tavLst>
                                        <p:tav tm="0" fmla="#ppt_x+#ppt_w*1.2*((1.5-1.5*$)^3-(1.5-1.5*$)^2)">
                                          <p:val>
                                            <p:strVal val="0"/>
                                          </p:val>
                                        </p:tav>
                                        <p:tav tm="100000">
                                          <p:val>
                                            <p:strVal val="1"/>
                                          </p:val>
                                        </p:tav>
                                      </p:tavLst>
                                    </p:anim>
                                    <p:anim to="" calcmode="lin" valueType="num">
                                      <p:cBhvr>
                                        <p:cTn id="28" dur="700" fill="hold">
                                          <p:stCondLst>
                                            <p:cond delay="0"/>
                                          </p:stCondLst>
                                        </p:cTn>
                                        <p:tgtEl>
                                          <p:spTgt spid="53254"/>
                                        </p:tgtEl>
                                        <p:attrNameLst>
                                          <p:attrName>ppt_h</p:attrName>
                                        </p:attrNameLst>
                                      </p:cBhvr>
                                      <p:tavLst>
                                        <p:tav tm="0" fmla="#ppt_h/2*($)^6">
                                          <p:val>
                                            <p:strVal val="0"/>
                                          </p:val>
                                        </p:tav>
                                        <p:tav tm="50000" fmla="#ppt_h-#ppt_h/2*(2-$)^6">
                                          <p:val>
                                            <p:strVal val="1"/>
                                          </p:val>
                                        </p:tav>
                                        <p:tav tm="100000">
                                          <p:val>
                                            <p:strVal val="2"/>
                                          </p:val>
                                        </p:tav>
                                      </p:tavLst>
                                    </p:anim>
                                    <p:anim to="" calcmode="lin" valueType="num">
                                      <p:cBhvr>
                                        <p:cTn id="29" dur="700" fill="hold">
                                          <p:stCondLst>
                                            <p:cond delay="0"/>
                                          </p:stCondLst>
                                        </p:cTn>
                                        <p:tgtEl>
                                          <p:spTgt spid="53254"/>
                                        </p:tgtEl>
                                        <p:attrNameLst>
                                          <p:attrName>ppt_w</p:attrName>
                                        </p:attrNameLst>
                                      </p:cBhvr>
                                      <p:tavLst>
                                        <p:tav tm="0" fmla="#ppt_w/2*($)^6">
                                          <p:val>
                                            <p:strVal val="0"/>
                                          </p:val>
                                        </p:tav>
                                        <p:tav tm="50000" fmla="#ppt_w-#ppt_w/2*(2-$)^6">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53251" grpId="0" animBg="1"/>
      <p:bldP spid="53252" grpId="0" animBg="1"/>
      <p:bldP spid="53253" grpId="0" animBg="1"/>
      <p:bldP spid="53254"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7"/>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7AE5B88-8439-4753-9F55-ABC413DAA8CB}"/>
              </a:ext>
            </a:extLst>
          </p:cNvPr>
          <p:cNvGrpSpPr/>
          <p:nvPr/>
        </p:nvGrpSpPr>
        <p:grpSpPr>
          <a:xfrm>
            <a:off x="598988" y="2008853"/>
            <a:ext cx="4165600" cy="3967162"/>
            <a:chOff x="1298575" y="1335088"/>
            <a:chExt cx="4165600" cy="3967162"/>
          </a:xfrm>
        </p:grpSpPr>
        <p:sp>
          <p:nvSpPr>
            <p:cNvPr id="55298" name="PA_任意多边形 10">
              <a:extLst>
                <a:ext uri="{FF2B5EF4-FFF2-40B4-BE49-F238E27FC236}">
                  <a16:creationId xmlns:a16="http://schemas.microsoft.com/office/drawing/2014/main" id="{2689633E-0662-4EA6-8421-E9497506BCB9}"/>
                </a:ext>
              </a:extLst>
            </p:cNvPr>
            <p:cNvSpPr>
              <a:spLocks/>
            </p:cNvSpPr>
            <p:nvPr>
              <p:custDataLst>
                <p:tags r:id="rId21"/>
              </p:custDataLst>
            </p:nvPr>
          </p:nvSpPr>
          <p:spPr bwMode="auto">
            <a:xfrm rot="-7168152">
              <a:off x="1146175"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299" name="PA_任意多边形 11">
              <a:extLst>
                <a:ext uri="{FF2B5EF4-FFF2-40B4-BE49-F238E27FC236}">
                  <a16:creationId xmlns:a16="http://schemas.microsoft.com/office/drawing/2014/main" id="{A97AB2A7-71E8-455F-B4A7-43258A9A23D0}"/>
                </a:ext>
              </a:extLst>
            </p:cNvPr>
            <p:cNvSpPr>
              <a:spLocks/>
            </p:cNvSpPr>
            <p:nvPr>
              <p:custDataLst>
                <p:tags r:id="rId22"/>
              </p:custDataLst>
            </p:nvPr>
          </p:nvSpPr>
          <p:spPr bwMode="auto">
            <a:xfrm rot="7168152" flipH="1">
              <a:off x="3568700"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0" name="PA_任意多边形 8">
              <a:extLst>
                <a:ext uri="{FF2B5EF4-FFF2-40B4-BE49-F238E27FC236}">
                  <a16:creationId xmlns:a16="http://schemas.microsoft.com/office/drawing/2014/main" id="{47664A54-C407-4B0A-8450-04B63B5998E5}"/>
                </a:ext>
              </a:extLst>
            </p:cNvPr>
            <p:cNvSpPr>
              <a:spLocks/>
            </p:cNvSpPr>
            <p:nvPr>
              <p:custDataLst>
                <p:tags r:id="rId23"/>
              </p:custDataLst>
            </p:nvPr>
          </p:nvSpPr>
          <p:spPr bwMode="auto">
            <a:xfrm>
              <a:off x="2355850" y="1335088"/>
              <a:ext cx="2046288" cy="1744662"/>
            </a:xfrm>
            <a:custGeom>
              <a:avLst/>
              <a:gdLst>
                <a:gd name="T0" fmla="*/ 505061 w 2908954"/>
                <a:gd name="T1" fmla="*/ 0 h 2477358"/>
                <a:gd name="T2" fmla="*/ 588782 w 2908954"/>
                <a:gd name="T3" fmla="*/ 34797 h 2477358"/>
                <a:gd name="T4" fmla="*/ 600913 w 2908954"/>
                <a:gd name="T5" fmla="*/ 49551 h 2477358"/>
                <a:gd name="T6" fmla="*/ 590838 w 2908954"/>
                <a:gd name="T7" fmla="*/ 32121 h 2477358"/>
                <a:gd name="T8" fmla="*/ 590844 w 2908954"/>
                <a:gd name="T9" fmla="*/ 32125 h 2477358"/>
                <a:gd name="T10" fmla="*/ 1012573 w 2908954"/>
                <a:gd name="T11" fmla="*/ 761725 h 2477358"/>
                <a:gd name="T12" fmla="*/ 833327 w 2908954"/>
                <a:gd name="T13" fmla="*/ 865279 h 2477358"/>
                <a:gd name="T14" fmla="*/ 829595 w 2908954"/>
                <a:gd name="T15" fmla="*/ 860274 h 2477358"/>
                <a:gd name="T16" fmla="*/ 505063 w 2908954"/>
                <a:gd name="T17" fmla="*/ 706703 h 2477358"/>
                <a:gd name="T18" fmla="*/ 180531 w 2908954"/>
                <a:gd name="T19" fmla="*/ 860274 h 2477358"/>
                <a:gd name="T20" fmla="*/ 179741 w 2908954"/>
                <a:gd name="T21" fmla="*/ 861334 h 2477358"/>
                <a:gd name="T22" fmla="*/ 0 w 2908954"/>
                <a:gd name="T23" fmla="*/ 757494 h 2477358"/>
                <a:gd name="T24" fmla="*/ 409220 w 2908954"/>
                <a:gd name="T25" fmla="*/ 49538 h 2477358"/>
                <a:gd name="T26" fmla="*/ 421341 w 2908954"/>
                <a:gd name="T27" fmla="*/ 34797 h 2477358"/>
                <a:gd name="T28" fmla="*/ 505061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1" name="PA_椭圆 9">
              <a:extLst>
                <a:ext uri="{FF2B5EF4-FFF2-40B4-BE49-F238E27FC236}">
                  <a16:creationId xmlns:a16="http://schemas.microsoft.com/office/drawing/2014/main" id="{2EC690EB-C54E-4619-BE15-BE1ADF461D2D}"/>
                </a:ext>
              </a:extLst>
            </p:cNvPr>
            <p:cNvSpPr>
              <a:spLocks noChangeArrowheads="1"/>
            </p:cNvSpPr>
            <p:nvPr>
              <p:custDataLst>
                <p:tags r:id="rId24"/>
              </p:custDataLst>
            </p:nvPr>
          </p:nvSpPr>
          <p:spPr bwMode="auto">
            <a:xfrm>
              <a:off x="2630488" y="2841625"/>
              <a:ext cx="1497012" cy="1497013"/>
            </a:xfrm>
            <a:prstGeom prst="ellipse">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5305" name="PA_矩形 33">
            <a:extLst>
              <a:ext uri="{FF2B5EF4-FFF2-40B4-BE49-F238E27FC236}">
                <a16:creationId xmlns:a16="http://schemas.microsoft.com/office/drawing/2014/main" id="{AB69E761-D109-4ADF-87D3-5D3896571007}"/>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6" name="PA_矩形 34">
            <a:extLst>
              <a:ext uri="{FF2B5EF4-FFF2-40B4-BE49-F238E27FC236}">
                <a16:creationId xmlns:a16="http://schemas.microsoft.com/office/drawing/2014/main" id="{7C6226CF-F249-4D3F-9D29-0D60D6C1B24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7" name="PA_矩形 35">
            <a:extLst>
              <a:ext uri="{FF2B5EF4-FFF2-40B4-BE49-F238E27FC236}">
                <a16:creationId xmlns:a16="http://schemas.microsoft.com/office/drawing/2014/main" id="{5CA48E4C-91E7-4825-8388-9AF01D944824}"/>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8" name="PA_矩形 36">
            <a:extLst>
              <a:ext uri="{FF2B5EF4-FFF2-40B4-BE49-F238E27FC236}">
                <a16:creationId xmlns:a16="http://schemas.microsoft.com/office/drawing/2014/main" id="{97E80D60-09AD-4C2A-B791-18BFED19C1C0}"/>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9" name="PA_矩形 37">
            <a:extLst>
              <a:ext uri="{FF2B5EF4-FFF2-40B4-BE49-F238E27FC236}">
                <a16:creationId xmlns:a16="http://schemas.microsoft.com/office/drawing/2014/main" id="{75CB1BE5-B9E4-498E-9632-7E8E31F857FB}"/>
              </a:ext>
            </a:extLst>
          </p:cNvPr>
          <p:cNvSpPr>
            <a:spLocks noChangeArrowheads="1"/>
          </p:cNvSpPr>
          <p:nvPr>
            <p:custDataLst>
              <p:tags r:id="rId5"/>
            </p:custDataLst>
          </p:nvPr>
        </p:nvSpPr>
        <p:spPr bwMode="auto">
          <a:xfrm>
            <a:off x="1538193" y="76200"/>
            <a:ext cx="50754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构件图</a:t>
            </a:r>
            <a:r>
              <a:rPr lang="en-US" altLang="zh-CN" dirty="0">
                <a:solidFill>
                  <a:srgbClr val="000000"/>
                </a:solidFill>
                <a:latin typeface="微软雅黑" panose="020B0503020204020204" pitchFamily="34" charset="-122"/>
                <a:sym typeface="微软雅黑" panose="020B0503020204020204" pitchFamily="34" charset="-122"/>
              </a:rPr>
              <a:t>(Component diagram)</a:t>
            </a:r>
            <a:endParaRPr lang="zh-CN" altLang="en-US" dirty="0">
              <a:solidFill>
                <a:srgbClr val="000000"/>
              </a:solidFill>
              <a:latin typeface="微软雅黑" panose="020B0503020204020204" pitchFamily="34" charset="-122"/>
              <a:sym typeface="微软雅黑" panose="020B0503020204020204" pitchFamily="34" charset="-122"/>
            </a:endParaRPr>
          </a:p>
        </p:txBody>
      </p:sp>
      <p:sp>
        <p:nvSpPr>
          <p:cNvPr id="55313" name="PA_椭圆 51">
            <a:extLst>
              <a:ext uri="{FF2B5EF4-FFF2-40B4-BE49-F238E27FC236}">
                <a16:creationId xmlns:a16="http://schemas.microsoft.com/office/drawing/2014/main" id="{2438E244-1916-45DB-BF22-71E37CA18EBD}"/>
              </a:ext>
            </a:extLst>
          </p:cNvPr>
          <p:cNvSpPr>
            <a:spLocks noChangeArrowheads="1"/>
          </p:cNvSpPr>
          <p:nvPr>
            <p:custDataLst>
              <p:tags r:id="rId6"/>
            </p:custDataLst>
          </p:nvPr>
        </p:nvSpPr>
        <p:spPr bwMode="auto">
          <a:xfrm>
            <a:off x="5237742" y="2006817"/>
            <a:ext cx="383419" cy="369979"/>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4" name="PA_椭圆 52">
            <a:extLst>
              <a:ext uri="{FF2B5EF4-FFF2-40B4-BE49-F238E27FC236}">
                <a16:creationId xmlns:a16="http://schemas.microsoft.com/office/drawing/2014/main" id="{BA2ED2D3-6197-40A0-B8DE-5456A0B98180}"/>
              </a:ext>
            </a:extLst>
          </p:cNvPr>
          <p:cNvSpPr>
            <a:spLocks noChangeArrowheads="1"/>
          </p:cNvSpPr>
          <p:nvPr>
            <p:custDataLst>
              <p:tags r:id="rId7"/>
            </p:custDataLst>
          </p:nvPr>
        </p:nvSpPr>
        <p:spPr bwMode="auto">
          <a:xfrm>
            <a:off x="5237742" y="3532911"/>
            <a:ext cx="364871" cy="369979"/>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5" name="PA_椭圆 53">
            <a:extLst>
              <a:ext uri="{FF2B5EF4-FFF2-40B4-BE49-F238E27FC236}">
                <a16:creationId xmlns:a16="http://schemas.microsoft.com/office/drawing/2014/main" id="{E078629E-D9F3-4AD6-A04B-EA6CA5538305}"/>
              </a:ext>
            </a:extLst>
          </p:cNvPr>
          <p:cNvSpPr>
            <a:spLocks noChangeArrowheads="1"/>
          </p:cNvSpPr>
          <p:nvPr>
            <p:custDataLst>
              <p:tags r:id="rId8"/>
            </p:custDataLst>
          </p:nvPr>
        </p:nvSpPr>
        <p:spPr bwMode="auto">
          <a:xfrm>
            <a:off x="5237742" y="4992883"/>
            <a:ext cx="405217" cy="406977"/>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6" name="PA_文本框 54">
            <a:extLst>
              <a:ext uri="{FF2B5EF4-FFF2-40B4-BE49-F238E27FC236}">
                <a16:creationId xmlns:a16="http://schemas.microsoft.com/office/drawing/2014/main" id="{D8BFC91C-D08B-4A32-B60F-F08DD4DD064B}"/>
              </a:ext>
            </a:extLst>
          </p:cNvPr>
          <p:cNvSpPr>
            <a:spLocks noChangeArrowheads="1"/>
          </p:cNvSpPr>
          <p:nvPr>
            <p:custDataLst>
              <p:tags r:id="rId9"/>
            </p:custDataLst>
          </p:nvPr>
        </p:nvSpPr>
        <p:spPr bwMode="auto">
          <a:xfrm>
            <a:off x="6061654" y="1743667"/>
            <a:ext cx="5389063" cy="11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构件图用于静态建模，是表示组件类型的组织及各种组件之间依赖关系的图。</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17" name="PA_文本框 55">
            <a:extLst>
              <a:ext uri="{FF2B5EF4-FFF2-40B4-BE49-F238E27FC236}">
                <a16:creationId xmlns:a16="http://schemas.microsoft.com/office/drawing/2014/main" id="{55DD3C61-9391-4FAA-9308-DF200D862EC5}"/>
              </a:ext>
            </a:extLst>
          </p:cNvPr>
          <p:cNvSpPr>
            <a:spLocks noChangeArrowheads="1"/>
          </p:cNvSpPr>
          <p:nvPr>
            <p:custDataLst>
              <p:tags r:id="rId10"/>
            </p:custDataLst>
          </p:nvPr>
        </p:nvSpPr>
        <p:spPr bwMode="auto">
          <a:xfrm>
            <a:off x="6058110" y="3144414"/>
            <a:ext cx="5392607" cy="11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构件图通过对组件间依赖关系的描述来估计对系统组件的修改可能给系统带来的影响。</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18" name="PA_文本框 56">
            <a:extLst>
              <a:ext uri="{FF2B5EF4-FFF2-40B4-BE49-F238E27FC236}">
                <a16:creationId xmlns:a16="http://schemas.microsoft.com/office/drawing/2014/main" id="{01E76578-FAC1-4D70-9353-7C068D753136}"/>
              </a:ext>
            </a:extLst>
          </p:cNvPr>
          <p:cNvSpPr>
            <a:spLocks noChangeArrowheads="1"/>
          </p:cNvSpPr>
          <p:nvPr>
            <p:custDataLst>
              <p:tags r:id="rId11"/>
            </p:custDataLst>
          </p:nvPr>
        </p:nvSpPr>
        <p:spPr bwMode="auto">
          <a:xfrm>
            <a:off x="6058110" y="4687441"/>
            <a:ext cx="5392607" cy="165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构件图的组成元素包括组件</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(Component)</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、接口</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lang="en-US" altLang="zh-CN" b="1" dirty="0">
                <a:solidFill>
                  <a:srgbClr val="6C5B7B"/>
                </a:solidFill>
              </a:rPr>
              <a:t>Interface)</a:t>
            </a:r>
            <a:r>
              <a:rPr lang="zh-CN" altLang="en-US" b="1" dirty="0">
                <a:solidFill>
                  <a:srgbClr val="6C5B7B"/>
                </a:solidFill>
              </a:rPr>
              <a:t>和关系</a:t>
            </a:r>
            <a:r>
              <a:rPr lang="en-US" altLang="zh-CN" b="1" dirty="0">
                <a:solidFill>
                  <a:srgbClr val="6C5B7B"/>
                </a:solidFill>
              </a:rPr>
              <a:t>(Relationship)</a:t>
            </a:r>
            <a:r>
              <a:rPr lang="zh-CN" altLang="en-US" b="1" dirty="0">
                <a:solidFill>
                  <a:srgbClr val="6C5B7B"/>
                </a:solidFill>
              </a:rPr>
              <a:t>，还可以包括包</a:t>
            </a:r>
            <a:r>
              <a:rPr lang="en-US" altLang="zh-CN" b="1" dirty="0">
                <a:solidFill>
                  <a:srgbClr val="6C5B7B"/>
                </a:solidFill>
              </a:rPr>
              <a:t>(Package)</a:t>
            </a:r>
            <a:r>
              <a:rPr lang="zh-CN" altLang="en-US" b="1" dirty="0">
                <a:solidFill>
                  <a:srgbClr val="6C5B7B"/>
                </a:solidFill>
              </a:rPr>
              <a:t>和子系统</a:t>
            </a:r>
            <a:r>
              <a:rPr lang="en-US" altLang="zh-CN" b="1" dirty="0">
                <a:solidFill>
                  <a:srgbClr val="6C5B7B"/>
                </a:solidFill>
              </a:rPr>
              <a:t>(Subsystem)</a:t>
            </a:r>
            <a:r>
              <a:rPr lang="zh-CN" altLang="en-US" b="1" dirty="0">
                <a:solidFill>
                  <a:srgbClr val="6C5B7B"/>
                </a:solidFill>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32" name="组合 31">
            <a:extLst>
              <a:ext uri="{FF2B5EF4-FFF2-40B4-BE49-F238E27FC236}">
                <a16:creationId xmlns:a16="http://schemas.microsoft.com/office/drawing/2014/main" id="{1AE4932F-384C-4B8C-97D3-054574207E87}"/>
              </a:ext>
            </a:extLst>
          </p:cNvPr>
          <p:cNvGrpSpPr/>
          <p:nvPr/>
        </p:nvGrpSpPr>
        <p:grpSpPr>
          <a:xfrm>
            <a:off x="577518" y="738334"/>
            <a:ext cx="10752470" cy="584201"/>
            <a:chOff x="560491" y="964724"/>
            <a:chExt cx="10575889" cy="584201"/>
          </a:xfrm>
        </p:grpSpPr>
        <p:grpSp>
          <p:nvGrpSpPr>
            <p:cNvPr id="33" name="组合 32">
              <a:extLst>
                <a:ext uri="{FF2B5EF4-FFF2-40B4-BE49-F238E27FC236}">
                  <a16:creationId xmlns:a16="http://schemas.microsoft.com/office/drawing/2014/main" id="{48EE239D-47A5-461C-A104-AA0AE6C16970}"/>
                </a:ext>
              </a:extLst>
            </p:cNvPr>
            <p:cNvGrpSpPr/>
            <p:nvPr/>
          </p:nvGrpSpPr>
          <p:grpSpPr>
            <a:xfrm>
              <a:off x="560491" y="964724"/>
              <a:ext cx="568409" cy="584201"/>
              <a:chOff x="345991" y="637886"/>
              <a:chExt cx="1136817" cy="1152646"/>
            </a:xfrm>
          </p:grpSpPr>
          <p:sp>
            <p:nvSpPr>
              <p:cNvPr id="35" name="PA_任意多边形 47">
                <a:extLst>
                  <a:ext uri="{FF2B5EF4-FFF2-40B4-BE49-F238E27FC236}">
                    <a16:creationId xmlns:a16="http://schemas.microsoft.com/office/drawing/2014/main" id="{D9ACEB22-263E-4C4D-9478-DBF8E5467502}"/>
                  </a:ext>
                </a:extLst>
              </p:cNvPr>
              <p:cNvSpPr>
                <a:spLocks/>
              </p:cNvSpPr>
              <p:nvPr>
                <p:custDataLst>
                  <p:tags r:id="rId12"/>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1">
                <a:extLst>
                  <a:ext uri="{FF2B5EF4-FFF2-40B4-BE49-F238E27FC236}">
                    <a16:creationId xmlns:a16="http://schemas.microsoft.com/office/drawing/2014/main" id="{AA71D46A-1DFA-4189-8F79-DAFE385420E6}"/>
                  </a:ext>
                </a:extLst>
              </p:cNvPr>
              <p:cNvSpPr>
                <a:spLocks/>
              </p:cNvSpPr>
              <p:nvPr>
                <p:custDataLst>
                  <p:tags r:id="rId13"/>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63">
                <a:extLst>
                  <a:ext uri="{FF2B5EF4-FFF2-40B4-BE49-F238E27FC236}">
                    <a16:creationId xmlns:a16="http://schemas.microsoft.com/office/drawing/2014/main" id="{C0A70557-ED6C-4621-8505-8749DF949747}"/>
                  </a:ext>
                </a:extLst>
              </p:cNvPr>
              <p:cNvSpPr>
                <a:spLocks/>
              </p:cNvSpPr>
              <p:nvPr>
                <p:custDataLst>
                  <p:tags r:id="rId14"/>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3">
                <a:extLst>
                  <a:ext uri="{FF2B5EF4-FFF2-40B4-BE49-F238E27FC236}">
                    <a16:creationId xmlns:a16="http://schemas.microsoft.com/office/drawing/2014/main" id="{FC249D8A-C6F8-4239-ADC3-3EE18BE7CF0B}"/>
                  </a:ext>
                </a:extLst>
              </p:cNvPr>
              <p:cNvSpPr>
                <a:spLocks/>
              </p:cNvSpPr>
              <p:nvPr>
                <p:custDataLst>
                  <p:tags r:id="rId15"/>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PA_任意多边形 55">
                <a:extLst>
                  <a:ext uri="{FF2B5EF4-FFF2-40B4-BE49-F238E27FC236}">
                    <a16:creationId xmlns:a16="http://schemas.microsoft.com/office/drawing/2014/main" id="{0390A529-302B-4262-B69D-5E75D43E013B}"/>
                  </a:ext>
                </a:extLst>
              </p:cNvPr>
              <p:cNvSpPr>
                <a:spLocks/>
              </p:cNvSpPr>
              <p:nvPr>
                <p:custDataLst>
                  <p:tags r:id="rId16"/>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PA_任意多边形 56">
                <a:extLst>
                  <a:ext uri="{FF2B5EF4-FFF2-40B4-BE49-F238E27FC236}">
                    <a16:creationId xmlns:a16="http://schemas.microsoft.com/office/drawing/2014/main" id="{DB07E47D-3081-4AFA-9DA7-3F047D3AF8C4}"/>
                  </a:ext>
                </a:extLst>
              </p:cNvPr>
              <p:cNvSpPr>
                <a:spLocks/>
              </p:cNvSpPr>
              <p:nvPr>
                <p:custDataLst>
                  <p:tags r:id="rId17"/>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PA_任意多边形 58">
                <a:extLst>
                  <a:ext uri="{FF2B5EF4-FFF2-40B4-BE49-F238E27FC236}">
                    <a16:creationId xmlns:a16="http://schemas.microsoft.com/office/drawing/2014/main" id="{E60A1982-BEB7-493B-A053-83A76D8E3F05}"/>
                  </a:ext>
                </a:extLst>
              </p:cNvPr>
              <p:cNvSpPr>
                <a:spLocks/>
              </p:cNvSpPr>
              <p:nvPr>
                <p:custDataLst>
                  <p:tags r:id="rId18"/>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PA_任意多边形 59">
                <a:extLst>
                  <a:ext uri="{FF2B5EF4-FFF2-40B4-BE49-F238E27FC236}">
                    <a16:creationId xmlns:a16="http://schemas.microsoft.com/office/drawing/2014/main" id="{7DAE8672-66B2-47D7-8B8A-443CC8FDECF0}"/>
                  </a:ext>
                </a:extLst>
              </p:cNvPr>
              <p:cNvSpPr>
                <a:spLocks/>
              </p:cNvSpPr>
              <p:nvPr>
                <p:custDataLst>
                  <p:tags r:id="rId19"/>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3" name="PA_组合 27">
                <a:extLst>
                  <a:ext uri="{FF2B5EF4-FFF2-40B4-BE49-F238E27FC236}">
                    <a16:creationId xmlns:a16="http://schemas.microsoft.com/office/drawing/2014/main" id="{1D4EDBB2-67EC-4665-B36E-C1A64E5B4802}"/>
                  </a:ext>
                </a:extLst>
              </p:cNvPr>
              <p:cNvGrpSpPr>
                <a:grpSpLocks/>
              </p:cNvGrpSpPr>
              <p:nvPr>
                <p:custDataLst>
                  <p:tags r:id="rId20"/>
                </p:custDataLst>
              </p:nvPr>
            </p:nvGrpSpPr>
            <p:grpSpPr bwMode="auto">
              <a:xfrm>
                <a:off x="345991" y="1081008"/>
                <a:ext cx="337560" cy="326313"/>
                <a:chOff x="0" y="0"/>
                <a:chExt cx="1375837" cy="1380067"/>
              </a:xfrm>
            </p:grpSpPr>
            <p:grpSp>
              <p:nvGrpSpPr>
                <p:cNvPr id="44" name="组合 25">
                  <a:extLst>
                    <a:ext uri="{FF2B5EF4-FFF2-40B4-BE49-F238E27FC236}">
                      <a16:creationId xmlns:a16="http://schemas.microsoft.com/office/drawing/2014/main" id="{98FB6D40-11B8-436F-8CE8-FF132CAF27CA}"/>
                    </a:ext>
                  </a:extLst>
                </p:cNvPr>
                <p:cNvGrpSpPr>
                  <a:grpSpLocks/>
                </p:cNvGrpSpPr>
                <p:nvPr/>
              </p:nvGrpSpPr>
              <p:grpSpPr bwMode="auto">
                <a:xfrm>
                  <a:off x="0" y="0"/>
                  <a:ext cx="1375837" cy="1380067"/>
                  <a:chOff x="0" y="0"/>
                  <a:chExt cx="1375837" cy="1380067"/>
                </a:xfrm>
              </p:grpSpPr>
              <p:sp>
                <p:nvSpPr>
                  <p:cNvPr id="46" name="矩形 11">
                    <a:extLst>
                      <a:ext uri="{FF2B5EF4-FFF2-40B4-BE49-F238E27FC236}">
                        <a16:creationId xmlns:a16="http://schemas.microsoft.com/office/drawing/2014/main" id="{6A2C9985-EB36-4829-A158-DB52F0A94E4D}"/>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12">
                    <a:extLst>
                      <a:ext uri="{FF2B5EF4-FFF2-40B4-BE49-F238E27FC236}">
                        <a16:creationId xmlns:a16="http://schemas.microsoft.com/office/drawing/2014/main" id="{070E9A28-8D54-4DC0-8479-57DF7C35CA1C}"/>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13">
                    <a:extLst>
                      <a:ext uri="{FF2B5EF4-FFF2-40B4-BE49-F238E27FC236}">
                        <a16:creationId xmlns:a16="http://schemas.microsoft.com/office/drawing/2014/main" id="{27F36B1F-DC9D-45AA-8C7B-0AECB674FB36}"/>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任意多边形 18">
                    <a:extLst>
                      <a:ext uri="{FF2B5EF4-FFF2-40B4-BE49-F238E27FC236}">
                        <a16:creationId xmlns:a16="http://schemas.microsoft.com/office/drawing/2014/main" id="{2D4C2BE0-4EA0-4E92-A51E-C781898FEFCE}"/>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21">
                    <a:extLst>
                      <a:ext uri="{FF2B5EF4-FFF2-40B4-BE49-F238E27FC236}">
                        <a16:creationId xmlns:a16="http://schemas.microsoft.com/office/drawing/2014/main" id="{B3261E5B-8D40-4A18-8257-37C0DBB60A00}"/>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椭圆 22">
                    <a:extLst>
                      <a:ext uri="{FF2B5EF4-FFF2-40B4-BE49-F238E27FC236}">
                        <a16:creationId xmlns:a16="http://schemas.microsoft.com/office/drawing/2014/main" id="{83859A26-DF7D-4909-A211-54ACF72C2D7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矩形 23">
                    <a:extLst>
                      <a:ext uri="{FF2B5EF4-FFF2-40B4-BE49-F238E27FC236}">
                        <a16:creationId xmlns:a16="http://schemas.microsoft.com/office/drawing/2014/main" id="{C1BA2C07-0811-4AB3-BE9F-7BFD5914A5E4}"/>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5" name="椭圆 26">
                  <a:extLst>
                    <a:ext uri="{FF2B5EF4-FFF2-40B4-BE49-F238E27FC236}">
                      <a16:creationId xmlns:a16="http://schemas.microsoft.com/office/drawing/2014/main" id="{65C69671-3AD3-43FE-82BF-CAE582121078}"/>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4" name="文本框 33">
              <a:extLst>
                <a:ext uri="{FF2B5EF4-FFF2-40B4-BE49-F238E27FC236}">
                  <a16:creationId xmlns:a16="http://schemas.microsoft.com/office/drawing/2014/main" id="{BD249F0F-25EE-4A89-B46D-D73911A0B074}"/>
                </a:ext>
              </a:extLst>
            </p:cNvPr>
            <p:cNvSpPr txBox="1"/>
            <p:nvPr/>
          </p:nvSpPr>
          <p:spPr>
            <a:xfrm>
              <a:off x="1150142" y="1025705"/>
              <a:ext cx="9986238" cy="430887"/>
            </a:xfrm>
            <a:prstGeom prst="rect">
              <a:avLst/>
            </a:prstGeom>
            <a:noFill/>
          </p:spPr>
          <p:txBody>
            <a:bodyPr wrap="square" rtlCol="0">
              <a:spAutoFit/>
            </a:bodyPr>
            <a:lstStyle/>
            <a:p>
              <a:r>
                <a:rPr lang="zh-CN" altLang="en-US" sz="2200" dirty="0">
                  <a:latin typeface="+mn-ea"/>
                </a:rPr>
                <a:t>构件图是面向对象系统物理建模时使用的两种图之一。</a:t>
              </a:r>
            </a:p>
          </p:txBody>
        </p:sp>
      </p:grpSp>
    </p:spTree>
    <p:extLst>
      <p:ext uri="{BB962C8B-B14F-4D97-AF65-F5344CB8AC3E}">
        <p14:creationId xmlns:p14="http://schemas.microsoft.com/office/powerpoint/2010/main" val="2660715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5305"/>
                                        </p:tgtEl>
                                        <p:attrNameLst>
                                          <p:attrName>style.visibility</p:attrName>
                                        </p:attrNameLst>
                                      </p:cBhvr>
                                      <p:to>
                                        <p:strVal val="visible"/>
                                      </p:to>
                                    </p:set>
                                    <p:anim to="" calcmode="lin" valueType="num">
                                      <p:cBhvr>
                                        <p:cTn id="7" dur="700" fill="hold">
                                          <p:stCondLst>
                                            <p:cond delay="0"/>
                                          </p:stCondLst>
                                        </p:cTn>
                                        <p:tgtEl>
                                          <p:spTgt spid="55305"/>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5305"/>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5306"/>
                                        </p:tgtEl>
                                        <p:attrNameLst>
                                          <p:attrName>style.visibility</p:attrName>
                                        </p:attrNameLst>
                                      </p:cBhvr>
                                      <p:to>
                                        <p:strVal val="visible"/>
                                      </p:to>
                                    </p:set>
                                    <p:anim to="" calcmode="lin" valueType="num">
                                      <p:cBhvr>
                                        <p:cTn id="11" dur="700" fill="hold">
                                          <p:stCondLst>
                                            <p:cond delay="0"/>
                                          </p:stCondLst>
                                        </p:cTn>
                                        <p:tgtEl>
                                          <p:spTgt spid="55306"/>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5306"/>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307"/>
                                        </p:tgtEl>
                                        <p:attrNameLst>
                                          <p:attrName>style.visibility</p:attrName>
                                        </p:attrNameLst>
                                      </p:cBhvr>
                                      <p:to>
                                        <p:strVal val="visible"/>
                                      </p:to>
                                    </p:set>
                                    <p:anim to="" calcmode="lin" valueType="num">
                                      <p:cBhvr>
                                        <p:cTn id="15" dur="700" fill="hold">
                                          <p:stCondLst>
                                            <p:cond delay="0"/>
                                          </p:stCondLst>
                                        </p:cTn>
                                        <p:tgtEl>
                                          <p:spTgt spid="55307"/>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5307"/>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5308"/>
                                        </p:tgtEl>
                                        <p:attrNameLst>
                                          <p:attrName>style.visibility</p:attrName>
                                        </p:attrNameLst>
                                      </p:cBhvr>
                                      <p:to>
                                        <p:strVal val="visible"/>
                                      </p:to>
                                    </p:set>
                                    <p:anim to="" calcmode="lin" valueType="num">
                                      <p:cBhvr>
                                        <p:cTn id="19" dur="700" fill="hold">
                                          <p:stCondLst>
                                            <p:cond delay="0"/>
                                          </p:stCondLst>
                                        </p:cTn>
                                        <p:tgtEl>
                                          <p:spTgt spid="55308"/>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5308"/>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5309"/>
                                        </p:tgtEl>
                                        <p:attrNameLst>
                                          <p:attrName>style.visibility</p:attrName>
                                        </p:attrNameLst>
                                      </p:cBhvr>
                                      <p:to>
                                        <p:strVal val="visible"/>
                                      </p:to>
                                    </p:set>
                                    <p:anim to="" calcmode="lin" valueType="num">
                                      <p:cBhvr>
                                        <p:cTn id="23" dur="700" fill="hold">
                                          <p:stCondLst>
                                            <p:cond delay="0"/>
                                          </p:stCondLst>
                                        </p:cTn>
                                        <p:tgtEl>
                                          <p:spTgt spid="55309"/>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5309"/>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5313"/>
                                        </p:tgtEl>
                                        <p:attrNameLst>
                                          <p:attrName>style.visibility</p:attrName>
                                        </p:attrNameLst>
                                      </p:cBhvr>
                                      <p:to>
                                        <p:strVal val="visible"/>
                                      </p:to>
                                    </p:set>
                                    <p:anim to="" calcmode="lin" valueType="num">
                                      <p:cBhvr>
                                        <p:cTn id="27" dur="700" fill="hold">
                                          <p:stCondLst>
                                            <p:cond delay="0"/>
                                          </p:stCondLst>
                                        </p:cTn>
                                        <p:tgtEl>
                                          <p:spTgt spid="55313"/>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5531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55314"/>
                                        </p:tgtEl>
                                        <p:attrNameLst>
                                          <p:attrName>style.visibility</p:attrName>
                                        </p:attrNameLst>
                                      </p:cBhvr>
                                      <p:to>
                                        <p:strVal val="visible"/>
                                      </p:to>
                                    </p:set>
                                    <p:anim to="" calcmode="lin" valueType="num">
                                      <p:cBhvr>
                                        <p:cTn id="31" dur="700" fill="hold">
                                          <p:stCondLst>
                                            <p:cond delay="0"/>
                                          </p:stCondLst>
                                        </p:cTn>
                                        <p:tgtEl>
                                          <p:spTgt spid="55314"/>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55314"/>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55315"/>
                                        </p:tgtEl>
                                        <p:attrNameLst>
                                          <p:attrName>style.visibility</p:attrName>
                                        </p:attrNameLst>
                                      </p:cBhvr>
                                      <p:to>
                                        <p:strVal val="visible"/>
                                      </p:to>
                                    </p:set>
                                    <p:anim to="" calcmode="lin" valueType="num">
                                      <p:cBhvr>
                                        <p:cTn id="35" dur="700" fill="hold">
                                          <p:stCondLst>
                                            <p:cond delay="0"/>
                                          </p:stCondLst>
                                        </p:cTn>
                                        <p:tgtEl>
                                          <p:spTgt spid="55315"/>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55315"/>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55316"/>
                                        </p:tgtEl>
                                        <p:attrNameLst>
                                          <p:attrName>style.visibility</p:attrName>
                                        </p:attrNameLst>
                                      </p:cBhvr>
                                      <p:to>
                                        <p:strVal val="visible"/>
                                      </p:to>
                                    </p:set>
                                    <p:anim to="" calcmode="lin" valueType="num">
                                      <p:cBhvr>
                                        <p:cTn id="39" dur="700" fill="hold">
                                          <p:stCondLst>
                                            <p:cond delay="0"/>
                                          </p:stCondLst>
                                        </p:cTn>
                                        <p:tgtEl>
                                          <p:spTgt spid="55316"/>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55316"/>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55317"/>
                                        </p:tgtEl>
                                        <p:attrNameLst>
                                          <p:attrName>style.visibility</p:attrName>
                                        </p:attrNameLst>
                                      </p:cBhvr>
                                      <p:to>
                                        <p:strVal val="visible"/>
                                      </p:to>
                                    </p:set>
                                    <p:anim to="" calcmode="lin" valueType="num">
                                      <p:cBhvr>
                                        <p:cTn id="43" dur="700" fill="hold">
                                          <p:stCondLst>
                                            <p:cond delay="0"/>
                                          </p:stCondLst>
                                        </p:cTn>
                                        <p:tgtEl>
                                          <p:spTgt spid="55317"/>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55317"/>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55318"/>
                                        </p:tgtEl>
                                        <p:attrNameLst>
                                          <p:attrName>style.visibility</p:attrName>
                                        </p:attrNameLst>
                                      </p:cBhvr>
                                      <p:to>
                                        <p:strVal val="visible"/>
                                      </p:to>
                                    </p:set>
                                    <p:anim to="" calcmode="lin" valueType="num">
                                      <p:cBhvr>
                                        <p:cTn id="47" dur="700" fill="hold">
                                          <p:stCondLst>
                                            <p:cond delay="0"/>
                                          </p:stCondLst>
                                        </p:cTn>
                                        <p:tgtEl>
                                          <p:spTgt spid="55318"/>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55318"/>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7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 grpId="0" animBg="1"/>
      <p:bldP spid="55306" grpId="0" animBg="1"/>
      <p:bldP spid="55307" grpId="0" animBg="1"/>
      <p:bldP spid="55308" grpId="0" animBg="1"/>
      <p:bldP spid="55309" grpId="0"/>
      <p:bldP spid="55313" grpId="0" animBg="1"/>
      <p:bldP spid="55314" grpId="0" animBg="1"/>
      <p:bldP spid="55315" grpId="0" animBg="1"/>
      <p:bldP spid="55316" grpId="0"/>
      <p:bldP spid="55317" grpId="0"/>
      <p:bldP spid="5531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008676" y="7620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部署图的系统建模及应用</a:t>
            </a:r>
          </a:p>
        </p:txBody>
      </p:sp>
      <p:grpSp>
        <p:nvGrpSpPr>
          <p:cNvPr id="19" name="组合 18">
            <a:extLst>
              <a:ext uri="{FF2B5EF4-FFF2-40B4-BE49-F238E27FC236}">
                <a16:creationId xmlns:a16="http://schemas.microsoft.com/office/drawing/2014/main" id="{AA01D067-EC89-40EA-97B0-32F4842599F2}"/>
              </a:ext>
            </a:extLst>
          </p:cNvPr>
          <p:cNvGrpSpPr/>
          <p:nvPr/>
        </p:nvGrpSpPr>
        <p:grpSpPr>
          <a:xfrm>
            <a:off x="577518" y="738334"/>
            <a:ext cx="10752470" cy="584201"/>
            <a:chOff x="560491" y="964724"/>
            <a:chExt cx="10575889" cy="584201"/>
          </a:xfrm>
        </p:grpSpPr>
        <p:grpSp>
          <p:nvGrpSpPr>
            <p:cNvPr id="20" name="组合 19">
              <a:extLst>
                <a:ext uri="{FF2B5EF4-FFF2-40B4-BE49-F238E27FC236}">
                  <a16:creationId xmlns:a16="http://schemas.microsoft.com/office/drawing/2014/main" id="{5B43DACB-DDF6-4384-9DBD-B6147E5038C2}"/>
                </a:ext>
              </a:extLst>
            </p:cNvPr>
            <p:cNvGrpSpPr/>
            <p:nvPr/>
          </p:nvGrpSpPr>
          <p:grpSpPr>
            <a:xfrm>
              <a:off x="560491" y="964724"/>
              <a:ext cx="568409" cy="584201"/>
              <a:chOff x="345991" y="637886"/>
              <a:chExt cx="1136817" cy="1152646"/>
            </a:xfrm>
          </p:grpSpPr>
          <p:sp>
            <p:nvSpPr>
              <p:cNvPr id="22" name="PA_任意多边形 47">
                <a:extLst>
                  <a:ext uri="{FF2B5EF4-FFF2-40B4-BE49-F238E27FC236}">
                    <a16:creationId xmlns:a16="http://schemas.microsoft.com/office/drawing/2014/main" id="{282AF88F-D637-4F5E-905F-BB8E07CB1668}"/>
                  </a:ext>
                </a:extLst>
              </p:cNvPr>
              <p:cNvSpPr>
                <a:spLocks/>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a:extLst>
                  <a:ext uri="{FF2B5EF4-FFF2-40B4-BE49-F238E27FC236}">
                    <a16:creationId xmlns:a16="http://schemas.microsoft.com/office/drawing/2014/main" id="{560F78A3-0E65-4330-B4C6-87D6AD031E3C}"/>
                  </a:ext>
                </a:extLst>
              </p:cNvPr>
              <p:cNvSpPr>
                <a:spLocks/>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a:extLst>
                  <a:ext uri="{FF2B5EF4-FFF2-40B4-BE49-F238E27FC236}">
                    <a16:creationId xmlns:a16="http://schemas.microsoft.com/office/drawing/2014/main" id="{8D04C0ED-8946-4E49-9E36-CDA646B7A0D7}"/>
                  </a:ext>
                </a:extLst>
              </p:cNvPr>
              <p:cNvSpPr>
                <a:spLocks/>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a:extLst>
                  <a:ext uri="{FF2B5EF4-FFF2-40B4-BE49-F238E27FC236}">
                    <a16:creationId xmlns:a16="http://schemas.microsoft.com/office/drawing/2014/main" id="{40C869EA-AA0B-41DB-8670-D28EC215CB78}"/>
                  </a:ext>
                </a:extLst>
              </p:cNvPr>
              <p:cNvSpPr>
                <a:spLocks/>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a:extLst>
                  <a:ext uri="{FF2B5EF4-FFF2-40B4-BE49-F238E27FC236}">
                    <a16:creationId xmlns:a16="http://schemas.microsoft.com/office/drawing/2014/main" id="{3AE960A9-DC0C-4A89-A870-20CB2D7C0B1C}"/>
                  </a:ext>
                </a:extLst>
              </p:cNvPr>
              <p:cNvSpPr>
                <a:spLocks/>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a:extLst>
                  <a:ext uri="{FF2B5EF4-FFF2-40B4-BE49-F238E27FC236}">
                    <a16:creationId xmlns:a16="http://schemas.microsoft.com/office/drawing/2014/main" id="{F224F16B-DC04-40B8-BCF6-8DF16305F46E}"/>
                  </a:ext>
                </a:extLst>
              </p:cNvPr>
              <p:cNvSpPr>
                <a:spLocks/>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a:extLst>
                  <a:ext uri="{FF2B5EF4-FFF2-40B4-BE49-F238E27FC236}">
                    <a16:creationId xmlns:a16="http://schemas.microsoft.com/office/drawing/2014/main" id="{88B8BC9F-F610-49B3-A022-6D5A3317C69A}"/>
                  </a:ext>
                </a:extLst>
              </p:cNvPr>
              <p:cNvSpPr>
                <a:spLocks/>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a:extLst>
                  <a:ext uri="{FF2B5EF4-FFF2-40B4-BE49-F238E27FC236}">
                    <a16:creationId xmlns:a16="http://schemas.microsoft.com/office/drawing/2014/main" id="{22F4FD37-1F35-47E0-A13A-E4296B7D18B6}"/>
                  </a:ext>
                </a:extLst>
              </p:cNvPr>
              <p:cNvSpPr>
                <a:spLocks/>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a:extLst>
                  <a:ext uri="{FF2B5EF4-FFF2-40B4-BE49-F238E27FC236}">
                    <a16:creationId xmlns:a16="http://schemas.microsoft.com/office/drawing/2014/main" id="{2B32BB34-7C81-47C5-B1AE-DFE24DE951AE}"/>
                  </a:ext>
                </a:extLst>
              </p:cNvPr>
              <p:cNvGrpSpPr>
                <a:grpSpLocks/>
              </p:cNvGrpSpPr>
              <p:nvPr>
                <p:custDataLst>
                  <p:tags r:id="rId16"/>
                </p:custDataLst>
              </p:nvPr>
            </p:nvGrpSpPr>
            <p:grpSpPr bwMode="auto">
              <a:xfrm>
                <a:off x="345991" y="1081008"/>
                <a:ext cx="337560" cy="326313"/>
                <a:chOff x="0" y="0"/>
                <a:chExt cx="1375837" cy="1380067"/>
              </a:xfrm>
            </p:grpSpPr>
            <p:grpSp>
              <p:nvGrpSpPr>
                <p:cNvPr id="31" name="组合 25">
                  <a:extLst>
                    <a:ext uri="{FF2B5EF4-FFF2-40B4-BE49-F238E27FC236}">
                      <a16:creationId xmlns:a16="http://schemas.microsoft.com/office/drawing/2014/main" id="{AB4F8FAE-E5BE-41DD-85CF-0748180564BC}"/>
                    </a:ext>
                  </a:extLst>
                </p:cNvPr>
                <p:cNvGrpSpPr>
                  <a:grpSpLocks/>
                </p:cNvGrpSpPr>
                <p:nvPr/>
              </p:nvGrpSpPr>
              <p:grpSpPr bwMode="auto">
                <a:xfrm>
                  <a:off x="0" y="0"/>
                  <a:ext cx="1375837" cy="1380067"/>
                  <a:chOff x="0" y="0"/>
                  <a:chExt cx="1375837" cy="1380067"/>
                </a:xfrm>
              </p:grpSpPr>
              <p:sp>
                <p:nvSpPr>
                  <p:cNvPr id="33" name="矩形 11">
                    <a:extLst>
                      <a:ext uri="{FF2B5EF4-FFF2-40B4-BE49-F238E27FC236}">
                        <a16:creationId xmlns:a16="http://schemas.microsoft.com/office/drawing/2014/main" id="{394E76FC-4E27-4DB7-9E4C-8E1F7CAC9FD9}"/>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a:extLst>
                      <a:ext uri="{FF2B5EF4-FFF2-40B4-BE49-F238E27FC236}">
                        <a16:creationId xmlns:a16="http://schemas.microsoft.com/office/drawing/2014/main" id="{ABFFDBDE-5FEF-47CD-A8D1-496C0BCA7F6A}"/>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a:extLst>
                      <a:ext uri="{FF2B5EF4-FFF2-40B4-BE49-F238E27FC236}">
                        <a16:creationId xmlns:a16="http://schemas.microsoft.com/office/drawing/2014/main" id="{74781A69-717A-4891-964B-49280737B331}"/>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a:extLst>
                      <a:ext uri="{FF2B5EF4-FFF2-40B4-BE49-F238E27FC236}">
                        <a16:creationId xmlns:a16="http://schemas.microsoft.com/office/drawing/2014/main" id="{A45F7DB1-4388-4FA5-8A6B-7E43C217F19D}"/>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a:extLst>
                      <a:ext uri="{FF2B5EF4-FFF2-40B4-BE49-F238E27FC236}">
                        <a16:creationId xmlns:a16="http://schemas.microsoft.com/office/drawing/2014/main" id="{23DB4FBA-288B-4208-BCD9-01659D4D00CD}"/>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a:extLst>
                      <a:ext uri="{FF2B5EF4-FFF2-40B4-BE49-F238E27FC236}">
                        <a16:creationId xmlns:a16="http://schemas.microsoft.com/office/drawing/2014/main" id="{E8BE998A-9ABA-4E76-B3B3-A7299A6D657D}"/>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a:extLst>
                      <a:ext uri="{FF2B5EF4-FFF2-40B4-BE49-F238E27FC236}">
                        <a16:creationId xmlns:a16="http://schemas.microsoft.com/office/drawing/2014/main" id="{5B0187F1-2403-42F8-ADFA-9C4B532A4646}"/>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a:extLst>
                    <a:ext uri="{FF2B5EF4-FFF2-40B4-BE49-F238E27FC236}">
                      <a16:creationId xmlns:a16="http://schemas.microsoft.com/office/drawing/2014/main" id="{1465FBFA-8D8C-4708-B3DD-AAFAADB68716}"/>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a:extLst>
                <a:ext uri="{FF2B5EF4-FFF2-40B4-BE49-F238E27FC236}">
                  <a16:creationId xmlns:a16="http://schemas.microsoft.com/office/drawing/2014/main" id="{2CEEEC63-2517-4AD6-8861-A5D15F3DC66D}"/>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部署图的几个应用实例</a:t>
              </a:r>
            </a:p>
          </p:txBody>
        </p:sp>
      </p:grpSp>
      <p:grpSp>
        <p:nvGrpSpPr>
          <p:cNvPr id="40" name="组合 39">
            <a:extLst>
              <a:ext uri="{FF2B5EF4-FFF2-40B4-BE49-F238E27FC236}">
                <a16:creationId xmlns:a16="http://schemas.microsoft.com/office/drawing/2014/main" id="{E4D4EE40-0076-444A-9894-9C3807968A69}"/>
              </a:ext>
            </a:extLst>
          </p:cNvPr>
          <p:cNvGrpSpPr/>
          <p:nvPr/>
        </p:nvGrpSpPr>
        <p:grpSpPr>
          <a:xfrm>
            <a:off x="577518" y="1685217"/>
            <a:ext cx="5825481" cy="830997"/>
            <a:chOff x="706422" y="1684135"/>
            <a:chExt cx="5825481" cy="830997"/>
          </a:xfrm>
        </p:grpSpPr>
        <p:sp>
          <p:nvSpPr>
            <p:cNvPr id="41" name="PA_椭圆 42">
              <a:extLst>
                <a:ext uri="{FF2B5EF4-FFF2-40B4-BE49-F238E27FC236}">
                  <a16:creationId xmlns:a16="http://schemas.microsoft.com/office/drawing/2014/main" id="{601A765F-D44B-4661-8496-939871F83254}"/>
                </a:ext>
              </a:extLst>
            </p:cNvPr>
            <p:cNvSpPr>
              <a:spLocks noChangeArrowheads="1"/>
            </p:cNvSpPr>
            <p:nvPr>
              <p:custDataLst>
                <p:tags r:id="rId6"/>
              </p:custDataLst>
            </p:nvPr>
          </p:nvSpPr>
          <p:spPr bwMode="auto">
            <a:xfrm>
              <a:off x="706422"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PA_文本框 47">
              <a:extLst>
                <a:ext uri="{FF2B5EF4-FFF2-40B4-BE49-F238E27FC236}">
                  <a16:creationId xmlns:a16="http://schemas.microsoft.com/office/drawing/2014/main" id="{4F457AF0-38D0-426C-B672-B64F054EABD5}"/>
                </a:ext>
              </a:extLst>
            </p:cNvPr>
            <p:cNvSpPr>
              <a:spLocks noChangeArrowheads="1"/>
            </p:cNvSpPr>
            <p:nvPr>
              <p:custDataLst>
                <p:tags r:id="rId7"/>
              </p:custDataLst>
            </p:nvPr>
          </p:nvSpPr>
          <p:spPr bwMode="auto">
            <a:xfrm>
              <a:off x="1217628" y="1684135"/>
              <a:ext cx="531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实例层部署图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sym typeface="Calibri" panose="020F0502020204030204" pitchFamily="34" charset="0"/>
                </a:rPr>
                <a:t>实例层部署图描述各结点和它们之间的连接。</a:t>
              </a:r>
              <a:endParaRPr kumimoji="0" lang="en-US" altLang="zh-CN" sz="20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3" name="文本框 42">
              <a:extLst>
                <a:ext uri="{FF2B5EF4-FFF2-40B4-BE49-F238E27FC236}">
                  <a16:creationId xmlns:a16="http://schemas.microsoft.com/office/drawing/2014/main" id="{4155C1D0-24F5-443F-B014-3F023F50E109}"/>
                </a:ext>
              </a:extLst>
            </p:cNvPr>
            <p:cNvSpPr txBox="1"/>
            <p:nvPr/>
          </p:nvSpPr>
          <p:spPr>
            <a:xfrm>
              <a:off x="773906" y="1761609"/>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endParaRPr lang="zh-CN" altLang="en-US" dirty="0">
                <a:solidFill>
                  <a:schemeClr val="bg1"/>
                </a:solidFill>
              </a:endParaRPr>
            </a:p>
          </p:txBody>
        </p:sp>
      </p:grpSp>
      <p:pic>
        <p:nvPicPr>
          <p:cNvPr id="3" name="图片 2">
            <a:extLst>
              <a:ext uri="{FF2B5EF4-FFF2-40B4-BE49-F238E27FC236}">
                <a16:creationId xmlns:a16="http://schemas.microsoft.com/office/drawing/2014/main" id="{DFB5DD0B-5840-4BC2-8C7A-40A26F40EDD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50144" y="2739982"/>
            <a:ext cx="7830066" cy="3379684"/>
          </a:xfrm>
          <a:prstGeom prst="rect">
            <a:avLst/>
          </a:prstGeom>
        </p:spPr>
      </p:pic>
    </p:spTree>
    <p:extLst>
      <p:ext uri="{BB962C8B-B14F-4D97-AF65-F5344CB8AC3E}">
        <p14:creationId xmlns:p14="http://schemas.microsoft.com/office/powerpoint/2010/main" val="684820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59398" name="PA_矩形 1">
            <a:extLst>
              <a:ext uri="{FF2B5EF4-FFF2-40B4-BE49-F238E27FC236}">
                <a16:creationId xmlns:a16="http://schemas.microsoft.com/office/drawing/2014/main" id="{BC083480-D9CB-4A17-BE99-FBAB6AA16A6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399" name="PA_矩形 2">
            <a:extLst>
              <a:ext uri="{FF2B5EF4-FFF2-40B4-BE49-F238E27FC236}">
                <a16:creationId xmlns:a16="http://schemas.microsoft.com/office/drawing/2014/main" id="{CE0E4D9B-C0D0-4FE3-9699-CD057198BC6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0" name="PA_矩形 3">
            <a:extLst>
              <a:ext uri="{FF2B5EF4-FFF2-40B4-BE49-F238E27FC236}">
                <a16:creationId xmlns:a16="http://schemas.microsoft.com/office/drawing/2014/main" id="{F8C0D2D3-C4AB-4769-B1B0-F6A66C13740A}"/>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1" name="PA_矩形 4">
            <a:extLst>
              <a:ext uri="{FF2B5EF4-FFF2-40B4-BE49-F238E27FC236}">
                <a16:creationId xmlns:a16="http://schemas.microsoft.com/office/drawing/2014/main" id="{6E531A99-A304-46FD-86BA-2A4C5432A99C}"/>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2" name="PA_矩形 9">
            <a:extLst>
              <a:ext uri="{FF2B5EF4-FFF2-40B4-BE49-F238E27FC236}">
                <a16:creationId xmlns:a16="http://schemas.microsoft.com/office/drawing/2014/main" id="{8AFC29A8-BFE9-4E8F-9842-9D1078059AE2}"/>
              </a:ext>
            </a:extLst>
          </p:cNvPr>
          <p:cNvSpPr>
            <a:spLocks noChangeArrowheads="1"/>
          </p:cNvSpPr>
          <p:nvPr>
            <p:custDataLst>
              <p:tags r:id="rId5"/>
            </p:custDataLst>
          </p:nvPr>
        </p:nvSpPr>
        <p:spPr bwMode="auto">
          <a:xfrm>
            <a:off x="2008674" y="7620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部署图的系统建模及应用</a:t>
            </a:r>
          </a:p>
        </p:txBody>
      </p:sp>
      <p:grpSp>
        <p:nvGrpSpPr>
          <p:cNvPr id="13" name="组合 12">
            <a:extLst>
              <a:ext uri="{FF2B5EF4-FFF2-40B4-BE49-F238E27FC236}">
                <a16:creationId xmlns:a16="http://schemas.microsoft.com/office/drawing/2014/main" id="{DA13D904-D1B3-4594-B883-9C9E571042E7}"/>
              </a:ext>
            </a:extLst>
          </p:cNvPr>
          <p:cNvGrpSpPr/>
          <p:nvPr/>
        </p:nvGrpSpPr>
        <p:grpSpPr>
          <a:xfrm>
            <a:off x="589261" y="1030288"/>
            <a:ext cx="7620845" cy="830997"/>
            <a:chOff x="706422" y="2843868"/>
            <a:chExt cx="7620845" cy="830997"/>
          </a:xfrm>
        </p:grpSpPr>
        <p:sp>
          <p:nvSpPr>
            <p:cNvPr id="14" name="PA_椭圆 43">
              <a:extLst>
                <a:ext uri="{FF2B5EF4-FFF2-40B4-BE49-F238E27FC236}">
                  <a16:creationId xmlns:a16="http://schemas.microsoft.com/office/drawing/2014/main" id="{9C57AE9F-8B07-454A-B739-0A48C90DFA51}"/>
                </a:ext>
              </a:extLst>
            </p:cNvPr>
            <p:cNvSpPr>
              <a:spLocks noChangeArrowheads="1"/>
            </p:cNvSpPr>
            <p:nvPr>
              <p:custDataLst>
                <p:tags r:id="rId6"/>
              </p:custDataLst>
            </p:nvPr>
          </p:nvSpPr>
          <p:spPr bwMode="auto">
            <a:xfrm>
              <a:off x="706422"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文本框 48">
              <a:extLst>
                <a:ext uri="{FF2B5EF4-FFF2-40B4-BE49-F238E27FC236}">
                  <a16:creationId xmlns:a16="http://schemas.microsoft.com/office/drawing/2014/main" id="{FEDE9969-BFAB-4540-801C-95AB1EBE5097}"/>
                </a:ext>
              </a:extLst>
            </p:cNvPr>
            <p:cNvSpPr>
              <a:spLocks noChangeArrowheads="1"/>
            </p:cNvSpPr>
            <p:nvPr>
              <p:custDataLst>
                <p:tags r:id="rId7"/>
              </p:custDataLst>
            </p:nvPr>
          </p:nvSpPr>
          <p:spPr bwMode="auto">
            <a:xfrm>
              <a:off x="1217628" y="2843868"/>
              <a:ext cx="71096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描述层部署图</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描述层部署图表示了系统中的各结点和每个结点包含的组件。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6" name="文本框 15">
              <a:extLst>
                <a:ext uri="{FF2B5EF4-FFF2-40B4-BE49-F238E27FC236}">
                  <a16:creationId xmlns:a16="http://schemas.microsoft.com/office/drawing/2014/main" id="{D8A98C4D-5503-4C62-96C8-A18BC9C7E297}"/>
                </a:ext>
              </a:extLst>
            </p:cNvPr>
            <p:cNvSpPr txBox="1"/>
            <p:nvPr/>
          </p:nvSpPr>
          <p:spPr>
            <a:xfrm>
              <a:off x="773906" y="2944891"/>
              <a:ext cx="376238" cy="369332"/>
            </a:xfrm>
            <a:prstGeom prst="rect">
              <a:avLst/>
            </a:prstGeom>
            <a:noFill/>
          </p:spPr>
          <p:txBody>
            <a:bodyPr wrap="square">
              <a:spAutoFit/>
            </a:bodyPr>
            <a:lstStyle/>
            <a:p>
              <a:r>
                <a:rPr kumimoji="0" lang="en-US" altLang="zh-CN" sz="1800" b="1" i="0" u="none" strike="noStrike" kern="1200" cap="none" spc="0" normalizeH="0" baseline="0" noProof="0" dirty="0">
                  <a:ln>
                    <a:noFill/>
                  </a:ln>
                  <a:solidFill>
                    <a:schemeClr val="bg1"/>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endParaRPr lang="zh-CN" altLang="en-US" dirty="0">
                <a:solidFill>
                  <a:schemeClr val="bg1"/>
                </a:solidFill>
              </a:endParaRPr>
            </a:p>
          </p:txBody>
        </p:sp>
      </p:grpSp>
      <p:pic>
        <p:nvPicPr>
          <p:cNvPr id="3" name="图片 2">
            <a:extLst>
              <a:ext uri="{FF2B5EF4-FFF2-40B4-BE49-F238E27FC236}">
                <a16:creationId xmlns:a16="http://schemas.microsoft.com/office/drawing/2014/main" id="{6CE6B1D6-87B6-4E96-BBEA-E9077A149A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84869" y="1984376"/>
            <a:ext cx="4587638" cy="4275190"/>
          </a:xfrm>
          <a:prstGeom prst="rect">
            <a:avLst/>
          </a:prstGeom>
        </p:spPr>
      </p:pic>
      <p:sp>
        <p:nvSpPr>
          <p:cNvPr id="4" name="文本框 3">
            <a:extLst>
              <a:ext uri="{FF2B5EF4-FFF2-40B4-BE49-F238E27FC236}">
                <a16:creationId xmlns:a16="http://schemas.microsoft.com/office/drawing/2014/main" id="{74EC727B-330F-4F19-A577-FFA8566801B5}"/>
              </a:ext>
            </a:extLst>
          </p:cNvPr>
          <p:cNvSpPr txBox="1"/>
          <p:nvPr/>
        </p:nvSpPr>
        <p:spPr>
          <a:xfrm>
            <a:off x="1032983" y="2307373"/>
            <a:ext cx="3596167" cy="646331"/>
          </a:xfrm>
          <a:prstGeom prst="rect">
            <a:avLst/>
          </a:prstGeom>
          <a:noFill/>
        </p:spPr>
        <p:txBody>
          <a:bodyPr wrap="square" rtlCol="0">
            <a:spAutoFit/>
          </a:bodyPr>
          <a:lstStyle/>
          <a:p>
            <a:r>
              <a:rPr lang="zh-CN" altLang="en-US" dirty="0"/>
              <a:t>如右图，描述了结点间的通信链关系和组件间的依赖关系。</a:t>
            </a:r>
          </a:p>
        </p:txBody>
      </p:sp>
    </p:spTree>
    <p:extLst>
      <p:ext uri="{BB962C8B-B14F-4D97-AF65-F5344CB8AC3E}">
        <p14:creationId xmlns:p14="http://schemas.microsoft.com/office/powerpoint/2010/main" val="3485169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9398"/>
                                        </p:tgtEl>
                                        <p:attrNameLst>
                                          <p:attrName>style.visibility</p:attrName>
                                        </p:attrNameLst>
                                      </p:cBhvr>
                                      <p:to>
                                        <p:strVal val="visible"/>
                                      </p:to>
                                    </p:set>
                                    <p:anim to="" calcmode="lin" valueType="num">
                                      <p:cBhvr>
                                        <p:cTn id="7" dur="700" fill="hold">
                                          <p:stCondLst>
                                            <p:cond delay="0"/>
                                          </p:stCondLst>
                                        </p:cTn>
                                        <p:tgtEl>
                                          <p:spTgt spid="5939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939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59399"/>
                                        </p:tgtEl>
                                        <p:attrNameLst>
                                          <p:attrName>style.visibility</p:attrName>
                                        </p:attrNameLst>
                                      </p:cBhvr>
                                      <p:to>
                                        <p:strVal val="visible"/>
                                      </p:to>
                                    </p:set>
                                    <p:anim to="" calcmode="lin" valueType="num">
                                      <p:cBhvr>
                                        <p:cTn id="11" dur="700" fill="hold">
                                          <p:stCondLst>
                                            <p:cond delay="0"/>
                                          </p:stCondLst>
                                        </p:cTn>
                                        <p:tgtEl>
                                          <p:spTgt spid="5939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5939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59400"/>
                                        </p:tgtEl>
                                        <p:attrNameLst>
                                          <p:attrName>style.visibility</p:attrName>
                                        </p:attrNameLst>
                                      </p:cBhvr>
                                      <p:to>
                                        <p:strVal val="visible"/>
                                      </p:to>
                                    </p:set>
                                    <p:anim to="" calcmode="lin" valueType="num">
                                      <p:cBhvr>
                                        <p:cTn id="15" dur="700" fill="hold">
                                          <p:stCondLst>
                                            <p:cond delay="0"/>
                                          </p:stCondLst>
                                        </p:cTn>
                                        <p:tgtEl>
                                          <p:spTgt spid="5940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5940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59401"/>
                                        </p:tgtEl>
                                        <p:attrNameLst>
                                          <p:attrName>style.visibility</p:attrName>
                                        </p:attrNameLst>
                                      </p:cBhvr>
                                      <p:to>
                                        <p:strVal val="visible"/>
                                      </p:to>
                                    </p:set>
                                    <p:anim to="" calcmode="lin" valueType="num">
                                      <p:cBhvr>
                                        <p:cTn id="19" dur="700" fill="hold">
                                          <p:stCondLst>
                                            <p:cond delay="0"/>
                                          </p:stCondLst>
                                        </p:cTn>
                                        <p:tgtEl>
                                          <p:spTgt spid="5940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5940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9402"/>
                                        </p:tgtEl>
                                        <p:attrNameLst>
                                          <p:attrName>style.visibility</p:attrName>
                                        </p:attrNameLst>
                                      </p:cBhvr>
                                      <p:to>
                                        <p:strVal val="visible"/>
                                      </p:to>
                                    </p:set>
                                    <p:anim to="" calcmode="lin" valueType="num">
                                      <p:cBhvr>
                                        <p:cTn id="23" dur="700" fill="hold">
                                          <p:stCondLst>
                                            <p:cond delay="0"/>
                                          </p:stCondLst>
                                        </p:cTn>
                                        <p:tgtEl>
                                          <p:spTgt spid="5940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5940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399" grpId="0" animBg="1" autoUpdateAnimBg="0"/>
      <p:bldP spid="59400" grpId="0" animBg="1" autoUpdateAnimBg="0"/>
      <p:bldP spid="59401" grpId="0" animBg="1" autoUpdateAnimBg="0"/>
      <p:bldP spid="5940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60418" name="PA_矩形 1">
            <a:extLst>
              <a:ext uri="{FF2B5EF4-FFF2-40B4-BE49-F238E27FC236}">
                <a16:creationId xmlns:a16="http://schemas.microsoft.com/office/drawing/2014/main" id="{84138801-043D-49DC-ABAF-2566E1DB83EF}"/>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19" name="PA_矩形 2">
            <a:extLst>
              <a:ext uri="{FF2B5EF4-FFF2-40B4-BE49-F238E27FC236}">
                <a16:creationId xmlns:a16="http://schemas.microsoft.com/office/drawing/2014/main" id="{4D860CCC-5FDF-4752-A268-C483662EFBB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0" name="PA_矩形 3">
            <a:extLst>
              <a:ext uri="{FF2B5EF4-FFF2-40B4-BE49-F238E27FC236}">
                <a16:creationId xmlns:a16="http://schemas.microsoft.com/office/drawing/2014/main" id="{AC53BF1D-6F2B-49F2-9316-464CC57C9F81}"/>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1" name="PA_矩形 4">
            <a:extLst>
              <a:ext uri="{FF2B5EF4-FFF2-40B4-BE49-F238E27FC236}">
                <a16:creationId xmlns:a16="http://schemas.microsoft.com/office/drawing/2014/main" id="{E5F10AE1-5F68-420B-A578-CB21B4A6E56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2" name="PA_矩形 9">
            <a:extLst>
              <a:ext uri="{FF2B5EF4-FFF2-40B4-BE49-F238E27FC236}">
                <a16:creationId xmlns:a16="http://schemas.microsoft.com/office/drawing/2014/main" id="{816386E0-A24D-43E5-8E44-A00B27CBBCA2}"/>
              </a:ext>
            </a:extLst>
          </p:cNvPr>
          <p:cNvSpPr>
            <a:spLocks noChangeArrowheads="1"/>
          </p:cNvSpPr>
          <p:nvPr>
            <p:custDataLst>
              <p:tags r:id="rId5"/>
            </p:custDataLst>
          </p:nvPr>
        </p:nvSpPr>
        <p:spPr bwMode="auto">
          <a:xfrm>
            <a:off x="2008674" y="7620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部署图的系统建模及应用</a:t>
            </a:r>
          </a:p>
        </p:txBody>
      </p:sp>
      <p:grpSp>
        <p:nvGrpSpPr>
          <p:cNvPr id="17" name="组合 16">
            <a:extLst>
              <a:ext uri="{FF2B5EF4-FFF2-40B4-BE49-F238E27FC236}">
                <a16:creationId xmlns:a16="http://schemas.microsoft.com/office/drawing/2014/main" id="{0F33665B-B762-4F94-BF0A-96A57ABBE600}"/>
              </a:ext>
            </a:extLst>
          </p:cNvPr>
          <p:cNvGrpSpPr/>
          <p:nvPr/>
        </p:nvGrpSpPr>
        <p:grpSpPr>
          <a:xfrm>
            <a:off x="660698" y="982801"/>
            <a:ext cx="5197177" cy="2062103"/>
            <a:chOff x="706422" y="4034777"/>
            <a:chExt cx="5197177" cy="2062103"/>
          </a:xfrm>
        </p:grpSpPr>
        <p:sp>
          <p:nvSpPr>
            <p:cNvPr id="18" name="PA_椭圆 44">
              <a:extLst>
                <a:ext uri="{FF2B5EF4-FFF2-40B4-BE49-F238E27FC236}">
                  <a16:creationId xmlns:a16="http://schemas.microsoft.com/office/drawing/2014/main" id="{8E18A8FC-FE35-45CD-AB12-A71B6AEF31B4}"/>
                </a:ext>
              </a:extLst>
            </p:cNvPr>
            <p:cNvSpPr>
              <a:spLocks noChangeArrowheads="1"/>
            </p:cNvSpPr>
            <p:nvPr>
              <p:custDataLst>
                <p:tags r:id="rId6"/>
              </p:custDataLst>
            </p:nvPr>
          </p:nvSpPr>
          <p:spPr bwMode="auto">
            <a:xfrm>
              <a:off x="706422"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PA_文本框 49">
              <a:extLst>
                <a:ext uri="{FF2B5EF4-FFF2-40B4-BE49-F238E27FC236}">
                  <a16:creationId xmlns:a16="http://schemas.microsoft.com/office/drawing/2014/main" id="{AD158EA2-CFF4-4693-9DDF-78FF86972B64}"/>
                </a:ext>
              </a:extLst>
            </p:cNvPr>
            <p:cNvSpPr>
              <a:spLocks noChangeArrowheads="1"/>
            </p:cNvSpPr>
            <p:nvPr>
              <p:custDataLst>
                <p:tags r:id="rId7"/>
              </p:custDataLst>
            </p:nvPr>
          </p:nvSpPr>
          <p:spPr bwMode="auto">
            <a:xfrm>
              <a:off x="1213676" y="4034777"/>
              <a:ext cx="468992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细缆以太网</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细缆以太网中，计算机与网络电缆之间通过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型连接器</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(T-connector)</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的连接设备连接。一个网段可以通过一个中继器</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(Repeater)</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加入到另一个网段中。</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细缆以太网的部署图如右图。</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0" name="文本框 19">
              <a:extLst>
                <a:ext uri="{FF2B5EF4-FFF2-40B4-BE49-F238E27FC236}">
                  <a16:creationId xmlns:a16="http://schemas.microsoft.com/office/drawing/2014/main" id="{FB1C9557-F429-4842-8790-46BF12FC8C3C}"/>
                </a:ext>
              </a:extLst>
            </p:cNvPr>
            <p:cNvSpPr txBox="1"/>
            <p:nvPr/>
          </p:nvSpPr>
          <p:spPr>
            <a:xfrm>
              <a:off x="773906" y="4155559"/>
              <a:ext cx="376238" cy="369332"/>
            </a:xfrm>
            <a:prstGeom prst="rect">
              <a:avLst/>
            </a:prstGeom>
            <a:noFill/>
          </p:spPr>
          <p:txBody>
            <a:bodyPr wrap="square">
              <a:spAutoFit/>
            </a:bodyPr>
            <a:lstStyle/>
            <a:p>
              <a:r>
                <a:rPr lang="en-US" altLang="zh-CN" b="1" dirty="0">
                  <a:solidFill>
                    <a:schemeClr val="bg1"/>
                  </a:solidFill>
                  <a:latin typeface="Calibri" panose="020F0502020204030204" pitchFamily="34" charset="0"/>
                  <a:ea typeface="宋体" panose="02010600030101010101" pitchFamily="2" charset="-122"/>
                  <a:sym typeface="Calibri" panose="020F0502020204030204" pitchFamily="34" charset="0"/>
                </a:rPr>
                <a:t>3</a:t>
              </a:r>
              <a:endParaRPr lang="zh-CN" altLang="en-US" dirty="0">
                <a:solidFill>
                  <a:schemeClr val="bg1"/>
                </a:solidFill>
              </a:endParaRPr>
            </a:p>
          </p:txBody>
        </p:sp>
      </p:grpSp>
      <p:pic>
        <p:nvPicPr>
          <p:cNvPr id="4" name="图片 3">
            <a:extLst>
              <a:ext uri="{FF2B5EF4-FFF2-40B4-BE49-F238E27FC236}">
                <a16:creationId xmlns:a16="http://schemas.microsoft.com/office/drawing/2014/main" id="{7463EF33-ED32-4428-83BC-88968228E2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21463" y="982801"/>
            <a:ext cx="4004398" cy="5358704"/>
          </a:xfrm>
          <a:prstGeom prst="rect">
            <a:avLst/>
          </a:prstGeom>
        </p:spPr>
      </p:pic>
    </p:spTree>
    <p:extLst>
      <p:ext uri="{BB962C8B-B14F-4D97-AF65-F5344CB8AC3E}">
        <p14:creationId xmlns:p14="http://schemas.microsoft.com/office/powerpoint/2010/main" val="1135274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to="" calcmode="lin" valueType="num">
                                      <p:cBhvr>
                                        <p:cTn id="7" dur="700" fill="hold">
                                          <p:stCondLst>
                                            <p:cond delay="0"/>
                                          </p:stCondLst>
                                        </p:cTn>
                                        <p:tgtEl>
                                          <p:spTgt spid="6041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6041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60419"/>
                                        </p:tgtEl>
                                        <p:attrNameLst>
                                          <p:attrName>style.visibility</p:attrName>
                                        </p:attrNameLst>
                                      </p:cBhvr>
                                      <p:to>
                                        <p:strVal val="visible"/>
                                      </p:to>
                                    </p:set>
                                    <p:anim to="" calcmode="lin" valueType="num">
                                      <p:cBhvr>
                                        <p:cTn id="11" dur="700" fill="hold">
                                          <p:stCondLst>
                                            <p:cond delay="0"/>
                                          </p:stCondLst>
                                        </p:cTn>
                                        <p:tgtEl>
                                          <p:spTgt spid="6041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6041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60420"/>
                                        </p:tgtEl>
                                        <p:attrNameLst>
                                          <p:attrName>style.visibility</p:attrName>
                                        </p:attrNameLst>
                                      </p:cBhvr>
                                      <p:to>
                                        <p:strVal val="visible"/>
                                      </p:to>
                                    </p:set>
                                    <p:anim to="" calcmode="lin" valueType="num">
                                      <p:cBhvr>
                                        <p:cTn id="15" dur="700" fill="hold">
                                          <p:stCondLst>
                                            <p:cond delay="0"/>
                                          </p:stCondLst>
                                        </p:cTn>
                                        <p:tgtEl>
                                          <p:spTgt spid="6042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6042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60421"/>
                                        </p:tgtEl>
                                        <p:attrNameLst>
                                          <p:attrName>style.visibility</p:attrName>
                                        </p:attrNameLst>
                                      </p:cBhvr>
                                      <p:to>
                                        <p:strVal val="visible"/>
                                      </p:to>
                                    </p:set>
                                    <p:anim to="" calcmode="lin" valueType="num">
                                      <p:cBhvr>
                                        <p:cTn id="19" dur="700" fill="hold">
                                          <p:stCondLst>
                                            <p:cond delay="0"/>
                                          </p:stCondLst>
                                        </p:cTn>
                                        <p:tgtEl>
                                          <p:spTgt spid="6042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6042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60422"/>
                                        </p:tgtEl>
                                        <p:attrNameLst>
                                          <p:attrName>style.visibility</p:attrName>
                                        </p:attrNameLst>
                                      </p:cBhvr>
                                      <p:to>
                                        <p:strVal val="visible"/>
                                      </p:to>
                                    </p:set>
                                    <p:anim to="" calcmode="lin" valueType="num">
                                      <p:cBhvr>
                                        <p:cTn id="23" dur="700" fill="hold">
                                          <p:stCondLst>
                                            <p:cond delay="0"/>
                                          </p:stCondLst>
                                        </p:cTn>
                                        <p:tgtEl>
                                          <p:spTgt spid="6042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6042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P spid="60419" grpId="0" animBg="1" autoUpdateAnimBg="0"/>
      <p:bldP spid="60420" grpId="0" animBg="1" autoUpdateAnimBg="0"/>
      <p:bldP spid="60421" grpId="0" animBg="1" autoUpdateAnimBg="0"/>
      <p:bldP spid="6042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61442" name="PA_矩形 1">
            <a:extLst>
              <a:ext uri="{FF2B5EF4-FFF2-40B4-BE49-F238E27FC236}">
                <a16:creationId xmlns:a16="http://schemas.microsoft.com/office/drawing/2014/main" id="{22D33D10-B366-4023-8DA7-2A5717208DA0}"/>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443" name="PA_矩形 2">
            <a:extLst>
              <a:ext uri="{FF2B5EF4-FFF2-40B4-BE49-F238E27FC236}">
                <a16:creationId xmlns:a16="http://schemas.microsoft.com/office/drawing/2014/main" id="{D2368D2F-8058-4066-98E1-DB06736CE74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444" name="PA_矩形 3">
            <a:extLst>
              <a:ext uri="{FF2B5EF4-FFF2-40B4-BE49-F238E27FC236}">
                <a16:creationId xmlns:a16="http://schemas.microsoft.com/office/drawing/2014/main" id="{15018AC2-6348-4DEE-9013-C7FF9CE184D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445" name="PA_矩形 4">
            <a:extLst>
              <a:ext uri="{FF2B5EF4-FFF2-40B4-BE49-F238E27FC236}">
                <a16:creationId xmlns:a16="http://schemas.microsoft.com/office/drawing/2014/main" id="{99FE7366-FA16-4921-A46D-49B27B8EE05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446" name="PA_矩形 9">
            <a:extLst>
              <a:ext uri="{FF2B5EF4-FFF2-40B4-BE49-F238E27FC236}">
                <a16:creationId xmlns:a16="http://schemas.microsoft.com/office/drawing/2014/main" id="{E597D466-1D00-4673-9DFE-AA55B8FC3696}"/>
              </a:ext>
            </a:extLst>
          </p:cNvPr>
          <p:cNvSpPr>
            <a:spLocks noChangeArrowheads="1"/>
          </p:cNvSpPr>
          <p:nvPr>
            <p:custDataLst>
              <p:tags r:id="rId5"/>
            </p:custDataLst>
          </p:nvPr>
        </p:nvSpPr>
        <p:spPr bwMode="auto">
          <a:xfrm>
            <a:off x="3444964" y="76200"/>
            <a:ext cx="1261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部署图</a:t>
            </a:r>
          </a:p>
        </p:txBody>
      </p:sp>
      <p:grpSp>
        <p:nvGrpSpPr>
          <p:cNvPr id="51" name="组合 50">
            <a:extLst>
              <a:ext uri="{FF2B5EF4-FFF2-40B4-BE49-F238E27FC236}">
                <a16:creationId xmlns:a16="http://schemas.microsoft.com/office/drawing/2014/main" id="{82C1DF34-E506-4AAF-8014-55A999CD3D8E}"/>
              </a:ext>
            </a:extLst>
          </p:cNvPr>
          <p:cNvGrpSpPr/>
          <p:nvPr/>
        </p:nvGrpSpPr>
        <p:grpSpPr>
          <a:xfrm>
            <a:off x="577518" y="881213"/>
            <a:ext cx="10743592" cy="584201"/>
            <a:chOff x="560491" y="964724"/>
            <a:chExt cx="10567157" cy="584201"/>
          </a:xfrm>
        </p:grpSpPr>
        <p:grpSp>
          <p:nvGrpSpPr>
            <p:cNvPr id="52" name="组合 51">
              <a:extLst>
                <a:ext uri="{FF2B5EF4-FFF2-40B4-BE49-F238E27FC236}">
                  <a16:creationId xmlns:a16="http://schemas.microsoft.com/office/drawing/2014/main" id="{99246ABD-D1E9-42EE-8188-6D54A5423769}"/>
                </a:ext>
              </a:extLst>
            </p:cNvPr>
            <p:cNvGrpSpPr/>
            <p:nvPr/>
          </p:nvGrpSpPr>
          <p:grpSpPr>
            <a:xfrm>
              <a:off x="560491" y="964724"/>
              <a:ext cx="568409" cy="584201"/>
              <a:chOff x="345991" y="637886"/>
              <a:chExt cx="1136817" cy="1152646"/>
            </a:xfrm>
          </p:grpSpPr>
          <p:sp>
            <p:nvSpPr>
              <p:cNvPr id="54" name="PA_任意多边形 47">
                <a:extLst>
                  <a:ext uri="{FF2B5EF4-FFF2-40B4-BE49-F238E27FC236}">
                    <a16:creationId xmlns:a16="http://schemas.microsoft.com/office/drawing/2014/main" id="{336E9DAB-ED8A-4598-A9F2-B88D84985182}"/>
                  </a:ext>
                </a:extLst>
              </p:cNvPr>
              <p:cNvSpPr>
                <a:spLocks/>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PA_任意多边形 51">
                <a:extLst>
                  <a:ext uri="{FF2B5EF4-FFF2-40B4-BE49-F238E27FC236}">
                    <a16:creationId xmlns:a16="http://schemas.microsoft.com/office/drawing/2014/main" id="{E2EFC6E0-61B1-4E41-834D-8C89B26335E5}"/>
                  </a:ext>
                </a:extLst>
              </p:cNvPr>
              <p:cNvSpPr>
                <a:spLocks/>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PA_任意多边形 63">
                <a:extLst>
                  <a:ext uri="{FF2B5EF4-FFF2-40B4-BE49-F238E27FC236}">
                    <a16:creationId xmlns:a16="http://schemas.microsoft.com/office/drawing/2014/main" id="{A6E3963B-AE6A-454E-8A38-88527A380092}"/>
                  </a:ext>
                </a:extLst>
              </p:cNvPr>
              <p:cNvSpPr>
                <a:spLocks/>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任意多边形 53">
                <a:extLst>
                  <a:ext uri="{FF2B5EF4-FFF2-40B4-BE49-F238E27FC236}">
                    <a16:creationId xmlns:a16="http://schemas.microsoft.com/office/drawing/2014/main" id="{5FF59762-9E5D-446A-8128-DE5498229361}"/>
                  </a:ext>
                </a:extLst>
              </p:cNvPr>
              <p:cNvSpPr>
                <a:spLocks/>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PA_任意多边形 55">
                <a:extLst>
                  <a:ext uri="{FF2B5EF4-FFF2-40B4-BE49-F238E27FC236}">
                    <a16:creationId xmlns:a16="http://schemas.microsoft.com/office/drawing/2014/main" id="{6727C76E-A8CE-4C91-8A6B-021681E52ED0}"/>
                  </a:ext>
                </a:extLst>
              </p:cNvPr>
              <p:cNvSpPr>
                <a:spLocks/>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PA_任意多边形 56">
                <a:extLst>
                  <a:ext uri="{FF2B5EF4-FFF2-40B4-BE49-F238E27FC236}">
                    <a16:creationId xmlns:a16="http://schemas.microsoft.com/office/drawing/2014/main" id="{07C7537E-DF7F-4A1F-B896-76F077404EED}"/>
                  </a:ext>
                </a:extLst>
              </p:cNvPr>
              <p:cNvSpPr>
                <a:spLocks/>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PA_任意多边形 58">
                <a:extLst>
                  <a:ext uri="{FF2B5EF4-FFF2-40B4-BE49-F238E27FC236}">
                    <a16:creationId xmlns:a16="http://schemas.microsoft.com/office/drawing/2014/main" id="{182857F7-F526-4E2E-9F02-4AC080868A3D}"/>
                  </a:ext>
                </a:extLst>
              </p:cNvPr>
              <p:cNvSpPr>
                <a:spLocks/>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PA_任意多边形 59">
                <a:extLst>
                  <a:ext uri="{FF2B5EF4-FFF2-40B4-BE49-F238E27FC236}">
                    <a16:creationId xmlns:a16="http://schemas.microsoft.com/office/drawing/2014/main" id="{18ACBC8C-5E55-4E18-B82E-5136C4A7D51C}"/>
                  </a:ext>
                </a:extLst>
              </p:cNvPr>
              <p:cNvSpPr>
                <a:spLocks/>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2" name="PA_组合 27">
                <a:extLst>
                  <a:ext uri="{FF2B5EF4-FFF2-40B4-BE49-F238E27FC236}">
                    <a16:creationId xmlns:a16="http://schemas.microsoft.com/office/drawing/2014/main" id="{E18459FF-8893-4AFD-841F-70C755AE3767}"/>
                  </a:ext>
                </a:extLst>
              </p:cNvPr>
              <p:cNvGrpSpPr>
                <a:grpSpLocks/>
              </p:cNvGrpSpPr>
              <p:nvPr>
                <p:custDataLst>
                  <p:tags r:id="rId14"/>
                </p:custDataLst>
              </p:nvPr>
            </p:nvGrpSpPr>
            <p:grpSpPr bwMode="auto">
              <a:xfrm>
                <a:off x="345991" y="1081008"/>
                <a:ext cx="337560" cy="326313"/>
                <a:chOff x="0" y="0"/>
                <a:chExt cx="1375837" cy="1380067"/>
              </a:xfrm>
            </p:grpSpPr>
            <p:grpSp>
              <p:nvGrpSpPr>
                <p:cNvPr id="63" name="组合 25">
                  <a:extLst>
                    <a:ext uri="{FF2B5EF4-FFF2-40B4-BE49-F238E27FC236}">
                      <a16:creationId xmlns:a16="http://schemas.microsoft.com/office/drawing/2014/main" id="{6A6A833A-C4B6-4DA0-ACEA-4ACE7EB9DC5E}"/>
                    </a:ext>
                  </a:extLst>
                </p:cNvPr>
                <p:cNvGrpSpPr>
                  <a:grpSpLocks/>
                </p:cNvGrpSpPr>
                <p:nvPr/>
              </p:nvGrpSpPr>
              <p:grpSpPr bwMode="auto">
                <a:xfrm>
                  <a:off x="0" y="0"/>
                  <a:ext cx="1375837" cy="1380067"/>
                  <a:chOff x="0" y="0"/>
                  <a:chExt cx="1375837" cy="1380067"/>
                </a:xfrm>
              </p:grpSpPr>
              <p:sp>
                <p:nvSpPr>
                  <p:cNvPr id="65" name="矩形 11">
                    <a:extLst>
                      <a:ext uri="{FF2B5EF4-FFF2-40B4-BE49-F238E27FC236}">
                        <a16:creationId xmlns:a16="http://schemas.microsoft.com/office/drawing/2014/main" id="{2DB02428-5D7E-4837-91EE-7584941DB034}"/>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6" name="矩形 12">
                    <a:extLst>
                      <a:ext uri="{FF2B5EF4-FFF2-40B4-BE49-F238E27FC236}">
                        <a16:creationId xmlns:a16="http://schemas.microsoft.com/office/drawing/2014/main" id="{EE584076-2103-490A-B2F8-1DA375589A7D}"/>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矩形 13">
                    <a:extLst>
                      <a:ext uri="{FF2B5EF4-FFF2-40B4-BE49-F238E27FC236}">
                        <a16:creationId xmlns:a16="http://schemas.microsoft.com/office/drawing/2014/main" id="{01A234D8-109D-4970-AD9F-BEC04299BA1B}"/>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8" name="任意多边形 18">
                    <a:extLst>
                      <a:ext uri="{FF2B5EF4-FFF2-40B4-BE49-F238E27FC236}">
                        <a16:creationId xmlns:a16="http://schemas.microsoft.com/office/drawing/2014/main" id="{46C5DE75-FDFB-4397-B19E-336779B8110D}"/>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任意多边形 21">
                    <a:extLst>
                      <a:ext uri="{FF2B5EF4-FFF2-40B4-BE49-F238E27FC236}">
                        <a16:creationId xmlns:a16="http://schemas.microsoft.com/office/drawing/2014/main" id="{097C6DE4-062F-4F27-BA3D-82C98230B3F9}"/>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椭圆 22">
                    <a:extLst>
                      <a:ext uri="{FF2B5EF4-FFF2-40B4-BE49-F238E27FC236}">
                        <a16:creationId xmlns:a16="http://schemas.microsoft.com/office/drawing/2014/main" id="{59142450-B67A-408F-8E9B-C4E36F3BF6D0}"/>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矩形 23">
                    <a:extLst>
                      <a:ext uri="{FF2B5EF4-FFF2-40B4-BE49-F238E27FC236}">
                        <a16:creationId xmlns:a16="http://schemas.microsoft.com/office/drawing/2014/main" id="{8E500F5D-3E00-4B0B-8035-062ACA53DF96}"/>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4" name="椭圆 26">
                  <a:extLst>
                    <a:ext uri="{FF2B5EF4-FFF2-40B4-BE49-F238E27FC236}">
                      <a16:creationId xmlns:a16="http://schemas.microsoft.com/office/drawing/2014/main" id="{F54B2BB8-0C40-477B-9E54-44E7736FE692}"/>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53" name="文本框 52">
              <a:extLst>
                <a:ext uri="{FF2B5EF4-FFF2-40B4-BE49-F238E27FC236}">
                  <a16:creationId xmlns:a16="http://schemas.microsoft.com/office/drawing/2014/main" id="{98F2EB9A-3882-4FCD-AB2D-46F6851DECF3}"/>
                </a:ext>
              </a:extLst>
            </p:cNvPr>
            <p:cNvSpPr txBox="1"/>
            <p:nvPr/>
          </p:nvSpPr>
          <p:spPr>
            <a:xfrm>
              <a:off x="1141410" y="1004897"/>
              <a:ext cx="998623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宋体"/>
                  <a:ea typeface="宋体"/>
                  <a:cs typeface="+mn-cs"/>
                </a:rPr>
                <a:t>实例层部署图和描述层部署图有什么区别？</a:t>
              </a:r>
            </a:p>
          </p:txBody>
        </p:sp>
      </p:grpSp>
      <p:sp>
        <p:nvSpPr>
          <p:cNvPr id="2" name="文本框 1">
            <a:extLst>
              <a:ext uri="{FF2B5EF4-FFF2-40B4-BE49-F238E27FC236}">
                <a16:creationId xmlns:a16="http://schemas.microsoft.com/office/drawing/2014/main" id="{F90CC330-5877-4EAB-9EF1-FCF2CF7C2E0C}"/>
              </a:ext>
            </a:extLst>
          </p:cNvPr>
          <p:cNvSpPr txBox="1"/>
          <p:nvPr/>
        </p:nvSpPr>
        <p:spPr>
          <a:xfrm>
            <a:off x="1168136" y="2057400"/>
            <a:ext cx="7743825" cy="1200329"/>
          </a:xfrm>
          <a:prstGeom prst="rect">
            <a:avLst/>
          </a:prstGeom>
          <a:noFill/>
        </p:spPr>
        <p:txBody>
          <a:bodyPr wrap="square" rtlCol="0">
            <a:spAutoFit/>
          </a:bodyPr>
          <a:lstStyle/>
          <a:p>
            <a:r>
              <a:rPr lang="zh-CN" altLang="en-US" sz="2400" dirty="0"/>
              <a:t>实例层部署图描述系统各结点及它们之间的通讯关联；描述层部署图除此之外还描述结点中的组件及它们之间的关系。</a:t>
            </a:r>
          </a:p>
        </p:txBody>
      </p:sp>
    </p:spTree>
    <p:extLst>
      <p:ext uri="{BB962C8B-B14F-4D97-AF65-F5344CB8AC3E}">
        <p14:creationId xmlns:p14="http://schemas.microsoft.com/office/powerpoint/2010/main" val="1518162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61442"/>
                                        </p:tgtEl>
                                        <p:attrNameLst>
                                          <p:attrName>style.visibility</p:attrName>
                                        </p:attrNameLst>
                                      </p:cBhvr>
                                      <p:to>
                                        <p:strVal val="visible"/>
                                      </p:to>
                                    </p:set>
                                    <p:anim to="" calcmode="lin" valueType="num">
                                      <p:cBhvr>
                                        <p:cTn id="7" dur="700" fill="hold">
                                          <p:stCondLst>
                                            <p:cond delay="0"/>
                                          </p:stCondLst>
                                        </p:cTn>
                                        <p:tgtEl>
                                          <p:spTgt spid="61442"/>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61442"/>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61443"/>
                                        </p:tgtEl>
                                        <p:attrNameLst>
                                          <p:attrName>style.visibility</p:attrName>
                                        </p:attrNameLst>
                                      </p:cBhvr>
                                      <p:to>
                                        <p:strVal val="visible"/>
                                      </p:to>
                                    </p:set>
                                    <p:anim to="" calcmode="lin" valueType="num">
                                      <p:cBhvr>
                                        <p:cTn id="11" dur="700" fill="hold">
                                          <p:stCondLst>
                                            <p:cond delay="0"/>
                                          </p:stCondLst>
                                        </p:cTn>
                                        <p:tgtEl>
                                          <p:spTgt spid="61443"/>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61443"/>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61444"/>
                                        </p:tgtEl>
                                        <p:attrNameLst>
                                          <p:attrName>style.visibility</p:attrName>
                                        </p:attrNameLst>
                                      </p:cBhvr>
                                      <p:to>
                                        <p:strVal val="visible"/>
                                      </p:to>
                                    </p:set>
                                    <p:anim to="" calcmode="lin" valueType="num">
                                      <p:cBhvr>
                                        <p:cTn id="15" dur="700" fill="hold">
                                          <p:stCondLst>
                                            <p:cond delay="0"/>
                                          </p:stCondLst>
                                        </p:cTn>
                                        <p:tgtEl>
                                          <p:spTgt spid="61444"/>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61444"/>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61445"/>
                                        </p:tgtEl>
                                        <p:attrNameLst>
                                          <p:attrName>style.visibility</p:attrName>
                                        </p:attrNameLst>
                                      </p:cBhvr>
                                      <p:to>
                                        <p:strVal val="visible"/>
                                      </p:to>
                                    </p:set>
                                    <p:anim to="" calcmode="lin" valueType="num">
                                      <p:cBhvr>
                                        <p:cTn id="19" dur="700" fill="hold">
                                          <p:stCondLst>
                                            <p:cond delay="0"/>
                                          </p:stCondLst>
                                        </p:cTn>
                                        <p:tgtEl>
                                          <p:spTgt spid="61445"/>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61445"/>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61446"/>
                                        </p:tgtEl>
                                        <p:attrNameLst>
                                          <p:attrName>style.visibility</p:attrName>
                                        </p:attrNameLst>
                                      </p:cBhvr>
                                      <p:to>
                                        <p:strVal val="visible"/>
                                      </p:to>
                                    </p:set>
                                    <p:anim to="" calcmode="lin" valueType="num">
                                      <p:cBhvr>
                                        <p:cTn id="23" dur="700" fill="hold">
                                          <p:stCondLst>
                                            <p:cond delay="0"/>
                                          </p:stCondLst>
                                        </p:cTn>
                                        <p:tgtEl>
                                          <p:spTgt spid="61446"/>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61446"/>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7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nimBg="1" autoUpdateAnimBg="0"/>
      <p:bldP spid="61443" grpId="0" animBg="1" autoUpdateAnimBg="0"/>
      <p:bldP spid="61444" grpId="0" animBg="1" autoUpdateAnimBg="0"/>
      <p:bldP spid="61445" grpId="0" animBg="1" autoUpdateAnimBg="0"/>
      <p:bldP spid="6144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57346" name="PA_矩形 1">
            <a:extLst>
              <a:ext uri="{FF2B5EF4-FFF2-40B4-BE49-F238E27FC236}">
                <a16:creationId xmlns:a16="http://schemas.microsoft.com/office/drawing/2014/main" id="{AFA4F84B-1409-467B-A251-46699C6803A4}"/>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7" name="PA_矩形 2">
            <a:extLst>
              <a:ext uri="{FF2B5EF4-FFF2-40B4-BE49-F238E27FC236}">
                <a16:creationId xmlns:a16="http://schemas.microsoft.com/office/drawing/2014/main" id="{E47FCE85-03C6-4F07-98AB-D227BA76E22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8" name="PA_矩形 3">
            <a:extLst>
              <a:ext uri="{FF2B5EF4-FFF2-40B4-BE49-F238E27FC236}">
                <a16:creationId xmlns:a16="http://schemas.microsoft.com/office/drawing/2014/main" id="{A4F15ECC-0303-4E74-9DDC-DC19D2D85DC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9" name="PA_矩形 4">
            <a:extLst>
              <a:ext uri="{FF2B5EF4-FFF2-40B4-BE49-F238E27FC236}">
                <a16:creationId xmlns:a16="http://schemas.microsoft.com/office/drawing/2014/main" id="{ACABE87B-5C6C-4519-AD4C-000FC67F4AF2}"/>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50" name="PA_矩形 9">
            <a:extLst>
              <a:ext uri="{FF2B5EF4-FFF2-40B4-BE49-F238E27FC236}">
                <a16:creationId xmlns:a16="http://schemas.microsoft.com/office/drawing/2014/main" id="{0DBBB83F-E95C-4640-BF97-652B5E41CB09}"/>
              </a:ext>
            </a:extLst>
          </p:cNvPr>
          <p:cNvSpPr>
            <a:spLocks noChangeArrowheads="1"/>
          </p:cNvSpPr>
          <p:nvPr>
            <p:custDataLst>
              <p:tags r:id="rId5"/>
            </p:custDataLst>
          </p:nvPr>
        </p:nvSpPr>
        <p:spPr bwMode="auto">
          <a:xfrm>
            <a:off x="1708150" y="76200"/>
            <a:ext cx="47355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Click here to add your title</a:t>
            </a: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 name="文本框 1">
            <a:extLst>
              <a:ext uri="{FF2B5EF4-FFF2-40B4-BE49-F238E27FC236}">
                <a16:creationId xmlns:a16="http://schemas.microsoft.com/office/drawing/2014/main" id="{8082D809-6A9C-41BB-8288-B463915B99AB}"/>
              </a:ext>
            </a:extLst>
          </p:cNvPr>
          <p:cNvSpPr txBox="1"/>
          <p:nvPr/>
        </p:nvSpPr>
        <p:spPr>
          <a:xfrm>
            <a:off x="1122947" y="1395663"/>
            <a:ext cx="10090485" cy="1200329"/>
          </a:xfrm>
          <a:prstGeom prst="rect">
            <a:avLst/>
          </a:prstGeom>
          <a:noFill/>
        </p:spPr>
        <p:txBody>
          <a:bodyPr wrap="square" rtlCol="0">
            <a:spAutoFit/>
          </a:bodyPr>
          <a:lstStyle/>
          <a:p>
            <a:r>
              <a:rPr lang="zh-CN" altLang="en-US" dirty="0"/>
              <a:t>参考资料：</a:t>
            </a:r>
            <a:endParaRPr lang="en-US" altLang="zh-CN" dirty="0"/>
          </a:p>
          <a:p>
            <a:r>
              <a:rPr lang="en-US" altLang="zh-CN" dirty="0"/>
              <a:t>[1]https://baike.baidu.com/item/%E7%89%A9%E7%90%86%E7%BA%A7%E6%95%B0%E6%8D%AE%E5%BA%93%E7%B3%BB%E7%BB%9F/22137085?fr=Aladdin</a:t>
            </a:r>
          </a:p>
          <a:p>
            <a:r>
              <a:rPr lang="en-US" altLang="zh-CN" dirty="0"/>
              <a:t>[2]Grady </a:t>
            </a:r>
            <a:r>
              <a:rPr lang="en-US" altLang="zh-CN" dirty="0" err="1"/>
              <a:t>Booch</a:t>
            </a:r>
            <a:r>
              <a:rPr lang="en-US" altLang="zh-CN" dirty="0"/>
              <a:t>. James Rumbaugh. Ivar Jacobson UML</a:t>
            </a:r>
            <a:r>
              <a:rPr lang="zh-CN" altLang="en-US" dirty="0"/>
              <a:t>用户指南</a:t>
            </a:r>
            <a:r>
              <a:rPr lang="en-US" altLang="zh-CN" dirty="0"/>
              <a:t>(</a:t>
            </a:r>
            <a:r>
              <a:rPr lang="zh-CN" altLang="en-US" dirty="0"/>
              <a:t>第</a:t>
            </a:r>
            <a:r>
              <a:rPr lang="en-US" altLang="zh-CN" dirty="0"/>
              <a:t>2</a:t>
            </a:r>
            <a:r>
              <a:rPr lang="zh-CN" altLang="en-US" dirty="0"/>
              <a:t>版</a:t>
            </a:r>
            <a:r>
              <a:rPr lang="en-US" altLang="zh-CN" dirty="0"/>
              <a:t>) </a:t>
            </a:r>
            <a:r>
              <a:rPr lang="zh-CN" altLang="en-US" dirty="0"/>
              <a:t>人民邮电出版社</a:t>
            </a:r>
            <a:r>
              <a:rPr lang="en-US" altLang="zh-CN" dirty="0"/>
              <a:t>:2006</a:t>
            </a:r>
            <a:r>
              <a:rPr lang="zh-CN" altLang="en-US" dirty="0"/>
              <a:t>年</a:t>
            </a:r>
            <a:r>
              <a:rPr lang="en-US" altLang="zh-CN" dirty="0"/>
              <a:t>6</a:t>
            </a:r>
            <a:r>
              <a:rPr lang="zh-CN" altLang="en-US" dirty="0"/>
              <a:t>月</a:t>
            </a:r>
          </a:p>
        </p:txBody>
      </p:sp>
    </p:spTree>
    <p:extLst>
      <p:ext uri="{BB962C8B-B14F-4D97-AF65-F5344CB8AC3E}">
        <p14:creationId xmlns:p14="http://schemas.microsoft.com/office/powerpoint/2010/main" val="914129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7346"/>
                                        </p:tgtEl>
                                        <p:attrNameLst>
                                          <p:attrName>style.visibility</p:attrName>
                                        </p:attrNameLst>
                                      </p:cBhvr>
                                      <p:to>
                                        <p:strVal val="visible"/>
                                      </p:to>
                                    </p:set>
                                    <p:anim to="" calcmode="lin" valueType="num">
                                      <p:cBhvr>
                                        <p:cTn id="7" dur="700" fill="hold">
                                          <p:stCondLst>
                                            <p:cond delay="0"/>
                                          </p:stCondLst>
                                        </p:cTn>
                                        <p:tgtEl>
                                          <p:spTgt spid="5734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73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7347"/>
                                        </p:tgtEl>
                                        <p:attrNameLst>
                                          <p:attrName>style.visibility</p:attrName>
                                        </p:attrNameLst>
                                      </p:cBhvr>
                                      <p:to>
                                        <p:strVal val="visible"/>
                                      </p:to>
                                    </p:set>
                                    <p:anim to="" calcmode="lin" valueType="num">
                                      <p:cBhvr>
                                        <p:cTn id="11" dur="700" fill="hold">
                                          <p:stCondLst>
                                            <p:cond delay="0"/>
                                          </p:stCondLst>
                                        </p:cTn>
                                        <p:tgtEl>
                                          <p:spTgt spid="5734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73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7348"/>
                                        </p:tgtEl>
                                        <p:attrNameLst>
                                          <p:attrName>style.visibility</p:attrName>
                                        </p:attrNameLst>
                                      </p:cBhvr>
                                      <p:to>
                                        <p:strVal val="visible"/>
                                      </p:to>
                                    </p:set>
                                    <p:anim to="" calcmode="lin" valueType="num">
                                      <p:cBhvr>
                                        <p:cTn id="15" dur="700" fill="hold">
                                          <p:stCondLst>
                                            <p:cond delay="0"/>
                                          </p:stCondLst>
                                        </p:cTn>
                                        <p:tgtEl>
                                          <p:spTgt spid="5734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73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7349"/>
                                        </p:tgtEl>
                                        <p:attrNameLst>
                                          <p:attrName>style.visibility</p:attrName>
                                        </p:attrNameLst>
                                      </p:cBhvr>
                                      <p:to>
                                        <p:strVal val="visible"/>
                                      </p:to>
                                    </p:set>
                                    <p:anim to="" calcmode="lin" valueType="num">
                                      <p:cBhvr>
                                        <p:cTn id="19" dur="700" fill="hold">
                                          <p:stCondLst>
                                            <p:cond delay="0"/>
                                          </p:stCondLst>
                                        </p:cTn>
                                        <p:tgtEl>
                                          <p:spTgt spid="5734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73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7350"/>
                                        </p:tgtEl>
                                        <p:attrNameLst>
                                          <p:attrName>style.visibility</p:attrName>
                                        </p:attrNameLst>
                                      </p:cBhvr>
                                      <p:to>
                                        <p:strVal val="visible"/>
                                      </p:to>
                                    </p:set>
                                    <p:anim to="" calcmode="lin" valueType="num">
                                      <p:cBhvr>
                                        <p:cTn id="23" dur="700" fill="hold">
                                          <p:stCondLst>
                                            <p:cond delay="0"/>
                                          </p:stCondLst>
                                        </p:cTn>
                                        <p:tgtEl>
                                          <p:spTgt spid="5735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p:bldP spid="57347" grpId="0" animBg="1"/>
      <p:bldP spid="57348" grpId="0" animBg="1"/>
      <p:bldP spid="57349" grpId="0" animBg="1"/>
      <p:bldP spid="573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7"/>
          <a:srcRect/>
          <a:stretch>
            <a:fillRect/>
          </a:stretch>
        </a:blipFill>
        <a:effectLst/>
      </p:bgPr>
    </p:bg>
    <p:spTree>
      <p:nvGrpSpPr>
        <p:cNvPr id="1" name=""/>
        <p:cNvGrpSpPr/>
        <p:nvPr/>
      </p:nvGrpSpPr>
      <p:grpSpPr>
        <a:xfrm>
          <a:off x="0" y="0"/>
          <a:ext cx="0" cy="0"/>
          <a:chOff x="0" y="0"/>
          <a:chExt cx="0" cy="0"/>
        </a:xfrm>
      </p:grpSpPr>
      <p:sp>
        <p:nvSpPr>
          <p:cNvPr id="33794" name="PA_矩形 1">
            <a:extLst>
              <a:ext uri="{FF2B5EF4-FFF2-40B4-BE49-F238E27FC236}">
                <a16:creationId xmlns:a16="http://schemas.microsoft.com/office/drawing/2014/main" id="{6683EDE6-D4E3-4CC6-A089-98211E0DB979}"/>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a:extLst>
              <a:ext uri="{FF2B5EF4-FFF2-40B4-BE49-F238E27FC236}">
                <a16:creationId xmlns:a16="http://schemas.microsoft.com/office/drawing/2014/main" id="{8DBEE7BF-8B22-4BE5-9D62-1AE859BBC2E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a:extLst>
              <a:ext uri="{FF2B5EF4-FFF2-40B4-BE49-F238E27FC236}">
                <a16:creationId xmlns:a16="http://schemas.microsoft.com/office/drawing/2014/main" id="{D33D04F1-149C-417F-8FB9-3CC9AA1D3550}"/>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a:extLst>
              <a:ext uri="{FF2B5EF4-FFF2-40B4-BE49-F238E27FC236}">
                <a16:creationId xmlns:a16="http://schemas.microsoft.com/office/drawing/2014/main" id="{90D42F54-124F-4475-BFE4-77A5E8FF220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a:extLst>
              <a:ext uri="{FF2B5EF4-FFF2-40B4-BE49-F238E27FC236}">
                <a16:creationId xmlns:a16="http://schemas.microsoft.com/office/drawing/2014/main" id="{C0C7EB34-7A1C-4F95-8799-AA377BCB3E2F}"/>
              </a:ext>
            </a:extLst>
          </p:cNvPr>
          <p:cNvSpPr>
            <a:spLocks noChangeArrowheads="1"/>
          </p:cNvSpPr>
          <p:nvPr>
            <p:custDataLst>
              <p:tags r:id="rId5"/>
            </p:custDataLst>
          </p:nvPr>
        </p:nvSpPr>
        <p:spPr bwMode="auto">
          <a:xfrm>
            <a:off x="1538193" y="76200"/>
            <a:ext cx="50754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构件图</a:t>
            </a:r>
            <a:r>
              <a:rPr lang="en-US" altLang="zh-CN" dirty="0">
                <a:solidFill>
                  <a:srgbClr val="000000"/>
                </a:solidFill>
                <a:latin typeface="微软雅黑" panose="020B0503020204020204" pitchFamily="34" charset="-122"/>
                <a:sym typeface="微软雅黑" panose="020B0503020204020204" pitchFamily="34" charset="-122"/>
              </a:rPr>
              <a:t>(Component diagram)</a:t>
            </a:r>
            <a:endParaRPr lang="zh-CN" altLang="en-US" dirty="0">
              <a:solidFill>
                <a:srgbClr val="000000"/>
              </a:solidFill>
              <a:latin typeface="微软雅黑" panose="020B0503020204020204" pitchFamily="34" charset="-122"/>
              <a:sym typeface="微软雅黑" panose="020B0503020204020204" pitchFamily="34" charset="-122"/>
            </a:endParaRPr>
          </a:p>
        </p:txBody>
      </p:sp>
      <p:sp>
        <p:nvSpPr>
          <p:cNvPr id="33799" name="PA_任意多边形 33">
            <a:extLst>
              <a:ext uri="{FF2B5EF4-FFF2-40B4-BE49-F238E27FC236}">
                <a16:creationId xmlns:a16="http://schemas.microsoft.com/office/drawing/2014/main" id="{0680A9CC-DAD5-4028-B917-8E9EA08A2E80}"/>
              </a:ext>
            </a:extLst>
          </p:cNvPr>
          <p:cNvSpPr>
            <a:spLocks/>
          </p:cNvSpPr>
          <p:nvPr>
            <p:custDataLst>
              <p:tags r:id="rId6"/>
            </p:custDataLst>
          </p:nvPr>
        </p:nvSpPr>
        <p:spPr bwMode="auto">
          <a:xfrm flipH="1">
            <a:off x="3822700" y="1944688"/>
            <a:ext cx="7386970"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a:extLst>
              <a:ext uri="{FF2B5EF4-FFF2-40B4-BE49-F238E27FC236}">
                <a16:creationId xmlns:a16="http://schemas.microsoft.com/office/drawing/2014/main" id="{8F80D64A-34CF-4377-AC86-8094055F3D0B}"/>
              </a:ext>
            </a:extLst>
          </p:cNvPr>
          <p:cNvSpPr>
            <a:spLocks/>
          </p:cNvSpPr>
          <p:nvPr>
            <p:custDataLst>
              <p:tags r:id="rId7"/>
            </p:custDataLst>
          </p:nvPr>
        </p:nvSpPr>
        <p:spPr bwMode="auto">
          <a:xfrm flipH="1">
            <a:off x="3290887" y="2870200"/>
            <a:ext cx="6845299"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a:extLst>
              <a:ext uri="{FF2B5EF4-FFF2-40B4-BE49-F238E27FC236}">
                <a16:creationId xmlns:a16="http://schemas.microsoft.com/office/drawing/2014/main" id="{0CB0FB7E-51FD-4838-814E-80D45B2F2950}"/>
              </a:ext>
            </a:extLst>
          </p:cNvPr>
          <p:cNvSpPr>
            <a:spLocks/>
          </p:cNvSpPr>
          <p:nvPr>
            <p:custDataLst>
              <p:tags r:id="rId8"/>
            </p:custDataLst>
          </p:nvPr>
        </p:nvSpPr>
        <p:spPr bwMode="auto">
          <a:xfrm flipH="1">
            <a:off x="2757488" y="3783013"/>
            <a:ext cx="6342220"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a:extLst>
              <a:ext uri="{FF2B5EF4-FFF2-40B4-BE49-F238E27FC236}">
                <a16:creationId xmlns:a16="http://schemas.microsoft.com/office/drawing/2014/main" id="{FFC323C5-56C3-47F8-949D-468DD38DF7BF}"/>
              </a:ext>
            </a:extLst>
          </p:cNvPr>
          <p:cNvSpPr>
            <a:spLocks/>
          </p:cNvSpPr>
          <p:nvPr>
            <p:custDataLst>
              <p:tags r:id="rId9"/>
            </p:custDataLst>
          </p:nvPr>
        </p:nvSpPr>
        <p:spPr bwMode="auto">
          <a:xfrm flipH="1">
            <a:off x="2225674" y="4695825"/>
            <a:ext cx="5747251" cy="92551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a:extLst>
              <a:ext uri="{FF2B5EF4-FFF2-40B4-BE49-F238E27FC236}">
                <a16:creationId xmlns:a16="http://schemas.microsoft.com/office/drawing/2014/main" id="{1BB43349-D251-4FBB-83E1-AEEC44B32E00}"/>
              </a:ext>
            </a:extLst>
          </p:cNvPr>
          <p:cNvSpPr>
            <a:spLocks/>
          </p:cNvSpPr>
          <p:nvPr>
            <p:custDataLst>
              <p:tags r:id="rId10"/>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a:extLst>
              <a:ext uri="{FF2B5EF4-FFF2-40B4-BE49-F238E27FC236}">
                <a16:creationId xmlns:a16="http://schemas.microsoft.com/office/drawing/2014/main" id="{09FB56B0-F2B9-4C8A-95E0-E600BCA94F4E}"/>
              </a:ext>
            </a:extLst>
          </p:cNvPr>
          <p:cNvSpPr>
            <a:spLocks/>
          </p:cNvSpPr>
          <p:nvPr>
            <p:custDataLst>
              <p:tags r:id="rId11"/>
            </p:custDataLst>
          </p:nvPr>
        </p:nvSpPr>
        <p:spPr bwMode="auto">
          <a:xfrm flipH="1">
            <a:off x="0" y="2860675"/>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a:extLst>
              <a:ext uri="{FF2B5EF4-FFF2-40B4-BE49-F238E27FC236}">
                <a16:creationId xmlns:a16="http://schemas.microsoft.com/office/drawing/2014/main" id="{1E41515E-04A2-449F-A087-02E83A6FC145}"/>
              </a:ext>
            </a:extLst>
          </p:cNvPr>
          <p:cNvSpPr>
            <a:spLocks/>
          </p:cNvSpPr>
          <p:nvPr>
            <p:custDataLst>
              <p:tags r:id="rId12"/>
            </p:custDataLst>
          </p:nvPr>
        </p:nvSpPr>
        <p:spPr bwMode="auto">
          <a:xfrm flipH="1">
            <a:off x="0" y="3775075"/>
            <a:ext cx="11049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6" name="PA_任意多边形 42">
            <a:extLst>
              <a:ext uri="{FF2B5EF4-FFF2-40B4-BE49-F238E27FC236}">
                <a16:creationId xmlns:a16="http://schemas.microsoft.com/office/drawing/2014/main" id="{F8CE438F-F9CC-49E7-A783-04D90C8049FD}"/>
              </a:ext>
            </a:extLst>
          </p:cNvPr>
          <p:cNvSpPr>
            <a:spLocks/>
          </p:cNvSpPr>
          <p:nvPr>
            <p:custDataLst>
              <p:tags r:id="rId13"/>
            </p:custDataLst>
          </p:nvPr>
        </p:nvSpPr>
        <p:spPr bwMode="auto">
          <a:xfrm flipH="1">
            <a:off x="0" y="4702175"/>
            <a:ext cx="673100"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7" name="PA_文本框 43">
            <a:extLst>
              <a:ext uri="{FF2B5EF4-FFF2-40B4-BE49-F238E27FC236}">
                <a16:creationId xmlns:a16="http://schemas.microsoft.com/office/drawing/2014/main" id="{DA92740A-0C80-4E0B-8E1A-816647CD1B00}"/>
              </a:ext>
            </a:extLst>
          </p:cNvPr>
          <p:cNvSpPr>
            <a:spLocks noChangeArrowheads="1"/>
          </p:cNvSpPr>
          <p:nvPr>
            <p:custDataLst>
              <p:tags r:id="rId14"/>
            </p:custDataLst>
          </p:nvPr>
        </p:nvSpPr>
        <p:spPr bwMode="auto">
          <a:xfrm flipH="1">
            <a:off x="4247098" y="2149210"/>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帮助客户理解最终的系统结构。</a:t>
            </a:r>
          </a:p>
        </p:txBody>
      </p:sp>
      <p:sp>
        <p:nvSpPr>
          <p:cNvPr id="33808" name="PA_文本框 44">
            <a:extLst>
              <a:ext uri="{FF2B5EF4-FFF2-40B4-BE49-F238E27FC236}">
                <a16:creationId xmlns:a16="http://schemas.microsoft.com/office/drawing/2014/main" id="{4276932B-7221-414F-8424-C66D61C9E8F9}"/>
              </a:ext>
            </a:extLst>
          </p:cNvPr>
          <p:cNvSpPr>
            <a:spLocks noChangeArrowheads="1"/>
          </p:cNvSpPr>
          <p:nvPr>
            <p:custDataLst>
              <p:tags r:id="rId15"/>
            </p:custDataLst>
          </p:nvPr>
        </p:nvSpPr>
        <p:spPr bwMode="auto">
          <a:xfrm flipH="1">
            <a:off x="3822700" y="3074722"/>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使开发工作有一个明确的目标。</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09" name="PA_文本框 45">
            <a:extLst>
              <a:ext uri="{FF2B5EF4-FFF2-40B4-BE49-F238E27FC236}">
                <a16:creationId xmlns:a16="http://schemas.microsoft.com/office/drawing/2014/main" id="{80A0AE1C-D82E-4DEB-A8A0-AB9B8FE1488B}"/>
              </a:ext>
            </a:extLst>
          </p:cNvPr>
          <p:cNvSpPr>
            <a:spLocks noChangeArrowheads="1"/>
          </p:cNvSpPr>
          <p:nvPr>
            <p:custDataLst>
              <p:tags r:id="rId16"/>
            </p:custDataLst>
          </p:nvPr>
        </p:nvSpPr>
        <p:spPr bwMode="auto">
          <a:xfrm flipH="1">
            <a:off x="3387725" y="3970708"/>
            <a:ext cx="55707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帮助开发组的其他人员理解系统。</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0" name="PA_文本框 46">
            <a:extLst>
              <a:ext uri="{FF2B5EF4-FFF2-40B4-BE49-F238E27FC236}">
                <a16:creationId xmlns:a16="http://schemas.microsoft.com/office/drawing/2014/main" id="{B456F39D-9B7D-40D1-AB3A-8D9D4A62D783}"/>
              </a:ext>
            </a:extLst>
          </p:cNvPr>
          <p:cNvSpPr>
            <a:spLocks noChangeArrowheads="1"/>
          </p:cNvSpPr>
          <p:nvPr>
            <p:custDataLst>
              <p:tags r:id="rId17"/>
            </p:custDataLst>
          </p:nvPr>
        </p:nvSpPr>
        <p:spPr bwMode="auto">
          <a:xfrm flipH="1">
            <a:off x="2773445" y="4885107"/>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有利于复用软件组件。</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1" name="PA_文本框 47">
            <a:extLst>
              <a:ext uri="{FF2B5EF4-FFF2-40B4-BE49-F238E27FC236}">
                <a16:creationId xmlns:a16="http://schemas.microsoft.com/office/drawing/2014/main" id="{96F37D9A-622A-44D5-9E6B-24A57D48C536}"/>
              </a:ext>
            </a:extLst>
          </p:cNvPr>
          <p:cNvSpPr>
            <a:spLocks noChangeArrowheads="1"/>
          </p:cNvSpPr>
          <p:nvPr>
            <p:custDataLst>
              <p:tags r:id="rId18"/>
            </p:custDataLst>
          </p:nvPr>
        </p:nvSpPr>
        <p:spPr bwMode="auto">
          <a:xfrm>
            <a:off x="2571750" y="202406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a:extLst>
              <a:ext uri="{FF2B5EF4-FFF2-40B4-BE49-F238E27FC236}">
                <a16:creationId xmlns:a16="http://schemas.microsoft.com/office/drawing/2014/main" id="{72A8B382-FEC5-4AFC-8428-EE474C469675}"/>
              </a:ext>
            </a:extLst>
          </p:cNvPr>
          <p:cNvSpPr>
            <a:spLocks noChangeArrowheads="1"/>
          </p:cNvSpPr>
          <p:nvPr>
            <p:custDataLst>
              <p:tags r:id="rId19"/>
            </p:custDataLst>
          </p:nvPr>
        </p:nvSpPr>
        <p:spPr bwMode="auto">
          <a:xfrm>
            <a:off x="2055813" y="3019425"/>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3" name="PA_文本框 49">
            <a:extLst>
              <a:ext uri="{FF2B5EF4-FFF2-40B4-BE49-F238E27FC236}">
                <a16:creationId xmlns:a16="http://schemas.microsoft.com/office/drawing/2014/main" id="{0A4B5CDB-B404-49D2-9582-74D5BBE9FA1E}"/>
              </a:ext>
            </a:extLst>
          </p:cNvPr>
          <p:cNvSpPr>
            <a:spLocks noChangeArrowheads="1"/>
          </p:cNvSpPr>
          <p:nvPr>
            <p:custDataLst>
              <p:tags r:id="rId20"/>
            </p:custDataLst>
          </p:nvPr>
        </p:nvSpPr>
        <p:spPr bwMode="auto">
          <a:xfrm>
            <a:off x="1524000" y="387508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a:extLst>
              <a:ext uri="{FF2B5EF4-FFF2-40B4-BE49-F238E27FC236}">
                <a16:creationId xmlns:a16="http://schemas.microsoft.com/office/drawing/2014/main" id="{6266517E-A03B-401C-B422-2DFAE60FC16C}"/>
              </a:ext>
            </a:extLst>
          </p:cNvPr>
          <p:cNvSpPr>
            <a:spLocks noChangeArrowheads="1"/>
          </p:cNvSpPr>
          <p:nvPr>
            <p:custDataLst>
              <p:tags r:id="rId21"/>
            </p:custDataLst>
          </p:nvPr>
        </p:nvSpPr>
        <p:spPr bwMode="auto">
          <a:xfrm>
            <a:off x="1041400" y="484981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4000" b="1" i="0" u="none" strike="noStrike" kern="1200" cap="none" spc="0" normalizeH="0" baseline="0" noProof="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3815" name="PA_图片 52">
            <a:extLst>
              <a:ext uri="{FF2B5EF4-FFF2-40B4-BE49-F238E27FC236}">
                <a16:creationId xmlns:a16="http://schemas.microsoft.com/office/drawing/2014/main" id="{21F01F0B-DBFE-4423-910C-3ACD44FD34BD}"/>
              </a:ext>
            </a:extLst>
          </p:cNvPr>
          <p:cNvPicPr>
            <a:picLocks noChangeAspect="1" noChangeArrowheads="1"/>
          </p:cNvPicPr>
          <p:nvPr>
            <p:custDataLst>
              <p:tags r:id="rId22"/>
            </p:custDataLst>
          </p:nvPr>
        </p:nvPicPr>
        <p:blipFill>
          <a:blip r:embed="rId38">
            <a:extLst>
              <a:ext uri="{28A0092B-C50C-407E-A947-70E740481C1C}">
                <a14:useLocalDpi xmlns:a14="http://schemas.microsoft.com/office/drawing/2010/main" val="0"/>
              </a:ext>
            </a:extLst>
          </a:blip>
          <a:srcRect/>
          <a:stretch>
            <a:fillRect/>
          </a:stretch>
        </p:blipFill>
        <p:spPr bwMode="auto">
          <a:xfrm>
            <a:off x="760413" y="2122488"/>
            <a:ext cx="550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PA_图片 53">
            <a:extLst>
              <a:ext uri="{FF2B5EF4-FFF2-40B4-BE49-F238E27FC236}">
                <a16:creationId xmlns:a16="http://schemas.microsoft.com/office/drawing/2014/main" id="{B3FF1B70-FEE2-4BF6-B1BE-A9AA0D3E736D}"/>
              </a:ext>
            </a:extLst>
          </p:cNvPr>
          <p:cNvPicPr>
            <a:picLocks noChangeAspect="1" noChangeArrowheads="1"/>
          </p:cNvPicPr>
          <p:nvPr>
            <p:custDataLst>
              <p:tags r:id="rId23"/>
            </p:custDataLst>
          </p:nvPr>
        </p:nvPicPr>
        <p:blipFill>
          <a:blip r:embed="rId39">
            <a:extLst>
              <a:ext uri="{28A0092B-C50C-407E-A947-70E740481C1C}">
                <a14:useLocalDpi xmlns:a14="http://schemas.microsoft.com/office/drawing/2010/main" val="0"/>
              </a:ext>
            </a:extLst>
          </a:blip>
          <a:srcRect/>
          <a:stretch>
            <a:fillRect/>
          </a:stretch>
        </p:blipFill>
        <p:spPr bwMode="auto">
          <a:xfrm>
            <a:off x="601663" y="3038475"/>
            <a:ext cx="4333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A_图片 54">
            <a:extLst>
              <a:ext uri="{FF2B5EF4-FFF2-40B4-BE49-F238E27FC236}">
                <a16:creationId xmlns:a16="http://schemas.microsoft.com/office/drawing/2014/main" id="{92F66832-1A47-450C-86ED-00FAFB6D9374}"/>
              </a:ext>
            </a:extLst>
          </p:cNvPr>
          <p:cNvPicPr>
            <a:picLocks noChangeAspect="1" noChangeArrowheads="1"/>
          </p:cNvPicPr>
          <p:nvPr>
            <p:custDataLst>
              <p:tags r:id="rId24"/>
            </p:custDataLst>
          </p:nvPr>
        </p:nvPicPr>
        <p:blipFill>
          <a:blip r:embed="rId40">
            <a:extLst>
              <a:ext uri="{28A0092B-C50C-407E-A947-70E740481C1C}">
                <a14:useLocalDpi xmlns:a14="http://schemas.microsoft.com/office/drawing/2010/main" val="0"/>
              </a:ext>
            </a:extLst>
          </a:blip>
          <a:srcRect/>
          <a:stretch>
            <a:fillRect/>
          </a:stretch>
        </p:blipFill>
        <p:spPr bwMode="auto">
          <a:xfrm>
            <a:off x="269875" y="396875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PA_图片 55">
            <a:extLst>
              <a:ext uri="{FF2B5EF4-FFF2-40B4-BE49-F238E27FC236}">
                <a16:creationId xmlns:a16="http://schemas.microsoft.com/office/drawing/2014/main" id="{74D6934F-1CDA-4617-AC9A-300C672C7BAA}"/>
              </a:ext>
            </a:extLst>
          </p:cNvPr>
          <p:cNvPicPr>
            <a:picLocks noChangeAspect="1" noChangeArrowheads="1"/>
          </p:cNvPicPr>
          <p:nvPr>
            <p:custDataLst>
              <p:tags r:id="rId25"/>
            </p:custDataLst>
          </p:nvPr>
        </p:nvPicPr>
        <p:blipFill>
          <a:blip r:embed="rId41">
            <a:extLst>
              <a:ext uri="{28A0092B-C50C-407E-A947-70E740481C1C}">
                <a14:useLocalDpi xmlns:a14="http://schemas.microsoft.com/office/drawing/2010/main" val="0"/>
              </a:ext>
            </a:extLst>
          </a:blip>
          <a:srcRect/>
          <a:stretch>
            <a:fillRect/>
          </a:stretch>
        </p:blipFill>
        <p:spPr bwMode="auto">
          <a:xfrm>
            <a:off x="104775" y="4937125"/>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组合 27">
            <a:extLst>
              <a:ext uri="{FF2B5EF4-FFF2-40B4-BE49-F238E27FC236}">
                <a16:creationId xmlns:a16="http://schemas.microsoft.com/office/drawing/2014/main" id="{92A88497-5575-4149-B528-5568342674CF}"/>
              </a:ext>
            </a:extLst>
          </p:cNvPr>
          <p:cNvGrpSpPr/>
          <p:nvPr/>
        </p:nvGrpSpPr>
        <p:grpSpPr>
          <a:xfrm>
            <a:off x="457200" y="850900"/>
            <a:ext cx="10752470" cy="584201"/>
            <a:chOff x="560491" y="964724"/>
            <a:chExt cx="10575889" cy="584201"/>
          </a:xfrm>
        </p:grpSpPr>
        <p:grpSp>
          <p:nvGrpSpPr>
            <p:cNvPr id="29" name="组合 28">
              <a:extLst>
                <a:ext uri="{FF2B5EF4-FFF2-40B4-BE49-F238E27FC236}">
                  <a16:creationId xmlns:a16="http://schemas.microsoft.com/office/drawing/2014/main" id="{41A1B813-7E96-4F36-95E0-31A7C36EC3FB}"/>
                </a:ext>
              </a:extLst>
            </p:cNvPr>
            <p:cNvGrpSpPr/>
            <p:nvPr/>
          </p:nvGrpSpPr>
          <p:grpSpPr>
            <a:xfrm>
              <a:off x="560491" y="964724"/>
              <a:ext cx="568409" cy="584201"/>
              <a:chOff x="345991" y="637886"/>
              <a:chExt cx="1136817" cy="1152646"/>
            </a:xfrm>
          </p:grpSpPr>
          <p:sp>
            <p:nvSpPr>
              <p:cNvPr id="31" name="PA_任意多边形 47">
                <a:extLst>
                  <a:ext uri="{FF2B5EF4-FFF2-40B4-BE49-F238E27FC236}">
                    <a16:creationId xmlns:a16="http://schemas.microsoft.com/office/drawing/2014/main" id="{943C07C7-2A60-42B1-A73B-1AC979BF8E2B}"/>
                  </a:ext>
                </a:extLst>
              </p:cNvPr>
              <p:cNvSpPr>
                <a:spLocks/>
              </p:cNvSpPr>
              <p:nvPr>
                <p:custDataLst>
                  <p:tags r:id="rId2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1">
                <a:extLst>
                  <a:ext uri="{FF2B5EF4-FFF2-40B4-BE49-F238E27FC236}">
                    <a16:creationId xmlns:a16="http://schemas.microsoft.com/office/drawing/2014/main" id="{4481E142-58CF-4757-A4C4-38DBF92F0B85}"/>
                  </a:ext>
                </a:extLst>
              </p:cNvPr>
              <p:cNvSpPr>
                <a:spLocks/>
              </p:cNvSpPr>
              <p:nvPr>
                <p:custDataLst>
                  <p:tags r:id="rId2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63">
                <a:extLst>
                  <a:ext uri="{FF2B5EF4-FFF2-40B4-BE49-F238E27FC236}">
                    <a16:creationId xmlns:a16="http://schemas.microsoft.com/office/drawing/2014/main" id="{BEBC98D9-5705-402A-B591-833267879BEC}"/>
                  </a:ext>
                </a:extLst>
              </p:cNvPr>
              <p:cNvSpPr>
                <a:spLocks/>
              </p:cNvSpPr>
              <p:nvPr>
                <p:custDataLst>
                  <p:tags r:id="rId2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3">
                <a:extLst>
                  <a:ext uri="{FF2B5EF4-FFF2-40B4-BE49-F238E27FC236}">
                    <a16:creationId xmlns:a16="http://schemas.microsoft.com/office/drawing/2014/main" id="{E7747E05-DAEC-4310-AE20-61F9894C63C6}"/>
                  </a:ext>
                </a:extLst>
              </p:cNvPr>
              <p:cNvSpPr>
                <a:spLocks/>
              </p:cNvSpPr>
              <p:nvPr>
                <p:custDataLst>
                  <p:tags r:id="rId2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5">
                <a:extLst>
                  <a:ext uri="{FF2B5EF4-FFF2-40B4-BE49-F238E27FC236}">
                    <a16:creationId xmlns:a16="http://schemas.microsoft.com/office/drawing/2014/main" id="{B5A9B81E-DBE4-4D3C-BA6A-3DD08104FF69}"/>
                  </a:ext>
                </a:extLst>
              </p:cNvPr>
              <p:cNvSpPr>
                <a:spLocks/>
              </p:cNvSpPr>
              <p:nvPr>
                <p:custDataLst>
                  <p:tags r:id="rId3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6">
                <a:extLst>
                  <a:ext uri="{FF2B5EF4-FFF2-40B4-BE49-F238E27FC236}">
                    <a16:creationId xmlns:a16="http://schemas.microsoft.com/office/drawing/2014/main" id="{4592ADD1-A6D0-4023-870E-695510E06649}"/>
                  </a:ext>
                </a:extLst>
              </p:cNvPr>
              <p:cNvSpPr>
                <a:spLocks/>
              </p:cNvSpPr>
              <p:nvPr>
                <p:custDataLst>
                  <p:tags r:id="rId3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8">
                <a:extLst>
                  <a:ext uri="{FF2B5EF4-FFF2-40B4-BE49-F238E27FC236}">
                    <a16:creationId xmlns:a16="http://schemas.microsoft.com/office/drawing/2014/main" id="{E0E1C0FD-4A75-4472-A634-49C73F8F9DC3}"/>
                  </a:ext>
                </a:extLst>
              </p:cNvPr>
              <p:cNvSpPr>
                <a:spLocks/>
              </p:cNvSpPr>
              <p:nvPr>
                <p:custDataLst>
                  <p:tags r:id="rId3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9">
                <a:extLst>
                  <a:ext uri="{FF2B5EF4-FFF2-40B4-BE49-F238E27FC236}">
                    <a16:creationId xmlns:a16="http://schemas.microsoft.com/office/drawing/2014/main" id="{66FB419F-3313-468F-8D75-967FE4A61651}"/>
                  </a:ext>
                </a:extLst>
              </p:cNvPr>
              <p:cNvSpPr>
                <a:spLocks/>
              </p:cNvSpPr>
              <p:nvPr>
                <p:custDataLst>
                  <p:tags r:id="rId3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9" name="PA_组合 27">
                <a:extLst>
                  <a:ext uri="{FF2B5EF4-FFF2-40B4-BE49-F238E27FC236}">
                    <a16:creationId xmlns:a16="http://schemas.microsoft.com/office/drawing/2014/main" id="{1009F373-29D6-4700-B4C4-728439BEB44D}"/>
                  </a:ext>
                </a:extLst>
              </p:cNvPr>
              <p:cNvGrpSpPr>
                <a:grpSpLocks/>
              </p:cNvGrpSpPr>
              <p:nvPr>
                <p:custDataLst>
                  <p:tags r:id="rId34"/>
                </p:custDataLst>
              </p:nvPr>
            </p:nvGrpSpPr>
            <p:grpSpPr bwMode="auto">
              <a:xfrm>
                <a:off x="345991" y="1081008"/>
                <a:ext cx="337560" cy="326313"/>
                <a:chOff x="0" y="0"/>
                <a:chExt cx="1375837" cy="1380067"/>
              </a:xfrm>
            </p:grpSpPr>
            <p:grpSp>
              <p:nvGrpSpPr>
                <p:cNvPr id="40" name="组合 25">
                  <a:extLst>
                    <a:ext uri="{FF2B5EF4-FFF2-40B4-BE49-F238E27FC236}">
                      <a16:creationId xmlns:a16="http://schemas.microsoft.com/office/drawing/2014/main" id="{4E026DAB-6BBD-4349-B245-4815E2429E7C}"/>
                    </a:ext>
                  </a:extLst>
                </p:cNvPr>
                <p:cNvGrpSpPr>
                  <a:grpSpLocks/>
                </p:cNvGrpSpPr>
                <p:nvPr/>
              </p:nvGrpSpPr>
              <p:grpSpPr bwMode="auto">
                <a:xfrm>
                  <a:off x="0" y="0"/>
                  <a:ext cx="1375837" cy="1380067"/>
                  <a:chOff x="0" y="0"/>
                  <a:chExt cx="1375837" cy="1380067"/>
                </a:xfrm>
              </p:grpSpPr>
              <p:sp>
                <p:nvSpPr>
                  <p:cNvPr id="42" name="矩形 11">
                    <a:extLst>
                      <a:ext uri="{FF2B5EF4-FFF2-40B4-BE49-F238E27FC236}">
                        <a16:creationId xmlns:a16="http://schemas.microsoft.com/office/drawing/2014/main" id="{2460D083-2E2F-4023-B829-C5A3C3D34DF5}"/>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2">
                    <a:extLst>
                      <a:ext uri="{FF2B5EF4-FFF2-40B4-BE49-F238E27FC236}">
                        <a16:creationId xmlns:a16="http://schemas.microsoft.com/office/drawing/2014/main" id="{276F2672-DF29-4DD7-A29F-E63DF8E14DE7}"/>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13">
                    <a:extLst>
                      <a:ext uri="{FF2B5EF4-FFF2-40B4-BE49-F238E27FC236}">
                        <a16:creationId xmlns:a16="http://schemas.microsoft.com/office/drawing/2014/main" id="{A07D2760-FE27-4F42-B682-BA968056E72D}"/>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任意多边形 18">
                    <a:extLst>
                      <a:ext uri="{FF2B5EF4-FFF2-40B4-BE49-F238E27FC236}">
                        <a16:creationId xmlns:a16="http://schemas.microsoft.com/office/drawing/2014/main" id="{74BF8F34-3951-40CA-AFB7-C6A078A75E0C}"/>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任意多边形 21">
                    <a:extLst>
                      <a:ext uri="{FF2B5EF4-FFF2-40B4-BE49-F238E27FC236}">
                        <a16:creationId xmlns:a16="http://schemas.microsoft.com/office/drawing/2014/main" id="{F5F5479A-E37E-4C4E-964B-CDB231FB23CA}"/>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椭圆 22">
                    <a:extLst>
                      <a:ext uri="{FF2B5EF4-FFF2-40B4-BE49-F238E27FC236}">
                        <a16:creationId xmlns:a16="http://schemas.microsoft.com/office/drawing/2014/main" id="{22192C4F-0DB3-41BC-97E1-ABC095ACDBCA}"/>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23">
                    <a:extLst>
                      <a:ext uri="{FF2B5EF4-FFF2-40B4-BE49-F238E27FC236}">
                        <a16:creationId xmlns:a16="http://schemas.microsoft.com/office/drawing/2014/main" id="{162FB13C-669C-45F3-8A21-F44444B10A1E}"/>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1" name="椭圆 26">
                  <a:extLst>
                    <a:ext uri="{FF2B5EF4-FFF2-40B4-BE49-F238E27FC236}">
                      <a16:creationId xmlns:a16="http://schemas.microsoft.com/office/drawing/2014/main" id="{522A4067-33FD-4D3B-A0C5-C24470761256}"/>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0" name="文本框 29">
              <a:extLst>
                <a:ext uri="{FF2B5EF4-FFF2-40B4-BE49-F238E27FC236}">
                  <a16:creationId xmlns:a16="http://schemas.microsoft.com/office/drawing/2014/main" id="{3EC7A247-9AC4-457C-AD34-225279DA8B08}"/>
                </a:ext>
              </a:extLst>
            </p:cNvPr>
            <p:cNvSpPr txBox="1"/>
            <p:nvPr/>
          </p:nvSpPr>
          <p:spPr>
            <a:xfrm>
              <a:off x="1150142" y="1025705"/>
              <a:ext cx="9986238" cy="430887"/>
            </a:xfrm>
            <a:prstGeom prst="rect">
              <a:avLst/>
            </a:prstGeom>
            <a:noFill/>
          </p:spPr>
          <p:txBody>
            <a:bodyPr wrap="square" rtlCol="0">
              <a:spAutoFit/>
            </a:bodyPr>
            <a:lstStyle/>
            <a:p>
              <a:r>
                <a:rPr lang="zh-CN" altLang="en-US" sz="2200" dirty="0">
                  <a:latin typeface="+mn-ea"/>
                </a:rPr>
                <a:t>构件图有以下作用：</a:t>
              </a:r>
            </a:p>
          </p:txBody>
        </p:sp>
      </p:grpSp>
    </p:spTree>
    <p:extLst>
      <p:ext uri="{BB962C8B-B14F-4D97-AF65-F5344CB8AC3E}">
        <p14:creationId xmlns:p14="http://schemas.microsoft.com/office/powerpoint/2010/main" val="201641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798"/>
                                        </p:tgtEl>
                                        <p:attrNameLst>
                                          <p:attrName>style.visibility</p:attrName>
                                        </p:attrNameLst>
                                      </p:cBhvr>
                                      <p:to>
                                        <p:strVal val="visible"/>
                                      </p:to>
                                    </p:set>
                                    <p:anim to="" calcmode="lin" valueType="num">
                                      <p:cBhvr>
                                        <p:cTn id="23" dur="700" fill="hold">
                                          <p:stCondLst>
                                            <p:cond delay="0"/>
                                          </p:stCondLst>
                                        </p:cTn>
                                        <p:tgtEl>
                                          <p:spTgt spid="33798"/>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3798"/>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799"/>
                                        </p:tgtEl>
                                        <p:attrNameLst>
                                          <p:attrName>style.visibility</p:attrName>
                                        </p:attrNameLst>
                                      </p:cBhvr>
                                      <p:to>
                                        <p:strVal val="visible"/>
                                      </p:to>
                                    </p:set>
                                    <p:anim to="" calcmode="lin" valueType="num">
                                      <p:cBhvr>
                                        <p:cTn id="27" dur="700" fill="hold">
                                          <p:stCondLst>
                                            <p:cond delay="0"/>
                                          </p:stCondLst>
                                        </p:cTn>
                                        <p:tgtEl>
                                          <p:spTgt spid="33799"/>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33799"/>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0"/>
                                        </p:tgtEl>
                                        <p:attrNameLst>
                                          <p:attrName>style.visibility</p:attrName>
                                        </p:attrNameLst>
                                      </p:cBhvr>
                                      <p:to>
                                        <p:strVal val="visible"/>
                                      </p:to>
                                    </p:set>
                                    <p:anim to="" calcmode="lin" valueType="num">
                                      <p:cBhvr>
                                        <p:cTn id="31" dur="700" fill="hold">
                                          <p:stCondLst>
                                            <p:cond delay="0"/>
                                          </p:stCondLst>
                                        </p:cTn>
                                        <p:tgtEl>
                                          <p:spTgt spid="33800"/>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3380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1"/>
                                        </p:tgtEl>
                                        <p:attrNameLst>
                                          <p:attrName>style.visibility</p:attrName>
                                        </p:attrNameLst>
                                      </p:cBhvr>
                                      <p:to>
                                        <p:strVal val="visible"/>
                                      </p:to>
                                    </p:set>
                                    <p:anim to="" calcmode="lin" valueType="num">
                                      <p:cBhvr>
                                        <p:cTn id="35" dur="700" fill="hold">
                                          <p:stCondLst>
                                            <p:cond delay="0"/>
                                          </p:stCondLst>
                                        </p:cTn>
                                        <p:tgtEl>
                                          <p:spTgt spid="33801"/>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33801"/>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2"/>
                                        </p:tgtEl>
                                        <p:attrNameLst>
                                          <p:attrName>style.visibility</p:attrName>
                                        </p:attrNameLst>
                                      </p:cBhvr>
                                      <p:to>
                                        <p:strVal val="visible"/>
                                      </p:to>
                                    </p:set>
                                    <p:anim to="" calcmode="lin" valueType="num">
                                      <p:cBhvr>
                                        <p:cTn id="39" dur="700" fill="hold">
                                          <p:stCondLst>
                                            <p:cond delay="0"/>
                                          </p:stCondLst>
                                        </p:cTn>
                                        <p:tgtEl>
                                          <p:spTgt spid="33802"/>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33802"/>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03"/>
                                        </p:tgtEl>
                                        <p:attrNameLst>
                                          <p:attrName>style.visibility</p:attrName>
                                        </p:attrNameLst>
                                      </p:cBhvr>
                                      <p:to>
                                        <p:strVal val="visible"/>
                                      </p:to>
                                    </p:set>
                                    <p:anim to="" calcmode="lin" valueType="num">
                                      <p:cBhvr>
                                        <p:cTn id="43" dur="700" fill="hold">
                                          <p:stCondLst>
                                            <p:cond delay="0"/>
                                          </p:stCondLst>
                                        </p:cTn>
                                        <p:tgtEl>
                                          <p:spTgt spid="33803"/>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33803"/>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04"/>
                                        </p:tgtEl>
                                        <p:attrNameLst>
                                          <p:attrName>style.visibility</p:attrName>
                                        </p:attrNameLst>
                                      </p:cBhvr>
                                      <p:to>
                                        <p:strVal val="visible"/>
                                      </p:to>
                                    </p:set>
                                    <p:anim to="" calcmode="lin" valueType="num">
                                      <p:cBhvr>
                                        <p:cTn id="47" dur="700" fill="hold">
                                          <p:stCondLst>
                                            <p:cond delay="0"/>
                                          </p:stCondLst>
                                        </p:cTn>
                                        <p:tgtEl>
                                          <p:spTgt spid="33804"/>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33804"/>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3805"/>
                                        </p:tgtEl>
                                        <p:attrNameLst>
                                          <p:attrName>style.visibility</p:attrName>
                                        </p:attrNameLst>
                                      </p:cBhvr>
                                      <p:to>
                                        <p:strVal val="visible"/>
                                      </p:to>
                                    </p:set>
                                    <p:anim to="" calcmode="lin" valueType="num">
                                      <p:cBhvr>
                                        <p:cTn id="51" dur="700" fill="hold">
                                          <p:stCondLst>
                                            <p:cond delay="0"/>
                                          </p:stCondLst>
                                        </p:cTn>
                                        <p:tgtEl>
                                          <p:spTgt spid="33805"/>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33805"/>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3806"/>
                                        </p:tgtEl>
                                        <p:attrNameLst>
                                          <p:attrName>style.visibility</p:attrName>
                                        </p:attrNameLst>
                                      </p:cBhvr>
                                      <p:to>
                                        <p:strVal val="visible"/>
                                      </p:to>
                                    </p:set>
                                    <p:anim to="" calcmode="lin" valueType="num">
                                      <p:cBhvr>
                                        <p:cTn id="55" dur="700" fill="hold">
                                          <p:stCondLst>
                                            <p:cond delay="0"/>
                                          </p:stCondLst>
                                        </p:cTn>
                                        <p:tgtEl>
                                          <p:spTgt spid="33806"/>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33806"/>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3807"/>
                                        </p:tgtEl>
                                        <p:attrNameLst>
                                          <p:attrName>style.visibility</p:attrName>
                                        </p:attrNameLst>
                                      </p:cBhvr>
                                      <p:to>
                                        <p:strVal val="visible"/>
                                      </p:to>
                                    </p:set>
                                    <p:anim to="" calcmode="lin" valueType="num">
                                      <p:cBhvr>
                                        <p:cTn id="59" dur="700" fill="hold">
                                          <p:stCondLst>
                                            <p:cond delay="0"/>
                                          </p:stCondLst>
                                        </p:cTn>
                                        <p:tgtEl>
                                          <p:spTgt spid="33807"/>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33807"/>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3808"/>
                                        </p:tgtEl>
                                        <p:attrNameLst>
                                          <p:attrName>style.visibility</p:attrName>
                                        </p:attrNameLst>
                                      </p:cBhvr>
                                      <p:to>
                                        <p:strVal val="visible"/>
                                      </p:to>
                                    </p:set>
                                    <p:anim to="" calcmode="lin" valueType="num">
                                      <p:cBhvr>
                                        <p:cTn id="63" dur="700" fill="hold">
                                          <p:stCondLst>
                                            <p:cond delay="0"/>
                                          </p:stCondLst>
                                        </p:cTn>
                                        <p:tgtEl>
                                          <p:spTgt spid="33808"/>
                                        </p:tgtEl>
                                        <p:attrNameLst>
                                          <p:attrName>ppt_x</p:attrName>
                                        </p:attrNameLst>
                                      </p:cBhvr>
                                      <p:tavLst>
                                        <p:tav tm="0" fmla="#ppt_x-#ppt_w*((1.5-1.5*$)^3-(1.5-1.5*$)^2)">
                                          <p:val>
                                            <p:strVal val="0"/>
                                          </p:val>
                                        </p:tav>
                                        <p:tav tm="100000">
                                          <p:val>
                                            <p:strVal val="1"/>
                                          </p:val>
                                        </p:tav>
                                      </p:tavLst>
                                    </p:anim>
                                    <p:animEffect filter="fade">
                                      <p:cBhvr>
                                        <p:cTn id="64" dur="700">
                                          <p:stCondLst>
                                            <p:cond delay="0"/>
                                          </p:stCondLst>
                                        </p:cTn>
                                        <p:tgtEl>
                                          <p:spTgt spid="33808"/>
                                        </p:tgtEl>
                                      </p:cBhvr>
                                    </p:animEffect>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33809"/>
                                        </p:tgtEl>
                                        <p:attrNameLst>
                                          <p:attrName>style.visibility</p:attrName>
                                        </p:attrNameLst>
                                      </p:cBhvr>
                                      <p:to>
                                        <p:strVal val="visible"/>
                                      </p:to>
                                    </p:set>
                                    <p:anim to="" calcmode="lin" valueType="num">
                                      <p:cBhvr>
                                        <p:cTn id="67" dur="700" fill="hold">
                                          <p:stCondLst>
                                            <p:cond delay="0"/>
                                          </p:stCondLst>
                                        </p:cTn>
                                        <p:tgtEl>
                                          <p:spTgt spid="33809"/>
                                        </p:tgtEl>
                                        <p:attrNameLst>
                                          <p:attrName>ppt_x</p:attrName>
                                        </p:attrNameLst>
                                      </p:cBhvr>
                                      <p:tavLst>
                                        <p:tav tm="0" fmla="#ppt_x-#ppt_w*((1.5-1.5*$)^3-(1.5-1.5*$)^2)">
                                          <p:val>
                                            <p:strVal val="0"/>
                                          </p:val>
                                        </p:tav>
                                        <p:tav tm="100000">
                                          <p:val>
                                            <p:strVal val="1"/>
                                          </p:val>
                                        </p:tav>
                                      </p:tavLst>
                                    </p:anim>
                                    <p:animEffect filter="fade">
                                      <p:cBhvr>
                                        <p:cTn id="68" dur="700">
                                          <p:stCondLst>
                                            <p:cond delay="0"/>
                                          </p:stCondLst>
                                        </p:cTn>
                                        <p:tgtEl>
                                          <p:spTgt spid="33809"/>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33810"/>
                                        </p:tgtEl>
                                        <p:attrNameLst>
                                          <p:attrName>style.visibility</p:attrName>
                                        </p:attrNameLst>
                                      </p:cBhvr>
                                      <p:to>
                                        <p:strVal val="visible"/>
                                      </p:to>
                                    </p:set>
                                    <p:anim to="" calcmode="lin" valueType="num">
                                      <p:cBhvr>
                                        <p:cTn id="71" dur="700" fill="hold">
                                          <p:stCondLst>
                                            <p:cond delay="0"/>
                                          </p:stCondLst>
                                        </p:cTn>
                                        <p:tgtEl>
                                          <p:spTgt spid="33810"/>
                                        </p:tgtEl>
                                        <p:attrNameLst>
                                          <p:attrName>ppt_x</p:attrName>
                                        </p:attrNameLst>
                                      </p:cBhvr>
                                      <p:tavLst>
                                        <p:tav tm="0" fmla="#ppt_x-#ppt_w*((1.5-1.5*$)^3-(1.5-1.5*$)^2)">
                                          <p:val>
                                            <p:strVal val="0"/>
                                          </p:val>
                                        </p:tav>
                                        <p:tav tm="100000">
                                          <p:val>
                                            <p:strVal val="1"/>
                                          </p:val>
                                        </p:tav>
                                      </p:tavLst>
                                    </p:anim>
                                    <p:animEffect filter="fade">
                                      <p:cBhvr>
                                        <p:cTn id="72" dur="700">
                                          <p:stCondLst>
                                            <p:cond delay="0"/>
                                          </p:stCondLst>
                                        </p:cTn>
                                        <p:tgtEl>
                                          <p:spTgt spid="33810"/>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33811"/>
                                        </p:tgtEl>
                                        <p:attrNameLst>
                                          <p:attrName>style.visibility</p:attrName>
                                        </p:attrNameLst>
                                      </p:cBhvr>
                                      <p:to>
                                        <p:strVal val="visible"/>
                                      </p:to>
                                    </p:set>
                                    <p:anim to="" calcmode="lin" valueType="num">
                                      <p:cBhvr>
                                        <p:cTn id="75" dur="700" fill="hold">
                                          <p:stCondLst>
                                            <p:cond delay="0"/>
                                          </p:stCondLst>
                                        </p:cTn>
                                        <p:tgtEl>
                                          <p:spTgt spid="33811"/>
                                        </p:tgtEl>
                                        <p:attrNameLst>
                                          <p:attrName>ppt_x</p:attrName>
                                        </p:attrNameLst>
                                      </p:cBhvr>
                                      <p:tavLst>
                                        <p:tav tm="0" fmla="#ppt_x-#ppt_w*((1.5-1.5*$)^3-(1.5-1.5*$)^2)">
                                          <p:val>
                                            <p:strVal val="0"/>
                                          </p:val>
                                        </p:tav>
                                        <p:tav tm="100000">
                                          <p:val>
                                            <p:strVal val="1"/>
                                          </p:val>
                                        </p:tav>
                                      </p:tavLst>
                                    </p:anim>
                                    <p:animEffect filter="fade">
                                      <p:cBhvr>
                                        <p:cTn id="76" dur="700">
                                          <p:stCondLst>
                                            <p:cond delay="0"/>
                                          </p:stCondLst>
                                        </p:cTn>
                                        <p:tgtEl>
                                          <p:spTgt spid="33811"/>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33812"/>
                                        </p:tgtEl>
                                        <p:attrNameLst>
                                          <p:attrName>style.visibility</p:attrName>
                                        </p:attrNameLst>
                                      </p:cBhvr>
                                      <p:to>
                                        <p:strVal val="visible"/>
                                      </p:to>
                                    </p:set>
                                    <p:anim to="" calcmode="lin" valueType="num">
                                      <p:cBhvr>
                                        <p:cTn id="79" dur="700" fill="hold">
                                          <p:stCondLst>
                                            <p:cond delay="0"/>
                                          </p:stCondLst>
                                        </p:cTn>
                                        <p:tgtEl>
                                          <p:spTgt spid="33812"/>
                                        </p:tgtEl>
                                        <p:attrNameLst>
                                          <p:attrName>ppt_x</p:attrName>
                                        </p:attrNameLst>
                                      </p:cBhvr>
                                      <p:tavLst>
                                        <p:tav tm="0" fmla="#ppt_x-#ppt_w*((1.5-1.5*$)^3-(1.5-1.5*$)^2)">
                                          <p:val>
                                            <p:strVal val="0"/>
                                          </p:val>
                                        </p:tav>
                                        <p:tav tm="100000">
                                          <p:val>
                                            <p:strVal val="1"/>
                                          </p:val>
                                        </p:tav>
                                      </p:tavLst>
                                    </p:anim>
                                    <p:animEffect filter="fade">
                                      <p:cBhvr>
                                        <p:cTn id="80" dur="700">
                                          <p:stCondLst>
                                            <p:cond delay="0"/>
                                          </p:stCondLst>
                                        </p:cTn>
                                        <p:tgtEl>
                                          <p:spTgt spid="33812"/>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33813"/>
                                        </p:tgtEl>
                                        <p:attrNameLst>
                                          <p:attrName>style.visibility</p:attrName>
                                        </p:attrNameLst>
                                      </p:cBhvr>
                                      <p:to>
                                        <p:strVal val="visible"/>
                                      </p:to>
                                    </p:set>
                                    <p:anim to="" calcmode="lin" valueType="num">
                                      <p:cBhvr>
                                        <p:cTn id="83" dur="700" fill="hold">
                                          <p:stCondLst>
                                            <p:cond delay="0"/>
                                          </p:stCondLst>
                                        </p:cTn>
                                        <p:tgtEl>
                                          <p:spTgt spid="33813"/>
                                        </p:tgtEl>
                                        <p:attrNameLst>
                                          <p:attrName>ppt_x</p:attrName>
                                        </p:attrNameLst>
                                      </p:cBhvr>
                                      <p:tavLst>
                                        <p:tav tm="0" fmla="#ppt_x-#ppt_w*((1.5-1.5*$)^3-(1.5-1.5*$)^2)">
                                          <p:val>
                                            <p:strVal val="0"/>
                                          </p:val>
                                        </p:tav>
                                        <p:tav tm="100000">
                                          <p:val>
                                            <p:strVal val="1"/>
                                          </p:val>
                                        </p:tav>
                                      </p:tavLst>
                                    </p:anim>
                                    <p:animEffect filter="fade">
                                      <p:cBhvr>
                                        <p:cTn id="84" dur="700">
                                          <p:stCondLst>
                                            <p:cond delay="0"/>
                                          </p:stCondLst>
                                        </p:cTn>
                                        <p:tgtEl>
                                          <p:spTgt spid="33813"/>
                                        </p:tgtEl>
                                      </p:cBhvr>
                                    </p:animEffect>
                                  </p:childTnLst>
                                </p:cTn>
                              </p:par>
                              <p:par>
                                <p:cTn id="85" presetID="0" presetClass="entr" presetSubtype="0" fill="hold" grpId="0" nodeType="withEffect">
                                  <p:stCondLst>
                                    <p:cond delay="0"/>
                                  </p:stCondLst>
                                  <p:iterate type="lt">
                                    <p:tmPct val="10000"/>
                                  </p:iterate>
                                  <p:childTnLst>
                                    <p:set>
                                      <p:cBhvr>
                                        <p:cTn id="86" dur="700" fill="hold">
                                          <p:stCondLst>
                                            <p:cond delay="0"/>
                                          </p:stCondLst>
                                        </p:cTn>
                                        <p:tgtEl>
                                          <p:spTgt spid="33814"/>
                                        </p:tgtEl>
                                        <p:attrNameLst>
                                          <p:attrName>style.visibility</p:attrName>
                                        </p:attrNameLst>
                                      </p:cBhvr>
                                      <p:to>
                                        <p:strVal val="visible"/>
                                      </p:to>
                                    </p:set>
                                    <p:anim to="" calcmode="lin" valueType="num">
                                      <p:cBhvr>
                                        <p:cTn id="87" dur="700" fill="hold">
                                          <p:stCondLst>
                                            <p:cond delay="0"/>
                                          </p:stCondLst>
                                        </p:cTn>
                                        <p:tgtEl>
                                          <p:spTgt spid="33814"/>
                                        </p:tgtEl>
                                        <p:attrNameLst>
                                          <p:attrName>ppt_x</p:attrName>
                                        </p:attrNameLst>
                                      </p:cBhvr>
                                      <p:tavLst>
                                        <p:tav tm="0" fmla="#ppt_x-#ppt_w*((1.5-1.5*$)^3-(1.5-1.5*$)^2)">
                                          <p:val>
                                            <p:strVal val="0"/>
                                          </p:val>
                                        </p:tav>
                                        <p:tav tm="100000">
                                          <p:val>
                                            <p:strVal val="1"/>
                                          </p:val>
                                        </p:tav>
                                      </p:tavLst>
                                    </p:anim>
                                    <p:animEffect filter="fade">
                                      <p:cBhvr>
                                        <p:cTn id="88" dur="700">
                                          <p:stCondLst>
                                            <p:cond delay="0"/>
                                          </p:stCondLst>
                                        </p:cTn>
                                        <p:tgtEl>
                                          <p:spTgt spid="33814"/>
                                        </p:tgtEl>
                                      </p:cBhvr>
                                    </p:animEffect>
                                  </p:childTnLst>
                                </p:cTn>
                              </p:par>
                              <p:par>
                                <p:cTn id="89" presetID="0" presetClass="entr" presetSubtype="0" fill="hold" nodeType="withEffect">
                                  <p:stCondLst>
                                    <p:cond delay="0"/>
                                  </p:stCondLst>
                                  <p:childTnLst>
                                    <p:set>
                                      <p:cBhvr>
                                        <p:cTn id="90" dur="700" fill="hold">
                                          <p:stCondLst>
                                            <p:cond delay="0"/>
                                          </p:stCondLst>
                                        </p:cTn>
                                        <p:tgtEl>
                                          <p:spTgt spid="33815"/>
                                        </p:tgtEl>
                                        <p:attrNameLst>
                                          <p:attrName>style.visibility</p:attrName>
                                        </p:attrNameLst>
                                      </p:cBhvr>
                                      <p:to>
                                        <p:strVal val="visible"/>
                                      </p:to>
                                    </p:set>
                                    <p:anim to="" calcmode="lin" valueType="num">
                                      <p:cBhvr>
                                        <p:cTn id="91" dur="700" fill="hold">
                                          <p:stCondLst>
                                            <p:cond delay="0"/>
                                          </p:stCondLst>
                                        </p:cTn>
                                        <p:tgtEl>
                                          <p:spTgt spid="33815"/>
                                        </p:tgtEl>
                                        <p:attrNameLst>
                                          <p:attrName>ppt_x</p:attrName>
                                        </p:attrNameLst>
                                      </p:cBhvr>
                                      <p:tavLst>
                                        <p:tav tm="0" fmla="#ppt_x-#ppt_w*((1.5-1.5*$)^3-(1.5-1.5*$)^2)">
                                          <p:val>
                                            <p:strVal val="0"/>
                                          </p:val>
                                        </p:tav>
                                        <p:tav tm="100000">
                                          <p:val>
                                            <p:strVal val="1"/>
                                          </p:val>
                                        </p:tav>
                                      </p:tavLst>
                                    </p:anim>
                                    <p:animEffect filter="fade">
                                      <p:cBhvr>
                                        <p:cTn id="92" dur="700">
                                          <p:stCondLst>
                                            <p:cond delay="0"/>
                                          </p:stCondLst>
                                        </p:cTn>
                                        <p:tgtEl>
                                          <p:spTgt spid="33815"/>
                                        </p:tgtEl>
                                      </p:cBhvr>
                                    </p:animEffect>
                                  </p:childTnLst>
                                </p:cTn>
                              </p:par>
                              <p:par>
                                <p:cTn id="93" presetID="0" presetClass="entr" presetSubtype="0" fill="hold" nodeType="withEffect">
                                  <p:stCondLst>
                                    <p:cond delay="0"/>
                                  </p:stCondLst>
                                  <p:childTnLst>
                                    <p:set>
                                      <p:cBhvr>
                                        <p:cTn id="94" dur="700" fill="hold">
                                          <p:stCondLst>
                                            <p:cond delay="0"/>
                                          </p:stCondLst>
                                        </p:cTn>
                                        <p:tgtEl>
                                          <p:spTgt spid="33816"/>
                                        </p:tgtEl>
                                        <p:attrNameLst>
                                          <p:attrName>style.visibility</p:attrName>
                                        </p:attrNameLst>
                                      </p:cBhvr>
                                      <p:to>
                                        <p:strVal val="visible"/>
                                      </p:to>
                                    </p:set>
                                    <p:anim to="" calcmode="lin" valueType="num">
                                      <p:cBhvr>
                                        <p:cTn id="95" dur="700" fill="hold">
                                          <p:stCondLst>
                                            <p:cond delay="0"/>
                                          </p:stCondLst>
                                        </p:cTn>
                                        <p:tgtEl>
                                          <p:spTgt spid="33816"/>
                                        </p:tgtEl>
                                        <p:attrNameLst>
                                          <p:attrName>ppt_x</p:attrName>
                                        </p:attrNameLst>
                                      </p:cBhvr>
                                      <p:tavLst>
                                        <p:tav tm="0" fmla="#ppt_x-#ppt_w*((1.5-1.5*$)^3-(1.5-1.5*$)^2)">
                                          <p:val>
                                            <p:strVal val="0"/>
                                          </p:val>
                                        </p:tav>
                                        <p:tav tm="100000">
                                          <p:val>
                                            <p:strVal val="1"/>
                                          </p:val>
                                        </p:tav>
                                      </p:tavLst>
                                    </p:anim>
                                    <p:animEffect filter="fade">
                                      <p:cBhvr>
                                        <p:cTn id="96" dur="700">
                                          <p:stCondLst>
                                            <p:cond delay="0"/>
                                          </p:stCondLst>
                                        </p:cTn>
                                        <p:tgtEl>
                                          <p:spTgt spid="33816"/>
                                        </p:tgtEl>
                                      </p:cBhvr>
                                    </p:animEffect>
                                  </p:childTnLst>
                                </p:cTn>
                              </p:par>
                              <p:par>
                                <p:cTn id="97" presetID="0" presetClass="entr" presetSubtype="0" fill="hold" nodeType="withEffect">
                                  <p:stCondLst>
                                    <p:cond delay="0"/>
                                  </p:stCondLst>
                                  <p:childTnLst>
                                    <p:set>
                                      <p:cBhvr>
                                        <p:cTn id="98" dur="700" fill="hold">
                                          <p:stCondLst>
                                            <p:cond delay="0"/>
                                          </p:stCondLst>
                                        </p:cTn>
                                        <p:tgtEl>
                                          <p:spTgt spid="33817"/>
                                        </p:tgtEl>
                                        <p:attrNameLst>
                                          <p:attrName>style.visibility</p:attrName>
                                        </p:attrNameLst>
                                      </p:cBhvr>
                                      <p:to>
                                        <p:strVal val="visible"/>
                                      </p:to>
                                    </p:set>
                                    <p:anim to="" calcmode="lin" valueType="num">
                                      <p:cBhvr>
                                        <p:cTn id="99" dur="700" fill="hold">
                                          <p:stCondLst>
                                            <p:cond delay="0"/>
                                          </p:stCondLst>
                                        </p:cTn>
                                        <p:tgtEl>
                                          <p:spTgt spid="33817"/>
                                        </p:tgtEl>
                                        <p:attrNameLst>
                                          <p:attrName>ppt_x</p:attrName>
                                        </p:attrNameLst>
                                      </p:cBhvr>
                                      <p:tavLst>
                                        <p:tav tm="0" fmla="#ppt_x-#ppt_w*((1.5-1.5*$)^3-(1.5-1.5*$)^2)">
                                          <p:val>
                                            <p:strVal val="0"/>
                                          </p:val>
                                        </p:tav>
                                        <p:tav tm="100000">
                                          <p:val>
                                            <p:strVal val="1"/>
                                          </p:val>
                                        </p:tav>
                                      </p:tavLst>
                                    </p:anim>
                                    <p:animEffect filter="fade">
                                      <p:cBhvr>
                                        <p:cTn id="100" dur="700">
                                          <p:stCondLst>
                                            <p:cond delay="0"/>
                                          </p:stCondLst>
                                        </p:cTn>
                                        <p:tgtEl>
                                          <p:spTgt spid="33817"/>
                                        </p:tgtEl>
                                      </p:cBhvr>
                                    </p:animEffect>
                                  </p:childTnLst>
                                </p:cTn>
                              </p:par>
                              <p:par>
                                <p:cTn id="101" presetID="0" presetClass="entr" presetSubtype="0" fill="hold" nodeType="withEffect">
                                  <p:stCondLst>
                                    <p:cond delay="0"/>
                                  </p:stCondLst>
                                  <p:childTnLst>
                                    <p:set>
                                      <p:cBhvr>
                                        <p:cTn id="102" dur="700" fill="hold">
                                          <p:stCondLst>
                                            <p:cond delay="0"/>
                                          </p:stCondLst>
                                        </p:cTn>
                                        <p:tgtEl>
                                          <p:spTgt spid="33818"/>
                                        </p:tgtEl>
                                        <p:attrNameLst>
                                          <p:attrName>style.visibility</p:attrName>
                                        </p:attrNameLst>
                                      </p:cBhvr>
                                      <p:to>
                                        <p:strVal val="visible"/>
                                      </p:to>
                                    </p:set>
                                    <p:anim to="" calcmode="lin" valueType="num">
                                      <p:cBhvr>
                                        <p:cTn id="103" dur="700" fill="hold">
                                          <p:stCondLst>
                                            <p:cond delay="0"/>
                                          </p:stCondLst>
                                        </p:cTn>
                                        <p:tgtEl>
                                          <p:spTgt spid="33818"/>
                                        </p:tgtEl>
                                        <p:attrNameLst>
                                          <p:attrName>ppt_x</p:attrName>
                                        </p:attrNameLst>
                                      </p:cBhvr>
                                      <p:tavLst>
                                        <p:tav tm="0" fmla="#ppt_x-#ppt_w*((1.5-1.5*$)^3-(1.5-1.5*$)^2)">
                                          <p:val>
                                            <p:strVal val="0"/>
                                          </p:val>
                                        </p:tav>
                                        <p:tav tm="100000">
                                          <p:val>
                                            <p:strVal val="1"/>
                                          </p:val>
                                        </p:tav>
                                      </p:tavLst>
                                    </p:anim>
                                    <p:animEffect filter="fade">
                                      <p:cBhvr>
                                        <p:cTn id="104" dur="700">
                                          <p:stCondLst>
                                            <p:cond delay="0"/>
                                          </p:stCondLst>
                                        </p:cTn>
                                        <p:tgtEl>
                                          <p:spTgt spid="33818"/>
                                        </p:tgtEl>
                                      </p:cBhvr>
                                    </p:animEffect>
                                  </p:childTnLst>
                                </p:cTn>
                              </p:par>
                              <p:par>
                                <p:cTn id="105" presetID="10"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5" grpId="0" animBg="1"/>
      <p:bldP spid="33796" grpId="0" animBg="1"/>
      <p:bldP spid="33797" grpId="0" animBg="1"/>
      <p:bldP spid="33798" grpId="0"/>
      <p:bldP spid="33799" grpId="0" animBg="1"/>
      <p:bldP spid="33800" grpId="0" animBg="1"/>
      <p:bldP spid="33801" grpId="0" animBg="1"/>
      <p:bldP spid="33802" grpId="0" animBg="1"/>
      <p:bldP spid="33803" grpId="0" animBg="1"/>
      <p:bldP spid="33804" grpId="0" animBg="1"/>
      <p:bldP spid="33805" grpId="0" animBg="1"/>
      <p:bldP spid="33806" grpId="0" animBg="1"/>
      <p:bldP spid="33807" grpId="0"/>
      <p:bldP spid="33808" grpId="0"/>
      <p:bldP spid="33809" grpId="0"/>
      <p:bldP spid="33810" grpId="0"/>
      <p:bldP spid="33811" grpId="0"/>
      <p:bldP spid="33812" grpId="0"/>
      <p:bldP spid="33813" grpId="0"/>
      <p:bldP spid="338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58370" name="PA_矩形 1">
            <a:extLst>
              <a:ext uri="{FF2B5EF4-FFF2-40B4-BE49-F238E27FC236}">
                <a16:creationId xmlns:a16="http://schemas.microsoft.com/office/drawing/2014/main" id="{B961914A-D74A-455B-9260-56B6CA2CA4FA}"/>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1" name="PA_矩形 2">
            <a:extLst>
              <a:ext uri="{FF2B5EF4-FFF2-40B4-BE49-F238E27FC236}">
                <a16:creationId xmlns:a16="http://schemas.microsoft.com/office/drawing/2014/main" id="{7B284B78-3129-48D6-A146-08A3BDD4FA48}"/>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2" name="PA_矩形 3">
            <a:extLst>
              <a:ext uri="{FF2B5EF4-FFF2-40B4-BE49-F238E27FC236}">
                <a16:creationId xmlns:a16="http://schemas.microsoft.com/office/drawing/2014/main" id="{93584C4B-2453-4B48-B7B8-6FDA8BABBB2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3" name="PA_矩形 4">
            <a:extLst>
              <a:ext uri="{FF2B5EF4-FFF2-40B4-BE49-F238E27FC236}">
                <a16:creationId xmlns:a16="http://schemas.microsoft.com/office/drawing/2014/main" id="{AF75BA71-6F32-4EA0-A77B-2589A0B6D12A}"/>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374" name="PA_矩形 9">
            <a:extLst>
              <a:ext uri="{FF2B5EF4-FFF2-40B4-BE49-F238E27FC236}">
                <a16:creationId xmlns:a16="http://schemas.microsoft.com/office/drawing/2014/main" id="{8DB9A673-02A3-40E9-AC7F-D569A8C50D37}"/>
              </a:ext>
            </a:extLst>
          </p:cNvPr>
          <p:cNvSpPr>
            <a:spLocks noChangeArrowheads="1"/>
          </p:cNvSpPr>
          <p:nvPr>
            <p:custDataLst>
              <p:tags r:id="rId5"/>
            </p:custDataLst>
          </p:nvPr>
        </p:nvSpPr>
        <p:spPr bwMode="auto">
          <a:xfrm>
            <a:off x="2483964" y="76200"/>
            <a:ext cx="3183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组件</a:t>
            </a:r>
            <a:r>
              <a:rPr lang="en-US" altLang="zh-CN" dirty="0">
                <a:solidFill>
                  <a:srgbClr val="000000"/>
                </a:solidFill>
                <a:latin typeface="微软雅黑" panose="020B0503020204020204" pitchFamily="34" charset="-122"/>
                <a:sym typeface="微软雅黑" panose="020B0503020204020204" pitchFamily="34" charset="-122"/>
              </a:rPr>
              <a:t>(Component)</a:t>
            </a:r>
            <a:endParaRPr lang="zh-CN" altLang="en-US" dirty="0">
              <a:solidFill>
                <a:srgbClr val="000000"/>
              </a:solidFill>
              <a:latin typeface="微软雅黑" panose="020B0503020204020204" pitchFamily="34" charset="-122"/>
              <a:sym typeface="微软雅黑" panose="020B0503020204020204" pitchFamily="34" charset="-122"/>
            </a:endParaRPr>
          </a:p>
        </p:txBody>
      </p:sp>
      <p:grpSp>
        <p:nvGrpSpPr>
          <p:cNvPr id="55" name="组合 54">
            <a:extLst>
              <a:ext uri="{FF2B5EF4-FFF2-40B4-BE49-F238E27FC236}">
                <a16:creationId xmlns:a16="http://schemas.microsoft.com/office/drawing/2014/main" id="{2AD0422B-2F8C-4587-B86E-84CDEAEC49A1}"/>
              </a:ext>
            </a:extLst>
          </p:cNvPr>
          <p:cNvGrpSpPr/>
          <p:nvPr/>
        </p:nvGrpSpPr>
        <p:grpSpPr>
          <a:xfrm>
            <a:off x="577518" y="738334"/>
            <a:ext cx="10752470" cy="584201"/>
            <a:chOff x="560491" y="964724"/>
            <a:chExt cx="10575889" cy="584201"/>
          </a:xfrm>
        </p:grpSpPr>
        <p:grpSp>
          <p:nvGrpSpPr>
            <p:cNvPr id="56" name="组合 55">
              <a:extLst>
                <a:ext uri="{FF2B5EF4-FFF2-40B4-BE49-F238E27FC236}">
                  <a16:creationId xmlns:a16="http://schemas.microsoft.com/office/drawing/2014/main" id="{667303AE-3407-4DEE-B891-3FB301ACD018}"/>
                </a:ext>
              </a:extLst>
            </p:cNvPr>
            <p:cNvGrpSpPr/>
            <p:nvPr/>
          </p:nvGrpSpPr>
          <p:grpSpPr>
            <a:xfrm>
              <a:off x="560491" y="964724"/>
              <a:ext cx="568409" cy="584201"/>
              <a:chOff x="345991" y="637886"/>
              <a:chExt cx="1136817" cy="1152646"/>
            </a:xfrm>
          </p:grpSpPr>
          <p:sp>
            <p:nvSpPr>
              <p:cNvPr id="58" name="PA_任意多边形 47">
                <a:extLst>
                  <a:ext uri="{FF2B5EF4-FFF2-40B4-BE49-F238E27FC236}">
                    <a16:creationId xmlns:a16="http://schemas.microsoft.com/office/drawing/2014/main" id="{5CBC62DE-2B07-432C-8A81-599CB4A13EE7}"/>
                  </a:ext>
                </a:extLst>
              </p:cNvPr>
              <p:cNvSpPr>
                <a:spLocks/>
              </p:cNvSpPr>
              <p:nvPr>
                <p:custDataLst>
                  <p:tags r:id="rId14"/>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PA_任意多边形 51">
                <a:extLst>
                  <a:ext uri="{FF2B5EF4-FFF2-40B4-BE49-F238E27FC236}">
                    <a16:creationId xmlns:a16="http://schemas.microsoft.com/office/drawing/2014/main" id="{BEB3DCB0-BE56-460D-9F66-9AC4217115AC}"/>
                  </a:ext>
                </a:extLst>
              </p:cNvPr>
              <p:cNvSpPr>
                <a:spLocks/>
              </p:cNvSpPr>
              <p:nvPr>
                <p:custDataLst>
                  <p:tags r:id="rId15"/>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PA_任意多边形 63">
                <a:extLst>
                  <a:ext uri="{FF2B5EF4-FFF2-40B4-BE49-F238E27FC236}">
                    <a16:creationId xmlns:a16="http://schemas.microsoft.com/office/drawing/2014/main" id="{807CD58F-A348-4F26-BDD8-7A09C8064237}"/>
                  </a:ext>
                </a:extLst>
              </p:cNvPr>
              <p:cNvSpPr>
                <a:spLocks/>
              </p:cNvSpPr>
              <p:nvPr>
                <p:custDataLst>
                  <p:tags r:id="rId16"/>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PA_任意多边形 53">
                <a:extLst>
                  <a:ext uri="{FF2B5EF4-FFF2-40B4-BE49-F238E27FC236}">
                    <a16:creationId xmlns:a16="http://schemas.microsoft.com/office/drawing/2014/main" id="{ED14E7FE-5177-4CB3-B062-E623455404FB}"/>
                  </a:ext>
                </a:extLst>
              </p:cNvPr>
              <p:cNvSpPr>
                <a:spLocks/>
              </p:cNvSpPr>
              <p:nvPr>
                <p:custDataLst>
                  <p:tags r:id="rId17"/>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PA_任意多边形 55">
                <a:extLst>
                  <a:ext uri="{FF2B5EF4-FFF2-40B4-BE49-F238E27FC236}">
                    <a16:creationId xmlns:a16="http://schemas.microsoft.com/office/drawing/2014/main" id="{B617B97F-93A6-4C0E-BCBD-170A8F73562D}"/>
                  </a:ext>
                </a:extLst>
              </p:cNvPr>
              <p:cNvSpPr>
                <a:spLocks/>
              </p:cNvSpPr>
              <p:nvPr>
                <p:custDataLst>
                  <p:tags r:id="rId18"/>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任意多边形 56">
                <a:extLst>
                  <a:ext uri="{FF2B5EF4-FFF2-40B4-BE49-F238E27FC236}">
                    <a16:creationId xmlns:a16="http://schemas.microsoft.com/office/drawing/2014/main" id="{CEA8C78A-8AD0-4AAD-8B9A-AA286344CC84}"/>
                  </a:ext>
                </a:extLst>
              </p:cNvPr>
              <p:cNvSpPr>
                <a:spLocks/>
              </p:cNvSpPr>
              <p:nvPr>
                <p:custDataLst>
                  <p:tags r:id="rId19"/>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PA_任意多边形 58">
                <a:extLst>
                  <a:ext uri="{FF2B5EF4-FFF2-40B4-BE49-F238E27FC236}">
                    <a16:creationId xmlns:a16="http://schemas.microsoft.com/office/drawing/2014/main" id="{28231843-3FEB-4A2F-907E-CCD7926F2444}"/>
                  </a:ext>
                </a:extLst>
              </p:cNvPr>
              <p:cNvSpPr>
                <a:spLocks/>
              </p:cNvSpPr>
              <p:nvPr>
                <p:custDataLst>
                  <p:tags r:id="rId20"/>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PA_任意多边形 59">
                <a:extLst>
                  <a:ext uri="{FF2B5EF4-FFF2-40B4-BE49-F238E27FC236}">
                    <a16:creationId xmlns:a16="http://schemas.microsoft.com/office/drawing/2014/main" id="{C842B35F-2646-4EC0-AC91-4AB004C2CAE5}"/>
                  </a:ext>
                </a:extLst>
              </p:cNvPr>
              <p:cNvSpPr>
                <a:spLocks/>
              </p:cNvSpPr>
              <p:nvPr>
                <p:custDataLst>
                  <p:tags r:id="rId21"/>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6" name="PA_组合 27">
                <a:extLst>
                  <a:ext uri="{FF2B5EF4-FFF2-40B4-BE49-F238E27FC236}">
                    <a16:creationId xmlns:a16="http://schemas.microsoft.com/office/drawing/2014/main" id="{6D3E332B-3825-4F0C-99F8-8C6A47234AA9}"/>
                  </a:ext>
                </a:extLst>
              </p:cNvPr>
              <p:cNvGrpSpPr>
                <a:grpSpLocks/>
              </p:cNvGrpSpPr>
              <p:nvPr>
                <p:custDataLst>
                  <p:tags r:id="rId22"/>
                </p:custDataLst>
              </p:nvPr>
            </p:nvGrpSpPr>
            <p:grpSpPr bwMode="auto">
              <a:xfrm>
                <a:off x="345991" y="1081008"/>
                <a:ext cx="337560" cy="326313"/>
                <a:chOff x="0" y="0"/>
                <a:chExt cx="1375837" cy="1380067"/>
              </a:xfrm>
            </p:grpSpPr>
            <p:grpSp>
              <p:nvGrpSpPr>
                <p:cNvPr id="67" name="组合 25">
                  <a:extLst>
                    <a:ext uri="{FF2B5EF4-FFF2-40B4-BE49-F238E27FC236}">
                      <a16:creationId xmlns:a16="http://schemas.microsoft.com/office/drawing/2014/main" id="{2C987AA0-D133-4090-800B-112816FF5C36}"/>
                    </a:ext>
                  </a:extLst>
                </p:cNvPr>
                <p:cNvGrpSpPr>
                  <a:grpSpLocks/>
                </p:cNvGrpSpPr>
                <p:nvPr/>
              </p:nvGrpSpPr>
              <p:grpSpPr bwMode="auto">
                <a:xfrm>
                  <a:off x="0" y="0"/>
                  <a:ext cx="1375837" cy="1380067"/>
                  <a:chOff x="0" y="0"/>
                  <a:chExt cx="1375837" cy="1380067"/>
                </a:xfrm>
              </p:grpSpPr>
              <p:sp>
                <p:nvSpPr>
                  <p:cNvPr id="69" name="矩形 11">
                    <a:extLst>
                      <a:ext uri="{FF2B5EF4-FFF2-40B4-BE49-F238E27FC236}">
                        <a16:creationId xmlns:a16="http://schemas.microsoft.com/office/drawing/2014/main" id="{2C533052-4FA5-4972-BE7E-28DF7EEBA120}"/>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矩形 12">
                    <a:extLst>
                      <a:ext uri="{FF2B5EF4-FFF2-40B4-BE49-F238E27FC236}">
                        <a16:creationId xmlns:a16="http://schemas.microsoft.com/office/drawing/2014/main" id="{D8413276-12F4-42DA-8A42-5982792FDADD}"/>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矩形 13">
                    <a:extLst>
                      <a:ext uri="{FF2B5EF4-FFF2-40B4-BE49-F238E27FC236}">
                        <a16:creationId xmlns:a16="http://schemas.microsoft.com/office/drawing/2014/main" id="{2DE5EE1D-4E78-41CF-99EF-6261319724C1}"/>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任意多边形 18">
                    <a:extLst>
                      <a:ext uri="{FF2B5EF4-FFF2-40B4-BE49-F238E27FC236}">
                        <a16:creationId xmlns:a16="http://schemas.microsoft.com/office/drawing/2014/main" id="{B5044621-3060-4712-9198-DB69EE978795}"/>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21">
                    <a:extLst>
                      <a:ext uri="{FF2B5EF4-FFF2-40B4-BE49-F238E27FC236}">
                        <a16:creationId xmlns:a16="http://schemas.microsoft.com/office/drawing/2014/main" id="{521E62FA-B918-4416-86BF-AEDFB9DF5A0C}"/>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椭圆 22">
                    <a:extLst>
                      <a:ext uri="{FF2B5EF4-FFF2-40B4-BE49-F238E27FC236}">
                        <a16:creationId xmlns:a16="http://schemas.microsoft.com/office/drawing/2014/main" id="{E18A78C5-C65F-46A7-8E58-97B8A6A848CA}"/>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23">
                    <a:extLst>
                      <a:ext uri="{FF2B5EF4-FFF2-40B4-BE49-F238E27FC236}">
                        <a16:creationId xmlns:a16="http://schemas.microsoft.com/office/drawing/2014/main" id="{D459354D-D186-4D76-8C1B-82E02E23C90C}"/>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8" name="椭圆 26">
                  <a:extLst>
                    <a:ext uri="{FF2B5EF4-FFF2-40B4-BE49-F238E27FC236}">
                      <a16:creationId xmlns:a16="http://schemas.microsoft.com/office/drawing/2014/main" id="{949F1123-1FE4-46A1-92F5-7F8816ADF1A2}"/>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57" name="文本框 56">
              <a:extLst>
                <a:ext uri="{FF2B5EF4-FFF2-40B4-BE49-F238E27FC236}">
                  <a16:creationId xmlns:a16="http://schemas.microsoft.com/office/drawing/2014/main" id="{F48C6178-F204-43DB-B963-C9DA47D37F81}"/>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组件的基本概念和图形表示</a:t>
              </a:r>
            </a:p>
          </p:txBody>
        </p:sp>
      </p:grpSp>
      <p:sp>
        <p:nvSpPr>
          <p:cNvPr id="80" name="PA_椭圆 42">
            <a:extLst>
              <a:ext uri="{FF2B5EF4-FFF2-40B4-BE49-F238E27FC236}">
                <a16:creationId xmlns:a16="http://schemas.microsoft.com/office/drawing/2014/main" id="{70FA9AB4-4B67-464E-97F0-86B0A6EACC1F}"/>
              </a:ext>
            </a:extLst>
          </p:cNvPr>
          <p:cNvSpPr>
            <a:spLocks noChangeArrowheads="1"/>
          </p:cNvSpPr>
          <p:nvPr>
            <p:custDataLst>
              <p:tags r:id="rId6"/>
            </p:custDataLst>
          </p:nvPr>
        </p:nvSpPr>
        <p:spPr bwMode="auto">
          <a:xfrm>
            <a:off x="639011" y="172243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PA_椭圆 43">
            <a:extLst>
              <a:ext uri="{FF2B5EF4-FFF2-40B4-BE49-F238E27FC236}">
                <a16:creationId xmlns:a16="http://schemas.microsoft.com/office/drawing/2014/main" id="{0A09AA98-A4CA-4093-A4F9-AACEC9188E7B}"/>
              </a:ext>
            </a:extLst>
          </p:cNvPr>
          <p:cNvSpPr>
            <a:spLocks noChangeArrowheads="1"/>
          </p:cNvSpPr>
          <p:nvPr>
            <p:custDataLst>
              <p:tags r:id="rId7"/>
            </p:custDataLst>
          </p:nvPr>
        </p:nvSpPr>
        <p:spPr bwMode="auto">
          <a:xfrm>
            <a:off x="639011" y="2919413"/>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2" name="PA_椭圆 44">
            <a:extLst>
              <a:ext uri="{FF2B5EF4-FFF2-40B4-BE49-F238E27FC236}">
                <a16:creationId xmlns:a16="http://schemas.microsoft.com/office/drawing/2014/main" id="{4C56BA8B-88BF-4888-8321-E909E15A0695}"/>
              </a:ext>
            </a:extLst>
          </p:cNvPr>
          <p:cNvSpPr>
            <a:spLocks noChangeArrowheads="1"/>
          </p:cNvSpPr>
          <p:nvPr>
            <p:custDataLst>
              <p:tags r:id="rId8"/>
            </p:custDataLst>
          </p:nvPr>
        </p:nvSpPr>
        <p:spPr bwMode="auto">
          <a:xfrm>
            <a:off x="639011" y="411638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3" name="PA_椭圆 45">
            <a:extLst>
              <a:ext uri="{FF2B5EF4-FFF2-40B4-BE49-F238E27FC236}">
                <a16:creationId xmlns:a16="http://schemas.microsoft.com/office/drawing/2014/main" id="{071DA84B-6703-46B7-AC17-6F1F0503D37C}"/>
              </a:ext>
            </a:extLst>
          </p:cNvPr>
          <p:cNvSpPr>
            <a:spLocks noChangeArrowheads="1"/>
          </p:cNvSpPr>
          <p:nvPr>
            <p:custDataLst>
              <p:tags r:id="rId9"/>
            </p:custDataLst>
          </p:nvPr>
        </p:nvSpPr>
        <p:spPr bwMode="auto">
          <a:xfrm>
            <a:off x="639011" y="5618161"/>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PA_文本框 47">
            <a:extLst>
              <a:ext uri="{FF2B5EF4-FFF2-40B4-BE49-F238E27FC236}">
                <a16:creationId xmlns:a16="http://schemas.microsoft.com/office/drawing/2014/main" id="{118ABE10-399C-4A98-929F-BCDB29378AE0}"/>
              </a:ext>
            </a:extLst>
          </p:cNvPr>
          <p:cNvSpPr>
            <a:spLocks noChangeArrowheads="1"/>
          </p:cNvSpPr>
          <p:nvPr>
            <p:custDataLst>
              <p:tags r:id="rId10"/>
            </p:custDataLst>
          </p:nvPr>
        </p:nvSpPr>
        <p:spPr bwMode="auto">
          <a:xfrm>
            <a:off x="1462924" y="1377950"/>
            <a:ext cx="1015297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组件是系统中遵从一组接口且提供 实现的一个物理部件，通常指开发和运行时类的物理实现。</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5" name="PA_文本框 48">
            <a:extLst>
              <a:ext uri="{FF2B5EF4-FFF2-40B4-BE49-F238E27FC236}">
                <a16:creationId xmlns:a16="http://schemas.microsoft.com/office/drawing/2014/main" id="{5865A94C-61C9-4925-BA2C-3CE2325558CB}"/>
              </a:ext>
            </a:extLst>
          </p:cNvPr>
          <p:cNvSpPr>
            <a:spLocks noChangeArrowheads="1"/>
          </p:cNvSpPr>
          <p:nvPr>
            <p:custDataLst>
              <p:tags r:id="rId11"/>
            </p:custDataLst>
          </p:nvPr>
        </p:nvSpPr>
        <p:spPr bwMode="auto">
          <a:xfrm>
            <a:off x="1462924" y="2574925"/>
            <a:ext cx="98670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组件常用于对可分配的物理单元建模，组件包括程序源代码、子系统、动态链接库等。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86" name="PA_文本框 49">
            <a:extLst>
              <a:ext uri="{FF2B5EF4-FFF2-40B4-BE49-F238E27FC236}">
                <a16:creationId xmlns:a16="http://schemas.microsoft.com/office/drawing/2014/main" id="{043F1BAA-AEE9-4D0C-BE41-A0885D8B7301}"/>
              </a:ext>
            </a:extLst>
          </p:cNvPr>
          <p:cNvSpPr>
            <a:spLocks noChangeArrowheads="1"/>
          </p:cNvSpPr>
          <p:nvPr>
            <p:custDataLst>
              <p:tags r:id="rId12"/>
            </p:custDataLst>
          </p:nvPr>
        </p:nvSpPr>
        <p:spPr bwMode="auto">
          <a:xfrm>
            <a:off x="1462923" y="3771900"/>
            <a:ext cx="533892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右侧为</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中构件图标</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zh-CN" altLang="en-US" b="1" dirty="0">
                <a:solidFill>
                  <a:srgbClr val="C06C84"/>
                </a:solidFill>
              </a:rPr>
              <a:t>每一个构件都必须有一个唯一的名称。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87" name="PA_文本框 50">
            <a:extLst>
              <a:ext uri="{FF2B5EF4-FFF2-40B4-BE49-F238E27FC236}">
                <a16:creationId xmlns:a16="http://schemas.microsoft.com/office/drawing/2014/main" id="{86F39EF0-FFF9-40B3-8102-C2D3FABF790B}"/>
              </a:ext>
            </a:extLst>
          </p:cNvPr>
          <p:cNvSpPr>
            <a:spLocks noChangeArrowheads="1"/>
          </p:cNvSpPr>
          <p:nvPr>
            <p:custDataLst>
              <p:tags r:id="rId13"/>
            </p:custDataLst>
          </p:nvPr>
        </p:nvSpPr>
        <p:spPr bwMode="auto">
          <a:xfrm>
            <a:off x="1462924" y="5287961"/>
            <a:ext cx="54722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可以描述构件的属性、操作、请求接口</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(Required</a:t>
            </a:r>
            <a:r>
              <a:rPr kumimoji="0" lang="en-US" altLang="zh-CN" sz="2800" b="1" i="0" u="none" strike="noStrike" kern="1200" cap="none" spc="0" normalizeH="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 Interface)</a:t>
            </a:r>
            <a:r>
              <a:rPr kumimoji="0" lang="zh-CN" altLang="en-US" sz="2800" b="1" i="0" u="none" strike="noStrike" kern="1200" cap="none" spc="0" normalizeH="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和服务接口</a:t>
            </a:r>
            <a:r>
              <a:rPr kumimoji="0" lang="en-US" altLang="zh-CN" sz="2800" b="1" i="0" u="none" strike="noStrike" kern="1200" cap="none" spc="0" normalizeH="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(Provide Interface)</a:t>
            </a:r>
            <a:r>
              <a:rPr kumimoji="0" lang="zh-CN" altLang="en-US" sz="2800" b="1" i="0" u="none" strike="noStrike" kern="1200" cap="none" spc="0" normalizeH="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9" name="图片 8">
            <a:extLst>
              <a:ext uri="{FF2B5EF4-FFF2-40B4-BE49-F238E27FC236}">
                <a16:creationId xmlns:a16="http://schemas.microsoft.com/office/drawing/2014/main" id="{1B9C7427-7D03-4083-80A0-9501A6EF489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35213" y="3529032"/>
            <a:ext cx="5040685" cy="2528194"/>
          </a:xfrm>
          <a:prstGeom prst="rect">
            <a:avLst/>
          </a:prstGeom>
        </p:spPr>
      </p:pic>
    </p:spTree>
    <p:extLst>
      <p:ext uri="{BB962C8B-B14F-4D97-AF65-F5344CB8AC3E}">
        <p14:creationId xmlns:p14="http://schemas.microsoft.com/office/powerpoint/2010/main" val="3686382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8370"/>
                                        </p:tgtEl>
                                        <p:attrNameLst>
                                          <p:attrName>style.visibility</p:attrName>
                                        </p:attrNameLst>
                                      </p:cBhvr>
                                      <p:to>
                                        <p:strVal val="visible"/>
                                      </p:to>
                                    </p:set>
                                    <p:anim to="" calcmode="lin" valueType="num">
                                      <p:cBhvr>
                                        <p:cTn id="7" dur="700" fill="hold">
                                          <p:stCondLst>
                                            <p:cond delay="0"/>
                                          </p:stCondLst>
                                        </p:cTn>
                                        <p:tgtEl>
                                          <p:spTgt spid="58370"/>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8370"/>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8371"/>
                                        </p:tgtEl>
                                        <p:attrNameLst>
                                          <p:attrName>style.visibility</p:attrName>
                                        </p:attrNameLst>
                                      </p:cBhvr>
                                      <p:to>
                                        <p:strVal val="visible"/>
                                      </p:to>
                                    </p:set>
                                    <p:anim to="" calcmode="lin" valueType="num">
                                      <p:cBhvr>
                                        <p:cTn id="11" dur="700" fill="hold">
                                          <p:stCondLst>
                                            <p:cond delay="0"/>
                                          </p:stCondLst>
                                        </p:cTn>
                                        <p:tgtEl>
                                          <p:spTgt spid="58371"/>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8371"/>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8372"/>
                                        </p:tgtEl>
                                        <p:attrNameLst>
                                          <p:attrName>style.visibility</p:attrName>
                                        </p:attrNameLst>
                                      </p:cBhvr>
                                      <p:to>
                                        <p:strVal val="visible"/>
                                      </p:to>
                                    </p:set>
                                    <p:anim to="" calcmode="lin" valueType="num">
                                      <p:cBhvr>
                                        <p:cTn id="15" dur="700" fill="hold">
                                          <p:stCondLst>
                                            <p:cond delay="0"/>
                                          </p:stCondLst>
                                        </p:cTn>
                                        <p:tgtEl>
                                          <p:spTgt spid="58372"/>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8372"/>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8373"/>
                                        </p:tgtEl>
                                        <p:attrNameLst>
                                          <p:attrName>style.visibility</p:attrName>
                                        </p:attrNameLst>
                                      </p:cBhvr>
                                      <p:to>
                                        <p:strVal val="visible"/>
                                      </p:to>
                                    </p:set>
                                    <p:anim to="" calcmode="lin" valueType="num">
                                      <p:cBhvr>
                                        <p:cTn id="19" dur="700" fill="hold">
                                          <p:stCondLst>
                                            <p:cond delay="0"/>
                                          </p:stCondLst>
                                        </p:cTn>
                                        <p:tgtEl>
                                          <p:spTgt spid="58373"/>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8373"/>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8374"/>
                                        </p:tgtEl>
                                        <p:attrNameLst>
                                          <p:attrName>style.visibility</p:attrName>
                                        </p:attrNameLst>
                                      </p:cBhvr>
                                      <p:to>
                                        <p:strVal val="visible"/>
                                      </p:to>
                                    </p:set>
                                    <p:anim to="" calcmode="lin" valueType="num">
                                      <p:cBhvr>
                                        <p:cTn id="23" dur="700" fill="hold">
                                          <p:stCondLst>
                                            <p:cond delay="0"/>
                                          </p:stCondLst>
                                        </p:cTn>
                                        <p:tgtEl>
                                          <p:spTgt spid="58374"/>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8374"/>
                                        </p:tgtEl>
                                      </p:cBhvr>
                                    </p:animEffect>
                                  </p:childTnLst>
                                </p:cTn>
                              </p:par>
                              <p:par>
                                <p:cTn id="25" presetID="10"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700"/>
                                        <p:tgtEl>
                                          <p:spTgt spid="55"/>
                                        </p:tgtEl>
                                      </p:cBhvr>
                                    </p:animEffect>
                                  </p:childTnLst>
                                </p:cTn>
                              </p:par>
                              <p:par>
                                <p:cTn id="28" presetID="0" presetClass="entr" presetSubtype="0" fill="hold" grpId="0" nodeType="withEffect">
                                  <p:stCondLst>
                                    <p:cond delay="0"/>
                                  </p:stCondLst>
                                  <p:iterate type="lt">
                                    <p:tmPct val="10000"/>
                                  </p:iterate>
                                  <p:childTnLst>
                                    <p:set>
                                      <p:cBhvr>
                                        <p:cTn id="29" dur="700" fill="hold">
                                          <p:stCondLst>
                                            <p:cond delay="0"/>
                                          </p:stCondLst>
                                        </p:cTn>
                                        <p:tgtEl>
                                          <p:spTgt spid="80"/>
                                        </p:tgtEl>
                                        <p:attrNameLst>
                                          <p:attrName>style.visibility</p:attrName>
                                        </p:attrNameLst>
                                      </p:cBhvr>
                                      <p:to>
                                        <p:strVal val="visible"/>
                                      </p:to>
                                    </p:set>
                                    <p:animEffect filter="fade">
                                      <p:cBhvr>
                                        <p:cTn id="30" dur="700">
                                          <p:stCondLst>
                                            <p:cond delay="0"/>
                                          </p:stCondLst>
                                        </p:cTn>
                                        <p:tgtEl>
                                          <p:spTgt spid="80"/>
                                        </p:tgtEl>
                                      </p:cBhvr>
                                    </p:animEffect>
                                    <p:anim to="" calcmode="lin" valueType="num">
                                      <p:cBhvr>
                                        <p:cTn id="31" dur="700" fill="hold">
                                          <p:stCondLst>
                                            <p:cond delay="0"/>
                                          </p:stCondLst>
                                        </p:cTn>
                                        <p:tgtEl>
                                          <p:spTgt spid="80"/>
                                        </p:tgtEl>
                                        <p:attrNameLst>
                                          <p:attrName>ppt_y</p:attrName>
                                        </p:attrNameLst>
                                      </p:cBhvr>
                                      <p:tavLst>
                                        <p:tav tm="0" fmla="#ppt_y-#ppt_h*((1.5-1.5*$)^2-(1.5-1.5*$)^3)">
                                          <p:val>
                                            <p:strVal val="0"/>
                                          </p:val>
                                        </p:tav>
                                        <p:tav tm="100000">
                                          <p:val>
                                            <p:strVal val="1"/>
                                          </p:val>
                                        </p:tav>
                                      </p:tavLst>
                                    </p:anim>
                                  </p:childTnLst>
                                </p:cTn>
                              </p:par>
                              <p:par>
                                <p:cTn id="32" presetID="0" presetClass="entr" presetSubtype="0" fill="hold" grpId="0" nodeType="withEffect">
                                  <p:stCondLst>
                                    <p:cond delay="0"/>
                                  </p:stCondLst>
                                  <p:iterate type="lt">
                                    <p:tmPct val="10000"/>
                                  </p:iterate>
                                  <p:childTnLst>
                                    <p:set>
                                      <p:cBhvr>
                                        <p:cTn id="33" dur="700" fill="hold">
                                          <p:stCondLst>
                                            <p:cond delay="0"/>
                                          </p:stCondLst>
                                        </p:cTn>
                                        <p:tgtEl>
                                          <p:spTgt spid="81"/>
                                        </p:tgtEl>
                                        <p:attrNameLst>
                                          <p:attrName>style.visibility</p:attrName>
                                        </p:attrNameLst>
                                      </p:cBhvr>
                                      <p:to>
                                        <p:strVal val="visible"/>
                                      </p:to>
                                    </p:set>
                                    <p:animEffect filter="fade">
                                      <p:cBhvr>
                                        <p:cTn id="34" dur="700">
                                          <p:stCondLst>
                                            <p:cond delay="0"/>
                                          </p:stCondLst>
                                        </p:cTn>
                                        <p:tgtEl>
                                          <p:spTgt spid="81"/>
                                        </p:tgtEl>
                                      </p:cBhvr>
                                    </p:animEffect>
                                    <p:anim to="" calcmode="lin" valueType="num">
                                      <p:cBhvr>
                                        <p:cTn id="35" dur="700" fill="hold">
                                          <p:stCondLst>
                                            <p:cond delay="0"/>
                                          </p:stCondLst>
                                        </p:cTn>
                                        <p:tgtEl>
                                          <p:spTgt spid="81"/>
                                        </p:tgtEl>
                                        <p:attrNameLst>
                                          <p:attrName>ppt_y</p:attrName>
                                        </p:attrNameLst>
                                      </p:cBhvr>
                                      <p:tavLst>
                                        <p:tav tm="0" fmla="#ppt_y-#ppt_h*((1.5-1.5*$)^2-(1.5-1.5*$)^3)">
                                          <p:val>
                                            <p:strVal val="0"/>
                                          </p:val>
                                        </p:tav>
                                        <p:tav tm="100000">
                                          <p:val>
                                            <p:strVal val="1"/>
                                          </p:val>
                                        </p:tav>
                                      </p:tavLst>
                                    </p:anim>
                                  </p:childTnLst>
                                </p:cTn>
                              </p:par>
                              <p:par>
                                <p:cTn id="36" presetID="0" presetClass="entr" presetSubtype="0" fill="hold" grpId="0" nodeType="withEffect">
                                  <p:stCondLst>
                                    <p:cond delay="0"/>
                                  </p:stCondLst>
                                  <p:iterate type="lt">
                                    <p:tmPct val="10000"/>
                                  </p:iterate>
                                  <p:childTnLst>
                                    <p:set>
                                      <p:cBhvr>
                                        <p:cTn id="37" dur="700" fill="hold">
                                          <p:stCondLst>
                                            <p:cond delay="0"/>
                                          </p:stCondLst>
                                        </p:cTn>
                                        <p:tgtEl>
                                          <p:spTgt spid="82"/>
                                        </p:tgtEl>
                                        <p:attrNameLst>
                                          <p:attrName>style.visibility</p:attrName>
                                        </p:attrNameLst>
                                      </p:cBhvr>
                                      <p:to>
                                        <p:strVal val="visible"/>
                                      </p:to>
                                    </p:set>
                                    <p:animEffect filter="fade">
                                      <p:cBhvr>
                                        <p:cTn id="38" dur="700">
                                          <p:stCondLst>
                                            <p:cond delay="0"/>
                                          </p:stCondLst>
                                        </p:cTn>
                                        <p:tgtEl>
                                          <p:spTgt spid="82"/>
                                        </p:tgtEl>
                                      </p:cBhvr>
                                    </p:animEffect>
                                    <p:anim to="" calcmode="lin" valueType="num">
                                      <p:cBhvr>
                                        <p:cTn id="39" dur="700" fill="hold">
                                          <p:stCondLst>
                                            <p:cond delay="0"/>
                                          </p:stCondLst>
                                        </p:cTn>
                                        <p:tgtEl>
                                          <p:spTgt spid="82"/>
                                        </p:tgtEl>
                                        <p:attrNameLst>
                                          <p:attrName>ppt_y</p:attrName>
                                        </p:attrNameLst>
                                      </p:cBhvr>
                                      <p:tavLst>
                                        <p:tav tm="0" fmla="#ppt_y-#ppt_h*((1.5-1.5*$)^2-(1.5-1.5*$)^3)">
                                          <p:val>
                                            <p:strVal val="0"/>
                                          </p:val>
                                        </p:tav>
                                        <p:tav tm="100000">
                                          <p:val>
                                            <p:strVal val="1"/>
                                          </p:val>
                                        </p:tav>
                                      </p:tavLst>
                                    </p:anim>
                                  </p:childTnLst>
                                </p:cTn>
                              </p:par>
                              <p:par>
                                <p:cTn id="40" presetID="0" presetClass="entr" presetSubtype="0" fill="hold" grpId="0" nodeType="withEffect">
                                  <p:stCondLst>
                                    <p:cond delay="0"/>
                                  </p:stCondLst>
                                  <p:iterate type="lt">
                                    <p:tmPct val="10000"/>
                                  </p:iterate>
                                  <p:childTnLst>
                                    <p:set>
                                      <p:cBhvr>
                                        <p:cTn id="41" dur="700" fill="hold">
                                          <p:stCondLst>
                                            <p:cond delay="0"/>
                                          </p:stCondLst>
                                        </p:cTn>
                                        <p:tgtEl>
                                          <p:spTgt spid="83"/>
                                        </p:tgtEl>
                                        <p:attrNameLst>
                                          <p:attrName>style.visibility</p:attrName>
                                        </p:attrNameLst>
                                      </p:cBhvr>
                                      <p:to>
                                        <p:strVal val="visible"/>
                                      </p:to>
                                    </p:set>
                                    <p:animEffect filter="fade">
                                      <p:cBhvr>
                                        <p:cTn id="42" dur="700">
                                          <p:stCondLst>
                                            <p:cond delay="0"/>
                                          </p:stCondLst>
                                        </p:cTn>
                                        <p:tgtEl>
                                          <p:spTgt spid="83"/>
                                        </p:tgtEl>
                                      </p:cBhvr>
                                    </p:animEffect>
                                    <p:anim to="" calcmode="lin" valueType="num">
                                      <p:cBhvr>
                                        <p:cTn id="43" dur="700" fill="hold">
                                          <p:stCondLst>
                                            <p:cond delay="0"/>
                                          </p:stCondLst>
                                        </p:cTn>
                                        <p:tgtEl>
                                          <p:spTgt spid="83"/>
                                        </p:tgtEl>
                                        <p:attrNameLst>
                                          <p:attrName>ppt_y</p:attrName>
                                        </p:attrNameLst>
                                      </p:cBhvr>
                                      <p:tavLst>
                                        <p:tav tm="0" fmla="#ppt_y-#ppt_h*((1.5-1.5*$)^2-(1.5-1.5*$)^3)">
                                          <p:val>
                                            <p:strVal val="0"/>
                                          </p:val>
                                        </p:tav>
                                        <p:tav tm="100000">
                                          <p:val>
                                            <p:strVal val="1"/>
                                          </p:val>
                                        </p:tav>
                                      </p:tavLst>
                                    </p:anim>
                                  </p:childTnLst>
                                </p:cTn>
                              </p:par>
                              <p:par>
                                <p:cTn id="44" presetID="0" presetClass="entr" presetSubtype="0" fill="hold" grpId="0" nodeType="withEffect">
                                  <p:stCondLst>
                                    <p:cond delay="0"/>
                                  </p:stCondLst>
                                  <p:iterate type="lt">
                                    <p:tmPct val="10000"/>
                                  </p:iterate>
                                  <p:childTnLst>
                                    <p:set>
                                      <p:cBhvr>
                                        <p:cTn id="45" dur="700" fill="hold">
                                          <p:stCondLst>
                                            <p:cond delay="0"/>
                                          </p:stCondLst>
                                        </p:cTn>
                                        <p:tgtEl>
                                          <p:spTgt spid="84"/>
                                        </p:tgtEl>
                                        <p:attrNameLst>
                                          <p:attrName>style.visibility</p:attrName>
                                        </p:attrNameLst>
                                      </p:cBhvr>
                                      <p:to>
                                        <p:strVal val="visible"/>
                                      </p:to>
                                    </p:set>
                                    <p:animEffect filter="fade">
                                      <p:cBhvr>
                                        <p:cTn id="46" dur="700">
                                          <p:stCondLst>
                                            <p:cond delay="0"/>
                                          </p:stCondLst>
                                        </p:cTn>
                                        <p:tgtEl>
                                          <p:spTgt spid="84"/>
                                        </p:tgtEl>
                                      </p:cBhvr>
                                    </p:animEffect>
                                    <p:anim to="" calcmode="lin" valueType="num">
                                      <p:cBhvr>
                                        <p:cTn id="47" dur="700" fill="hold">
                                          <p:stCondLst>
                                            <p:cond delay="0"/>
                                          </p:stCondLst>
                                        </p:cTn>
                                        <p:tgtEl>
                                          <p:spTgt spid="84"/>
                                        </p:tgtEl>
                                        <p:attrNameLst>
                                          <p:attrName>ppt_y</p:attrName>
                                        </p:attrNameLst>
                                      </p:cBhvr>
                                      <p:tavLst>
                                        <p:tav tm="0" fmla="#ppt_y-#ppt_h*((1.5-1.5*$)^2-(1.5-1.5*$)^3)">
                                          <p:val>
                                            <p:strVal val="0"/>
                                          </p:val>
                                        </p:tav>
                                        <p:tav tm="100000">
                                          <p:val>
                                            <p:strVal val="1"/>
                                          </p:val>
                                        </p:tav>
                                      </p:tavLst>
                                    </p:anim>
                                  </p:childTnLst>
                                </p:cTn>
                              </p:par>
                              <p:par>
                                <p:cTn id="48" presetID="0" presetClass="entr" presetSubtype="0" fill="hold" grpId="0" nodeType="withEffect">
                                  <p:stCondLst>
                                    <p:cond delay="0"/>
                                  </p:stCondLst>
                                  <p:iterate type="lt">
                                    <p:tmPct val="10000"/>
                                  </p:iterate>
                                  <p:childTnLst>
                                    <p:set>
                                      <p:cBhvr>
                                        <p:cTn id="49" dur="700" fill="hold">
                                          <p:stCondLst>
                                            <p:cond delay="0"/>
                                          </p:stCondLst>
                                        </p:cTn>
                                        <p:tgtEl>
                                          <p:spTgt spid="85"/>
                                        </p:tgtEl>
                                        <p:attrNameLst>
                                          <p:attrName>style.visibility</p:attrName>
                                        </p:attrNameLst>
                                      </p:cBhvr>
                                      <p:to>
                                        <p:strVal val="visible"/>
                                      </p:to>
                                    </p:set>
                                    <p:animEffect filter="fade">
                                      <p:cBhvr>
                                        <p:cTn id="50" dur="700">
                                          <p:stCondLst>
                                            <p:cond delay="0"/>
                                          </p:stCondLst>
                                        </p:cTn>
                                        <p:tgtEl>
                                          <p:spTgt spid="85"/>
                                        </p:tgtEl>
                                      </p:cBhvr>
                                    </p:animEffect>
                                    <p:anim to="" calcmode="lin" valueType="num">
                                      <p:cBhvr>
                                        <p:cTn id="51" dur="700" fill="hold">
                                          <p:stCondLst>
                                            <p:cond delay="0"/>
                                          </p:stCondLst>
                                        </p:cTn>
                                        <p:tgtEl>
                                          <p:spTgt spid="85"/>
                                        </p:tgtEl>
                                        <p:attrNameLst>
                                          <p:attrName>ppt_y</p:attrName>
                                        </p:attrNameLst>
                                      </p:cBhvr>
                                      <p:tavLst>
                                        <p:tav tm="0" fmla="#ppt_y-#ppt_h*((1.5-1.5*$)^2-(1.5-1.5*$)^3)">
                                          <p:val>
                                            <p:strVal val="0"/>
                                          </p:val>
                                        </p:tav>
                                        <p:tav tm="100000">
                                          <p:val>
                                            <p:strVal val="1"/>
                                          </p:val>
                                        </p:tav>
                                      </p:tavLst>
                                    </p:anim>
                                  </p:childTnLst>
                                </p:cTn>
                              </p:par>
                              <p:par>
                                <p:cTn id="52" presetID="0" presetClass="entr" presetSubtype="0" fill="hold" grpId="0" nodeType="withEffect">
                                  <p:stCondLst>
                                    <p:cond delay="0"/>
                                  </p:stCondLst>
                                  <p:iterate type="lt">
                                    <p:tmPct val="10000"/>
                                  </p:iterate>
                                  <p:childTnLst>
                                    <p:set>
                                      <p:cBhvr>
                                        <p:cTn id="53" dur="700" fill="hold">
                                          <p:stCondLst>
                                            <p:cond delay="0"/>
                                          </p:stCondLst>
                                        </p:cTn>
                                        <p:tgtEl>
                                          <p:spTgt spid="86"/>
                                        </p:tgtEl>
                                        <p:attrNameLst>
                                          <p:attrName>style.visibility</p:attrName>
                                        </p:attrNameLst>
                                      </p:cBhvr>
                                      <p:to>
                                        <p:strVal val="visible"/>
                                      </p:to>
                                    </p:set>
                                    <p:animEffect filter="fade">
                                      <p:cBhvr>
                                        <p:cTn id="54" dur="700">
                                          <p:stCondLst>
                                            <p:cond delay="0"/>
                                          </p:stCondLst>
                                        </p:cTn>
                                        <p:tgtEl>
                                          <p:spTgt spid="86"/>
                                        </p:tgtEl>
                                      </p:cBhvr>
                                    </p:animEffect>
                                    <p:anim to="" calcmode="lin" valueType="num">
                                      <p:cBhvr>
                                        <p:cTn id="55" dur="700" fill="hold">
                                          <p:stCondLst>
                                            <p:cond delay="0"/>
                                          </p:stCondLst>
                                        </p:cTn>
                                        <p:tgtEl>
                                          <p:spTgt spid="86"/>
                                        </p:tgtEl>
                                        <p:attrNameLst>
                                          <p:attrName>ppt_y</p:attrName>
                                        </p:attrNameLst>
                                      </p:cBhvr>
                                      <p:tavLst>
                                        <p:tav tm="0" fmla="#ppt_y-#ppt_h*((1.5-1.5*$)^2-(1.5-1.5*$)^3)">
                                          <p:val>
                                            <p:strVal val="0"/>
                                          </p:val>
                                        </p:tav>
                                        <p:tav tm="100000">
                                          <p:val>
                                            <p:strVal val="1"/>
                                          </p:val>
                                        </p:tav>
                                      </p:tavLst>
                                    </p:anim>
                                  </p:childTnLst>
                                </p:cTn>
                              </p:par>
                              <p:par>
                                <p:cTn id="56" presetID="0" presetClass="entr" presetSubtype="0" fill="hold" grpId="0" nodeType="withEffect">
                                  <p:stCondLst>
                                    <p:cond delay="0"/>
                                  </p:stCondLst>
                                  <p:iterate type="lt">
                                    <p:tmPct val="10000"/>
                                  </p:iterate>
                                  <p:childTnLst>
                                    <p:set>
                                      <p:cBhvr>
                                        <p:cTn id="57" dur="700" fill="hold">
                                          <p:stCondLst>
                                            <p:cond delay="0"/>
                                          </p:stCondLst>
                                        </p:cTn>
                                        <p:tgtEl>
                                          <p:spTgt spid="87"/>
                                        </p:tgtEl>
                                        <p:attrNameLst>
                                          <p:attrName>style.visibility</p:attrName>
                                        </p:attrNameLst>
                                      </p:cBhvr>
                                      <p:to>
                                        <p:strVal val="visible"/>
                                      </p:to>
                                    </p:set>
                                    <p:animEffect filter="fade">
                                      <p:cBhvr>
                                        <p:cTn id="58" dur="700">
                                          <p:stCondLst>
                                            <p:cond delay="0"/>
                                          </p:stCondLst>
                                        </p:cTn>
                                        <p:tgtEl>
                                          <p:spTgt spid="87"/>
                                        </p:tgtEl>
                                      </p:cBhvr>
                                    </p:animEffect>
                                    <p:anim to="" calcmode="lin" valueType="num">
                                      <p:cBhvr>
                                        <p:cTn id="59" dur="700" fill="hold">
                                          <p:stCondLst>
                                            <p:cond delay="0"/>
                                          </p:stCondLst>
                                        </p:cTn>
                                        <p:tgtEl>
                                          <p:spTgt spid="87"/>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animBg="1"/>
      <p:bldP spid="58372" grpId="0" animBg="1"/>
      <p:bldP spid="58373" grpId="0" animBg="1"/>
      <p:bldP spid="58374" grpId="0"/>
      <p:bldP spid="80" grpId="0" animBg="1"/>
      <p:bldP spid="81" grpId="0" animBg="1"/>
      <p:bldP spid="82" grpId="0" animBg="1"/>
      <p:bldP spid="83" grpId="0" animBg="1"/>
      <p:bldP spid="84" grpId="0"/>
      <p:bldP spid="85" grpId="0"/>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50178" name="PA_矩形 1">
            <a:extLst>
              <a:ext uri="{FF2B5EF4-FFF2-40B4-BE49-F238E27FC236}">
                <a16:creationId xmlns:a16="http://schemas.microsoft.com/office/drawing/2014/main" id="{347D7B20-F677-47C4-9ACC-FBDEEC52FA8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a:extLst>
              <a:ext uri="{FF2B5EF4-FFF2-40B4-BE49-F238E27FC236}">
                <a16:creationId xmlns:a16="http://schemas.microsoft.com/office/drawing/2014/main" id="{49AB772D-3EA6-4BC7-B696-E1E7F9ABFF2C}"/>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a:extLst>
              <a:ext uri="{FF2B5EF4-FFF2-40B4-BE49-F238E27FC236}">
                <a16:creationId xmlns:a16="http://schemas.microsoft.com/office/drawing/2014/main" id="{16A72804-C804-49FB-83D8-2C59BE21BF16}"/>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a:extLst>
              <a:ext uri="{FF2B5EF4-FFF2-40B4-BE49-F238E27FC236}">
                <a16:creationId xmlns:a16="http://schemas.microsoft.com/office/drawing/2014/main" id="{8B3B64B6-DE8F-4161-A0EB-8883F483B1E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a:extLst>
              <a:ext uri="{FF2B5EF4-FFF2-40B4-BE49-F238E27FC236}">
                <a16:creationId xmlns:a16="http://schemas.microsoft.com/office/drawing/2014/main" id="{4EBB512D-A8CE-484B-9B4D-2589BF8A4E09}"/>
              </a:ext>
            </a:extLst>
          </p:cNvPr>
          <p:cNvSpPr>
            <a:spLocks noChangeArrowheads="1"/>
          </p:cNvSpPr>
          <p:nvPr>
            <p:custDataLst>
              <p:tags r:id="rId5"/>
            </p:custDataLst>
          </p:nvPr>
        </p:nvSpPr>
        <p:spPr bwMode="auto">
          <a:xfrm>
            <a:off x="2483967" y="76200"/>
            <a:ext cx="3183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组件</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(Component)</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3" name="组合 2">
            <a:extLst>
              <a:ext uri="{FF2B5EF4-FFF2-40B4-BE49-F238E27FC236}">
                <a16:creationId xmlns:a16="http://schemas.microsoft.com/office/drawing/2014/main" id="{2F5D7121-1392-49D5-BFCD-0438EC3460D6}"/>
              </a:ext>
            </a:extLst>
          </p:cNvPr>
          <p:cNvGrpSpPr/>
          <p:nvPr/>
        </p:nvGrpSpPr>
        <p:grpSpPr>
          <a:xfrm>
            <a:off x="300036" y="1852395"/>
            <a:ext cx="11660340" cy="4711715"/>
            <a:chOff x="358095" y="1504950"/>
            <a:chExt cx="11567885" cy="4783421"/>
          </a:xfrm>
        </p:grpSpPr>
        <p:sp>
          <p:nvSpPr>
            <p:cNvPr id="50183" name="PA_任意多边形 12">
              <a:extLst>
                <a:ext uri="{FF2B5EF4-FFF2-40B4-BE49-F238E27FC236}">
                  <a16:creationId xmlns:a16="http://schemas.microsoft.com/office/drawing/2014/main" id="{EC716024-4BF8-4F6C-80B2-7D28B9CCAC58}"/>
                </a:ext>
              </a:extLst>
            </p:cNvPr>
            <p:cNvSpPr>
              <a:spLocks/>
            </p:cNvSpPr>
            <p:nvPr>
              <p:custDataLst>
                <p:tags r:id="rId16"/>
              </p:custDataLst>
            </p:nvPr>
          </p:nvSpPr>
          <p:spPr bwMode="auto">
            <a:xfrm rot="2083007">
              <a:off x="6629400"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a:extLst>
                <a:ext uri="{FF2B5EF4-FFF2-40B4-BE49-F238E27FC236}">
                  <a16:creationId xmlns:a16="http://schemas.microsoft.com/office/drawing/2014/main" id="{56CCC79A-0A5A-4D92-8AFF-556A6E531DD2}"/>
                </a:ext>
              </a:extLst>
            </p:cNvPr>
            <p:cNvSpPr>
              <a:spLocks/>
            </p:cNvSpPr>
            <p:nvPr>
              <p:custDataLst>
                <p:tags r:id="rId1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a:extLst>
                <a:ext uri="{FF2B5EF4-FFF2-40B4-BE49-F238E27FC236}">
                  <a16:creationId xmlns:a16="http://schemas.microsoft.com/office/drawing/2014/main" id="{BFC45BD5-473D-4395-99D3-499A8E58669E}"/>
                </a:ext>
              </a:extLst>
            </p:cNvPr>
            <p:cNvSpPr>
              <a:spLocks/>
            </p:cNvSpPr>
            <p:nvPr>
              <p:custDataLst>
                <p:tags r:id="rId1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a:extLst>
                <a:ext uri="{FF2B5EF4-FFF2-40B4-BE49-F238E27FC236}">
                  <a16:creationId xmlns:a16="http://schemas.microsoft.com/office/drawing/2014/main" id="{A0CEDDA9-D451-424C-9F30-00F51A26964D}"/>
                </a:ext>
              </a:extLst>
            </p:cNvPr>
            <p:cNvSpPr>
              <a:spLocks noChangeArrowheads="1"/>
            </p:cNvSpPr>
            <p:nvPr>
              <p:custDataLst>
                <p:tags r:id="rId1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a:extLst>
                <a:ext uri="{FF2B5EF4-FFF2-40B4-BE49-F238E27FC236}">
                  <a16:creationId xmlns:a16="http://schemas.microsoft.com/office/drawing/2014/main" id="{CFA09D7D-2D15-4A22-9F95-88164242E556}"/>
                </a:ext>
              </a:extLst>
            </p:cNvPr>
            <p:cNvSpPr>
              <a:spLocks noChangeArrowheads="1"/>
            </p:cNvSpPr>
            <p:nvPr>
              <p:custDataLst>
                <p:tags r:id="rId2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a:extLst>
                <a:ext uri="{FF2B5EF4-FFF2-40B4-BE49-F238E27FC236}">
                  <a16:creationId xmlns:a16="http://schemas.microsoft.com/office/drawing/2014/main" id="{96179E7C-524E-4970-BAA3-B1375E389A3C}"/>
                </a:ext>
              </a:extLst>
            </p:cNvPr>
            <p:cNvSpPr>
              <a:spLocks noChangeArrowheads="1"/>
            </p:cNvSpPr>
            <p:nvPr>
              <p:custDataLst>
                <p:tags r:id="rId2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a:extLst>
                <a:ext uri="{FF2B5EF4-FFF2-40B4-BE49-F238E27FC236}">
                  <a16:creationId xmlns:a16="http://schemas.microsoft.com/office/drawing/2014/main" id="{5B0FAA34-ABF4-48BC-8541-8A1F4170F03B}"/>
                </a:ext>
              </a:extLst>
            </p:cNvPr>
            <p:cNvSpPr>
              <a:spLocks noChangeArrowheads="1"/>
            </p:cNvSpPr>
            <p:nvPr>
              <p:custDataLst>
                <p:tags r:id="rId22"/>
              </p:custDataLst>
            </p:nvPr>
          </p:nvSpPr>
          <p:spPr bwMode="auto">
            <a:xfrm>
              <a:off x="443308" y="1911350"/>
              <a:ext cx="4617643" cy="178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实施组件</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(Deployment</a:t>
              </a:r>
              <a:r>
                <a:rPr lang="en-US" altLang="zh-CN" sz="2000" b="1" dirty="0">
                  <a:solidFill>
                    <a:srgbClr val="6C5B7B"/>
                  </a:solidFill>
                </a:rPr>
                <a:t> Component</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这类组件是构成一个可执行系统必要和充分的组件。例如动态链接库</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(DLL)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、可执行程序</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(EXE)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ActiveX</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控件和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JavaBean</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90" name="PA_文本框 23">
              <a:extLst>
                <a:ext uri="{FF2B5EF4-FFF2-40B4-BE49-F238E27FC236}">
                  <a16:creationId xmlns:a16="http://schemas.microsoft.com/office/drawing/2014/main" id="{94D5D781-E87A-43D9-B9B1-2E145C85742C}"/>
                </a:ext>
              </a:extLst>
            </p:cNvPr>
            <p:cNvSpPr>
              <a:spLocks noChangeArrowheads="1"/>
            </p:cNvSpPr>
            <p:nvPr>
              <p:custDataLst>
                <p:tags r:id="rId23"/>
              </p:custDataLst>
            </p:nvPr>
          </p:nvSpPr>
          <p:spPr bwMode="auto">
            <a:xfrm>
              <a:off x="358095" y="3882425"/>
              <a:ext cx="4723677" cy="240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工作产品组件</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(Work Product Component)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这类组件本质上是开发过程的产物，由源代码文件、数据文件等用来创造实施组件的事物构成。这些组件并不直接地参加可执行系统，而是开发中的工作产品，用于产生可执行系统。</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91" name="PA_文本框 24">
              <a:extLst>
                <a:ext uri="{FF2B5EF4-FFF2-40B4-BE49-F238E27FC236}">
                  <a16:creationId xmlns:a16="http://schemas.microsoft.com/office/drawing/2014/main" id="{06B7EC47-1454-4027-8047-48223FB2893B}"/>
                </a:ext>
              </a:extLst>
            </p:cNvPr>
            <p:cNvSpPr>
              <a:spLocks noChangeArrowheads="1"/>
            </p:cNvSpPr>
            <p:nvPr>
              <p:custDataLst>
                <p:tags r:id="rId24"/>
              </p:custDataLst>
            </p:nvPr>
          </p:nvSpPr>
          <p:spPr bwMode="auto">
            <a:xfrm>
              <a:off x="8296275" y="3051175"/>
              <a:ext cx="3629705" cy="209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执行组件</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(Execution Component)</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这类组件是作为一个正在执行的系统的结果而被创造的，例如由</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DLL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实例化形成的</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COM+ </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47" name="组合 46">
            <a:extLst>
              <a:ext uri="{FF2B5EF4-FFF2-40B4-BE49-F238E27FC236}">
                <a16:creationId xmlns:a16="http://schemas.microsoft.com/office/drawing/2014/main" id="{4FDAB118-39A9-47F0-A202-AEF1FBA76AEA}"/>
              </a:ext>
            </a:extLst>
          </p:cNvPr>
          <p:cNvGrpSpPr/>
          <p:nvPr/>
        </p:nvGrpSpPr>
        <p:grpSpPr>
          <a:xfrm>
            <a:off x="577518" y="738334"/>
            <a:ext cx="10752470" cy="584201"/>
            <a:chOff x="560491" y="964724"/>
            <a:chExt cx="10575889" cy="584201"/>
          </a:xfrm>
        </p:grpSpPr>
        <p:grpSp>
          <p:nvGrpSpPr>
            <p:cNvPr id="48" name="组合 47">
              <a:extLst>
                <a:ext uri="{FF2B5EF4-FFF2-40B4-BE49-F238E27FC236}">
                  <a16:creationId xmlns:a16="http://schemas.microsoft.com/office/drawing/2014/main" id="{4FC6804F-E041-43C9-9B9A-F83FA3F2636E}"/>
                </a:ext>
              </a:extLst>
            </p:cNvPr>
            <p:cNvGrpSpPr/>
            <p:nvPr/>
          </p:nvGrpSpPr>
          <p:grpSpPr>
            <a:xfrm>
              <a:off x="560491" y="964724"/>
              <a:ext cx="568409" cy="584201"/>
              <a:chOff x="345991" y="637886"/>
              <a:chExt cx="1136817" cy="1152646"/>
            </a:xfrm>
          </p:grpSpPr>
          <p:sp>
            <p:nvSpPr>
              <p:cNvPr id="50" name="PA_任意多边形 47">
                <a:extLst>
                  <a:ext uri="{FF2B5EF4-FFF2-40B4-BE49-F238E27FC236}">
                    <a16:creationId xmlns:a16="http://schemas.microsoft.com/office/drawing/2014/main" id="{6A2B02D5-B20F-4738-A695-05F726E7A969}"/>
                  </a:ext>
                </a:extLst>
              </p:cNvPr>
              <p:cNvSpPr>
                <a:spLocks/>
              </p:cNvSpPr>
              <p:nvPr>
                <p:custDataLst>
                  <p:tags r:id="rId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PA_任意多边形 51">
                <a:extLst>
                  <a:ext uri="{FF2B5EF4-FFF2-40B4-BE49-F238E27FC236}">
                    <a16:creationId xmlns:a16="http://schemas.microsoft.com/office/drawing/2014/main" id="{E764481A-AB0C-48E1-BCE1-80B5AF1DAC37}"/>
                  </a:ext>
                </a:extLst>
              </p:cNvPr>
              <p:cNvSpPr>
                <a:spLocks/>
              </p:cNvSpPr>
              <p:nvPr>
                <p:custDataLst>
                  <p:tags r:id="rId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PA_任意多边形 63">
                <a:extLst>
                  <a:ext uri="{FF2B5EF4-FFF2-40B4-BE49-F238E27FC236}">
                    <a16:creationId xmlns:a16="http://schemas.microsoft.com/office/drawing/2014/main" id="{217B9690-5DEF-4B5B-AF41-BA88952E3E5E}"/>
                  </a:ext>
                </a:extLst>
              </p:cNvPr>
              <p:cNvSpPr>
                <a:spLocks/>
              </p:cNvSpPr>
              <p:nvPr>
                <p:custDataLst>
                  <p:tags r:id="rId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PA_任意多边形 53">
                <a:extLst>
                  <a:ext uri="{FF2B5EF4-FFF2-40B4-BE49-F238E27FC236}">
                    <a16:creationId xmlns:a16="http://schemas.microsoft.com/office/drawing/2014/main" id="{16616CC6-7147-4FBB-927B-93F291D58012}"/>
                  </a:ext>
                </a:extLst>
              </p:cNvPr>
              <p:cNvSpPr>
                <a:spLocks/>
              </p:cNvSpPr>
              <p:nvPr>
                <p:custDataLst>
                  <p:tags r:id="rId1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PA_任意多边形 55">
                <a:extLst>
                  <a:ext uri="{FF2B5EF4-FFF2-40B4-BE49-F238E27FC236}">
                    <a16:creationId xmlns:a16="http://schemas.microsoft.com/office/drawing/2014/main" id="{F7647381-042D-418A-855D-7D31111F9E38}"/>
                  </a:ext>
                </a:extLst>
              </p:cNvPr>
              <p:cNvSpPr>
                <a:spLocks/>
              </p:cNvSpPr>
              <p:nvPr>
                <p:custDataLst>
                  <p:tags r:id="rId1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PA_任意多边形 56">
                <a:extLst>
                  <a:ext uri="{FF2B5EF4-FFF2-40B4-BE49-F238E27FC236}">
                    <a16:creationId xmlns:a16="http://schemas.microsoft.com/office/drawing/2014/main" id="{7F946975-3257-4FF8-B9D5-D947A5DBF800}"/>
                  </a:ext>
                </a:extLst>
              </p:cNvPr>
              <p:cNvSpPr>
                <a:spLocks/>
              </p:cNvSpPr>
              <p:nvPr>
                <p:custDataLst>
                  <p:tags r:id="rId1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PA_任意多边形 58">
                <a:extLst>
                  <a:ext uri="{FF2B5EF4-FFF2-40B4-BE49-F238E27FC236}">
                    <a16:creationId xmlns:a16="http://schemas.microsoft.com/office/drawing/2014/main" id="{C2D18466-5D12-4B5A-BA55-3235F451244E}"/>
                  </a:ext>
                </a:extLst>
              </p:cNvPr>
              <p:cNvSpPr>
                <a:spLocks/>
              </p:cNvSpPr>
              <p:nvPr>
                <p:custDataLst>
                  <p:tags r:id="rId1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任意多边形 59">
                <a:extLst>
                  <a:ext uri="{FF2B5EF4-FFF2-40B4-BE49-F238E27FC236}">
                    <a16:creationId xmlns:a16="http://schemas.microsoft.com/office/drawing/2014/main" id="{216E2839-5175-49D1-89AC-CF4F95AEC86C}"/>
                  </a:ext>
                </a:extLst>
              </p:cNvPr>
              <p:cNvSpPr>
                <a:spLocks/>
              </p:cNvSpPr>
              <p:nvPr>
                <p:custDataLst>
                  <p:tags r:id="rId1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8" name="PA_组合 27">
                <a:extLst>
                  <a:ext uri="{FF2B5EF4-FFF2-40B4-BE49-F238E27FC236}">
                    <a16:creationId xmlns:a16="http://schemas.microsoft.com/office/drawing/2014/main" id="{3F0DEB7D-0F1A-489B-90DB-F898C4941779}"/>
                  </a:ext>
                </a:extLst>
              </p:cNvPr>
              <p:cNvGrpSpPr>
                <a:grpSpLocks/>
              </p:cNvGrpSpPr>
              <p:nvPr>
                <p:custDataLst>
                  <p:tags r:id="rId15"/>
                </p:custDataLst>
              </p:nvPr>
            </p:nvGrpSpPr>
            <p:grpSpPr bwMode="auto">
              <a:xfrm>
                <a:off x="345991" y="1081008"/>
                <a:ext cx="337560" cy="326313"/>
                <a:chOff x="0" y="0"/>
                <a:chExt cx="1375837" cy="1380067"/>
              </a:xfrm>
            </p:grpSpPr>
            <p:grpSp>
              <p:nvGrpSpPr>
                <p:cNvPr id="59" name="组合 25">
                  <a:extLst>
                    <a:ext uri="{FF2B5EF4-FFF2-40B4-BE49-F238E27FC236}">
                      <a16:creationId xmlns:a16="http://schemas.microsoft.com/office/drawing/2014/main" id="{543723DB-30EA-4321-890F-D2426D327895}"/>
                    </a:ext>
                  </a:extLst>
                </p:cNvPr>
                <p:cNvGrpSpPr>
                  <a:grpSpLocks/>
                </p:cNvGrpSpPr>
                <p:nvPr/>
              </p:nvGrpSpPr>
              <p:grpSpPr bwMode="auto">
                <a:xfrm>
                  <a:off x="0" y="0"/>
                  <a:ext cx="1375837" cy="1380067"/>
                  <a:chOff x="0" y="0"/>
                  <a:chExt cx="1375837" cy="1380067"/>
                </a:xfrm>
              </p:grpSpPr>
              <p:sp>
                <p:nvSpPr>
                  <p:cNvPr id="61" name="矩形 11">
                    <a:extLst>
                      <a:ext uri="{FF2B5EF4-FFF2-40B4-BE49-F238E27FC236}">
                        <a16:creationId xmlns:a16="http://schemas.microsoft.com/office/drawing/2014/main" id="{49401DEB-ED6E-4443-8F4A-F8F0AD182BCF}"/>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矩形 12">
                    <a:extLst>
                      <a:ext uri="{FF2B5EF4-FFF2-40B4-BE49-F238E27FC236}">
                        <a16:creationId xmlns:a16="http://schemas.microsoft.com/office/drawing/2014/main" id="{91ED4790-3251-451F-9E36-B383FBF55649}"/>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矩形 13">
                    <a:extLst>
                      <a:ext uri="{FF2B5EF4-FFF2-40B4-BE49-F238E27FC236}">
                        <a16:creationId xmlns:a16="http://schemas.microsoft.com/office/drawing/2014/main" id="{0E266CD6-3F9F-4E24-9B61-624D93432FCC}"/>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任意多边形 18">
                    <a:extLst>
                      <a:ext uri="{FF2B5EF4-FFF2-40B4-BE49-F238E27FC236}">
                        <a16:creationId xmlns:a16="http://schemas.microsoft.com/office/drawing/2014/main" id="{19802CCA-A608-4C81-8B56-79B7FB387809}"/>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任意多边形 21">
                    <a:extLst>
                      <a:ext uri="{FF2B5EF4-FFF2-40B4-BE49-F238E27FC236}">
                        <a16:creationId xmlns:a16="http://schemas.microsoft.com/office/drawing/2014/main" id="{ACEECFA4-6829-4927-A1D4-BEAC12C58A4C}"/>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椭圆 22">
                    <a:extLst>
                      <a:ext uri="{FF2B5EF4-FFF2-40B4-BE49-F238E27FC236}">
                        <a16:creationId xmlns:a16="http://schemas.microsoft.com/office/drawing/2014/main" id="{22DB4CD0-54C3-41B9-83A4-88840D052A84}"/>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矩形 23">
                    <a:extLst>
                      <a:ext uri="{FF2B5EF4-FFF2-40B4-BE49-F238E27FC236}">
                        <a16:creationId xmlns:a16="http://schemas.microsoft.com/office/drawing/2014/main" id="{50A76394-4794-4E3C-9AA5-4BD9FD20DDC3}"/>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0" name="椭圆 26">
                  <a:extLst>
                    <a:ext uri="{FF2B5EF4-FFF2-40B4-BE49-F238E27FC236}">
                      <a16:creationId xmlns:a16="http://schemas.microsoft.com/office/drawing/2014/main" id="{4578023B-C252-4ABD-A9DA-B4F4FA61E176}"/>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9" name="文本框 48">
              <a:extLst>
                <a:ext uri="{FF2B5EF4-FFF2-40B4-BE49-F238E27FC236}">
                  <a16:creationId xmlns:a16="http://schemas.microsoft.com/office/drawing/2014/main" id="{0E1047CC-3291-4E3C-B238-AED5FCFBEF5E}"/>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组件的类型</a:t>
              </a:r>
            </a:p>
          </p:txBody>
        </p:sp>
      </p:grpSp>
      <p:grpSp>
        <p:nvGrpSpPr>
          <p:cNvPr id="38" name="组合 37">
            <a:extLst>
              <a:ext uri="{FF2B5EF4-FFF2-40B4-BE49-F238E27FC236}">
                <a16:creationId xmlns:a16="http://schemas.microsoft.com/office/drawing/2014/main" id="{F19E6773-2209-411D-960D-40907DADDF90}"/>
              </a:ext>
            </a:extLst>
          </p:cNvPr>
          <p:cNvGrpSpPr/>
          <p:nvPr/>
        </p:nvGrpSpPr>
        <p:grpSpPr>
          <a:xfrm>
            <a:off x="634670" y="1361050"/>
            <a:ext cx="6270269" cy="584201"/>
            <a:chOff x="577099" y="867490"/>
            <a:chExt cx="6270269" cy="584201"/>
          </a:xfrm>
        </p:grpSpPr>
        <p:grpSp>
          <p:nvGrpSpPr>
            <p:cNvPr id="39" name="PA_组合 31">
              <a:extLst>
                <a:ext uri="{FF2B5EF4-FFF2-40B4-BE49-F238E27FC236}">
                  <a16:creationId xmlns:a16="http://schemas.microsoft.com/office/drawing/2014/main" id="{1E78E091-F456-4748-9406-F47F2ED53D49}"/>
                </a:ext>
              </a:extLst>
            </p:cNvPr>
            <p:cNvGrpSpPr>
              <a:grpSpLocks/>
            </p:cNvGrpSpPr>
            <p:nvPr>
              <p:custDataLst>
                <p:tags r:id="rId6"/>
              </p:custDataLst>
            </p:nvPr>
          </p:nvGrpSpPr>
          <p:grpSpPr bwMode="auto">
            <a:xfrm rot="5400000">
              <a:off x="576000" y="868589"/>
              <a:ext cx="584201" cy="582003"/>
              <a:chOff x="0" y="0"/>
              <a:chExt cx="5970957" cy="5720949"/>
            </a:xfrm>
          </p:grpSpPr>
          <p:sp>
            <p:nvSpPr>
              <p:cNvPr id="41" name="任意多边形 29">
                <a:extLst>
                  <a:ext uri="{FF2B5EF4-FFF2-40B4-BE49-F238E27FC236}">
                    <a16:creationId xmlns:a16="http://schemas.microsoft.com/office/drawing/2014/main" id="{8A3FFE24-3E67-4896-9B14-235DB8F6EB83}"/>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7">
                <a:extLst>
                  <a:ext uri="{FF2B5EF4-FFF2-40B4-BE49-F238E27FC236}">
                    <a16:creationId xmlns:a16="http://schemas.microsoft.com/office/drawing/2014/main" id="{34F29D9A-A95C-4A44-B69B-40EEF6BB91D0}"/>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任意多边形 28">
                <a:extLst>
                  <a:ext uri="{FF2B5EF4-FFF2-40B4-BE49-F238E27FC236}">
                    <a16:creationId xmlns:a16="http://schemas.microsoft.com/office/drawing/2014/main" id="{61F4E5B7-2503-4A8B-B7DA-481A16667415}"/>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任意多边形 30">
                <a:extLst>
                  <a:ext uri="{FF2B5EF4-FFF2-40B4-BE49-F238E27FC236}">
                    <a16:creationId xmlns:a16="http://schemas.microsoft.com/office/drawing/2014/main" id="{E5B36279-BC12-4BDA-B433-CEB359A17EC0}"/>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0" name="文本框 39">
              <a:extLst>
                <a:ext uri="{FF2B5EF4-FFF2-40B4-BE49-F238E27FC236}">
                  <a16:creationId xmlns:a16="http://schemas.microsoft.com/office/drawing/2014/main" id="{C24ABE2B-C952-4B25-BC1F-2862D749A3EE}"/>
                </a:ext>
              </a:extLst>
            </p:cNvPr>
            <p:cNvSpPr txBox="1"/>
            <p:nvPr/>
          </p:nvSpPr>
          <p:spPr>
            <a:xfrm>
              <a:off x="1276830" y="924334"/>
              <a:ext cx="5570538" cy="400110"/>
            </a:xfrm>
            <a:prstGeom prst="rect">
              <a:avLst/>
            </a:prstGeom>
            <a:noFill/>
          </p:spPr>
          <p:txBody>
            <a:bodyPr wrap="square" rtlCol="0">
              <a:spAutoFit/>
            </a:bodyPr>
            <a:lstStyle/>
            <a:p>
              <a:r>
                <a:rPr lang="en-US" altLang="zh-CN" sz="2000" dirty="0"/>
                <a:t>UML2.0</a:t>
              </a:r>
              <a:r>
                <a:rPr lang="zh-CN" altLang="en-US" sz="2000" dirty="0"/>
                <a:t>将以下三种组件统称为工件 </a:t>
              </a:r>
              <a:r>
                <a:rPr lang="en-US" altLang="zh-CN" sz="2000" dirty="0"/>
                <a:t>(Artifact)</a:t>
              </a:r>
              <a:r>
                <a:rPr lang="zh-CN" altLang="en-US" sz="2000" dirty="0"/>
                <a:t>。</a:t>
              </a:r>
              <a:endParaRPr lang="en-US" altLang="zh-CN" sz="2000" dirty="0"/>
            </a:p>
          </p:txBody>
        </p:sp>
      </p:grpSp>
    </p:spTree>
    <p:extLst>
      <p:ext uri="{BB962C8B-B14F-4D97-AF65-F5344CB8AC3E}">
        <p14:creationId xmlns:p14="http://schemas.microsoft.com/office/powerpoint/2010/main" val="13107821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0178"/>
                                        </p:tgtEl>
                                        <p:attrNameLst>
                                          <p:attrName>ppt_h</p:attrName>
                                        </p:attrNameLst>
                                      </p:cBhvr>
                                      <p:tavLst>
                                        <p:tav tm="0" fmla="#ppt_h-#ppt_h*((1.5-1.5*$)^3-(1.5-1.5*$)^2)">
                                          <p:val>
                                            <p:strVal val="0"/>
                                          </p:val>
                                        </p:tav>
                                        <p:tav tm="100000">
                                          <p:val>
                                            <p:str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strVal val="0"/>
                                          </p:val>
                                        </p:tav>
                                        <p:tav tm="100000">
                                          <p:val>
                                            <p:strVal val="1"/>
                                          </p:val>
                                        </p:tav>
                                      </p:tavLst>
                                    </p:anim>
                                    <p:anim to="" calcmode="lin" valueType="num">
                                      <p:cBhvr>
                                        <p:cTn id="13" dur="700" fill="hold">
                                          <p:stCondLst>
                                            <p:cond delay="0"/>
                                          </p:stCondLst>
                                        </p:cTn>
                                        <p:tgtEl>
                                          <p:spTgt spid="50179"/>
                                        </p:tgtEl>
                                        <p:attrNameLst>
                                          <p:attrName>ppt_h</p:attrName>
                                        </p:attrNameLst>
                                      </p:cBhvr>
                                      <p:tavLst>
                                        <p:tav tm="0" fmla="#ppt_h-#ppt_h*((1.5-1.5*$)^3-(1.5-1.5*$)^2)">
                                          <p:val>
                                            <p:strVal val="0"/>
                                          </p:val>
                                        </p:tav>
                                        <p:tav tm="100000">
                                          <p:val>
                                            <p:str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strVal val="0"/>
                                          </p:val>
                                        </p:tav>
                                        <p:tav tm="100000">
                                          <p:val>
                                            <p:strVal val="1"/>
                                          </p:val>
                                        </p:tav>
                                      </p:tavLst>
                                    </p:anim>
                                    <p:anim to="" calcmode="lin" valueType="num">
                                      <p:cBhvr>
                                        <p:cTn id="18" dur="700" fill="hold">
                                          <p:stCondLst>
                                            <p:cond delay="0"/>
                                          </p:stCondLst>
                                        </p:cTn>
                                        <p:tgtEl>
                                          <p:spTgt spid="50180"/>
                                        </p:tgtEl>
                                        <p:attrNameLst>
                                          <p:attrName>ppt_h</p:attrName>
                                        </p:attrNameLst>
                                      </p:cBhvr>
                                      <p:tavLst>
                                        <p:tav tm="0" fmla="#ppt_h-#ppt_h*((1.5-1.5*$)^3-(1.5-1.5*$)^2)">
                                          <p:val>
                                            <p:strVal val="0"/>
                                          </p:val>
                                        </p:tav>
                                        <p:tav tm="100000">
                                          <p:val>
                                            <p:str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strVal val="0"/>
                                          </p:val>
                                        </p:tav>
                                        <p:tav tm="100000">
                                          <p:val>
                                            <p:strVal val="1"/>
                                          </p:val>
                                        </p:tav>
                                      </p:tavLst>
                                    </p:anim>
                                    <p:anim to="" calcmode="lin" valueType="num">
                                      <p:cBhvr>
                                        <p:cTn id="23" dur="700" fill="hold">
                                          <p:stCondLst>
                                            <p:cond delay="0"/>
                                          </p:stCondLst>
                                        </p:cTn>
                                        <p:tgtEl>
                                          <p:spTgt spid="50181"/>
                                        </p:tgtEl>
                                        <p:attrNameLst>
                                          <p:attrName>ppt_h</p:attrName>
                                        </p:attrNameLst>
                                      </p:cBhvr>
                                      <p:tavLst>
                                        <p:tav tm="0" fmla="#ppt_h-#ppt_h*((1.5-1.5*$)^3-(1.5-1.5*$)^2)">
                                          <p:val>
                                            <p:strVal val="0"/>
                                          </p:val>
                                        </p:tav>
                                        <p:tav tm="100000">
                                          <p:val>
                                            <p:str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50182"/>
                                        </p:tgtEl>
                                        <p:attrNameLst>
                                          <p:attrName>ppt_h</p:attrName>
                                        </p:attrNameLst>
                                      </p:cBhvr>
                                      <p:tavLst>
                                        <p:tav tm="0" fmla="#ppt_h-#ppt_h*((1.5-1.5*$)^3-(1.5-1.5*$)^2)">
                                          <p:val>
                                            <p:strVal val="0"/>
                                          </p:val>
                                        </p:tav>
                                        <p:tav tm="100000">
                                          <p:val>
                                            <p:strVal val="1"/>
                                          </p:val>
                                        </p:tav>
                                      </p:tavLst>
                                    </p:anim>
                                    <p:animEffect filter="fade">
                                      <p:cBhvr>
                                        <p:cTn id="29" dur="700">
                                          <p:stCondLst>
                                            <p:cond delay="0"/>
                                          </p:stCondLst>
                                        </p:cTn>
                                        <p:tgtEl>
                                          <p:spTgt spid="50182"/>
                                        </p:tgtEl>
                                      </p:cBhvr>
                                    </p:animEffect>
                                  </p:childTnLst>
                                </p:cTn>
                              </p:par>
                              <p:par>
                                <p:cTn id="30" presetID="10"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700"/>
                                        <p:tgtEl>
                                          <p:spTgt spid="4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4"/>
          <a:srcRect/>
          <a:stretch>
            <a:fillRect/>
          </a:stretch>
        </a:blipFill>
        <a:effectLst/>
      </p:bgPr>
    </p:bg>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2483965" y="76200"/>
            <a:ext cx="3183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组件</a:t>
            </a:r>
            <a:r>
              <a:rPr lang="en-US" altLang="zh-CN" dirty="0">
                <a:solidFill>
                  <a:srgbClr val="000000"/>
                </a:solidFill>
                <a:latin typeface="微软雅黑" panose="020B0503020204020204" pitchFamily="34" charset="-122"/>
                <a:sym typeface="微软雅黑" panose="020B0503020204020204" pitchFamily="34" charset="-122"/>
              </a:rPr>
              <a:t>(Component)</a:t>
            </a:r>
            <a:endParaRPr lang="zh-CN" altLang="en-US" dirty="0">
              <a:solidFill>
                <a:srgbClr val="000000"/>
              </a:solidFill>
              <a:latin typeface="微软雅黑" panose="020B0503020204020204" pitchFamily="34" charset="-122"/>
              <a:sym typeface="微软雅黑" panose="020B0503020204020204" pitchFamily="34" charset="-122"/>
            </a:endParaRPr>
          </a:p>
        </p:txBody>
      </p:sp>
      <p:sp>
        <p:nvSpPr>
          <p:cNvPr id="37900" name="PA_椭圆 42">
            <a:extLst>
              <a:ext uri="{FF2B5EF4-FFF2-40B4-BE49-F238E27FC236}">
                <a16:creationId xmlns:a16="http://schemas.microsoft.com/office/drawing/2014/main" id="{43CFFD94-2556-4F98-AD75-ECC3D32FFE6A}"/>
              </a:ext>
            </a:extLst>
          </p:cNvPr>
          <p:cNvSpPr>
            <a:spLocks noChangeArrowheads="1"/>
          </p:cNvSpPr>
          <p:nvPr>
            <p:custDataLst>
              <p:tags r:id="rId6"/>
            </p:custDataLst>
          </p:nvPr>
        </p:nvSpPr>
        <p:spPr bwMode="auto">
          <a:xfrm>
            <a:off x="6350000" y="2460370"/>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a:extLst>
              <a:ext uri="{FF2B5EF4-FFF2-40B4-BE49-F238E27FC236}">
                <a16:creationId xmlns:a16="http://schemas.microsoft.com/office/drawing/2014/main" id="{D3C55FE6-04DA-4448-AC77-879B4488F843}"/>
              </a:ext>
            </a:extLst>
          </p:cNvPr>
          <p:cNvSpPr>
            <a:spLocks noChangeArrowheads="1"/>
          </p:cNvSpPr>
          <p:nvPr>
            <p:custDataLst>
              <p:tags r:id="rId7"/>
            </p:custDataLst>
          </p:nvPr>
        </p:nvSpPr>
        <p:spPr bwMode="auto">
          <a:xfrm>
            <a:off x="6350000" y="3865891"/>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a:extLst>
              <a:ext uri="{FF2B5EF4-FFF2-40B4-BE49-F238E27FC236}">
                <a16:creationId xmlns:a16="http://schemas.microsoft.com/office/drawing/2014/main" id="{031361BE-BD4C-45A5-8132-33E494CB9D7F}"/>
              </a:ext>
            </a:extLst>
          </p:cNvPr>
          <p:cNvSpPr>
            <a:spLocks noChangeArrowheads="1"/>
          </p:cNvSpPr>
          <p:nvPr>
            <p:custDataLst>
              <p:tags r:id="rId8"/>
            </p:custDataLst>
          </p:nvPr>
        </p:nvSpPr>
        <p:spPr bwMode="auto">
          <a:xfrm>
            <a:off x="6350000" y="5255370"/>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a:extLst>
              <a:ext uri="{FF2B5EF4-FFF2-40B4-BE49-F238E27FC236}">
                <a16:creationId xmlns:a16="http://schemas.microsoft.com/office/drawing/2014/main" id="{20B27633-0B51-4D49-AC2B-545EA0A6A799}"/>
              </a:ext>
            </a:extLst>
          </p:cNvPr>
          <p:cNvSpPr>
            <a:spLocks noChangeArrowheads="1"/>
          </p:cNvSpPr>
          <p:nvPr>
            <p:custDataLst>
              <p:tags r:id="rId9"/>
            </p:custDataLst>
          </p:nvPr>
        </p:nvSpPr>
        <p:spPr bwMode="auto">
          <a:xfrm>
            <a:off x="7173913" y="2115882"/>
            <a:ext cx="44405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类表示逻辑抽象，而组件表示存在于计算机中的物理抽象。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5" name="PA_文本框 48">
            <a:extLst>
              <a:ext uri="{FF2B5EF4-FFF2-40B4-BE49-F238E27FC236}">
                <a16:creationId xmlns:a16="http://schemas.microsoft.com/office/drawing/2014/main" id="{D1D4704A-5490-4C7F-A272-F7DD5E076B22}"/>
              </a:ext>
            </a:extLst>
          </p:cNvPr>
          <p:cNvSpPr>
            <a:spLocks noChangeArrowheads="1"/>
          </p:cNvSpPr>
          <p:nvPr>
            <p:custDataLst>
              <p:tags r:id="rId10"/>
            </p:custDataLst>
          </p:nvPr>
        </p:nvSpPr>
        <p:spPr bwMode="auto">
          <a:xfrm>
            <a:off x="7173913" y="3521403"/>
            <a:ext cx="41560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组件表示的是物理模块而不是逻辑模块，于类处于不同的抽象级别。</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7906" name="PA_文本框 49">
            <a:extLst>
              <a:ext uri="{FF2B5EF4-FFF2-40B4-BE49-F238E27FC236}">
                <a16:creationId xmlns:a16="http://schemas.microsoft.com/office/drawing/2014/main" id="{D9251328-8ADC-4863-A09F-CBCE7A56B8C9}"/>
              </a:ext>
            </a:extLst>
          </p:cNvPr>
          <p:cNvSpPr>
            <a:spLocks noChangeArrowheads="1"/>
          </p:cNvSpPr>
          <p:nvPr>
            <p:custDataLst>
              <p:tags r:id="rId11"/>
            </p:custDataLst>
          </p:nvPr>
        </p:nvSpPr>
        <p:spPr bwMode="auto">
          <a:xfrm>
            <a:off x="7173913" y="4910882"/>
            <a:ext cx="41560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类可以直接拥有属性和操作；而一般情况下组件仅拥有只能通过其他接口访问的操作。</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24" name="组合 23">
            <a:extLst>
              <a:ext uri="{FF2B5EF4-FFF2-40B4-BE49-F238E27FC236}">
                <a16:creationId xmlns:a16="http://schemas.microsoft.com/office/drawing/2014/main" id="{41288D3B-2B10-4452-A759-095707C36213}"/>
              </a:ext>
            </a:extLst>
          </p:cNvPr>
          <p:cNvGrpSpPr/>
          <p:nvPr/>
        </p:nvGrpSpPr>
        <p:grpSpPr>
          <a:xfrm>
            <a:off x="577518" y="738334"/>
            <a:ext cx="10752470" cy="584201"/>
            <a:chOff x="560491" y="964724"/>
            <a:chExt cx="10575889" cy="584201"/>
          </a:xfrm>
        </p:grpSpPr>
        <p:grpSp>
          <p:nvGrpSpPr>
            <p:cNvPr id="25" name="组合 24">
              <a:extLst>
                <a:ext uri="{FF2B5EF4-FFF2-40B4-BE49-F238E27FC236}">
                  <a16:creationId xmlns:a16="http://schemas.microsoft.com/office/drawing/2014/main" id="{DDF305AA-2396-46DB-A12A-206EA107F04B}"/>
                </a:ext>
              </a:extLst>
            </p:cNvPr>
            <p:cNvGrpSpPr/>
            <p:nvPr/>
          </p:nvGrpSpPr>
          <p:grpSpPr>
            <a:xfrm>
              <a:off x="560491" y="964724"/>
              <a:ext cx="568409" cy="584201"/>
              <a:chOff x="345991" y="637886"/>
              <a:chExt cx="1136817" cy="1152646"/>
            </a:xfrm>
          </p:grpSpPr>
          <p:sp>
            <p:nvSpPr>
              <p:cNvPr id="27" name="PA_任意多边形 47">
                <a:extLst>
                  <a:ext uri="{FF2B5EF4-FFF2-40B4-BE49-F238E27FC236}">
                    <a16:creationId xmlns:a16="http://schemas.microsoft.com/office/drawing/2014/main" id="{BFA1E149-D839-49E2-B78C-141F2755032C}"/>
                  </a:ext>
                </a:extLst>
              </p:cNvPr>
              <p:cNvSpPr>
                <a:spLocks/>
              </p:cNvSpPr>
              <p:nvPr>
                <p:custDataLst>
                  <p:tags r:id="rId24"/>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1">
                <a:extLst>
                  <a:ext uri="{FF2B5EF4-FFF2-40B4-BE49-F238E27FC236}">
                    <a16:creationId xmlns:a16="http://schemas.microsoft.com/office/drawing/2014/main" id="{970A185B-BA44-4572-A84D-CB8494709E01}"/>
                  </a:ext>
                </a:extLst>
              </p:cNvPr>
              <p:cNvSpPr>
                <a:spLocks/>
              </p:cNvSpPr>
              <p:nvPr>
                <p:custDataLst>
                  <p:tags r:id="rId25"/>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63">
                <a:extLst>
                  <a:ext uri="{FF2B5EF4-FFF2-40B4-BE49-F238E27FC236}">
                    <a16:creationId xmlns:a16="http://schemas.microsoft.com/office/drawing/2014/main" id="{20F6B69D-0B04-49D6-B88E-E20BF703345C}"/>
                  </a:ext>
                </a:extLst>
              </p:cNvPr>
              <p:cNvSpPr>
                <a:spLocks/>
              </p:cNvSpPr>
              <p:nvPr>
                <p:custDataLst>
                  <p:tags r:id="rId26"/>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3">
                <a:extLst>
                  <a:ext uri="{FF2B5EF4-FFF2-40B4-BE49-F238E27FC236}">
                    <a16:creationId xmlns:a16="http://schemas.microsoft.com/office/drawing/2014/main" id="{A55AC7C6-41D6-410D-8448-F5896FD802AE}"/>
                  </a:ext>
                </a:extLst>
              </p:cNvPr>
              <p:cNvSpPr>
                <a:spLocks/>
              </p:cNvSpPr>
              <p:nvPr>
                <p:custDataLst>
                  <p:tags r:id="rId27"/>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5">
                <a:extLst>
                  <a:ext uri="{FF2B5EF4-FFF2-40B4-BE49-F238E27FC236}">
                    <a16:creationId xmlns:a16="http://schemas.microsoft.com/office/drawing/2014/main" id="{76F0DC66-E96B-4614-A615-A2194FFCC869}"/>
                  </a:ext>
                </a:extLst>
              </p:cNvPr>
              <p:cNvSpPr>
                <a:spLocks/>
              </p:cNvSpPr>
              <p:nvPr>
                <p:custDataLst>
                  <p:tags r:id="rId28"/>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6">
                <a:extLst>
                  <a:ext uri="{FF2B5EF4-FFF2-40B4-BE49-F238E27FC236}">
                    <a16:creationId xmlns:a16="http://schemas.microsoft.com/office/drawing/2014/main" id="{C64EECE7-3A46-463F-AEED-124B19B84885}"/>
                  </a:ext>
                </a:extLst>
              </p:cNvPr>
              <p:cNvSpPr>
                <a:spLocks/>
              </p:cNvSpPr>
              <p:nvPr>
                <p:custDataLst>
                  <p:tags r:id="rId29"/>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8">
                <a:extLst>
                  <a:ext uri="{FF2B5EF4-FFF2-40B4-BE49-F238E27FC236}">
                    <a16:creationId xmlns:a16="http://schemas.microsoft.com/office/drawing/2014/main" id="{C591CCFB-3639-4988-8C77-1E7625FA9F83}"/>
                  </a:ext>
                </a:extLst>
              </p:cNvPr>
              <p:cNvSpPr>
                <a:spLocks/>
              </p:cNvSpPr>
              <p:nvPr>
                <p:custDataLst>
                  <p:tags r:id="rId30"/>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9">
                <a:extLst>
                  <a:ext uri="{FF2B5EF4-FFF2-40B4-BE49-F238E27FC236}">
                    <a16:creationId xmlns:a16="http://schemas.microsoft.com/office/drawing/2014/main" id="{D3408144-ADA0-44A2-8A33-4E75B24B83DC}"/>
                  </a:ext>
                </a:extLst>
              </p:cNvPr>
              <p:cNvSpPr>
                <a:spLocks/>
              </p:cNvSpPr>
              <p:nvPr>
                <p:custDataLst>
                  <p:tags r:id="rId31"/>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5" name="PA_组合 27">
                <a:extLst>
                  <a:ext uri="{FF2B5EF4-FFF2-40B4-BE49-F238E27FC236}">
                    <a16:creationId xmlns:a16="http://schemas.microsoft.com/office/drawing/2014/main" id="{5943F232-AB4B-4298-B413-92BC8453E0C2}"/>
                  </a:ext>
                </a:extLst>
              </p:cNvPr>
              <p:cNvGrpSpPr>
                <a:grpSpLocks/>
              </p:cNvGrpSpPr>
              <p:nvPr>
                <p:custDataLst>
                  <p:tags r:id="rId32"/>
                </p:custDataLst>
              </p:nvPr>
            </p:nvGrpSpPr>
            <p:grpSpPr bwMode="auto">
              <a:xfrm>
                <a:off x="345991" y="1081008"/>
                <a:ext cx="337560" cy="326313"/>
                <a:chOff x="0" y="0"/>
                <a:chExt cx="1375837" cy="1380067"/>
              </a:xfrm>
            </p:grpSpPr>
            <p:grpSp>
              <p:nvGrpSpPr>
                <p:cNvPr id="36" name="组合 25">
                  <a:extLst>
                    <a:ext uri="{FF2B5EF4-FFF2-40B4-BE49-F238E27FC236}">
                      <a16:creationId xmlns:a16="http://schemas.microsoft.com/office/drawing/2014/main" id="{DD0F7D48-2CB4-4A5C-990E-4357ED538948}"/>
                    </a:ext>
                  </a:extLst>
                </p:cNvPr>
                <p:cNvGrpSpPr>
                  <a:grpSpLocks/>
                </p:cNvGrpSpPr>
                <p:nvPr/>
              </p:nvGrpSpPr>
              <p:grpSpPr bwMode="auto">
                <a:xfrm>
                  <a:off x="0" y="0"/>
                  <a:ext cx="1375837" cy="1380067"/>
                  <a:chOff x="0" y="0"/>
                  <a:chExt cx="1375837" cy="1380067"/>
                </a:xfrm>
              </p:grpSpPr>
              <p:sp>
                <p:nvSpPr>
                  <p:cNvPr id="38" name="矩形 11">
                    <a:extLst>
                      <a:ext uri="{FF2B5EF4-FFF2-40B4-BE49-F238E27FC236}">
                        <a16:creationId xmlns:a16="http://schemas.microsoft.com/office/drawing/2014/main" id="{FA436A6F-97F3-449A-B815-BAE6DAC344A9}"/>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2">
                    <a:extLst>
                      <a:ext uri="{FF2B5EF4-FFF2-40B4-BE49-F238E27FC236}">
                        <a16:creationId xmlns:a16="http://schemas.microsoft.com/office/drawing/2014/main" id="{2B3BDF60-550A-4EBB-AD98-91D4B248F17F}"/>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矩形 13">
                    <a:extLst>
                      <a:ext uri="{FF2B5EF4-FFF2-40B4-BE49-F238E27FC236}">
                        <a16:creationId xmlns:a16="http://schemas.microsoft.com/office/drawing/2014/main" id="{EF902B95-DBCC-4495-B4DB-D58695048CB5}"/>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任意多边形 18">
                    <a:extLst>
                      <a:ext uri="{FF2B5EF4-FFF2-40B4-BE49-F238E27FC236}">
                        <a16:creationId xmlns:a16="http://schemas.microsoft.com/office/drawing/2014/main" id="{F0AC237C-B163-4EF0-B36D-03337F5CDB60}"/>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1">
                    <a:extLst>
                      <a:ext uri="{FF2B5EF4-FFF2-40B4-BE49-F238E27FC236}">
                        <a16:creationId xmlns:a16="http://schemas.microsoft.com/office/drawing/2014/main" id="{CC14E648-4845-4C01-9C72-CD0E96F36D97}"/>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椭圆 22">
                    <a:extLst>
                      <a:ext uri="{FF2B5EF4-FFF2-40B4-BE49-F238E27FC236}">
                        <a16:creationId xmlns:a16="http://schemas.microsoft.com/office/drawing/2014/main" id="{E79C04E8-56C5-4DC7-BEE1-57FC4F6BAC00}"/>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23">
                    <a:extLst>
                      <a:ext uri="{FF2B5EF4-FFF2-40B4-BE49-F238E27FC236}">
                        <a16:creationId xmlns:a16="http://schemas.microsoft.com/office/drawing/2014/main" id="{5E669F9A-ACA1-4FF3-A63C-B34C470DE691}"/>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7" name="椭圆 26">
                  <a:extLst>
                    <a:ext uri="{FF2B5EF4-FFF2-40B4-BE49-F238E27FC236}">
                      <a16:creationId xmlns:a16="http://schemas.microsoft.com/office/drawing/2014/main" id="{B018118A-E825-410A-904E-E05BD67D9970}"/>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6" name="文本框 25">
              <a:extLst>
                <a:ext uri="{FF2B5EF4-FFF2-40B4-BE49-F238E27FC236}">
                  <a16:creationId xmlns:a16="http://schemas.microsoft.com/office/drawing/2014/main" id="{C9362F9B-3E8D-4E92-95C8-849615610031}"/>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组件与类的异同</a:t>
              </a:r>
            </a:p>
          </p:txBody>
        </p:sp>
      </p:grpSp>
      <p:grpSp>
        <p:nvGrpSpPr>
          <p:cNvPr id="53" name="组合 52">
            <a:extLst>
              <a:ext uri="{FF2B5EF4-FFF2-40B4-BE49-F238E27FC236}">
                <a16:creationId xmlns:a16="http://schemas.microsoft.com/office/drawing/2014/main" id="{A07B9C5C-32D0-46B2-B563-E60AC1C00A80}"/>
              </a:ext>
            </a:extLst>
          </p:cNvPr>
          <p:cNvGrpSpPr/>
          <p:nvPr/>
        </p:nvGrpSpPr>
        <p:grpSpPr>
          <a:xfrm>
            <a:off x="577518" y="1461063"/>
            <a:ext cx="4924923" cy="3165386"/>
            <a:chOff x="577099" y="867490"/>
            <a:chExt cx="4924923" cy="3165386"/>
          </a:xfrm>
        </p:grpSpPr>
        <p:grpSp>
          <p:nvGrpSpPr>
            <p:cNvPr id="54" name="PA_组合 31">
              <a:extLst>
                <a:ext uri="{FF2B5EF4-FFF2-40B4-BE49-F238E27FC236}">
                  <a16:creationId xmlns:a16="http://schemas.microsoft.com/office/drawing/2014/main" id="{1F976873-632F-409D-AD05-DD12F764A89F}"/>
                </a:ext>
              </a:extLst>
            </p:cNvPr>
            <p:cNvGrpSpPr>
              <a:grpSpLocks/>
            </p:cNvGrpSpPr>
            <p:nvPr>
              <p:custDataLst>
                <p:tags r:id="rId23"/>
              </p:custDataLst>
            </p:nvPr>
          </p:nvGrpSpPr>
          <p:grpSpPr bwMode="auto">
            <a:xfrm rot="5400000">
              <a:off x="576000" y="868589"/>
              <a:ext cx="584201" cy="582003"/>
              <a:chOff x="0" y="0"/>
              <a:chExt cx="5970957" cy="5720949"/>
            </a:xfrm>
          </p:grpSpPr>
          <p:sp>
            <p:nvSpPr>
              <p:cNvPr id="56" name="任意多边形 29">
                <a:extLst>
                  <a:ext uri="{FF2B5EF4-FFF2-40B4-BE49-F238E27FC236}">
                    <a16:creationId xmlns:a16="http://schemas.microsoft.com/office/drawing/2014/main" id="{9B102170-8442-42A2-A006-2B7A18B163C0}"/>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任意多边形 27">
                <a:extLst>
                  <a:ext uri="{FF2B5EF4-FFF2-40B4-BE49-F238E27FC236}">
                    <a16:creationId xmlns:a16="http://schemas.microsoft.com/office/drawing/2014/main" id="{C29C1523-0920-462F-9744-79FB25BE227F}"/>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8">
                <a:extLst>
                  <a:ext uri="{FF2B5EF4-FFF2-40B4-BE49-F238E27FC236}">
                    <a16:creationId xmlns:a16="http://schemas.microsoft.com/office/drawing/2014/main" id="{9C56BCDA-8018-4729-8E43-5FA33EF0CE2D}"/>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任意多边形 30">
                <a:extLst>
                  <a:ext uri="{FF2B5EF4-FFF2-40B4-BE49-F238E27FC236}">
                    <a16:creationId xmlns:a16="http://schemas.microsoft.com/office/drawing/2014/main" id="{5610A6D0-C52F-46AC-A10F-C922703B0944}"/>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文本框 54">
              <a:extLst>
                <a:ext uri="{FF2B5EF4-FFF2-40B4-BE49-F238E27FC236}">
                  <a16:creationId xmlns:a16="http://schemas.microsoft.com/office/drawing/2014/main" id="{D84EDF81-770F-4B5F-9333-E29FDA606D69}"/>
                </a:ext>
              </a:extLst>
            </p:cNvPr>
            <p:cNvSpPr txBox="1"/>
            <p:nvPr/>
          </p:nvSpPr>
          <p:spPr>
            <a:xfrm>
              <a:off x="1276829" y="924333"/>
              <a:ext cx="4225193" cy="31085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组件与类在很多方面相同：</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两者都有名称；</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都可以实现一组接口；</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都可以参与依赖、泛化和关联关系；</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都可以被嵌套；</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都可以有实例；</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mj-ea"/>
                  <a:ea typeface="+mj-ea"/>
                  <a:cs typeface="+mn-cs"/>
                  <a:sym typeface="Calibri" panose="020F0502020204030204" pitchFamily="34" charset="0"/>
                </a:rPr>
                <a:t>都可以参与交互。</a:t>
              </a:r>
              <a:endParaRPr kumimoji="0" lang="en-US" altLang="zh-CN" sz="2400" i="0" u="none" strike="noStrike" kern="1200" cap="none" spc="0" normalizeH="0" baseline="0" noProof="0" dirty="0">
                <a:ln>
                  <a:noFill/>
                </a:ln>
                <a:effectLst/>
                <a:uLnTx/>
                <a:uFillTx/>
                <a:latin typeface="+mj-ea"/>
                <a:ea typeface="+mj-ea"/>
                <a:cs typeface="+mn-cs"/>
                <a:sym typeface="Calibri" panose="020F0502020204030204" pitchFamily="34" charset="0"/>
              </a:endParaRPr>
            </a:p>
          </p:txBody>
        </p:sp>
      </p:grpSp>
      <p:sp>
        <p:nvSpPr>
          <p:cNvPr id="60" name="PA_椭圆 16">
            <a:extLst>
              <a:ext uri="{FF2B5EF4-FFF2-40B4-BE49-F238E27FC236}">
                <a16:creationId xmlns:a16="http://schemas.microsoft.com/office/drawing/2014/main" id="{433FD317-B285-4E7D-B8F9-60B40BD24995}"/>
              </a:ext>
            </a:extLst>
          </p:cNvPr>
          <p:cNvSpPr>
            <a:spLocks noChangeArrowheads="1"/>
          </p:cNvSpPr>
          <p:nvPr>
            <p:custDataLst>
              <p:tags r:id="rId12"/>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PA_任意多边形 90">
            <a:extLst>
              <a:ext uri="{FF2B5EF4-FFF2-40B4-BE49-F238E27FC236}">
                <a16:creationId xmlns:a16="http://schemas.microsoft.com/office/drawing/2014/main" id="{86BEC03F-19E2-41E4-AD63-5F51B9FA85B1}"/>
              </a:ext>
            </a:extLst>
          </p:cNvPr>
          <p:cNvSpPr>
            <a:spLocks/>
          </p:cNvSpPr>
          <p:nvPr>
            <p:custDataLst>
              <p:tags r:id="rId1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PA_椭圆 91">
            <a:extLst>
              <a:ext uri="{FF2B5EF4-FFF2-40B4-BE49-F238E27FC236}">
                <a16:creationId xmlns:a16="http://schemas.microsoft.com/office/drawing/2014/main" id="{E7AD0C17-20BB-4A9F-84DC-A05FE9AF7EAB}"/>
              </a:ext>
            </a:extLst>
          </p:cNvPr>
          <p:cNvSpPr>
            <a:spLocks noChangeArrowheads="1"/>
          </p:cNvSpPr>
          <p:nvPr>
            <p:custDataLst>
              <p:tags r:id="rId1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PA_椭圆 92">
            <a:extLst>
              <a:ext uri="{FF2B5EF4-FFF2-40B4-BE49-F238E27FC236}">
                <a16:creationId xmlns:a16="http://schemas.microsoft.com/office/drawing/2014/main" id="{D988A21A-81BF-43F9-B2EB-6992BFF207F0}"/>
              </a:ext>
            </a:extLst>
          </p:cNvPr>
          <p:cNvSpPr>
            <a:spLocks noChangeArrowheads="1"/>
          </p:cNvSpPr>
          <p:nvPr>
            <p:custDataLst>
              <p:tags r:id="rId1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PA_椭圆 93">
            <a:extLst>
              <a:ext uri="{FF2B5EF4-FFF2-40B4-BE49-F238E27FC236}">
                <a16:creationId xmlns:a16="http://schemas.microsoft.com/office/drawing/2014/main" id="{7C1E26D9-24F3-4E86-B597-B46EDA95F0E5}"/>
              </a:ext>
            </a:extLst>
          </p:cNvPr>
          <p:cNvSpPr>
            <a:spLocks noChangeArrowheads="1"/>
          </p:cNvSpPr>
          <p:nvPr>
            <p:custDataLst>
              <p:tags r:id="rId1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PA_任意多边形 94">
            <a:extLst>
              <a:ext uri="{FF2B5EF4-FFF2-40B4-BE49-F238E27FC236}">
                <a16:creationId xmlns:a16="http://schemas.microsoft.com/office/drawing/2014/main" id="{41495575-CC2D-4E2E-8A25-92E57A214F93}"/>
              </a:ext>
            </a:extLst>
          </p:cNvPr>
          <p:cNvSpPr>
            <a:spLocks/>
          </p:cNvSpPr>
          <p:nvPr>
            <p:custDataLst>
              <p:tags r:id="rId1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PA_任意多边形 95">
            <a:extLst>
              <a:ext uri="{FF2B5EF4-FFF2-40B4-BE49-F238E27FC236}">
                <a16:creationId xmlns:a16="http://schemas.microsoft.com/office/drawing/2014/main" id="{B7F2B297-B693-45B2-BECD-D3BD0A6DEC24}"/>
              </a:ext>
            </a:extLst>
          </p:cNvPr>
          <p:cNvSpPr>
            <a:spLocks/>
          </p:cNvSpPr>
          <p:nvPr>
            <p:custDataLst>
              <p:tags r:id="rId1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PA_任意多边形 96">
            <a:extLst>
              <a:ext uri="{FF2B5EF4-FFF2-40B4-BE49-F238E27FC236}">
                <a16:creationId xmlns:a16="http://schemas.microsoft.com/office/drawing/2014/main" id="{47D87077-BA2F-4A39-8BB2-F6277EBB633D}"/>
              </a:ext>
            </a:extLst>
          </p:cNvPr>
          <p:cNvSpPr>
            <a:spLocks/>
          </p:cNvSpPr>
          <p:nvPr>
            <p:custDataLst>
              <p:tags r:id="rId1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97">
            <a:extLst>
              <a:ext uri="{FF2B5EF4-FFF2-40B4-BE49-F238E27FC236}">
                <a16:creationId xmlns:a16="http://schemas.microsoft.com/office/drawing/2014/main" id="{A28CC993-8067-4F90-B2FA-0FA650A3B8CB}"/>
              </a:ext>
            </a:extLst>
          </p:cNvPr>
          <p:cNvSpPr>
            <a:spLocks/>
          </p:cNvSpPr>
          <p:nvPr>
            <p:custDataLst>
              <p:tags r:id="rId2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98">
            <a:extLst>
              <a:ext uri="{FF2B5EF4-FFF2-40B4-BE49-F238E27FC236}">
                <a16:creationId xmlns:a16="http://schemas.microsoft.com/office/drawing/2014/main" id="{43B5A88E-819D-4D41-A9D3-2C8385ED4C5D}"/>
              </a:ext>
            </a:extLst>
          </p:cNvPr>
          <p:cNvSpPr>
            <a:spLocks/>
          </p:cNvSpPr>
          <p:nvPr>
            <p:custDataLst>
              <p:tags r:id="rId2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0" name="组合 69">
            <a:extLst>
              <a:ext uri="{FF2B5EF4-FFF2-40B4-BE49-F238E27FC236}">
                <a16:creationId xmlns:a16="http://schemas.microsoft.com/office/drawing/2014/main" id="{D4B75BEE-B08E-4FA8-890F-47EF17D2602D}"/>
              </a:ext>
            </a:extLst>
          </p:cNvPr>
          <p:cNvGrpSpPr/>
          <p:nvPr/>
        </p:nvGrpSpPr>
        <p:grpSpPr>
          <a:xfrm>
            <a:off x="6096000" y="1452708"/>
            <a:ext cx="4554539" cy="584201"/>
            <a:chOff x="577099" y="867490"/>
            <a:chExt cx="4554539" cy="584201"/>
          </a:xfrm>
        </p:grpSpPr>
        <p:grpSp>
          <p:nvGrpSpPr>
            <p:cNvPr id="71" name="PA_组合 31">
              <a:extLst>
                <a:ext uri="{FF2B5EF4-FFF2-40B4-BE49-F238E27FC236}">
                  <a16:creationId xmlns:a16="http://schemas.microsoft.com/office/drawing/2014/main" id="{51573E9A-9D73-471D-8923-6C37AE1A7736}"/>
                </a:ext>
              </a:extLst>
            </p:cNvPr>
            <p:cNvGrpSpPr>
              <a:grpSpLocks/>
            </p:cNvGrpSpPr>
            <p:nvPr>
              <p:custDataLst>
                <p:tags r:id="rId22"/>
              </p:custDataLst>
            </p:nvPr>
          </p:nvGrpSpPr>
          <p:grpSpPr bwMode="auto">
            <a:xfrm rot="5400000">
              <a:off x="576000" y="868589"/>
              <a:ext cx="584201" cy="582003"/>
              <a:chOff x="0" y="0"/>
              <a:chExt cx="5970957" cy="5720949"/>
            </a:xfrm>
          </p:grpSpPr>
          <p:sp>
            <p:nvSpPr>
              <p:cNvPr id="73" name="任意多边形 29">
                <a:extLst>
                  <a:ext uri="{FF2B5EF4-FFF2-40B4-BE49-F238E27FC236}">
                    <a16:creationId xmlns:a16="http://schemas.microsoft.com/office/drawing/2014/main" id="{C550DD08-FC3F-4E2C-8B7E-C91305F823C5}"/>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任意多边形 27">
                <a:extLst>
                  <a:ext uri="{FF2B5EF4-FFF2-40B4-BE49-F238E27FC236}">
                    <a16:creationId xmlns:a16="http://schemas.microsoft.com/office/drawing/2014/main" id="{138670F0-A896-4EFC-A203-F9388AF616FB}"/>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任意多边形 28">
                <a:extLst>
                  <a:ext uri="{FF2B5EF4-FFF2-40B4-BE49-F238E27FC236}">
                    <a16:creationId xmlns:a16="http://schemas.microsoft.com/office/drawing/2014/main" id="{C7B32CFE-CECF-4169-9BF0-A25624A6B14D}"/>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任意多边形 30">
                <a:extLst>
                  <a:ext uri="{FF2B5EF4-FFF2-40B4-BE49-F238E27FC236}">
                    <a16:creationId xmlns:a16="http://schemas.microsoft.com/office/drawing/2014/main" id="{F58F30EC-20FB-46F6-9E0C-F547C9311E8C}"/>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72" name="文本框 71">
              <a:extLst>
                <a:ext uri="{FF2B5EF4-FFF2-40B4-BE49-F238E27FC236}">
                  <a16:creationId xmlns:a16="http://schemas.microsoft.com/office/drawing/2014/main" id="{FB16281C-5526-43CE-A214-3B93F1D0058D}"/>
                </a:ext>
              </a:extLst>
            </p:cNvPr>
            <p:cNvSpPr txBox="1"/>
            <p:nvPr/>
          </p:nvSpPr>
          <p:spPr>
            <a:xfrm>
              <a:off x="1276830" y="924334"/>
              <a:ext cx="3854808"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组件与类的不同：</a:t>
              </a:r>
              <a:endParaRPr lang="en-US" altLang="zh-CN" sz="2000" dirty="0"/>
            </a:p>
          </p:txBody>
        </p:sp>
      </p:grpSp>
    </p:spTree>
    <p:extLst>
      <p:ext uri="{BB962C8B-B14F-4D97-AF65-F5344CB8AC3E}">
        <p14:creationId xmlns:p14="http://schemas.microsoft.com/office/powerpoint/2010/main" val="3031055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900"/>
                                        </p:tgtEl>
                                        <p:attrNameLst>
                                          <p:attrName>style.visibility</p:attrName>
                                        </p:attrNameLst>
                                      </p:cBhvr>
                                      <p:to>
                                        <p:strVal val="visible"/>
                                      </p:to>
                                    </p:set>
                                    <p:animEffect filter="fade">
                                      <p:cBhvr>
                                        <p:cTn id="27" dur="700">
                                          <p:stCondLst>
                                            <p:cond delay="0"/>
                                          </p:stCondLst>
                                        </p:cTn>
                                        <p:tgtEl>
                                          <p:spTgt spid="37900"/>
                                        </p:tgtEl>
                                      </p:cBhvr>
                                    </p:animEffect>
                                    <p:anim to="" calcmode="lin" valueType="num">
                                      <p:cBhvr>
                                        <p:cTn id="28" dur="700" fill="hold">
                                          <p:stCondLst>
                                            <p:cond delay="0"/>
                                          </p:stCondLst>
                                        </p:cTn>
                                        <p:tgtEl>
                                          <p:spTgt spid="37900"/>
                                        </p:tgtEl>
                                        <p:attrNameLst>
                                          <p:attrName>ppt_y</p:attrName>
                                        </p:attrNameLst>
                                      </p:cBhvr>
                                      <p:tavLst>
                                        <p:tav tm="0" fmla="#ppt_y-#ppt_h*((1.5-1.5*$)^2-(1.5-1.5*$)^3)">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901"/>
                                        </p:tgtEl>
                                        <p:attrNameLst>
                                          <p:attrName>style.visibility</p:attrName>
                                        </p:attrNameLst>
                                      </p:cBhvr>
                                      <p:to>
                                        <p:strVal val="visible"/>
                                      </p:to>
                                    </p:set>
                                    <p:animEffect filter="fade">
                                      <p:cBhvr>
                                        <p:cTn id="31" dur="700">
                                          <p:stCondLst>
                                            <p:cond delay="0"/>
                                          </p:stCondLst>
                                        </p:cTn>
                                        <p:tgtEl>
                                          <p:spTgt spid="37901"/>
                                        </p:tgtEl>
                                      </p:cBhvr>
                                    </p:animEffect>
                                    <p:anim to="" calcmode="lin" valueType="num">
                                      <p:cBhvr>
                                        <p:cTn id="32" dur="700" fill="hold">
                                          <p:stCondLst>
                                            <p:cond delay="0"/>
                                          </p:stCondLst>
                                        </p:cTn>
                                        <p:tgtEl>
                                          <p:spTgt spid="37901"/>
                                        </p:tgtEl>
                                        <p:attrNameLst>
                                          <p:attrName>ppt_y</p:attrName>
                                        </p:attrNameLst>
                                      </p:cBhvr>
                                      <p:tavLst>
                                        <p:tav tm="0" fmla="#ppt_y-#ppt_h*((1.5-1.5*$)^2-(1.5-1.5*$)^3)">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902"/>
                                        </p:tgtEl>
                                        <p:attrNameLst>
                                          <p:attrName>style.visibility</p:attrName>
                                        </p:attrNameLst>
                                      </p:cBhvr>
                                      <p:to>
                                        <p:strVal val="visible"/>
                                      </p:to>
                                    </p:set>
                                    <p:animEffect filter="fade">
                                      <p:cBhvr>
                                        <p:cTn id="35" dur="700">
                                          <p:stCondLst>
                                            <p:cond delay="0"/>
                                          </p:stCondLst>
                                        </p:cTn>
                                        <p:tgtEl>
                                          <p:spTgt spid="37902"/>
                                        </p:tgtEl>
                                      </p:cBhvr>
                                    </p:animEffect>
                                    <p:anim to="" calcmode="lin" valueType="num">
                                      <p:cBhvr>
                                        <p:cTn id="36" dur="700" fill="hold">
                                          <p:stCondLst>
                                            <p:cond delay="0"/>
                                          </p:stCondLst>
                                        </p:cTn>
                                        <p:tgtEl>
                                          <p:spTgt spid="37902"/>
                                        </p:tgtEl>
                                        <p:attrNameLst>
                                          <p:attrName>ppt_y</p:attrName>
                                        </p:attrNameLst>
                                      </p:cBhvr>
                                      <p:tavLst>
                                        <p:tav tm="0" fmla="#ppt_y-#ppt_h*((1.5-1.5*$)^2-(1.5-1.5*$)^3)">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904"/>
                                        </p:tgtEl>
                                        <p:attrNameLst>
                                          <p:attrName>style.visibility</p:attrName>
                                        </p:attrNameLst>
                                      </p:cBhvr>
                                      <p:to>
                                        <p:strVal val="visible"/>
                                      </p:to>
                                    </p:set>
                                    <p:animEffect filter="fade">
                                      <p:cBhvr>
                                        <p:cTn id="39" dur="700">
                                          <p:stCondLst>
                                            <p:cond delay="0"/>
                                          </p:stCondLst>
                                        </p:cTn>
                                        <p:tgtEl>
                                          <p:spTgt spid="37904"/>
                                        </p:tgtEl>
                                      </p:cBhvr>
                                    </p:animEffect>
                                    <p:anim to="" calcmode="lin" valueType="num">
                                      <p:cBhvr>
                                        <p:cTn id="40" dur="700" fill="hold">
                                          <p:stCondLst>
                                            <p:cond delay="0"/>
                                          </p:stCondLst>
                                        </p:cTn>
                                        <p:tgtEl>
                                          <p:spTgt spid="37904"/>
                                        </p:tgtEl>
                                        <p:attrNameLst>
                                          <p:attrName>ppt_y</p:attrName>
                                        </p:attrNameLst>
                                      </p:cBhvr>
                                      <p:tavLst>
                                        <p:tav tm="0" fmla="#ppt_y-#ppt_h*((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7905"/>
                                        </p:tgtEl>
                                        <p:attrNameLst>
                                          <p:attrName>style.visibility</p:attrName>
                                        </p:attrNameLst>
                                      </p:cBhvr>
                                      <p:to>
                                        <p:strVal val="visible"/>
                                      </p:to>
                                    </p:set>
                                    <p:animEffect filter="fade">
                                      <p:cBhvr>
                                        <p:cTn id="43" dur="700">
                                          <p:stCondLst>
                                            <p:cond delay="0"/>
                                          </p:stCondLst>
                                        </p:cTn>
                                        <p:tgtEl>
                                          <p:spTgt spid="37905"/>
                                        </p:tgtEl>
                                      </p:cBhvr>
                                    </p:animEffect>
                                    <p:anim to="" calcmode="lin" valueType="num">
                                      <p:cBhvr>
                                        <p:cTn id="44" dur="700" fill="hold">
                                          <p:stCondLst>
                                            <p:cond delay="0"/>
                                          </p:stCondLst>
                                        </p:cTn>
                                        <p:tgtEl>
                                          <p:spTgt spid="37905"/>
                                        </p:tgtEl>
                                        <p:attrNameLst>
                                          <p:attrName>ppt_y</p:attrName>
                                        </p:attrNameLst>
                                      </p:cBhvr>
                                      <p:tavLst>
                                        <p:tav tm="0" fmla="#ppt_y-#ppt_h*((1.5-1.5*$)^2-(1.5-1.5*$)^3)">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7906"/>
                                        </p:tgtEl>
                                        <p:attrNameLst>
                                          <p:attrName>style.visibility</p:attrName>
                                        </p:attrNameLst>
                                      </p:cBhvr>
                                      <p:to>
                                        <p:strVal val="visible"/>
                                      </p:to>
                                    </p:set>
                                    <p:animEffect filter="fade">
                                      <p:cBhvr>
                                        <p:cTn id="47" dur="700">
                                          <p:stCondLst>
                                            <p:cond delay="0"/>
                                          </p:stCondLst>
                                        </p:cTn>
                                        <p:tgtEl>
                                          <p:spTgt spid="37906"/>
                                        </p:tgtEl>
                                      </p:cBhvr>
                                    </p:animEffect>
                                    <p:anim to="" calcmode="lin" valueType="num">
                                      <p:cBhvr>
                                        <p:cTn id="48" dur="700" fill="hold">
                                          <p:stCondLst>
                                            <p:cond delay="0"/>
                                          </p:stCondLst>
                                        </p:cTn>
                                        <p:tgtEl>
                                          <p:spTgt spid="37906"/>
                                        </p:tgtEl>
                                        <p:attrNameLst>
                                          <p:attrName>ppt_y</p:attrName>
                                        </p:attrNameLst>
                                      </p:cBhvr>
                                      <p:tavLst>
                                        <p:tav tm="0" fmla="#ppt_y-#ppt_h*((1.5-1.5*$)^2-(1.5-1.5*$)^3)">
                                          <p:val>
                                            <p:strVal val="0"/>
                                          </p:val>
                                        </p:tav>
                                        <p:tav tm="100000">
                                          <p:val>
                                            <p:strVal val="1"/>
                                          </p:val>
                                        </p:tav>
                                      </p:tavLst>
                                    </p:anim>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700"/>
                                        <p:tgtEl>
                                          <p:spTgt spid="53"/>
                                        </p:tgtEl>
                                      </p:cBhvr>
                                    </p:animEffect>
                                  </p:childTnLst>
                                </p:cTn>
                              </p:par>
                              <p:par>
                                <p:cTn id="55" presetID="0" presetClass="entr" presetSubtype="0" fill="hold" grpId="0" nodeType="withEffect">
                                  <p:stCondLst>
                                    <p:cond delay="0"/>
                                  </p:stCondLst>
                                  <p:iterate type="lt">
                                    <p:tmPct val="10000"/>
                                  </p:iterate>
                                  <p:childTnLst>
                                    <p:set>
                                      <p:cBhvr>
                                        <p:cTn id="56" dur="700" fill="hold">
                                          <p:stCondLst>
                                            <p:cond delay="0"/>
                                          </p:stCondLst>
                                        </p:cTn>
                                        <p:tgtEl>
                                          <p:spTgt spid="60"/>
                                        </p:tgtEl>
                                        <p:attrNameLst>
                                          <p:attrName>style.visibility</p:attrName>
                                        </p:attrNameLst>
                                      </p:cBhvr>
                                      <p:to>
                                        <p:strVal val="visible"/>
                                      </p:to>
                                    </p:set>
                                    <p:anim to="" calcmode="lin" valueType="num">
                                      <p:cBhvr>
                                        <p:cTn id="57" dur="700" fill="hold">
                                          <p:stCondLst>
                                            <p:cond delay="0"/>
                                          </p:stCondLst>
                                        </p:cTn>
                                        <p:tgtEl>
                                          <p:spTgt spid="60"/>
                                        </p:tgtEl>
                                        <p:attrNameLst>
                                          <p:attrName>ppt_x</p:attrName>
                                        </p:attrNameLst>
                                      </p:cBhvr>
                                      <p:tavLst>
                                        <p:tav tm="0" fmla="#ppt_x-#ppt_w*((1.5-1.5*$)^3-(1.5-1.5*$)^2)">
                                          <p:val>
                                            <p:strVal val="0"/>
                                          </p:val>
                                        </p:tav>
                                        <p:tav tm="100000">
                                          <p:val>
                                            <p:strVal val="1"/>
                                          </p:val>
                                        </p:tav>
                                      </p:tavLst>
                                    </p:anim>
                                    <p:animEffect filter="fade">
                                      <p:cBhvr>
                                        <p:cTn id="58" dur="700">
                                          <p:stCondLst>
                                            <p:cond delay="0"/>
                                          </p:stCondLst>
                                        </p:cTn>
                                        <p:tgtEl>
                                          <p:spTgt spid="60"/>
                                        </p:tgtEl>
                                      </p:cBhvr>
                                    </p:animEffect>
                                  </p:childTnLst>
                                </p:cTn>
                              </p:par>
                              <p:par>
                                <p:cTn id="59" presetID="0" presetClass="entr" presetSubtype="0" fill="hold" grpId="0" nodeType="withEffect">
                                  <p:stCondLst>
                                    <p:cond delay="0"/>
                                  </p:stCondLst>
                                  <p:iterate type="lt">
                                    <p:tmPct val="10000"/>
                                  </p:iterate>
                                  <p:childTnLst>
                                    <p:set>
                                      <p:cBhvr>
                                        <p:cTn id="60" dur="700" fill="hold">
                                          <p:stCondLst>
                                            <p:cond delay="0"/>
                                          </p:stCondLst>
                                        </p:cTn>
                                        <p:tgtEl>
                                          <p:spTgt spid="61"/>
                                        </p:tgtEl>
                                        <p:attrNameLst>
                                          <p:attrName>style.visibility</p:attrName>
                                        </p:attrNameLst>
                                      </p:cBhvr>
                                      <p:to>
                                        <p:strVal val="visible"/>
                                      </p:to>
                                    </p:set>
                                    <p:anim to="" calcmode="lin" valueType="num">
                                      <p:cBhvr>
                                        <p:cTn id="61" dur="700" fill="hold">
                                          <p:stCondLst>
                                            <p:cond delay="0"/>
                                          </p:stCondLst>
                                        </p:cTn>
                                        <p:tgtEl>
                                          <p:spTgt spid="61"/>
                                        </p:tgtEl>
                                        <p:attrNameLst>
                                          <p:attrName>ppt_x</p:attrName>
                                        </p:attrNameLst>
                                      </p:cBhvr>
                                      <p:tavLst>
                                        <p:tav tm="0" fmla="#ppt_x-#ppt_w*((1.5-1.5*$)^3-(1.5-1.5*$)^2)">
                                          <p:val>
                                            <p:strVal val="0"/>
                                          </p:val>
                                        </p:tav>
                                        <p:tav tm="100000">
                                          <p:val>
                                            <p:strVal val="1"/>
                                          </p:val>
                                        </p:tav>
                                      </p:tavLst>
                                    </p:anim>
                                    <p:animEffect filter="fade">
                                      <p:cBhvr>
                                        <p:cTn id="62" dur="700">
                                          <p:stCondLst>
                                            <p:cond delay="0"/>
                                          </p:stCondLst>
                                        </p:cTn>
                                        <p:tgtEl>
                                          <p:spTgt spid="61"/>
                                        </p:tgtEl>
                                      </p:cBhvr>
                                    </p:animEffect>
                                  </p:childTnLst>
                                </p:cTn>
                              </p:par>
                              <p:par>
                                <p:cTn id="63" presetID="0" presetClass="entr" presetSubtype="0" fill="hold" grpId="0" nodeType="withEffect">
                                  <p:stCondLst>
                                    <p:cond delay="0"/>
                                  </p:stCondLst>
                                  <p:iterate type="lt">
                                    <p:tmPct val="10000"/>
                                  </p:iterate>
                                  <p:childTnLst>
                                    <p:set>
                                      <p:cBhvr>
                                        <p:cTn id="64" dur="700" fill="hold">
                                          <p:stCondLst>
                                            <p:cond delay="0"/>
                                          </p:stCondLst>
                                        </p:cTn>
                                        <p:tgtEl>
                                          <p:spTgt spid="62"/>
                                        </p:tgtEl>
                                        <p:attrNameLst>
                                          <p:attrName>style.visibility</p:attrName>
                                        </p:attrNameLst>
                                      </p:cBhvr>
                                      <p:to>
                                        <p:strVal val="visible"/>
                                      </p:to>
                                    </p:set>
                                    <p:anim to="" calcmode="lin" valueType="num">
                                      <p:cBhvr>
                                        <p:cTn id="65" dur="700" fill="hold">
                                          <p:stCondLst>
                                            <p:cond delay="0"/>
                                          </p:stCondLst>
                                        </p:cTn>
                                        <p:tgtEl>
                                          <p:spTgt spid="62"/>
                                        </p:tgtEl>
                                        <p:attrNameLst>
                                          <p:attrName>ppt_x</p:attrName>
                                        </p:attrNameLst>
                                      </p:cBhvr>
                                      <p:tavLst>
                                        <p:tav tm="0" fmla="#ppt_x-#ppt_w*((1.5-1.5*$)^3-(1.5-1.5*$)^2)">
                                          <p:val>
                                            <p:strVal val="0"/>
                                          </p:val>
                                        </p:tav>
                                        <p:tav tm="100000">
                                          <p:val>
                                            <p:strVal val="1"/>
                                          </p:val>
                                        </p:tav>
                                      </p:tavLst>
                                    </p:anim>
                                    <p:animEffect filter="fade">
                                      <p:cBhvr>
                                        <p:cTn id="66" dur="700">
                                          <p:stCondLst>
                                            <p:cond delay="0"/>
                                          </p:stCondLst>
                                        </p:cTn>
                                        <p:tgtEl>
                                          <p:spTgt spid="62"/>
                                        </p:tgtEl>
                                      </p:cBhvr>
                                    </p:animEffect>
                                  </p:childTnLst>
                                </p:cTn>
                              </p:par>
                              <p:par>
                                <p:cTn id="67" presetID="0" presetClass="entr" presetSubtype="0" fill="hold" grpId="0" nodeType="withEffect">
                                  <p:stCondLst>
                                    <p:cond delay="0"/>
                                  </p:stCondLst>
                                  <p:iterate type="lt">
                                    <p:tmPct val="10000"/>
                                  </p:iterate>
                                  <p:childTnLst>
                                    <p:set>
                                      <p:cBhvr>
                                        <p:cTn id="68" dur="700" fill="hold">
                                          <p:stCondLst>
                                            <p:cond delay="0"/>
                                          </p:stCondLst>
                                        </p:cTn>
                                        <p:tgtEl>
                                          <p:spTgt spid="63"/>
                                        </p:tgtEl>
                                        <p:attrNameLst>
                                          <p:attrName>style.visibility</p:attrName>
                                        </p:attrNameLst>
                                      </p:cBhvr>
                                      <p:to>
                                        <p:strVal val="visible"/>
                                      </p:to>
                                    </p:set>
                                    <p:anim to="" calcmode="lin" valueType="num">
                                      <p:cBhvr>
                                        <p:cTn id="69" dur="700" fill="hold">
                                          <p:stCondLst>
                                            <p:cond delay="0"/>
                                          </p:stCondLst>
                                        </p:cTn>
                                        <p:tgtEl>
                                          <p:spTgt spid="63"/>
                                        </p:tgtEl>
                                        <p:attrNameLst>
                                          <p:attrName>ppt_x</p:attrName>
                                        </p:attrNameLst>
                                      </p:cBhvr>
                                      <p:tavLst>
                                        <p:tav tm="0" fmla="#ppt_x-#ppt_w*((1.5-1.5*$)^3-(1.5-1.5*$)^2)">
                                          <p:val>
                                            <p:strVal val="0"/>
                                          </p:val>
                                        </p:tav>
                                        <p:tav tm="100000">
                                          <p:val>
                                            <p:strVal val="1"/>
                                          </p:val>
                                        </p:tav>
                                      </p:tavLst>
                                    </p:anim>
                                    <p:animEffect filter="fade">
                                      <p:cBhvr>
                                        <p:cTn id="70" dur="700">
                                          <p:stCondLst>
                                            <p:cond delay="0"/>
                                          </p:stCondLst>
                                        </p:cTn>
                                        <p:tgtEl>
                                          <p:spTgt spid="63"/>
                                        </p:tgtEl>
                                      </p:cBhvr>
                                    </p:animEffect>
                                  </p:childTnLst>
                                </p:cTn>
                              </p:par>
                              <p:par>
                                <p:cTn id="71" presetID="0" presetClass="entr" presetSubtype="0" fill="hold" grpId="0" nodeType="withEffect">
                                  <p:stCondLst>
                                    <p:cond delay="0"/>
                                  </p:stCondLst>
                                  <p:iterate type="lt">
                                    <p:tmPct val="10000"/>
                                  </p:iterate>
                                  <p:childTnLst>
                                    <p:set>
                                      <p:cBhvr>
                                        <p:cTn id="72" dur="700" fill="hold">
                                          <p:stCondLst>
                                            <p:cond delay="0"/>
                                          </p:stCondLst>
                                        </p:cTn>
                                        <p:tgtEl>
                                          <p:spTgt spid="64"/>
                                        </p:tgtEl>
                                        <p:attrNameLst>
                                          <p:attrName>style.visibility</p:attrName>
                                        </p:attrNameLst>
                                      </p:cBhvr>
                                      <p:to>
                                        <p:strVal val="visible"/>
                                      </p:to>
                                    </p:set>
                                    <p:anim to="" calcmode="lin" valueType="num">
                                      <p:cBhvr>
                                        <p:cTn id="73" dur="700" fill="hold">
                                          <p:stCondLst>
                                            <p:cond delay="0"/>
                                          </p:stCondLst>
                                        </p:cTn>
                                        <p:tgtEl>
                                          <p:spTgt spid="64"/>
                                        </p:tgtEl>
                                        <p:attrNameLst>
                                          <p:attrName>ppt_x</p:attrName>
                                        </p:attrNameLst>
                                      </p:cBhvr>
                                      <p:tavLst>
                                        <p:tav tm="0" fmla="#ppt_x-#ppt_w*((1.5-1.5*$)^3-(1.5-1.5*$)^2)">
                                          <p:val>
                                            <p:strVal val="0"/>
                                          </p:val>
                                        </p:tav>
                                        <p:tav tm="100000">
                                          <p:val>
                                            <p:strVal val="1"/>
                                          </p:val>
                                        </p:tav>
                                      </p:tavLst>
                                    </p:anim>
                                    <p:animEffect filter="fade">
                                      <p:cBhvr>
                                        <p:cTn id="74" dur="700">
                                          <p:stCondLst>
                                            <p:cond delay="0"/>
                                          </p:stCondLst>
                                        </p:cTn>
                                        <p:tgtEl>
                                          <p:spTgt spid="64"/>
                                        </p:tgtEl>
                                      </p:cBhvr>
                                    </p:animEffect>
                                  </p:childTnLst>
                                </p:cTn>
                              </p:par>
                              <p:par>
                                <p:cTn id="75" presetID="0" presetClass="entr" presetSubtype="0" fill="hold" grpId="0" nodeType="withEffect">
                                  <p:stCondLst>
                                    <p:cond delay="0"/>
                                  </p:stCondLst>
                                  <p:iterate type="lt">
                                    <p:tmPct val="10000"/>
                                  </p:iterate>
                                  <p:childTnLst>
                                    <p:set>
                                      <p:cBhvr>
                                        <p:cTn id="76" dur="700" fill="hold">
                                          <p:stCondLst>
                                            <p:cond delay="0"/>
                                          </p:stCondLst>
                                        </p:cTn>
                                        <p:tgtEl>
                                          <p:spTgt spid="65"/>
                                        </p:tgtEl>
                                        <p:attrNameLst>
                                          <p:attrName>style.visibility</p:attrName>
                                        </p:attrNameLst>
                                      </p:cBhvr>
                                      <p:to>
                                        <p:strVal val="visible"/>
                                      </p:to>
                                    </p:set>
                                    <p:anim to="" calcmode="lin" valueType="num">
                                      <p:cBhvr>
                                        <p:cTn id="77" dur="700" fill="hold">
                                          <p:stCondLst>
                                            <p:cond delay="0"/>
                                          </p:stCondLst>
                                        </p:cTn>
                                        <p:tgtEl>
                                          <p:spTgt spid="65"/>
                                        </p:tgtEl>
                                        <p:attrNameLst>
                                          <p:attrName>ppt_x</p:attrName>
                                        </p:attrNameLst>
                                      </p:cBhvr>
                                      <p:tavLst>
                                        <p:tav tm="0" fmla="#ppt_x-#ppt_w*((1.5-1.5*$)^3-(1.5-1.5*$)^2)">
                                          <p:val>
                                            <p:strVal val="0"/>
                                          </p:val>
                                        </p:tav>
                                        <p:tav tm="100000">
                                          <p:val>
                                            <p:strVal val="1"/>
                                          </p:val>
                                        </p:tav>
                                      </p:tavLst>
                                    </p:anim>
                                    <p:animEffect filter="fade">
                                      <p:cBhvr>
                                        <p:cTn id="78" dur="700">
                                          <p:stCondLst>
                                            <p:cond delay="0"/>
                                          </p:stCondLst>
                                        </p:cTn>
                                        <p:tgtEl>
                                          <p:spTgt spid="65"/>
                                        </p:tgtEl>
                                      </p:cBhvr>
                                    </p:animEffect>
                                  </p:childTnLst>
                                </p:cTn>
                              </p:par>
                              <p:par>
                                <p:cTn id="79" presetID="0" presetClass="entr" presetSubtype="0" fill="hold" grpId="0" nodeType="withEffect">
                                  <p:stCondLst>
                                    <p:cond delay="0"/>
                                  </p:stCondLst>
                                  <p:iterate type="lt">
                                    <p:tmPct val="10000"/>
                                  </p:iterate>
                                  <p:childTnLst>
                                    <p:set>
                                      <p:cBhvr>
                                        <p:cTn id="80" dur="700" fill="hold">
                                          <p:stCondLst>
                                            <p:cond delay="0"/>
                                          </p:stCondLst>
                                        </p:cTn>
                                        <p:tgtEl>
                                          <p:spTgt spid="66"/>
                                        </p:tgtEl>
                                        <p:attrNameLst>
                                          <p:attrName>style.visibility</p:attrName>
                                        </p:attrNameLst>
                                      </p:cBhvr>
                                      <p:to>
                                        <p:strVal val="visible"/>
                                      </p:to>
                                    </p:set>
                                    <p:anim to="" calcmode="lin" valueType="num">
                                      <p:cBhvr>
                                        <p:cTn id="81" dur="700" fill="hold">
                                          <p:stCondLst>
                                            <p:cond delay="0"/>
                                          </p:stCondLst>
                                        </p:cTn>
                                        <p:tgtEl>
                                          <p:spTgt spid="66"/>
                                        </p:tgtEl>
                                        <p:attrNameLst>
                                          <p:attrName>ppt_x</p:attrName>
                                        </p:attrNameLst>
                                      </p:cBhvr>
                                      <p:tavLst>
                                        <p:tav tm="0" fmla="#ppt_x-#ppt_w*((1.5-1.5*$)^3-(1.5-1.5*$)^2)">
                                          <p:val>
                                            <p:strVal val="0"/>
                                          </p:val>
                                        </p:tav>
                                        <p:tav tm="100000">
                                          <p:val>
                                            <p:strVal val="1"/>
                                          </p:val>
                                        </p:tav>
                                      </p:tavLst>
                                    </p:anim>
                                    <p:animEffect filter="fade">
                                      <p:cBhvr>
                                        <p:cTn id="82" dur="700">
                                          <p:stCondLst>
                                            <p:cond delay="0"/>
                                          </p:stCondLst>
                                        </p:cTn>
                                        <p:tgtEl>
                                          <p:spTgt spid="66"/>
                                        </p:tgtEl>
                                      </p:cBhvr>
                                    </p:animEffect>
                                  </p:childTnLst>
                                </p:cTn>
                              </p:par>
                              <p:par>
                                <p:cTn id="83" presetID="0" presetClass="entr" presetSubtype="0" fill="hold" grpId="0" nodeType="withEffect">
                                  <p:stCondLst>
                                    <p:cond delay="0"/>
                                  </p:stCondLst>
                                  <p:iterate type="lt">
                                    <p:tmPct val="10000"/>
                                  </p:iterate>
                                  <p:childTnLst>
                                    <p:set>
                                      <p:cBhvr>
                                        <p:cTn id="84" dur="700" fill="hold">
                                          <p:stCondLst>
                                            <p:cond delay="0"/>
                                          </p:stCondLst>
                                        </p:cTn>
                                        <p:tgtEl>
                                          <p:spTgt spid="67"/>
                                        </p:tgtEl>
                                        <p:attrNameLst>
                                          <p:attrName>style.visibility</p:attrName>
                                        </p:attrNameLst>
                                      </p:cBhvr>
                                      <p:to>
                                        <p:strVal val="visible"/>
                                      </p:to>
                                    </p:set>
                                    <p:anim to="" calcmode="lin" valueType="num">
                                      <p:cBhvr>
                                        <p:cTn id="85" dur="700" fill="hold">
                                          <p:stCondLst>
                                            <p:cond delay="0"/>
                                          </p:stCondLst>
                                        </p:cTn>
                                        <p:tgtEl>
                                          <p:spTgt spid="67"/>
                                        </p:tgtEl>
                                        <p:attrNameLst>
                                          <p:attrName>ppt_x</p:attrName>
                                        </p:attrNameLst>
                                      </p:cBhvr>
                                      <p:tavLst>
                                        <p:tav tm="0" fmla="#ppt_x-#ppt_w*((1.5-1.5*$)^3-(1.5-1.5*$)^2)">
                                          <p:val>
                                            <p:strVal val="0"/>
                                          </p:val>
                                        </p:tav>
                                        <p:tav tm="100000">
                                          <p:val>
                                            <p:strVal val="1"/>
                                          </p:val>
                                        </p:tav>
                                      </p:tavLst>
                                    </p:anim>
                                    <p:animEffect filter="fade">
                                      <p:cBhvr>
                                        <p:cTn id="86" dur="700">
                                          <p:stCondLst>
                                            <p:cond delay="0"/>
                                          </p:stCondLst>
                                        </p:cTn>
                                        <p:tgtEl>
                                          <p:spTgt spid="67"/>
                                        </p:tgtEl>
                                      </p:cBhvr>
                                    </p:animEffect>
                                  </p:childTnLst>
                                </p:cTn>
                              </p:par>
                              <p:par>
                                <p:cTn id="87" presetID="0" presetClass="entr" presetSubtype="0" fill="hold" grpId="0" nodeType="withEffect">
                                  <p:stCondLst>
                                    <p:cond delay="0"/>
                                  </p:stCondLst>
                                  <p:iterate type="lt">
                                    <p:tmPct val="10000"/>
                                  </p:iterate>
                                  <p:childTnLst>
                                    <p:set>
                                      <p:cBhvr>
                                        <p:cTn id="88" dur="700" fill="hold">
                                          <p:stCondLst>
                                            <p:cond delay="0"/>
                                          </p:stCondLst>
                                        </p:cTn>
                                        <p:tgtEl>
                                          <p:spTgt spid="68"/>
                                        </p:tgtEl>
                                        <p:attrNameLst>
                                          <p:attrName>style.visibility</p:attrName>
                                        </p:attrNameLst>
                                      </p:cBhvr>
                                      <p:to>
                                        <p:strVal val="visible"/>
                                      </p:to>
                                    </p:set>
                                    <p:anim to="" calcmode="lin" valueType="num">
                                      <p:cBhvr>
                                        <p:cTn id="89" dur="700" fill="hold">
                                          <p:stCondLst>
                                            <p:cond delay="0"/>
                                          </p:stCondLst>
                                        </p:cTn>
                                        <p:tgtEl>
                                          <p:spTgt spid="68"/>
                                        </p:tgtEl>
                                        <p:attrNameLst>
                                          <p:attrName>ppt_x</p:attrName>
                                        </p:attrNameLst>
                                      </p:cBhvr>
                                      <p:tavLst>
                                        <p:tav tm="0" fmla="#ppt_x-#ppt_w*((1.5-1.5*$)^3-(1.5-1.5*$)^2)">
                                          <p:val>
                                            <p:strVal val="0"/>
                                          </p:val>
                                        </p:tav>
                                        <p:tav tm="100000">
                                          <p:val>
                                            <p:strVal val="1"/>
                                          </p:val>
                                        </p:tav>
                                      </p:tavLst>
                                    </p:anim>
                                    <p:animEffect filter="fade">
                                      <p:cBhvr>
                                        <p:cTn id="90" dur="700">
                                          <p:stCondLst>
                                            <p:cond delay="0"/>
                                          </p:stCondLst>
                                        </p:cTn>
                                        <p:tgtEl>
                                          <p:spTgt spid="68"/>
                                        </p:tgtEl>
                                      </p:cBhvr>
                                    </p:animEffect>
                                  </p:childTnLst>
                                </p:cTn>
                              </p:par>
                              <p:par>
                                <p:cTn id="91" presetID="0" presetClass="entr" presetSubtype="0" fill="hold" grpId="0" nodeType="withEffect">
                                  <p:stCondLst>
                                    <p:cond delay="0"/>
                                  </p:stCondLst>
                                  <p:iterate type="lt">
                                    <p:tmPct val="10000"/>
                                  </p:iterate>
                                  <p:childTnLst>
                                    <p:set>
                                      <p:cBhvr>
                                        <p:cTn id="92" dur="700" fill="hold">
                                          <p:stCondLst>
                                            <p:cond delay="0"/>
                                          </p:stCondLst>
                                        </p:cTn>
                                        <p:tgtEl>
                                          <p:spTgt spid="69"/>
                                        </p:tgtEl>
                                        <p:attrNameLst>
                                          <p:attrName>style.visibility</p:attrName>
                                        </p:attrNameLst>
                                      </p:cBhvr>
                                      <p:to>
                                        <p:strVal val="visible"/>
                                      </p:to>
                                    </p:set>
                                    <p:anim to="" calcmode="lin" valueType="num">
                                      <p:cBhvr>
                                        <p:cTn id="93" dur="700" fill="hold">
                                          <p:stCondLst>
                                            <p:cond delay="0"/>
                                          </p:stCondLst>
                                        </p:cTn>
                                        <p:tgtEl>
                                          <p:spTgt spid="69"/>
                                        </p:tgtEl>
                                        <p:attrNameLst>
                                          <p:attrName>ppt_x</p:attrName>
                                        </p:attrNameLst>
                                      </p:cBhvr>
                                      <p:tavLst>
                                        <p:tav tm="0" fmla="#ppt_x-#ppt_w*((1.5-1.5*$)^3-(1.5-1.5*$)^2)">
                                          <p:val>
                                            <p:strVal val="0"/>
                                          </p:val>
                                        </p:tav>
                                        <p:tav tm="100000">
                                          <p:val>
                                            <p:strVal val="1"/>
                                          </p:val>
                                        </p:tav>
                                      </p:tavLst>
                                    </p:anim>
                                    <p:animEffect filter="fade">
                                      <p:cBhvr>
                                        <p:cTn id="94" dur="700">
                                          <p:stCondLst>
                                            <p:cond delay="0"/>
                                          </p:stCondLst>
                                        </p:cTn>
                                        <p:tgtEl>
                                          <p:spTgt spid="69"/>
                                        </p:tgtEl>
                                      </p:cBhvr>
                                    </p:animEffect>
                                  </p:childTnLst>
                                </p:cTn>
                              </p:par>
                              <p:par>
                                <p:cTn id="95" presetID="10"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7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P spid="37900" grpId="0" animBg="1"/>
      <p:bldP spid="37901" grpId="0" animBg="1"/>
      <p:bldP spid="37902" grpId="0" animBg="1"/>
      <p:bldP spid="37904" grpId="0"/>
      <p:bldP spid="37905" grpId="0"/>
      <p:bldP spid="37906" grpId="0"/>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1986" name="PA_矩形 1">
            <a:extLst>
              <a:ext uri="{FF2B5EF4-FFF2-40B4-BE49-F238E27FC236}">
                <a16:creationId xmlns:a16="http://schemas.microsoft.com/office/drawing/2014/main" id="{7EC47EDF-7FD5-4D8A-AFF2-5DCF57E01BBD}"/>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a:extLst>
              <a:ext uri="{FF2B5EF4-FFF2-40B4-BE49-F238E27FC236}">
                <a16:creationId xmlns:a16="http://schemas.microsoft.com/office/drawing/2014/main" id="{7BD7E145-F192-41E7-9310-8232B94CB867}"/>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a:extLst>
              <a:ext uri="{FF2B5EF4-FFF2-40B4-BE49-F238E27FC236}">
                <a16:creationId xmlns:a16="http://schemas.microsoft.com/office/drawing/2014/main" id="{E9252018-156D-42DB-B06D-C0BC6AE1329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a:extLst>
              <a:ext uri="{FF2B5EF4-FFF2-40B4-BE49-F238E27FC236}">
                <a16:creationId xmlns:a16="http://schemas.microsoft.com/office/drawing/2014/main" id="{A8266310-69E3-42B7-ADEC-DE4A116CDBD4}"/>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a:extLst>
              <a:ext uri="{FF2B5EF4-FFF2-40B4-BE49-F238E27FC236}">
                <a16:creationId xmlns:a16="http://schemas.microsoft.com/office/drawing/2014/main" id="{5F43C59D-DBD1-4144-AF66-E42F9C10EDD9}"/>
              </a:ext>
            </a:extLst>
          </p:cNvPr>
          <p:cNvSpPr>
            <a:spLocks noChangeArrowheads="1"/>
          </p:cNvSpPr>
          <p:nvPr>
            <p:custDataLst>
              <p:tags r:id="rId5"/>
            </p:custDataLst>
          </p:nvPr>
        </p:nvSpPr>
        <p:spPr bwMode="auto">
          <a:xfrm>
            <a:off x="2747853" y="76200"/>
            <a:ext cx="26561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接口</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(Interface)</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3" name="组合 2">
            <a:extLst>
              <a:ext uri="{FF2B5EF4-FFF2-40B4-BE49-F238E27FC236}">
                <a16:creationId xmlns:a16="http://schemas.microsoft.com/office/drawing/2014/main" id="{24318EF3-1E21-400B-A51C-2328E7A3AD14}"/>
              </a:ext>
            </a:extLst>
          </p:cNvPr>
          <p:cNvGrpSpPr/>
          <p:nvPr/>
        </p:nvGrpSpPr>
        <p:grpSpPr>
          <a:xfrm>
            <a:off x="502493" y="721000"/>
            <a:ext cx="11084800" cy="749801"/>
            <a:chOff x="583699" y="1171073"/>
            <a:chExt cx="11084800" cy="749801"/>
          </a:xfrm>
        </p:grpSpPr>
        <p:grpSp>
          <p:nvGrpSpPr>
            <p:cNvPr id="33" name="组合 32">
              <a:extLst>
                <a:ext uri="{FF2B5EF4-FFF2-40B4-BE49-F238E27FC236}">
                  <a16:creationId xmlns:a16="http://schemas.microsoft.com/office/drawing/2014/main" id="{C1771BDE-211F-4D54-AC74-31534E49C417}"/>
                </a:ext>
              </a:extLst>
            </p:cNvPr>
            <p:cNvGrpSpPr/>
            <p:nvPr/>
          </p:nvGrpSpPr>
          <p:grpSpPr>
            <a:xfrm>
              <a:off x="583699" y="1171073"/>
              <a:ext cx="635502" cy="749801"/>
              <a:chOff x="2070100" y="2022475"/>
              <a:chExt cx="1816100" cy="2108200"/>
            </a:xfrm>
          </p:grpSpPr>
          <p:sp>
            <p:nvSpPr>
              <p:cNvPr id="34" name="PA_等腰三角形 12">
                <a:extLst>
                  <a:ext uri="{FF2B5EF4-FFF2-40B4-BE49-F238E27FC236}">
                    <a16:creationId xmlns:a16="http://schemas.microsoft.com/office/drawing/2014/main" id="{0C1E7C53-2FEF-46F8-8247-FFA2BB8AC95E}"/>
                  </a:ext>
                </a:extLst>
              </p:cNvPr>
              <p:cNvSpPr>
                <a:spLocks noChangeArrowheads="1"/>
              </p:cNvSpPr>
              <p:nvPr>
                <p:custDataLst>
                  <p:tags r:id="rId11"/>
                </p:custDataLst>
              </p:nvPr>
            </p:nvSpPr>
            <p:spPr bwMode="auto">
              <a:xfrm rot="5400000">
                <a:off x="1924050" y="2168525"/>
                <a:ext cx="2108200" cy="1816100"/>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5" name="PA_图片 19">
                <a:extLst>
                  <a:ext uri="{FF2B5EF4-FFF2-40B4-BE49-F238E27FC236}">
                    <a16:creationId xmlns:a16="http://schemas.microsoft.com/office/drawing/2014/main" id="{7B190E03-5B01-40E4-BDEB-BC96AAAF0DDE}"/>
                  </a:ext>
                </a:extLst>
              </p:cNvPr>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a:stretch>
                <a:fillRect/>
              </a:stretch>
            </p:blipFill>
            <p:spPr bwMode="auto">
              <a:xfrm>
                <a:off x="2362200" y="2774950"/>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a:extLst>
                <a:ext uri="{FF2B5EF4-FFF2-40B4-BE49-F238E27FC236}">
                  <a16:creationId xmlns:a16="http://schemas.microsoft.com/office/drawing/2014/main" id="{22B1E254-C474-48A8-8260-919E955D0675}"/>
                </a:ext>
              </a:extLst>
            </p:cNvPr>
            <p:cNvSpPr txBox="1"/>
            <p:nvPr/>
          </p:nvSpPr>
          <p:spPr>
            <a:xfrm>
              <a:off x="1384300" y="1194212"/>
              <a:ext cx="10284199" cy="707886"/>
            </a:xfrm>
            <a:prstGeom prst="rect">
              <a:avLst/>
            </a:prstGeom>
            <a:noFill/>
          </p:spPr>
          <p:txBody>
            <a:bodyPr wrap="square" rtlCol="0">
              <a:spAutoFit/>
            </a:bodyPr>
            <a:lstStyle/>
            <a:p>
              <a:r>
                <a:rPr lang="zh-CN" altLang="en-US" sz="2000" dirty="0"/>
                <a:t>接口是一组用于描述类或组件的一个服务的操作，它是一个被命名的操作的集合。</a:t>
              </a:r>
              <a:endParaRPr lang="en-US" altLang="zh-CN" sz="2000" dirty="0"/>
            </a:p>
            <a:p>
              <a:r>
                <a:rPr lang="zh-CN" altLang="en-US" sz="2000" dirty="0"/>
                <a:t>每个接口都有一个唯一的名称</a:t>
              </a:r>
            </a:p>
          </p:txBody>
        </p:sp>
      </p:grpSp>
      <p:sp>
        <p:nvSpPr>
          <p:cNvPr id="42" name="PA_文本框 68">
            <a:extLst>
              <a:ext uri="{FF2B5EF4-FFF2-40B4-BE49-F238E27FC236}">
                <a16:creationId xmlns:a16="http://schemas.microsoft.com/office/drawing/2014/main" id="{03AFA0CF-C8F3-4567-B742-EE96F4832A58}"/>
              </a:ext>
            </a:extLst>
          </p:cNvPr>
          <p:cNvSpPr>
            <a:spLocks noChangeArrowheads="1"/>
          </p:cNvSpPr>
          <p:nvPr>
            <p:custDataLst>
              <p:tags r:id="rId6"/>
            </p:custDataLst>
          </p:nvPr>
        </p:nvSpPr>
        <p:spPr bwMode="auto">
          <a:xfrm>
            <a:off x="1277249" y="2004219"/>
            <a:ext cx="505267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导出接口</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(Export Interface)</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即为其他组件提供服务的接口，一个组件可以有多个导出接口。</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3" name="PA_文本框 69">
            <a:extLst>
              <a:ext uri="{FF2B5EF4-FFF2-40B4-BE49-F238E27FC236}">
                <a16:creationId xmlns:a16="http://schemas.microsoft.com/office/drawing/2014/main" id="{7FA2BB98-107E-4E0C-BB28-6912540A8513}"/>
              </a:ext>
            </a:extLst>
          </p:cNvPr>
          <p:cNvSpPr>
            <a:spLocks noChangeArrowheads="1"/>
          </p:cNvSpPr>
          <p:nvPr>
            <p:custDataLst>
              <p:tags r:id="rId7"/>
            </p:custDataLst>
          </p:nvPr>
        </p:nvSpPr>
        <p:spPr bwMode="auto">
          <a:xfrm>
            <a:off x="6355765" y="2004219"/>
            <a:ext cx="557053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导入接口</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(Import Interface)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在组件中所用到的其他组件所提供的接口，称为导入接口 ，一个组件可以使用多个导入接口。</a:t>
            </a:r>
          </a:p>
        </p:txBody>
      </p:sp>
      <p:grpSp>
        <p:nvGrpSpPr>
          <p:cNvPr id="44" name="组合 43">
            <a:extLst>
              <a:ext uri="{FF2B5EF4-FFF2-40B4-BE49-F238E27FC236}">
                <a16:creationId xmlns:a16="http://schemas.microsoft.com/office/drawing/2014/main" id="{7D5AC511-EF92-482F-9698-49953332C074}"/>
              </a:ext>
            </a:extLst>
          </p:cNvPr>
          <p:cNvGrpSpPr/>
          <p:nvPr/>
        </p:nvGrpSpPr>
        <p:grpSpPr>
          <a:xfrm>
            <a:off x="577518" y="1461063"/>
            <a:ext cx="6270269" cy="584201"/>
            <a:chOff x="577099" y="867490"/>
            <a:chExt cx="6270269" cy="584201"/>
          </a:xfrm>
        </p:grpSpPr>
        <p:grpSp>
          <p:nvGrpSpPr>
            <p:cNvPr id="45" name="PA_组合 31">
              <a:extLst>
                <a:ext uri="{FF2B5EF4-FFF2-40B4-BE49-F238E27FC236}">
                  <a16:creationId xmlns:a16="http://schemas.microsoft.com/office/drawing/2014/main" id="{1F2848B0-8D35-4A30-8066-B403DA40C1DD}"/>
                </a:ext>
              </a:extLst>
            </p:cNvPr>
            <p:cNvGrpSpPr>
              <a:grpSpLocks/>
            </p:cNvGrpSpPr>
            <p:nvPr>
              <p:custDataLst>
                <p:tags r:id="rId10"/>
              </p:custDataLst>
            </p:nvPr>
          </p:nvGrpSpPr>
          <p:grpSpPr bwMode="auto">
            <a:xfrm rot="5400000">
              <a:off x="576000" y="868589"/>
              <a:ext cx="584201" cy="582003"/>
              <a:chOff x="0" y="0"/>
              <a:chExt cx="5970957" cy="5720949"/>
            </a:xfrm>
          </p:grpSpPr>
          <p:sp>
            <p:nvSpPr>
              <p:cNvPr id="47" name="任意多边形 29">
                <a:extLst>
                  <a:ext uri="{FF2B5EF4-FFF2-40B4-BE49-F238E27FC236}">
                    <a16:creationId xmlns:a16="http://schemas.microsoft.com/office/drawing/2014/main" id="{CD13C0C5-D130-4A47-A9CC-77AE7D4DE5EE}"/>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任意多边形 27">
                <a:extLst>
                  <a:ext uri="{FF2B5EF4-FFF2-40B4-BE49-F238E27FC236}">
                    <a16:creationId xmlns:a16="http://schemas.microsoft.com/office/drawing/2014/main" id="{39FFF493-0F93-4877-AF51-5ED8E486226E}"/>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任意多边形 28">
                <a:extLst>
                  <a:ext uri="{FF2B5EF4-FFF2-40B4-BE49-F238E27FC236}">
                    <a16:creationId xmlns:a16="http://schemas.microsoft.com/office/drawing/2014/main" id="{E31124F5-A739-499C-A19F-C7DCF3F12E28}"/>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任意多边形 30">
                <a:extLst>
                  <a:ext uri="{FF2B5EF4-FFF2-40B4-BE49-F238E27FC236}">
                    <a16:creationId xmlns:a16="http://schemas.microsoft.com/office/drawing/2014/main" id="{5884B32C-DDE8-45F1-9D61-44C840D8F678}"/>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6" name="文本框 45">
              <a:extLst>
                <a:ext uri="{FF2B5EF4-FFF2-40B4-BE49-F238E27FC236}">
                  <a16:creationId xmlns:a16="http://schemas.microsoft.com/office/drawing/2014/main" id="{0E9A4713-1AFC-480B-A737-1EA559D65C4F}"/>
                </a:ext>
              </a:extLst>
            </p:cNvPr>
            <p:cNvSpPr txBox="1"/>
            <p:nvPr/>
          </p:nvSpPr>
          <p:spPr>
            <a:xfrm>
              <a:off x="1276830" y="924334"/>
              <a:ext cx="5570538" cy="400110"/>
            </a:xfrm>
            <a:prstGeom prst="rect">
              <a:avLst/>
            </a:prstGeom>
            <a:noFill/>
          </p:spPr>
          <p:txBody>
            <a:bodyPr wrap="square" rtlCol="0">
              <a:spAutoFit/>
            </a:bodyPr>
            <a:lstStyle/>
            <a:p>
              <a:r>
                <a:rPr lang="zh-CN" altLang="en-US" sz="2000" dirty="0"/>
                <a:t>组件的接口可以分为：</a:t>
              </a:r>
              <a:endParaRPr lang="en-US" altLang="zh-CN" sz="2000" dirty="0"/>
            </a:p>
          </p:txBody>
        </p:sp>
      </p:grpSp>
      <p:grpSp>
        <p:nvGrpSpPr>
          <p:cNvPr id="6" name="组合 5">
            <a:extLst>
              <a:ext uri="{FF2B5EF4-FFF2-40B4-BE49-F238E27FC236}">
                <a16:creationId xmlns:a16="http://schemas.microsoft.com/office/drawing/2014/main" id="{81683393-48C4-4C89-96EF-EAD643FC311E}"/>
              </a:ext>
            </a:extLst>
          </p:cNvPr>
          <p:cNvGrpSpPr/>
          <p:nvPr/>
        </p:nvGrpSpPr>
        <p:grpSpPr>
          <a:xfrm>
            <a:off x="563918" y="3090520"/>
            <a:ext cx="8234800" cy="749802"/>
            <a:chOff x="563918" y="3459486"/>
            <a:chExt cx="8234800" cy="749802"/>
          </a:xfrm>
        </p:grpSpPr>
        <p:grpSp>
          <p:nvGrpSpPr>
            <p:cNvPr id="4" name="组合 3">
              <a:extLst>
                <a:ext uri="{FF2B5EF4-FFF2-40B4-BE49-F238E27FC236}">
                  <a16:creationId xmlns:a16="http://schemas.microsoft.com/office/drawing/2014/main" id="{3BEA8EEF-50D3-469A-99A0-720AD34BFC91}"/>
                </a:ext>
              </a:extLst>
            </p:cNvPr>
            <p:cNvGrpSpPr/>
            <p:nvPr/>
          </p:nvGrpSpPr>
          <p:grpSpPr>
            <a:xfrm>
              <a:off x="563918" y="3459486"/>
              <a:ext cx="635503" cy="749802"/>
              <a:chOff x="5630863" y="2022475"/>
              <a:chExt cx="1817687" cy="2108200"/>
            </a:xfrm>
          </p:grpSpPr>
          <p:sp>
            <p:nvSpPr>
              <p:cNvPr id="51" name="PA_等腰三角形 13">
                <a:extLst>
                  <a:ext uri="{FF2B5EF4-FFF2-40B4-BE49-F238E27FC236}">
                    <a16:creationId xmlns:a16="http://schemas.microsoft.com/office/drawing/2014/main" id="{78464216-E1B9-4EC1-B22C-0B8571FE6282}"/>
                  </a:ext>
                </a:extLst>
              </p:cNvPr>
              <p:cNvSpPr>
                <a:spLocks noChangeArrowheads="1"/>
              </p:cNvSpPr>
              <p:nvPr>
                <p:custDataLst>
                  <p:tags r:id="rId8"/>
                </p:custDataLst>
              </p:nvPr>
            </p:nvSpPr>
            <p:spPr bwMode="auto">
              <a:xfrm rot="5400000">
                <a:off x="5485607" y="2167731"/>
                <a:ext cx="2108200" cy="1817687"/>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2" name="PA_图片 17">
                <a:extLst>
                  <a:ext uri="{FF2B5EF4-FFF2-40B4-BE49-F238E27FC236}">
                    <a16:creationId xmlns:a16="http://schemas.microsoft.com/office/drawing/2014/main" id="{F4CD67C2-7FA9-4900-9873-97286870EA53}"/>
                  </a:ext>
                </a:extLst>
              </p:cNvPr>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a:stretch>
                <a:fillRect/>
              </a:stretch>
            </p:blipFill>
            <p:spPr bwMode="auto">
              <a:xfrm>
                <a:off x="6019800" y="2759075"/>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a:extLst>
                <a:ext uri="{FF2B5EF4-FFF2-40B4-BE49-F238E27FC236}">
                  <a16:creationId xmlns:a16="http://schemas.microsoft.com/office/drawing/2014/main" id="{AC9E1CE5-FB7A-4654-933B-DCCAE9331B05}"/>
                </a:ext>
              </a:extLst>
            </p:cNvPr>
            <p:cNvSpPr txBox="1"/>
            <p:nvPr/>
          </p:nvSpPr>
          <p:spPr>
            <a:xfrm>
              <a:off x="1335403" y="3626427"/>
              <a:ext cx="7463315" cy="400110"/>
            </a:xfrm>
            <a:prstGeom prst="rect">
              <a:avLst/>
            </a:prstGeom>
            <a:noFill/>
          </p:spPr>
          <p:txBody>
            <a:bodyPr wrap="square" rtlCol="0">
              <a:spAutoFit/>
            </a:bodyPr>
            <a:lstStyle/>
            <a:p>
              <a:r>
                <a:rPr lang="zh-CN" altLang="en-US" sz="2000" dirty="0"/>
                <a:t>组件和组件的接口有两种表示方法</a:t>
              </a:r>
            </a:p>
          </p:txBody>
        </p:sp>
      </p:grpSp>
      <p:grpSp>
        <p:nvGrpSpPr>
          <p:cNvPr id="13" name="组合 12">
            <a:extLst>
              <a:ext uri="{FF2B5EF4-FFF2-40B4-BE49-F238E27FC236}">
                <a16:creationId xmlns:a16="http://schemas.microsoft.com/office/drawing/2014/main" id="{4B222651-5F04-449A-8A54-C2EF26B9F0F2}"/>
              </a:ext>
            </a:extLst>
          </p:cNvPr>
          <p:cNvGrpSpPr/>
          <p:nvPr/>
        </p:nvGrpSpPr>
        <p:grpSpPr>
          <a:xfrm>
            <a:off x="1277249" y="3786286"/>
            <a:ext cx="4626246" cy="2512241"/>
            <a:chOff x="1277249" y="3786286"/>
            <a:chExt cx="4626246" cy="2512241"/>
          </a:xfrm>
        </p:grpSpPr>
        <p:grpSp>
          <p:nvGrpSpPr>
            <p:cNvPr id="11" name="组合 10">
              <a:extLst>
                <a:ext uri="{FF2B5EF4-FFF2-40B4-BE49-F238E27FC236}">
                  <a16:creationId xmlns:a16="http://schemas.microsoft.com/office/drawing/2014/main" id="{7E6849F8-B39C-4950-8BD8-A65C98AF4E96}"/>
                </a:ext>
              </a:extLst>
            </p:cNvPr>
            <p:cNvGrpSpPr/>
            <p:nvPr/>
          </p:nvGrpSpPr>
          <p:grpSpPr>
            <a:xfrm>
              <a:off x="1277249" y="3786286"/>
              <a:ext cx="4626246" cy="2096070"/>
              <a:chOff x="962025" y="4340775"/>
              <a:chExt cx="5570538" cy="2441025"/>
            </a:xfrm>
          </p:grpSpPr>
          <p:pic>
            <p:nvPicPr>
              <p:cNvPr id="8" name="图片 7">
                <a:extLst>
                  <a:ext uri="{FF2B5EF4-FFF2-40B4-BE49-F238E27FC236}">
                    <a16:creationId xmlns:a16="http://schemas.microsoft.com/office/drawing/2014/main" id="{931C7101-AC7B-47F9-B2DB-C8BFF5B6BAE0}"/>
                  </a:ext>
                </a:extLst>
              </p:cNvPr>
              <p:cNvPicPr>
                <a:picLocks noChangeAspect="1"/>
              </p:cNvPicPr>
              <p:nvPr/>
            </p:nvPicPr>
            <p:blipFill rotWithShape="1">
              <a:blip r:embed="rId18">
                <a:extLst>
                  <a:ext uri="{28A0092B-C50C-407E-A947-70E740481C1C}">
                    <a14:useLocalDpi xmlns:a14="http://schemas.microsoft.com/office/drawing/2010/main" val="0"/>
                  </a:ext>
                </a:extLst>
              </a:blip>
              <a:srcRect l="550" t="10850" r="18179" b="14065"/>
              <a:stretch/>
            </p:blipFill>
            <p:spPr>
              <a:xfrm>
                <a:off x="962025" y="4340775"/>
                <a:ext cx="5570538" cy="1461064"/>
              </a:xfrm>
              <a:prstGeom prst="rect">
                <a:avLst/>
              </a:prstGeom>
            </p:spPr>
          </p:pic>
          <p:pic>
            <p:nvPicPr>
              <p:cNvPr id="10" name="图片 9">
                <a:extLst>
                  <a:ext uri="{FF2B5EF4-FFF2-40B4-BE49-F238E27FC236}">
                    <a16:creationId xmlns:a16="http://schemas.microsoft.com/office/drawing/2014/main" id="{9476F537-E6DE-4DE9-A3B8-A9802433DE8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2025" y="5768637"/>
                <a:ext cx="3292778" cy="1013163"/>
              </a:xfrm>
              <a:prstGeom prst="rect">
                <a:avLst/>
              </a:prstGeom>
            </p:spPr>
          </p:pic>
        </p:grpSp>
        <p:sp>
          <p:nvSpPr>
            <p:cNvPr id="12" name="文本框 11">
              <a:extLst>
                <a:ext uri="{FF2B5EF4-FFF2-40B4-BE49-F238E27FC236}">
                  <a16:creationId xmlns:a16="http://schemas.microsoft.com/office/drawing/2014/main" id="{2841A6C5-CFEB-42FA-99B8-C815B58E4B11}"/>
                </a:ext>
              </a:extLst>
            </p:cNvPr>
            <p:cNvSpPr txBox="1"/>
            <p:nvPr/>
          </p:nvSpPr>
          <p:spPr>
            <a:xfrm>
              <a:off x="2610066" y="5929195"/>
              <a:ext cx="1800493" cy="369332"/>
            </a:xfrm>
            <a:prstGeom prst="rect">
              <a:avLst/>
            </a:prstGeom>
            <a:noFill/>
          </p:spPr>
          <p:txBody>
            <a:bodyPr wrap="none" rtlCol="0">
              <a:spAutoFit/>
            </a:bodyPr>
            <a:lstStyle/>
            <a:p>
              <a:r>
                <a:rPr lang="zh-CN" altLang="en-US" dirty="0"/>
                <a:t>矩形接口及实现</a:t>
              </a:r>
            </a:p>
          </p:txBody>
        </p:sp>
      </p:grpSp>
      <p:grpSp>
        <p:nvGrpSpPr>
          <p:cNvPr id="22" name="组合 21">
            <a:extLst>
              <a:ext uri="{FF2B5EF4-FFF2-40B4-BE49-F238E27FC236}">
                <a16:creationId xmlns:a16="http://schemas.microsoft.com/office/drawing/2014/main" id="{A21FF40A-1ADA-42C1-A870-D1B63CB48586}"/>
              </a:ext>
            </a:extLst>
          </p:cNvPr>
          <p:cNvGrpSpPr/>
          <p:nvPr/>
        </p:nvGrpSpPr>
        <p:grpSpPr>
          <a:xfrm>
            <a:off x="6731528" y="3142992"/>
            <a:ext cx="3758671" cy="3435339"/>
            <a:chOff x="6731528" y="3142992"/>
            <a:chExt cx="3758671" cy="3435339"/>
          </a:xfrm>
        </p:grpSpPr>
        <p:grpSp>
          <p:nvGrpSpPr>
            <p:cNvPr id="20" name="组合 19">
              <a:extLst>
                <a:ext uri="{FF2B5EF4-FFF2-40B4-BE49-F238E27FC236}">
                  <a16:creationId xmlns:a16="http://schemas.microsoft.com/office/drawing/2014/main" id="{84783627-549C-4248-8E17-26E0D576DA2A}"/>
                </a:ext>
              </a:extLst>
            </p:cNvPr>
            <p:cNvGrpSpPr/>
            <p:nvPr/>
          </p:nvGrpSpPr>
          <p:grpSpPr>
            <a:xfrm>
              <a:off x="6731528" y="3142992"/>
              <a:ext cx="3758671" cy="3059424"/>
              <a:chOff x="6621462" y="3183213"/>
              <a:chExt cx="3958474" cy="3305211"/>
            </a:xfrm>
          </p:grpSpPr>
          <p:pic>
            <p:nvPicPr>
              <p:cNvPr id="15" name="图片 14">
                <a:extLst>
                  <a:ext uri="{FF2B5EF4-FFF2-40B4-BE49-F238E27FC236}">
                    <a16:creationId xmlns:a16="http://schemas.microsoft.com/office/drawing/2014/main" id="{23EA7B16-AB33-4931-BAF8-84B6636C796C}"/>
                  </a:ext>
                </a:extLst>
              </p:cNvPr>
              <p:cNvPicPr>
                <a:picLocks noChangeAspect="1"/>
              </p:cNvPicPr>
              <p:nvPr/>
            </p:nvPicPr>
            <p:blipFill rotWithShape="1">
              <a:blip r:embed="rId20">
                <a:extLst>
                  <a:ext uri="{28A0092B-C50C-407E-A947-70E740481C1C}">
                    <a14:useLocalDpi xmlns:a14="http://schemas.microsoft.com/office/drawing/2010/main" val="0"/>
                  </a:ext>
                </a:extLst>
              </a:blip>
              <a:srcRect l="7054" t="9143" r="3375" b="8092"/>
              <a:stretch/>
            </p:blipFill>
            <p:spPr>
              <a:xfrm>
                <a:off x="6621463" y="3183213"/>
                <a:ext cx="3958473" cy="2632473"/>
              </a:xfrm>
              <a:prstGeom prst="rect">
                <a:avLst/>
              </a:prstGeom>
            </p:spPr>
          </p:pic>
          <p:pic>
            <p:nvPicPr>
              <p:cNvPr id="17" name="图片 16">
                <a:extLst>
                  <a:ext uri="{FF2B5EF4-FFF2-40B4-BE49-F238E27FC236}">
                    <a16:creationId xmlns:a16="http://schemas.microsoft.com/office/drawing/2014/main" id="{7E95B967-5E07-43EC-8427-C8B0E782AA9A}"/>
                  </a:ext>
                </a:extLst>
              </p:cNvPr>
              <p:cNvPicPr>
                <a:picLocks noChangeAspect="1"/>
              </p:cNvPicPr>
              <p:nvPr/>
            </p:nvPicPr>
            <p:blipFill rotWithShape="1">
              <a:blip r:embed="rId21">
                <a:extLst>
                  <a:ext uri="{28A0092B-C50C-407E-A947-70E740481C1C}">
                    <a14:useLocalDpi xmlns:a14="http://schemas.microsoft.com/office/drawing/2010/main" val="0"/>
                  </a:ext>
                </a:extLst>
              </a:blip>
              <a:srcRect l="182" t="9474" r="-182" b="11873"/>
              <a:stretch/>
            </p:blipFill>
            <p:spPr>
              <a:xfrm>
                <a:off x="6621462" y="5804162"/>
                <a:ext cx="2212559" cy="684261"/>
              </a:xfrm>
              <a:prstGeom prst="rect">
                <a:avLst/>
              </a:prstGeom>
            </p:spPr>
          </p:pic>
          <p:pic>
            <p:nvPicPr>
              <p:cNvPr id="19" name="图片 18">
                <a:extLst>
                  <a:ext uri="{FF2B5EF4-FFF2-40B4-BE49-F238E27FC236}">
                    <a16:creationId xmlns:a16="http://schemas.microsoft.com/office/drawing/2014/main" id="{D2820F6E-5508-4290-8C69-484B1695B67C}"/>
                  </a:ext>
                </a:extLst>
              </p:cNvPr>
              <p:cNvPicPr>
                <a:picLocks noChangeAspect="1"/>
              </p:cNvPicPr>
              <p:nvPr/>
            </p:nvPicPr>
            <p:blipFill rotWithShape="1">
              <a:blip r:embed="rId22">
                <a:extLst>
                  <a:ext uri="{28A0092B-C50C-407E-A947-70E740481C1C}">
                    <a14:useLocalDpi xmlns:a14="http://schemas.microsoft.com/office/drawing/2010/main" val="0"/>
                  </a:ext>
                </a:extLst>
              </a:blip>
              <a:srcRect t="-6570" b="19686"/>
              <a:stretch/>
            </p:blipFill>
            <p:spPr>
              <a:xfrm>
                <a:off x="8611035" y="5716770"/>
                <a:ext cx="1968901" cy="771654"/>
              </a:xfrm>
              <a:prstGeom prst="rect">
                <a:avLst/>
              </a:prstGeom>
            </p:spPr>
          </p:pic>
        </p:grpSp>
        <p:sp>
          <p:nvSpPr>
            <p:cNvPr id="21" name="文本框 20">
              <a:extLst>
                <a:ext uri="{FF2B5EF4-FFF2-40B4-BE49-F238E27FC236}">
                  <a16:creationId xmlns:a16="http://schemas.microsoft.com/office/drawing/2014/main" id="{2DA9CFAA-D800-4B55-A5E2-A71CAEE46573}"/>
                </a:ext>
              </a:extLst>
            </p:cNvPr>
            <p:cNvSpPr txBox="1"/>
            <p:nvPr/>
          </p:nvSpPr>
          <p:spPr>
            <a:xfrm>
              <a:off x="7056285" y="6208999"/>
              <a:ext cx="3109158" cy="369332"/>
            </a:xfrm>
            <a:prstGeom prst="rect">
              <a:avLst/>
            </a:prstGeom>
            <a:noFill/>
          </p:spPr>
          <p:txBody>
            <a:bodyPr wrap="square" rtlCol="0">
              <a:spAutoFit/>
            </a:bodyPr>
            <a:lstStyle/>
            <a:p>
              <a:r>
                <a:rPr lang="zh-CN" altLang="en-US" dirty="0"/>
                <a:t>圆圈接口的实现和依赖关系</a:t>
              </a:r>
            </a:p>
          </p:txBody>
        </p:sp>
      </p:grpSp>
    </p:spTree>
    <p:extLst>
      <p:ext uri="{BB962C8B-B14F-4D97-AF65-F5344CB8AC3E}">
        <p14:creationId xmlns:p14="http://schemas.microsoft.com/office/powerpoint/2010/main" val="1168774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4199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42"/>
                                        </p:tgtEl>
                                        <p:attrNameLst>
                                          <p:attrName>style.visibility</p:attrName>
                                        </p:attrNameLst>
                                      </p:cBhvr>
                                      <p:to>
                                        <p:strVal val="visible"/>
                                      </p:to>
                                    </p:set>
                                    <p:anim to="" calcmode="lin" valueType="num">
                                      <p:cBhvr>
                                        <p:cTn id="27" dur="700" fill="hold">
                                          <p:stCondLst>
                                            <p:cond delay="0"/>
                                          </p:stCondLst>
                                        </p:cTn>
                                        <p:tgtEl>
                                          <p:spTgt spid="42"/>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42"/>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3"/>
                                        </p:tgtEl>
                                        <p:attrNameLst>
                                          <p:attrName>style.visibility</p:attrName>
                                        </p:attrNameLst>
                                      </p:cBhvr>
                                      <p:to>
                                        <p:strVal val="visible"/>
                                      </p:to>
                                    </p:set>
                                    <p:anim to="" calcmode="lin" valueType="num">
                                      <p:cBhvr>
                                        <p:cTn id="31" dur="700" fill="hold">
                                          <p:stCondLst>
                                            <p:cond delay="0"/>
                                          </p:stCondLst>
                                        </p:cTn>
                                        <p:tgtEl>
                                          <p:spTgt spid="43"/>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7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2447739" y="76200"/>
            <a:ext cx="32563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关系</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(Relationship)</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39" name="组合 38">
            <a:extLst>
              <a:ext uri="{FF2B5EF4-FFF2-40B4-BE49-F238E27FC236}">
                <a16:creationId xmlns:a16="http://schemas.microsoft.com/office/drawing/2014/main" id="{6112F96B-8F03-4678-B567-0CA7106BD59B}"/>
              </a:ext>
            </a:extLst>
          </p:cNvPr>
          <p:cNvGrpSpPr/>
          <p:nvPr/>
        </p:nvGrpSpPr>
        <p:grpSpPr>
          <a:xfrm>
            <a:off x="577518" y="738334"/>
            <a:ext cx="10752470" cy="584201"/>
            <a:chOff x="560491" y="964724"/>
            <a:chExt cx="10575889" cy="584201"/>
          </a:xfrm>
        </p:grpSpPr>
        <p:grpSp>
          <p:nvGrpSpPr>
            <p:cNvPr id="40" name="组合 39">
              <a:extLst>
                <a:ext uri="{FF2B5EF4-FFF2-40B4-BE49-F238E27FC236}">
                  <a16:creationId xmlns:a16="http://schemas.microsoft.com/office/drawing/2014/main" id="{A4E9F655-75FC-4F93-A6FE-4CBACBA4F5DE}"/>
                </a:ext>
              </a:extLst>
            </p:cNvPr>
            <p:cNvGrpSpPr/>
            <p:nvPr/>
          </p:nvGrpSpPr>
          <p:grpSpPr>
            <a:xfrm>
              <a:off x="560491" y="964724"/>
              <a:ext cx="568409" cy="584201"/>
              <a:chOff x="345991" y="637886"/>
              <a:chExt cx="1136817" cy="1152646"/>
            </a:xfrm>
          </p:grpSpPr>
          <p:sp>
            <p:nvSpPr>
              <p:cNvPr id="42" name="PA_任意多边形 47">
                <a:extLst>
                  <a:ext uri="{FF2B5EF4-FFF2-40B4-BE49-F238E27FC236}">
                    <a16:creationId xmlns:a16="http://schemas.microsoft.com/office/drawing/2014/main" id="{C55F160F-A622-4EDB-AB1C-1DC10903E70E}"/>
                  </a:ext>
                </a:extLst>
              </p:cNvPr>
              <p:cNvSpPr>
                <a:spLocks/>
              </p:cNvSpPr>
              <p:nvPr>
                <p:custDataLst>
                  <p:tags r:id="rId8"/>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PA_任意多边形 51">
                <a:extLst>
                  <a:ext uri="{FF2B5EF4-FFF2-40B4-BE49-F238E27FC236}">
                    <a16:creationId xmlns:a16="http://schemas.microsoft.com/office/drawing/2014/main" id="{E0273DF7-4CF1-47A6-BB02-0B200448EA65}"/>
                  </a:ext>
                </a:extLst>
              </p:cNvPr>
              <p:cNvSpPr>
                <a:spLocks/>
              </p:cNvSpPr>
              <p:nvPr>
                <p:custDataLst>
                  <p:tags r:id="rId9"/>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63">
                <a:extLst>
                  <a:ext uri="{FF2B5EF4-FFF2-40B4-BE49-F238E27FC236}">
                    <a16:creationId xmlns:a16="http://schemas.microsoft.com/office/drawing/2014/main" id="{BEC06FF6-A573-44E5-B83F-7E330C1A9E83}"/>
                  </a:ext>
                </a:extLst>
              </p:cNvPr>
              <p:cNvSpPr>
                <a:spLocks/>
              </p:cNvSpPr>
              <p:nvPr>
                <p:custDataLst>
                  <p:tags r:id="rId10"/>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53">
                <a:extLst>
                  <a:ext uri="{FF2B5EF4-FFF2-40B4-BE49-F238E27FC236}">
                    <a16:creationId xmlns:a16="http://schemas.microsoft.com/office/drawing/2014/main" id="{D79FFF43-938A-4A97-90B5-B45D5A9FC951}"/>
                  </a:ext>
                </a:extLst>
              </p:cNvPr>
              <p:cNvSpPr>
                <a:spLocks/>
              </p:cNvSpPr>
              <p:nvPr>
                <p:custDataLst>
                  <p:tags r:id="rId11"/>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5">
                <a:extLst>
                  <a:ext uri="{FF2B5EF4-FFF2-40B4-BE49-F238E27FC236}">
                    <a16:creationId xmlns:a16="http://schemas.microsoft.com/office/drawing/2014/main" id="{26180D55-811A-495E-97A7-0904C0430143}"/>
                  </a:ext>
                </a:extLst>
              </p:cNvPr>
              <p:cNvSpPr>
                <a:spLocks/>
              </p:cNvSpPr>
              <p:nvPr>
                <p:custDataLst>
                  <p:tags r:id="rId12"/>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6">
                <a:extLst>
                  <a:ext uri="{FF2B5EF4-FFF2-40B4-BE49-F238E27FC236}">
                    <a16:creationId xmlns:a16="http://schemas.microsoft.com/office/drawing/2014/main" id="{3B2AA1C0-7FB7-4811-8894-8696A8C5B01A}"/>
                  </a:ext>
                </a:extLst>
              </p:cNvPr>
              <p:cNvSpPr>
                <a:spLocks/>
              </p:cNvSpPr>
              <p:nvPr>
                <p:custDataLst>
                  <p:tags r:id="rId13"/>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8">
                <a:extLst>
                  <a:ext uri="{FF2B5EF4-FFF2-40B4-BE49-F238E27FC236}">
                    <a16:creationId xmlns:a16="http://schemas.microsoft.com/office/drawing/2014/main" id="{56B924A9-05CD-40E0-94A0-589EC392E6FB}"/>
                  </a:ext>
                </a:extLst>
              </p:cNvPr>
              <p:cNvSpPr>
                <a:spLocks/>
              </p:cNvSpPr>
              <p:nvPr>
                <p:custDataLst>
                  <p:tags r:id="rId14"/>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9">
                <a:extLst>
                  <a:ext uri="{FF2B5EF4-FFF2-40B4-BE49-F238E27FC236}">
                    <a16:creationId xmlns:a16="http://schemas.microsoft.com/office/drawing/2014/main" id="{4F51CD99-AC3C-4E33-92EB-94F05E911965}"/>
                  </a:ext>
                </a:extLst>
              </p:cNvPr>
              <p:cNvSpPr>
                <a:spLocks/>
              </p:cNvSpPr>
              <p:nvPr>
                <p:custDataLst>
                  <p:tags r:id="rId15"/>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0" name="PA_组合 27">
                <a:extLst>
                  <a:ext uri="{FF2B5EF4-FFF2-40B4-BE49-F238E27FC236}">
                    <a16:creationId xmlns:a16="http://schemas.microsoft.com/office/drawing/2014/main" id="{61E6A49A-0172-4A16-A42D-E632FCACBC38}"/>
                  </a:ext>
                </a:extLst>
              </p:cNvPr>
              <p:cNvGrpSpPr>
                <a:grpSpLocks/>
              </p:cNvGrpSpPr>
              <p:nvPr>
                <p:custDataLst>
                  <p:tags r:id="rId16"/>
                </p:custDataLst>
              </p:nvPr>
            </p:nvGrpSpPr>
            <p:grpSpPr bwMode="auto">
              <a:xfrm>
                <a:off x="345991" y="1081008"/>
                <a:ext cx="337560" cy="326313"/>
                <a:chOff x="0" y="0"/>
                <a:chExt cx="1375837" cy="1380067"/>
              </a:xfrm>
            </p:grpSpPr>
            <p:grpSp>
              <p:nvGrpSpPr>
                <p:cNvPr id="51" name="组合 25">
                  <a:extLst>
                    <a:ext uri="{FF2B5EF4-FFF2-40B4-BE49-F238E27FC236}">
                      <a16:creationId xmlns:a16="http://schemas.microsoft.com/office/drawing/2014/main" id="{D5CCC4AA-23A9-4D35-B268-1F7B17375769}"/>
                    </a:ext>
                  </a:extLst>
                </p:cNvPr>
                <p:cNvGrpSpPr>
                  <a:grpSpLocks/>
                </p:cNvGrpSpPr>
                <p:nvPr/>
              </p:nvGrpSpPr>
              <p:grpSpPr bwMode="auto">
                <a:xfrm>
                  <a:off x="0" y="0"/>
                  <a:ext cx="1375837" cy="1380067"/>
                  <a:chOff x="0" y="0"/>
                  <a:chExt cx="1375837" cy="1380067"/>
                </a:xfrm>
              </p:grpSpPr>
              <p:sp>
                <p:nvSpPr>
                  <p:cNvPr id="53" name="矩形 11">
                    <a:extLst>
                      <a:ext uri="{FF2B5EF4-FFF2-40B4-BE49-F238E27FC236}">
                        <a16:creationId xmlns:a16="http://schemas.microsoft.com/office/drawing/2014/main" id="{6EC4D081-2826-4FBE-8FCB-6707BC7D51F6}"/>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矩形 12">
                    <a:extLst>
                      <a:ext uri="{FF2B5EF4-FFF2-40B4-BE49-F238E27FC236}">
                        <a16:creationId xmlns:a16="http://schemas.microsoft.com/office/drawing/2014/main" id="{F31C5AF3-D381-4170-BBAD-31FF9856951F}"/>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3">
                    <a:extLst>
                      <a:ext uri="{FF2B5EF4-FFF2-40B4-BE49-F238E27FC236}">
                        <a16:creationId xmlns:a16="http://schemas.microsoft.com/office/drawing/2014/main" id="{AA61A729-55E5-489D-B1E3-ACF27EB8A8FD}"/>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任意多边形 18">
                    <a:extLst>
                      <a:ext uri="{FF2B5EF4-FFF2-40B4-BE49-F238E27FC236}">
                        <a16:creationId xmlns:a16="http://schemas.microsoft.com/office/drawing/2014/main" id="{05E19613-EFB4-48C9-A4E1-13BDBF4C1659}"/>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任意多边形 21">
                    <a:extLst>
                      <a:ext uri="{FF2B5EF4-FFF2-40B4-BE49-F238E27FC236}">
                        <a16:creationId xmlns:a16="http://schemas.microsoft.com/office/drawing/2014/main" id="{BF3B61E3-D85C-4023-AB22-EC6A93DCD57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椭圆 22">
                    <a:extLst>
                      <a:ext uri="{FF2B5EF4-FFF2-40B4-BE49-F238E27FC236}">
                        <a16:creationId xmlns:a16="http://schemas.microsoft.com/office/drawing/2014/main" id="{8F911F90-9D0D-4200-B8EB-4B0099310AA9}"/>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矩形 23">
                    <a:extLst>
                      <a:ext uri="{FF2B5EF4-FFF2-40B4-BE49-F238E27FC236}">
                        <a16:creationId xmlns:a16="http://schemas.microsoft.com/office/drawing/2014/main" id="{1E0F74E9-9A55-44E0-AA01-338318313714}"/>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2" name="椭圆 26">
                  <a:extLst>
                    <a:ext uri="{FF2B5EF4-FFF2-40B4-BE49-F238E27FC236}">
                      <a16:creationId xmlns:a16="http://schemas.microsoft.com/office/drawing/2014/main" id="{3C0E18D9-FC08-4CF1-BA74-053AB588864F}"/>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41" name="文本框 40">
              <a:extLst>
                <a:ext uri="{FF2B5EF4-FFF2-40B4-BE49-F238E27FC236}">
                  <a16:creationId xmlns:a16="http://schemas.microsoft.com/office/drawing/2014/main" id="{BF7752CD-9AB8-426D-8BD7-D898D0D99F4A}"/>
                </a:ext>
              </a:extLst>
            </p:cNvPr>
            <p:cNvSpPr txBox="1"/>
            <p:nvPr/>
          </p:nvSpPr>
          <p:spPr>
            <a:xfrm>
              <a:off x="1150142" y="1009663"/>
              <a:ext cx="9986238" cy="461665"/>
            </a:xfrm>
            <a:prstGeom prst="rect">
              <a:avLst/>
            </a:prstGeom>
            <a:noFill/>
          </p:spPr>
          <p:txBody>
            <a:bodyPr wrap="square" rtlCol="0">
              <a:spAutoFit/>
            </a:bodyPr>
            <a:lstStyle/>
            <a:p>
              <a:r>
                <a:rPr lang="zh-CN" altLang="en-US" sz="2400" dirty="0">
                  <a:latin typeface="+mn-ea"/>
                </a:rPr>
                <a:t>构件图中使用最多的是依赖和实现关系。</a:t>
              </a:r>
            </a:p>
          </p:txBody>
        </p:sp>
      </p:grpSp>
      <p:sp>
        <p:nvSpPr>
          <p:cNvPr id="60" name="PA_文本框 68">
            <a:extLst>
              <a:ext uri="{FF2B5EF4-FFF2-40B4-BE49-F238E27FC236}">
                <a16:creationId xmlns:a16="http://schemas.microsoft.com/office/drawing/2014/main" id="{46DCA044-E6FC-4029-A580-D3CC1C32D95A}"/>
              </a:ext>
            </a:extLst>
          </p:cNvPr>
          <p:cNvSpPr>
            <a:spLocks noChangeArrowheads="1"/>
          </p:cNvSpPr>
          <p:nvPr>
            <p:custDataLst>
              <p:tags r:id="rId6"/>
            </p:custDataLst>
          </p:nvPr>
        </p:nvSpPr>
        <p:spPr bwMode="auto">
          <a:xfrm>
            <a:off x="577518" y="1829056"/>
            <a:ext cx="6853158"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依赖关系</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依赖关系是指组件依赖外部提供的服务（由组件到接口）。</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构件图中的依赖关系使用虚线箭头表示，如右图。</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1" name="PA_文本框 69">
            <a:extLst>
              <a:ext uri="{FF2B5EF4-FFF2-40B4-BE49-F238E27FC236}">
                <a16:creationId xmlns:a16="http://schemas.microsoft.com/office/drawing/2014/main" id="{25AA8775-C611-4266-A78C-0157C3A9FC6A}"/>
              </a:ext>
            </a:extLst>
          </p:cNvPr>
          <p:cNvSpPr>
            <a:spLocks noChangeArrowheads="1"/>
          </p:cNvSpPr>
          <p:nvPr>
            <p:custDataLst>
              <p:tags r:id="rId7"/>
            </p:custDataLst>
          </p:nvPr>
        </p:nvSpPr>
        <p:spPr bwMode="auto">
          <a:xfrm>
            <a:off x="627149" y="4110760"/>
            <a:ext cx="9264564"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实现关系</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实现关系是指组件向外提供的服务。实现关系使用实线表示，如下图所示。实现关系多用于组件和接口之间。组件可以实现接口。</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3" name="图片 2">
            <a:extLst>
              <a:ext uri="{FF2B5EF4-FFF2-40B4-BE49-F238E27FC236}">
                <a16:creationId xmlns:a16="http://schemas.microsoft.com/office/drawing/2014/main" id="{80EDF5F9-4F13-418F-8E69-E5FE7C0EE4B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30676" y="1188278"/>
            <a:ext cx="2461037" cy="2922482"/>
          </a:xfrm>
          <a:prstGeom prst="rect">
            <a:avLst/>
          </a:prstGeom>
        </p:spPr>
      </p:pic>
      <p:pic>
        <p:nvPicPr>
          <p:cNvPr id="5" name="图片 4">
            <a:extLst>
              <a:ext uri="{FF2B5EF4-FFF2-40B4-BE49-F238E27FC236}">
                <a16:creationId xmlns:a16="http://schemas.microsoft.com/office/drawing/2014/main" id="{24673F79-ABC3-4AF4-A005-361AC9E61B44}"/>
              </a:ext>
            </a:extLst>
          </p:cNvPr>
          <p:cNvPicPr>
            <a:picLocks noChangeAspect="1"/>
          </p:cNvPicPr>
          <p:nvPr/>
        </p:nvPicPr>
        <p:blipFill rotWithShape="1">
          <a:blip r:embed="rId20">
            <a:extLst>
              <a:ext uri="{28A0092B-C50C-407E-A947-70E740481C1C}">
                <a14:useLocalDpi xmlns:a14="http://schemas.microsoft.com/office/drawing/2010/main" val="0"/>
              </a:ext>
            </a:extLst>
          </a:blip>
          <a:srcRect t="16963" b="21708"/>
          <a:stretch/>
        </p:blipFill>
        <p:spPr>
          <a:xfrm>
            <a:off x="6393581" y="5067033"/>
            <a:ext cx="5171270" cy="1497001"/>
          </a:xfrm>
          <a:prstGeom prst="rect">
            <a:avLst/>
          </a:prstGeom>
        </p:spPr>
      </p:pic>
    </p:spTree>
    <p:extLst>
      <p:ext uri="{BB962C8B-B14F-4D97-AF65-F5344CB8AC3E}">
        <p14:creationId xmlns:p14="http://schemas.microsoft.com/office/powerpoint/2010/main" val="168218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5842"/>
                                        </p:tgtEl>
                                        <p:attrNameLst>
                                          <p:attrName>style.visibility</p:attrName>
                                        </p:attrNameLst>
                                      </p:cBhvr>
                                      <p:to>
                                        <p:strVal val="visible"/>
                                      </p:to>
                                    </p:set>
                                    <p:anim to="" calcmode="lin" valueType="num">
                                      <p:cBhvr>
                                        <p:cTn id="7" dur="700" fill="hold">
                                          <p:stCondLst>
                                            <p:cond delay="0"/>
                                          </p:stCondLst>
                                        </p:cTn>
                                        <p:tgtEl>
                                          <p:spTgt spid="35842"/>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5842"/>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5843"/>
                                        </p:tgtEl>
                                        <p:attrNameLst>
                                          <p:attrName>style.visibility</p:attrName>
                                        </p:attrNameLst>
                                      </p:cBhvr>
                                      <p:to>
                                        <p:strVal val="visible"/>
                                      </p:to>
                                    </p:set>
                                    <p:anim to="" calcmode="lin" valueType="num">
                                      <p:cBhvr>
                                        <p:cTn id="11" dur="700" fill="hold">
                                          <p:stCondLst>
                                            <p:cond delay="0"/>
                                          </p:stCondLst>
                                        </p:cTn>
                                        <p:tgtEl>
                                          <p:spTgt spid="35843"/>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5843"/>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5844"/>
                                        </p:tgtEl>
                                        <p:attrNameLst>
                                          <p:attrName>style.visibility</p:attrName>
                                        </p:attrNameLst>
                                      </p:cBhvr>
                                      <p:to>
                                        <p:strVal val="visible"/>
                                      </p:to>
                                    </p:set>
                                    <p:anim to="" calcmode="lin" valueType="num">
                                      <p:cBhvr>
                                        <p:cTn id="15" dur="700" fill="hold">
                                          <p:stCondLst>
                                            <p:cond delay="0"/>
                                          </p:stCondLst>
                                        </p:cTn>
                                        <p:tgtEl>
                                          <p:spTgt spid="35844"/>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5844"/>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5845"/>
                                        </p:tgtEl>
                                        <p:attrNameLst>
                                          <p:attrName>style.visibility</p:attrName>
                                        </p:attrNameLst>
                                      </p:cBhvr>
                                      <p:to>
                                        <p:strVal val="visible"/>
                                      </p:to>
                                    </p:set>
                                    <p:anim to="" calcmode="lin" valueType="num">
                                      <p:cBhvr>
                                        <p:cTn id="19" dur="700" fill="hold">
                                          <p:stCondLst>
                                            <p:cond delay="0"/>
                                          </p:stCondLst>
                                        </p:cTn>
                                        <p:tgtEl>
                                          <p:spTgt spid="35845"/>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5845"/>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5846"/>
                                        </p:tgtEl>
                                        <p:attrNameLst>
                                          <p:attrName>style.visibility</p:attrName>
                                        </p:attrNameLst>
                                      </p:cBhvr>
                                      <p:to>
                                        <p:strVal val="visible"/>
                                      </p:to>
                                    </p:set>
                                    <p:anim to="" calcmode="lin" valueType="num">
                                      <p:cBhvr>
                                        <p:cTn id="23" dur="700" fill="hold">
                                          <p:stCondLst>
                                            <p:cond delay="0"/>
                                          </p:stCondLst>
                                        </p:cTn>
                                        <p:tgtEl>
                                          <p:spTgt spid="35846"/>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5846"/>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700"/>
                                        <p:tgtEl>
                                          <p:spTgt spid="39"/>
                                        </p:tgtEl>
                                      </p:cBhvr>
                                    </p:animEffect>
                                  </p:childTnLst>
                                </p:cTn>
                              </p:par>
                              <p:par>
                                <p:cTn id="28" presetID="0" presetClass="entr" presetSubtype="0" fill="hold" grpId="0" nodeType="withEffect">
                                  <p:stCondLst>
                                    <p:cond delay="0"/>
                                  </p:stCondLst>
                                  <p:iterate type="lt">
                                    <p:tmPct val="10000"/>
                                  </p:iterate>
                                  <p:childTnLst>
                                    <p:set>
                                      <p:cBhvr>
                                        <p:cTn id="29" dur="700" fill="hold">
                                          <p:stCondLst>
                                            <p:cond delay="0"/>
                                          </p:stCondLst>
                                        </p:cTn>
                                        <p:tgtEl>
                                          <p:spTgt spid="60"/>
                                        </p:tgtEl>
                                        <p:attrNameLst>
                                          <p:attrName>style.visibility</p:attrName>
                                        </p:attrNameLst>
                                      </p:cBhvr>
                                      <p:to>
                                        <p:strVal val="visible"/>
                                      </p:to>
                                    </p:set>
                                    <p:anim to="" calcmode="lin" valueType="num">
                                      <p:cBhvr>
                                        <p:cTn id="30" dur="700" fill="hold">
                                          <p:stCondLst>
                                            <p:cond delay="0"/>
                                          </p:stCondLst>
                                        </p:cTn>
                                        <p:tgtEl>
                                          <p:spTgt spid="60"/>
                                        </p:tgtEl>
                                        <p:attrNameLst>
                                          <p:attrName>ppt_x</p:attrName>
                                        </p:attrNameLst>
                                      </p:cBhvr>
                                      <p:tavLst>
                                        <p:tav tm="0" fmla="#ppt_x-#ppt_w*((1.5-1.5*$)^3-(1.5-1.5*$)^2)">
                                          <p:val>
                                            <p:strVal val="0"/>
                                          </p:val>
                                        </p:tav>
                                        <p:tav tm="100000">
                                          <p:val>
                                            <p:strVal val="1"/>
                                          </p:val>
                                        </p:tav>
                                      </p:tavLst>
                                    </p:anim>
                                    <p:animEffect filter="fade">
                                      <p:cBhvr>
                                        <p:cTn id="31" dur="700">
                                          <p:stCondLst>
                                            <p:cond delay="0"/>
                                          </p:stCondLst>
                                        </p:cTn>
                                        <p:tgtEl>
                                          <p:spTgt spid="60"/>
                                        </p:tgtEl>
                                      </p:cBhvr>
                                    </p:animEffect>
                                  </p:childTnLst>
                                </p:cTn>
                              </p:par>
                              <p:par>
                                <p:cTn id="32" presetID="0" presetClass="entr" presetSubtype="0" fill="hold" grpId="0" nodeType="withEffect">
                                  <p:stCondLst>
                                    <p:cond delay="0"/>
                                  </p:stCondLst>
                                  <p:iterate type="lt">
                                    <p:tmPct val="10000"/>
                                  </p:iterate>
                                  <p:childTnLst>
                                    <p:set>
                                      <p:cBhvr>
                                        <p:cTn id="33" dur="700" fill="hold">
                                          <p:stCondLst>
                                            <p:cond delay="0"/>
                                          </p:stCondLst>
                                        </p:cTn>
                                        <p:tgtEl>
                                          <p:spTgt spid="61"/>
                                        </p:tgtEl>
                                        <p:attrNameLst>
                                          <p:attrName>style.visibility</p:attrName>
                                        </p:attrNameLst>
                                      </p:cBhvr>
                                      <p:to>
                                        <p:strVal val="visible"/>
                                      </p:to>
                                    </p:set>
                                    <p:anim to="" calcmode="lin" valueType="num">
                                      <p:cBhvr>
                                        <p:cTn id="34" dur="700" fill="hold">
                                          <p:stCondLst>
                                            <p:cond delay="0"/>
                                          </p:stCondLst>
                                        </p:cTn>
                                        <p:tgtEl>
                                          <p:spTgt spid="61"/>
                                        </p:tgtEl>
                                        <p:attrNameLst>
                                          <p:attrName>ppt_x</p:attrName>
                                        </p:attrNameLst>
                                      </p:cBhvr>
                                      <p:tavLst>
                                        <p:tav tm="0" fmla="#ppt_x-#ppt_w*((1.5-1.5*$)^3-(1.5-1.5*$)^2)">
                                          <p:val>
                                            <p:strVal val="0"/>
                                          </p:val>
                                        </p:tav>
                                        <p:tav tm="100000">
                                          <p:val>
                                            <p:strVal val="1"/>
                                          </p:val>
                                        </p:tav>
                                      </p:tavLst>
                                    </p:anim>
                                    <p:animEffect filter="fade">
                                      <p:cBhvr>
                                        <p:cTn id="35" dur="700">
                                          <p:stCondLst>
                                            <p:cond delay="0"/>
                                          </p:stCondLst>
                                        </p:cTn>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4" grpId="0" animBg="1"/>
      <p:bldP spid="35845" grpId="0" animBg="1"/>
      <p:bldP spid="35846" grpId="0"/>
      <p:bldP spid="60"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31746" name="PA_矩形 1">
            <a:extLst>
              <a:ext uri="{FF2B5EF4-FFF2-40B4-BE49-F238E27FC236}">
                <a16:creationId xmlns:a16="http://schemas.microsoft.com/office/drawing/2014/main" id="{C6DC8783-1A75-47F1-95A9-65010D69C590}"/>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a:extLst>
              <a:ext uri="{FF2B5EF4-FFF2-40B4-BE49-F238E27FC236}">
                <a16:creationId xmlns:a16="http://schemas.microsoft.com/office/drawing/2014/main" id="{4633A252-69C0-4018-8A5E-EAB386CBABEA}"/>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a:extLst>
              <a:ext uri="{FF2B5EF4-FFF2-40B4-BE49-F238E27FC236}">
                <a16:creationId xmlns:a16="http://schemas.microsoft.com/office/drawing/2014/main" id="{E0EC82FF-8C65-4469-BD67-7E3EE86129C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a:extLst>
              <a:ext uri="{FF2B5EF4-FFF2-40B4-BE49-F238E27FC236}">
                <a16:creationId xmlns:a16="http://schemas.microsoft.com/office/drawing/2014/main" id="{6C30C404-78E4-41DD-8E22-D4DD133B749B}"/>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a:extLst>
              <a:ext uri="{FF2B5EF4-FFF2-40B4-BE49-F238E27FC236}">
                <a16:creationId xmlns:a16="http://schemas.microsoft.com/office/drawing/2014/main" id="{5472AF69-319D-4921-8C58-056845AF1ECA}"/>
              </a:ext>
            </a:extLst>
          </p:cNvPr>
          <p:cNvSpPr>
            <a:spLocks noChangeArrowheads="1"/>
          </p:cNvSpPr>
          <p:nvPr>
            <p:custDataLst>
              <p:tags r:id="rId5"/>
            </p:custDataLst>
          </p:nvPr>
        </p:nvSpPr>
        <p:spPr bwMode="auto">
          <a:xfrm>
            <a:off x="2483969" y="76200"/>
            <a:ext cx="3183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dirty="0">
                <a:solidFill>
                  <a:srgbClr val="000000"/>
                </a:solidFill>
                <a:latin typeface="微软雅黑" panose="020B0503020204020204" pitchFamily="34" charset="-122"/>
                <a:sym typeface="微软雅黑" panose="020B0503020204020204" pitchFamily="34" charset="-122"/>
              </a:rPr>
              <a:t>组件</a:t>
            </a:r>
            <a:r>
              <a:rPr lang="en-US" altLang="zh-CN" dirty="0">
                <a:solidFill>
                  <a:srgbClr val="000000"/>
                </a:solidFill>
                <a:latin typeface="微软雅黑" panose="020B0503020204020204" pitchFamily="34" charset="-122"/>
                <a:sym typeface="微软雅黑" panose="020B0503020204020204" pitchFamily="34" charset="-122"/>
              </a:rPr>
              <a:t>(Component)</a:t>
            </a:r>
            <a:endParaRPr lang="zh-CN" altLang="en-US" dirty="0">
              <a:solidFill>
                <a:srgbClr val="000000"/>
              </a:solidFill>
              <a:latin typeface="微软雅黑" panose="020B0503020204020204" pitchFamily="34" charset="-122"/>
              <a:sym typeface="微软雅黑" panose="020B0503020204020204" pitchFamily="34" charset="-122"/>
            </a:endParaRPr>
          </a:p>
        </p:txBody>
      </p:sp>
      <p:grpSp>
        <p:nvGrpSpPr>
          <p:cNvPr id="64" name="组合 63">
            <a:extLst>
              <a:ext uri="{FF2B5EF4-FFF2-40B4-BE49-F238E27FC236}">
                <a16:creationId xmlns:a16="http://schemas.microsoft.com/office/drawing/2014/main" id="{2B433433-5827-4FDA-B017-651289324AC8}"/>
              </a:ext>
            </a:extLst>
          </p:cNvPr>
          <p:cNvGrpSpPr/>
          <p:nvPr/>
        </p:nvGrpSpPr>
        <p:grpSpPr>
          <a:xfrm>
            <a:off x="291619" y="770963"/>
            <a:ext cx="10752470" cy="584201"/>
            <a:chOff x="560491" y="964724"/>
            <a:chExt cx="10575889" cy="584201"/>
          </a:xfrm>
        </p:grpSpPr>
        <p:grpSp>
          <p:nvGrpSpPr>
            <p:cNvPr id="65" name="组合 64">
              <a:extLst>
                <a:ext uri="{FF2B5EF4-FFF2-40B4-BE49-F238E27FC236}">
                  <a16:creationId xmlns:a16="http://schemas.microsoft.com/office/drawing/2014/main" id="{85A0D149-CD6F-491D-A0E6-BEB7BEDD4BBB}"/>
                </a:ext>
              </a:extLst>
            </p:cNvPr>
            <p:cNvGrpSpPr/>
            <p:nvPr/>
          </p:nvGrpSpPr>
          <p:grpSpPr>
            <a:xfrm>
              <a:off x="560491" y="964724"/>
              <a:ext cx="568409" cy="584201"/>
              <a:chOff x="345991" y="637886"/>
              <a:chExt cx="1136817" cy="1152646"/>
            </a:xfrm>
          </p:grpSpPr>
          <p:sp>
            <p:nvSpPr>
              <p:cNvPr id="67" name="PA_任意多边形 47">
                <a:extLst>
                  <a:ext uri="{FF2B5EF4-FFF2-40B4-BE49-F238E27FC236}">
                    <a16:creationId xmlns:a16="http://schemas.microsoft.com/office/drawing/2014/main" id="{7CE6D7CA-24DE-4912-9864-20A982F6E6CD}"/>
                  </a:ext>
                </a:extLst>
              </p:cNvPr>
              <p:cNvSpPr>
                <a:spLocks/>
              </p:cNvSpPr>
              <p:nvPr>
                <p:custDataLst>
                  <p:tags r:id="rId1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51">
                <a:extLst>
                  <a:ext uri="{FF2B5EF4-FFF2-40B4-BE49-F238E27FC236}">
                    <a16:creationId xmlns:a16="http://schemas.microsoft.com/office/drawing/2014/main" id="{153125AA-2A8F-4139-A6D7-F2640E996AB7}"/>
                  </a:ext>
                </a:extLst>
              </p:cNvPr>
              <p:cNvSpPr>
                <a:spLocks/>
              </p:cNvSpPr>
              <p:nvPr>
                <p:custDataLst>
                  <p:tags r:id="rId1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63">
                <a:extLst>
                  <a:ext uri="{FF2B5EF4-FFF2-40B4-BE49-F238E27FC236}">
                    <a16:creationId xmlns:a16="http://schemas.microsoft.com/office/drawing/2014/main" id="{21BF7168-A92C-4E7E-BC49-5104786D5EB6}"/>
                  </a:ext>
                </a:extLst>
              </p:cNvPr>
              <p:cNvSpPr>
                <a:spLocks/>
              </p:cNvSpPr>
              <p:nvPr>
                <p:custDataLst>
                  <p:tags r:id="rId1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任意多边形 53">
                <a:extLst>
                  <a:ext uri="{FF2B5EF4-FFF2-40B4-BE49-F238E27FC236}">
                    <a16:creationId xmlns:a16="http://schemas.microsoft.com/office/drawing/2014/main" id="{49F6B8A9-88CB-47A2-8DC7-78B4DCDFE71D}"/>
                  </a:ext>
                </a:extLst>
              </p:cNvPr>
              <p:cNvSpPr>
                <a:spLocks/>
              </p:cNvSpPr>
              <p:nvPr>
                <p:custDataLst>
                  <p:tags r:id="rId1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PA_任意多边形 55">
                <a:extLst>
                  <a:ext uri="{FF2B5EF4-FFF2-40B4-BE49-F238E27FC236}">
                    <a16:creationId xmlns:a16="http://schemas.microsoft.com/office/drawing/2014/main" id="{FC03C57A-6834-4A37-9ABF-0C4D451E41C9}"/>
                  </a:ext>
                </a:extLst>
              </p:cNvPr>
              <p:cNvSpPr>
                <a:spLocks/>
              </p:cNvSpPr>
              <p:nvPr>
                <p:custDataLst>
                  <p:tags r:id="rId2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PA_任意多边形 56">
                <a:extLst>
                  <a:ext uri="{FF2B5EF4-FFF2-40B4-BE49-F238E27FC236}">
                    <a16:creationId xmlns:a16="http://schemas.microsoft.com/office/drawing/2014/main" id="{73C1887D-5C57-4848-A551-450187D010E0}"/>
                  </a:ext>
                </a:extLst>
              </p:cNvPr>
              <p:cNvSpPr>
                <a:spLocks/>
              </p:cNvSpPr>
              <p:nvPr>
                <p:custDataLst>
                  <p:tags r:id="rId2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PA_任意多边形 58">
                <a:extLst>
                  <a:ext uri="{FF2B5EF4-FFF2-40B4-BE49-F238E27FC236}">
                    <a16:creationId xmlns:a16="http://schemas.microsoft.com/office/drawing/2014/main" id="{186FDED9-D787-4300-8E18-6F8216A95C46}"/>
                  </a:ext>
                </a:extLst>
              </p:cNvPr>
              <p:cNvSpPr>
                <a:spLocks/>
              </p:cNvSpPr>
              <p:nvPr>
                <p:custDataLst>
                  <p:tags r:id="rId2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PA_任意多边形 59">
                <a:extLst>
                  <a:ext uri="{FF2B5EF4-FFF2-40B4-BE49-F238E27FC236}">
                    <a16:creationId xmlns:a16="http://schemas.microsoft.com/office/drawing/2014/main" id="{4B5828AB-4BA3-4172-8E55-7509E81154B0}"/>
                  </a:ext>
                </a:extLst>
              </p:cNvPr>
              <p:cNvSpPr>
                <a:spLocks/>
              </p:cNvSpPr>
              <p:nvPr>
                <p:custDataLst>
                  <p:tags r:id="rId2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 name="PA_组合 27">
                <a:extLst>
                  <a:ext uri="{FF2B5EF4-FFF2-40B4-BE49-F238E27FC236}">
                    <a16:creationId xmlns:a16="http://schemas.microsoft.com/office/drawing/2014/main" id="{95A83C01-5F60-45ED-B182-19DDE44DF56C}"/>
                  </a:ext>
                </a:extLst>
              </p:cNvPr>
              <p:cNvGrpSpPr>
                <a:grpSpLocks/>
              </p:cNvGrpSpPr>
              <p:nvPr>
                <p:custDataLst>
                  <p:tags r:id="rId24"/>
                </p:custDataLst>
              </p:nvPr>
            </p:nvGrpSpPr>
            <p:grpSpPr bwMode="auto">
              <a:xfrm>
                <a:off x="345991" y="1081008"/>
                <a:ext cx="337560" cy="326313"/>
                <a:chOff x="0" y="0"/>
                <a:chExt cx="1375837" cy="1380067"/>
              </a:xfrm>
            </p:grpSpPr>
            <p:grpSp>
              <p:nvGrpSpPr>
                <p:cNvPr id="76" name="组合 25">
                  <a:extLst>
                    <a:ext uri="{FF2B5EF4-FFF2-40B4-BE49-F238E27FC236}">
                      <a16:creationId xmlns:a16="http://schemas.microsoft.com/office/drawing/2014/main" id="{8F7BBCE2-ECC5-4A0F-AD9B-871F393F9A34}"/>
                    </a:ext>
                  </a:extLst>
                </p:cNvPr>
                <p:cNvGrpSpPr>
                  <a:grpSpLocks/>
                </p:cNvGrpSpPr>
                <p:nvPr/>
              </p:nvGrpSpPr>
              <p:grpSpPr bwMode="auto">
                <a:xfrm>
                  <a:off x="0" y="0"/>
                  <a:ext cx="1375837" cy="1380067"/>
                  <a:chOff x="0" y="0"/>
                  <a:chExt cx="1375837" cy="1380067"/>
                </a:xfrm>
              </p:grpSpPr>
              <p:sp>
                <p:nvSpPr>
                  <p:cNvPr id="78" name="矩形 11">
                    <a:extLst>
                      <a:ext uri="{FF2B5EF4-FFF2-40B4-BE49-F238E27FC236}">
                        <a16:creationId xmlns:a16="http://schemas.microsoft.com/office/drawing/2014/main" id="{4895A59D-40B8-498C-8CD2-AD21F3551103}"/>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矩形 12">
                    <a:extLst>
                      <a:ext uri="{FF2B5EF4-FFF2-40B4-BE49-F238E27FC236}">
                        <a16:creationId xmlns:a16="http://schemas.microsoft.com/office/drawing/2014/main" id="{5914BF02-2C06-4E06-B438-05274C6F6D46}"/>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矩形 13">
                    <a:extLst>
                      <a:ext uri="{FF2B5EF4-FFF2-40B4-BE49-F238E27FC236}">
                        <a16:creationId xmlns:a16="http://schemas.microsoft.com/office/drawing/2014/main" id="{40A3BFD3-5324-4C6C-8A6C-1F6C24F8B12F}"/>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任意多边形 18">
                    <a:extLst>
                      <a:ext uri="{FF2B5EF4-FFF2-40B4-BE49-F238E27FC236}">
                        <a16:creationId xmlns:a16="http://schemas.microsoft.com/office/drawing/2014/main" id="{59515BCD-DB4F-4963-8AC9-32264295E84E}"/>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任意多边形 21">
                    <a:extLst>
                      <a:ext uri="{FF2B5EF4-FFF2-40B4-BE49-F238E27FC236}">
                        <a16:creationId xmlns:a16="http://schemas.microsoft.com/office/drawing/2014/main" id="{90B6ACCE-417B-4F4D-9B90-72AC87971FB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椭圆 22">
                    <a:extLst>
                      <a:ext uri="{FF2B5EF4-FFF2-40B4-BE49-F238E27FC236}">
                        <a16:creationId xmlns:a16="http://schemas.microsoft.com/office/drawing/2014/main" id="{351F794C-4A2F-4117-878D-362FA655CAF1}"/>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矩形 23">
                    <a:extLst>
                      <a:ext uri="{FF2B5EF4-FFF2-40B4-BE49-F238E27FC236}">
                        <a16:creationId xmlns:a16="http://schemas.microsoft.com/office/drawing/2014/main" id="{12974E9F-54BB-47BB-B5D2-913CAF90775B}"/>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7" name="椭圆 26">
                  <a:extLst>
                    <a:ext uri="{FF2B5EF4-FFF2-40B4-BE49-F238E27FC236}">
                      <a16:creationId xmlns:a16="http://schemas.microsoft.com/office/drawing/2014/main" id="{942879B0-8474-4B59-96F8-58FD221D7247}"/>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6" name="文本框 65">
              <a:extLst>
                <a:ext uri="{FF2B5EF4-FFF2-40B4-BE49-F238E27FC236}">
                  <a16:creationId xmlns:a16="http://schemas.microsoft.com/office/drawing/2014/main" id="{6BEE941A-EFF7-40AC-BAFF-DE91248CB730}"/>
                </a:ext>
              </a:extLst>
            </p:cNvPr>
            <p:cNvSpPr txBox="1"/>
            <p:nvPr/>
          </p:nvSpPr>
          <p:spPr>
            <a:xfrm>
              <a:off x="1150142" y="1009663"/>
              <a:ext cx="9986238" cy="523220"/>
            </a:xfrm>
            <a:prstGeom prst="rect">
              <a:avLst/>
            </a:prstGeom>
            <a:noFill/>
          </p:spPr>
          <p:txBody>
            <a:bodyPr wrap="square" rtlCol="0">
              <a:spAutoFit/>
            </a:bodyPr>
            <a:lstStyle/>
            <a:p>
              <a:r>
                <a:rPr lang="zh-CN" altLang="en-US" sz="2800" b="1" dirty="0">
                  <a:latin typeface="+mn-ea"/>
                </a:rPr>
                <a:t>组件的详细介绍</a:t>
              </a:r>
              <a:r>
                <a:rPr lang="en-US" altLang="zh-CN" b="1" dirty="0">
                  <a:latin typeface="+mn-ea"/>
                </a:rPr>
                <a:t>[2]</a:t>
              </a:r>
              <a:endParaRPr lang="zh-CN" altLang="en-US" sz="2800" b="1" dirty="0">
                <a:latin typeface="+mn-ea"/>
              </a:endParaRPr>
            </a:p>
          </p:txBody>
        </p:sp>
      </p:grpSp>
      <p:pic>
        <p:nvPicPr>
          <p:cNvPr id="7" name="图片 6">
            <a:extLst>
              <a:ext uri="{FF2B5EF4-FFF2-40B4-BE49-F238E27FC236}">
                <a16:creationId xmlns:a16="http://schemas.microsoft.com/office/drawing/2014/main" id="{4CB86DCE-A3D0-4BF9-A828-20E8524F17A0}"/>
              </a:ext>
            </a:extLst>
          </p:cNvPr>
          <p:cNvPicPr>
            <a:picLocks noChangeAspect="1"/>
          </p:cNvPicPr>
          <p:nvPr/>
        </p:nvPicPr>
        <p:blipFill rotWithShape="1">
          <a:blip r:embed="rId27">
            <a:extLst>
              <a:ext uri="{28A0092B-C50C-407E-A947-70E740481C1C}">
                <a14:useLocalDpi xmlns:a14="http://schemas.microsoft.com/office/drawing/2010/main" val="0"/>
              </a:ext>
            </a:extLst>
          </a:blip>
          <a:srcRect l="948" t="5079" r="3953" b="4151"/>
          <a:stretch/>
        </p:blipFill>
        <p:spPr>
          <a:xfrm>
            <a:off x="3826972" y="800872"/>
            <a:ext cx="8365028" cy="4128442"/>
          </a:xfrm>
          <a:prstGeom prst="rect">
            <a:avLst/>
          </a:prstGeom>
        </p:spPr>
      </p:pic>
      <p:sp>
        <p:nvSpPr>
          <p:cNvPr id="54" name="PA_椭圆 42">
            <a:extLst>
              <a:ext uri="{FF2B5EF4-FFF2-40B4-BE49-F238E27FC236}">
                <a16:creationId xmlns:a16="http://schemas.microsoft.com/office/drawing/2014/main" id="{CA18A4DE-FBED-4D9D-B7EE-DEDC194A1369}"/>
              </a:ext>
            </a:extLst>
          </p:cNvPr>
          <p:cNvSpPr>
            <a:spLocks noChangeArrowheads="1"/>
          </p:cNvSpPr>
          <p:nvPr>
            <p:custDataLst>
              <p:tags r:id="rId6"/>
            </p:custDataLst>
          </p:nvPr>
        </p:nvSpPr>
        <p:spPr bwMode="auto">
          <a:xfrm>
            <a:off x="149205" y="1645976"/>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椭圆 43">
            <a:extLst>
              <a:ext uri="{FF2B5EF4-FFF2-40B4-BE49-F238E27FC236}">
                <a16:creationId xmlns:a16="http://schemas.microsoft.com/office/drawing/2014/main" id="{79BA91F5-BAA7-45D0-B38C-7191C8ACBA91}"/>
              </a:ext>
            </a:extLst>
          </p:cNvPr>
          <p:cNvSpPr>
            <a:spLocks noChangeArrowheads="1"/>
          </p:cNvSpPr>
          <p:nvPr>
            <p:custDataLst>
              <p:tags r:id="rId7"/>
            </p:custDataLst>
          </p:nvPr>
        </p:nvSpPr>
        <p:spPr bwMode="auto">
          <a:xfrm>
            <a:off x="146371" y="2808291"/>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PA_椭圆 44">
            <a:extLst>
              <a:ext uri="{FF2B5EF4-FFF2-40B4-BE49-F238E27FC236}">
                <a16:creationId xmlns:a16="http://schemas.microsoft.com/office/drawing/2014/main" id="{2E4AABB1-582E-427C-AA1D-DC9AAA9EAD2F}"/>
              </a:ext>
            </a:extLst>
          </p:cNvPr>
          <p:cNvSpPr>
            <a:spLocks noChangeArrowheads="1"/>
          </p:cNvSpPr>
          <p:nvPr>
            <p:custDataLst>
              <p:tags r:id="rId8"/>
            </p:custDataLst>
          </p:nvPr>
        </p:nvSpPr>
        <p:spPr bwMode="auto">
          <a:xfrm>
            <a:off x="146371" y="4159387"/>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PA_文本框 47">
            <a:extLst>
              <a:ext uri="{FF2B5EF4-FFF2-40B4-BE49-F238E27FC236}">
                <a16:creationId xmlns:a16="http://schemas.microsoft.com/office/drawing/2014/main" id="{260F1C06-0C6A-465E-936E-F73AE10BC5E4}"/>
              </a:ext>
            </a:extLst>
          </p:cNvPr>
          <p:cNvSpPr>
            <a:spLocks noChangeArrowheads="1"/>
          </p:cNvSpPr>
          <p:nvPr>
            <p:custDataLst>
              <p:tags r:id="rId9"/>
            </p:custDataLst>
          </p:nvPr>
        </p:nvSpPr>
        <p:spPr bwMode="auto">
          <a:xfrm>
            <a:off x="576687" y="1677794"/>
            <a:ext cx="308782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接口</a:t>
            </a:r>
            <a:r>
              <a:rPr kumimoji="0" lang="en-US" altLang="zh-CN" sz="20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(interface</a:t>
            </a:r>
            <a:r>
              <a:rPr lang="en-US" altLang="zh-CN" sz="2000" b="1" dirty="0">
                <a:solidFill>
                  <a:srgbClr val="F8B193"/>
                </a:solidFill>
              </a:rPr>
              <a:t>)</a:t>
            </a:r>
            <a:r>
              <a:rPr lang="zh-CN" altLang="en-US" sz="2000" b="1" dirty="0">
                <a:solidFill>
                  <a:srgbClr val="F8B193"/>
                </a:solidFill>
              </a:rPr>
              <a:t>是一组操作的集合，它指明了由类或构件所提供的服务。</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2" name="PA_文本框 48">
            <a:extLst>
              <a:ext uri="{FF2B5EF4-FFF2-40B4-BE49-F238E27FC236}">
                <a16:creationId xmlns:a16="http://schemas.microsoft.com/office/drawing/2014/main" id="{7E23E4B1-2512-4A9F-91D3-6F1D0F187BBA}"/>
              </a:ext>
            </a:extLst>
          </p:cNvPr>
          <p:cNvSpPr>
            <a:spLocks noChangeArrowheads="1"/>
          </p:cNvSpPr>
          <p:nvPr>
            <p:custDataLst>
              <p:tags r:id="rId10"/>
            </p:custDataLst>
          </p:nvPr>
        </p:nvSpPr>
        <p:spPr bwMode="auto">
          <a:xfrm>
            <a:off x="596881" y="2721114"/>
            <a:ext cx="30676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端口</a:t>
            </a:r>
            <a:r>
              <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(port</a:t>
            </a:r>
            <a:r>
              <a:rPr lang="en-US" altLang="zh-CN" sz="2000" b="1" dirty="0">
                <a:solidFill>
                  <a:srgbClr val="F67280"/>
                </a:solidFill>
              </a:rPr>
              <a:t>)</a:t>
            </a:r>
            <a:r>
              <a:rPr lang="zh-CN" altLang="en-US" sz="2000" b="1" dirty="0">
                <a:solidFill>
                  <a:srgbClr val="F67280"/>
                </a:solidFill>
              </a:rPr>
              <a:t>是被封装的构件的构件的特定窗口，遵循指定接口的构件通过它来收发消息</a:t>
            </a:r>
            <a:r>
              <a:rPr kumimoji="0" lang="zh-CN" altLang="en-US"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12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3" name="PA_文本框 49">
            <a:extLst>
              <a:ext uri="{FF2B5EF4-FFF2-40B4-BE49-F238E27FC236}">
                <a16:creationId xmlns:a16="http://schemas.microsoft.com/office/drawing/2014/main" id="{D0AFB056-F568-4663-9ED5-335C47C384B0}"/>
              </a:ext>
            </a:extLst>
          </p:cNvPr>
          <p:cNvSpPr>
            <a:spLocks noChangeArrowheads="1"/>
          </p:cNvSpPr>
          <p:nvPr>
            <p:custDataLst>
              <p:tags r:id="rId11"/>
            </p:custDataLst>
          </p:nvPr>
        </p:nvSpPr>
        <p:spPr bwMode="auto">
          <a:xfrm>
            <a:off x="657535" y="4072210"/>
            <a:ext cx="30041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部件</a:t>
            </a:r>
            <a:r>
              <a:rPr kumimoji="0" lang="en-US" altLang="zh-CN"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(part</a:t>
            </a:r>
            <a:r>
              <a:rPr lang="en-US" altLang="zh-CN" sz="2000" b="1" dirty="0">
                <a:solidFill>
                  <a:srgbClr val="C06C84"/>
                </a:solidFill>
              </a:rPr>
              <a:t>)</a:t>
            </a:r>
            <a:r>
              <a:rPr lang="zh-CN" altLang="en-US" sz="2000" b="1" dirty="0">
                <a:solidFill>
                  <a:srgbClr val="C06C84"/>
                </a:solidFill>
              </a:rPr>
              <a:t>是对角色的描述，该角色组成构件的局部实现。</a:t>
            </a:r>
            <a:endParaRPr kumimoji="0" lang="en-US" altLang="zh-CN" sz="12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5" name="PA_椭圆 45">
            <a:extLst>
              <a:ext uri="{FF2B5EF4-FFF2-40B4-BE49-F238E27FC236}">
                <a16:creationId xmlns:a16="http://schemas.microsoft.com/office/drawing/2014/main" id="{410F8B80-490C-410A-B082-9DAC831888E0}"/>
              </a:ext>
            </a:extLst>
          </p:cNvPr>
          <p:cNvSpPr>
            <a:spLocks noChangeArrowheads="1"/>
          </p:cNvSpPr>
          <p:nvPr>
            <p:custDataLst>
              <p:tags r:id="rId12"/>
            </p:custDataLst>
          </p:nvPr>
        </p:nvSpPr>
        <p:spPr bwMode="auto">
          <a:xfrm>
            <a:off x="148175" y="5371106"/>
            <a:ext cx="445871" cy="456843"/>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6" name="PA_文本框 50">
            <a:extLst>
              <a:ext uri="{FF2B5EF4-FFF2-40B4-BE49-F238E27FC236}">
                <a16:creationId xmlns:a16="http://schemas.microsoft.com/office/drawing/2014/main" id="{993E94C9-E8A2-413B-A349-A6160E59432D}"/>
              </a:ext>
            </a:extLst>
          </p:cNvPr>
          <p:cNvSpPr>
            <a:spLocks noChangeArrowheads="1"/>
          </p:cNvSpPr>
          <p:nvPr>
            <p:custDataLst>
              <p:tags r:id="rId13"/>
            </p:custDataLst>
          </p:nvPr>
        </p:nvSpPr>
        <p:spPr bwMode="auto">
          <a:xfrm>
            <a:off x="640622" y="5371106"/>
            <a:ext cx="30379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连接件</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(connector)</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是在构件语境中两个部件或者端口之间的通信关系。</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87" name="PA_椭圆 42">
            <a:extLst>
              <a:ext uri="{FF2B5EF4-FFF2-40B4-BE49-F238E27FC236}">
                <a16:creationId xmlns:a16="http://schemas.microsoft.com/office/drawing/2014/main" id="{66211974-BF35-4130-A0D1-BDBBA04AD2BB}"/>
              </a:ext>
            </a:extLst>
          </p:cNvPr>
          <p:cNvSpPr>
            <a:spLocks noChangeArrowheads="1"/>
          </p:cNvSpPr>
          <p:nvPr>
            <p:custDataLst>
              <p:tags r:id="rId14"/>
            </p:custDataLst>
          </p:nvPr>
        </p:nvSpPr>
        <p:spPr bwMode="auto">
          <a:xfrm>
            <a:off x="4244963" y="5370259"/>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8" name="PA_文本框 47">
            <a:extLst>
              <a:ext uri="{FF2B5EF4-FFF2-40B4-BE49-F238E27FC236}">
                <a16:creationId xmlns:a16="http://schemas.microsoft.com/office/drawing/2014/main" id="{4B9B5CB6-D2D9-4427-8D52-292F8382DDFC}"/>
              </a:ext>
            </a:extLst>
          </p:cNvPr>
          <p:cNvSpPr>
            <a:spLocks noChangeArrowheads="1"/>
          </p:cNvSpPr>
          <p:nvPr>
            <p:custDataLst>
              <p:tags r:id="rId15"/>
            </p:custDataLst>
          </p:nvPr>
        </p:nvSpPr>
        <p:spPr bwMode="auto">
          <a:xfrm>
            <a:off x="4672445" y="5402077"/>
            <a:ext cx="602889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内部结构</a:t>
            </a:r>
            <a:r>
              <a:rPr kumimoji="0" lang="en-US" altLang="zh-CN" sz="20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(internal structure</a:t>
            </a:r>
            <a:r>
              <a:rPr lang="en-US" altLang="zh-CN" sz="2000" b="1" dirty="0">
                <a:solidFill>
                  <a:srgbClr val="F8B193"/>
                </a:solidFill>
              </a:rPr>
              <a:t>)</a:t>
            </a:r>
            <a:r>
              <a:rPr lang="zh-CN" altLang="en-US" sz="2000" b="1" dirty="0">
                <a:solidFill>
                  <a:srgbClr val="F8B193"/>
                </a:solidFill>
              </a:rPr>
              <a:t>是靠特定方式连接起来的一组部件来表示的构件实现。内部部件可以是一些构件的实例，它们静态地连接在一起，通过端口提供必要的行为。</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97565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1750"/>
                                        </p:tgtEl>
                                      </p:cBhvr>
                                    </p:animEffect>
                                  </p:childTnLst>
                                </p:cTn>
                              </p:par>
                              <p:par>
                                <p:cTn id="25" presetID="10"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700"/>
                                        <p:tgtEl>
                                          <p:spTgt spid="64"/>
                                        </p:tgtEl>
                                      </p:cBhvr>
                                    </p:animEffect>
                                  </p:childTnLst>
                                </p:cTn>
                              </p:par>
                              <p:par>
                                <p:cTn id="28" presetID="0" presetClass="entr" presetSubtype="0" fill="hold" grpId="0" nodeType="withEffect">
                                  <p:stCondLst>
                                    <p:cond delay="0"/>
                                  </p:stCondLst>
                                  <p:iterate type="lt">
                                    <p:tmPct val="10000"/>
                                  </p:iterate>
                                  <p:childTnLst>
                                    <p:set>
                                      <p:cBhvr>
                                        <p:cTn id="29" dur="700" fill="hold">
                                          <p:stCondLst>
                                            <p:cond delay="0"/>
                                          </p:stCondLst>
                                        </p:cTn>
                                        <p:tgtEl>
                                          <p:spTgt spid="54"/>
                                        </p:tgtEl>
                                        <p:attrNameLst>
                                          <p:attrName>style.visibility</p:attrName>
                                        </p:attrNameLst>
                                      </p:cBhvr>
                                      <p:to>
                                        <p:strVal val="visible"/>
                                      </p:to>
                                    </p:set>
                                    <p:animEffect filter="fade">
                                      <p:cBhvr>
                                        <p:cTn id="30" dur="700">
                                          <p:stCondLst>
                                            <p:cond delay="0"/>
                                          </p:stCondLst>
                                        </p:cTn>
                                        <p:tgtEl>
                                          <p:spTgt spid="54"/>
                                        </p:tgtEl>
                                      </p:cBhvr>
                                    </p:animEffect>
                                    <p:anim to="" calcmode="lin" valueType="num">
                                      <p:cBhvr>
                                        <p:cTn id="31" dur="700" fill="hold">
                                          <p:stCondLst>
                                            <p:cond delay="0"/>
                                          </p:stCondLst>
                                        </p:cTn>
                                        <p:tgtEl>
                                          <p:spTgt spid="54"/>
                                        </p:tgtEl>
                                        <p:attrNameLst>
                                          <p:attrName>ppt_y</p:attrName>
                                        </p:attrNameLst>
                                      </p:cBhvr>
                                      <p:tavLst>
                                        <p:tav tm="0" fmla="#ppt_y-#ppt_h*((1.5-1.5*$)^2-(1.5-1.5*$)^3)">
                                          <p:val>
                                            <p:strVal val="0"/>
                                          </p:val>
                                        </p:tav>
                                        <p:tav tm="100000">
                                          <p:val>
                                            <p:strVal val="1"/>
                                          </p:val>
                                        </p:tav>
                                      </p:tavLst>
                                    </p:anim>
                                  </p:childTnLst>
                                </p:cTn>
                              </p:par>
                              <p:par>
                                <p:cTn id="32" presetID="0" presetClass="entr" presetSubtype="0" fill="hold" grpId="0" nodeType="withEffect">
                                  <p:stCondLst>
                                    <p:cond delay="0"/>
                                  </p:stCondLst>
                                  <p:iterate type="lt">
                                    <p:tmPct val="10000"/>
                                  </p:iterate>
                                  <p:childTnLst>
                                    <p:set>
                                      <p:cBhvr>
                                        <p:cTn id="33" dur="700" fill="hold">
                                          <p:stCondLst>
                                            <p:cond delay="0"/>
                                          </p:stCondLst>
                                        </p:cTn>
                                        <p:tgtEl>
                                          <p:spTgt spid="59"/>
                                        </p:tgtEl>
                                        <p:attrNameLst>
                                          <p:attrName>style.visibility</p:attrName>
                                        </p:attrNameLst>
                                      </p:cBhvr>
                                      <p:to>
                                        <p:strVal val="visible"/>
                                      </p:to>
                                    </p:set>
                                    <p:animEffect filter="fade">
                                      <p:cBhvr>
                                        <p:cTn id="34" dur="700">
                                          <p:stCondLst>
                                            <p:cond delay="0"/>
                                          </p:stCondLst>
                                        </p:cTn>
                                        <p:tgtEl>
                                          <p:spTgt spid="59"/>
                                        </p:tgtEl>
                                      </p:cBhvr>
                                    </p:animEffect>
                                    <p:anim to="" calcmode="lin" valueType="num">
                                      <p:cBhvr>
                                        <p:cTn id="35" dur="700" fill="hold">
                                          <p:stCondLst>
                                            <p:cond delay="0"/>
                                          </p:stCondLst>
                                        </p:cTn>
                                        <p:tgtEl>
                                          <p:spTgt spid="59"/>
                                        </p:tgtEl>
                                        <p:attrNameLst>
                                          <p:attrName>ppt_y</p:attrName>
                                        </p:attrNameLst>
                                      </p:cBhvr>
                                      <p:tavLst>
                                        <p:tav tm="0" fmla="#ppt_y-#ppt_h*((1.5-1.5*$)^2-(1.5-1.5*$)^3)">
                                          <p:val>
                                            <p:strVal val="0"/>
                                          </p:val>
                                        </p:tav>
                                        <p:tav tm="100000">
                                          <p:val>
                                            <p:strVal val="1"/>
                                          </p:val>
                                        </p:tav>
                                      </p:tavLst>
                                    </p:anim>
                                  </p:childTnLst>
                                </p:cTn>
                              </p:par>
                              <p:par>
                                <p:cTn id="36" presetID="0" presetClass="entr" presetSubtype="0" fill="hold" grpId="0" nodeType="withEffect">
                                  <p:stCondLst>
                                    <p:cond delay="0"/>
                                  </p:stCondLst>
                                  <p:iterate type="lt">
                                    <p:tmPct val="10000"/>
                                  </p:iterate>
                                  <p:childTnLst>
                                    <p:set>
                                      <p:cBhvr>
                                        <p:cTn id="37" dur="700" fill="hold">
                                          <p:stCondLst>
                                            <p:cond delay="0"/>
                                          </p:stCondLst>
                                        </p:cTn>
                                        <p:tgtEl>
                                          <p:spTgt spid="60"/>
                                        </p:tgtEl>
                                        <p:attrNameLst>
                                          <p:attrName>style.visibility</p:attrName>
                                        </p:attrNameLst>
                                      </p:cBhvr>
                                      <p:to>
                                        <p:strVal val="visible"/>
                                      </p:to>
                                    </p:set>
                                    <p:animEffect filter="fade">
                                      <p:cBhvr>
                                        <p:cTn id="38" dur="700">
                                          <p:stCondLst>
                                            <p:cond delay="0"/>
                                          </p:stCondLst>
                                        </p:cTn>
                                        <p:tgtEl>
                                          <p:spTgt spid="60"/>
                                        </p:tgtEl>
                                      </p:cBhvr>
                                    </p:animEffect>
                                    <p:anim to="" calcmode="lin" valueType="num">
                                      <p:cBhvr>
                                        <p:cTn id="39" dur="700" fill="hold">
                                          <p:stCondLst>
                                            <p:cond delay="0"/>
                                          </p:stCondLst>
                                        </p:cTn>
                                        <p:tgtEl>
                                          <p:spTgt spid="60"/>
                                        </p:tgtEl>
                                        <p:attrNameLst>
                                          <p:attrName>ppt_y</p:attrName>
                                        </p:attrNameLst>
                                      </p:cBhvr>
                                      <p:tavLst>
                                        <p:tav tm="0" fmla="#ppt_y-#ppt_h*((1.5-1.5*$)^2-(1.5-1.5*$)^3)">
                                          <p:val>
                                            <p:strVal val="0"/>
                                          </p:val>
                                        </p:tav>
                                        <p:tav tm="100000">
                                          <p:val>
                                            <p:strVal val="1"/>
                                          </p:val>
                                        </p:tav>
                                      </p:tavLst>
                                    </p:anim>
                                  </p:childTnLst>
                                </p:cTn>
                              </p:par>
                              <p:par>
                                <p:cTn id="40" presetID="0" presetClass="entr" presetSubtype="0" fill="hold" grpId="0" nodeType="withEffect">
                                  <p:stCondLst>
                                    <p:cond delay="0"/>
                                  </p:stCondLst>
                                  <p:iterate type="lt">
                                    <p:tmPct val="10000"/>
                                  </p:iterate>
                                  <p:childTnLst>
                                    <p:set>
                                      <p:cBhvr>
                                        <p:cTn id="41" dur="700" fill="hold">
                                          <p:stCondLst>
                                            <p:cond delay="0"/>
                                          </p:stCondLst>
                                        </p:cTn>
                                        <p:tgtEl>
                                          <p:spTgt spid="61"/>
                                        </p:tgtEl>
                                        <p:attrNameLst>
                                          <p:attrName>style.visibility</p:attrName>
                                        </p:attrNameLst>
                                      </p:cBhvr>
                                      <p:to>
                                        <p:strVal val="visible"/>
                                      </p:to>
                                    </p:set>
                                    <p:animEffect filter="fade">
                                      <p:cBhvr>
                                        <p:cTn id="42" dur="700">
                                          <p:stCondLst>
                                            <p:cond delay="0"/>
                                          </p:stCondLst>
                                        </p:cTn>
                                        <p:tgtEl>
                                          <p:spTgt spid="61"/>
                                        </p:tgtEl>
                                      </p:cBhvr>
                                    </p:animEffect>
                                    <p:anim to="" calcmode="lin" valueType="num">
                                      <p:cBhvr>
                                        <p:cTn id="43" dur="700" fill="hold">
                                          <p:stCondLst>
                                            <p:cond delay="0"/>
                                          </p:stCondLst>
                                        </p:cTn>
                                        <p:tgtEl>
                                          <p:spTgt spid="61"/>
                                        </p:tgtEl>
                                        <p:attrNameLst>
                                          <p:attrName>ppt_y</p:attrName>
                                        </p:attrNameLst>
                                      </p:cBhvr>
                                      <p:tavLst>
                                        <p:tav tm="0" fmla="#ppt_y-#ppt_h*((1.5-1.5*$)^2-(1.5-1.5*$)^3)">
                                          <p:val>
                                            <p:strVal val="0"/>
                                          </p:val>
                                        </p:tav>
                                        <p:tav tm="100000">
                                          <p:val>
                                            <p:strVal val="1"/>
                                          </p:val>
                                        </p:tav>
                                      </p:tavLst>
                                    </p:anim>
                                  </p:childTnLst>
                                </p:cTn>
                              </p:par>
                              <p:par>
                                <p:cTn id="44" presetID="0" presetClass="entr" presetSubtype="0" fill="hold" grpId="0" nodeType="withEffect">
                                  <p:stCondLst>
                                    <p:cond delay="0"/>
                                  </p:stCondLst>
                                  <p:iterate type="lt">
                                    <p:tmPct val="10000"/>
                                  </p:iterate>
                                  <p:childTnLst>
                                    <p:set>
                                      <p:cBhvr>
                                        <p:cTn id="45" dur="700" fill="hold">
                                          <p:stCondLst>
                                            <p:cond delay="0"/>
                                          </p:stCondLst>
                                        </p:cTn>
                                        <p:tgtEl>
                                          <p:spTgt spid="62"/>
                                        </p:tgtEl>
                                        <p:attrNameLst>
                                          <p:attrName>style.visibility</p:attrName>
                                        </p:attrNameLst>
                                      </p:cBhvr>
                                      <p:to>
                                        <p:strVal val="visible"/>
                                      </p:to>
                                    </p:set>
                                    <p:animEffect filter="fade">
                                      <p:cBhvr>
                                        <p:cTn id="46" dur="700">
                                          <p:stCondLst>
                                            <p:cond delay="0"/>
                                          </p:stCondLst>
                                        </p:cTn>
                                        <p:tgtEl>
                                          <p:spTgt spid="62"/>
                                        </p:tgtEl>
                                      </p:cBhvr>
                                    </p:animEffect>
                                    <p:anim to="" calcmode="lin" valueType="num">
                                      <p:cBhvr>
                                        <p:cTn id="47" dur="700" fill="hold">
                                          <p:stCondLst>
                                            <p:cond delay="0"/>
                                          </p:stCondLst>
                                        </p:cTn>
                                        <p:tgtEl>
                                          <p:spTgt spid="62"/>
                                        </p:tgtEl>
                                        <p:attrNameLst>
                                          <p:attrName>ppt_y</p:attrName>
                                        </p:attrNameLst>
                                      </p:cBhvr>
                                      <p:tavLst>
                                        <p:tav tm="0" fmla="#ppt_y-#ppt_h*((1.5-1.5*$)^2-(1.5-1.5*$)^3)">
                                          <p:val>
                                            <p:strVal val="0"/>
                                          </p:val>
                                        </p:tav>
                                        <p:tav tm="100000">
                                          <p:val>
                                            <p:strVal val="1"/>
                                          </p:val>
                                        </p:tav>
                                      </p:tavLst>
                                    </p:anim>
                                  </p:childTnLst>
                                </p:cTn>
                              </p:par>
                              <p:par>
                                <p:cTn id="48" presetID="0" presetClass="entr" presetSubtype="0" fill="hold" grpId="0" nodeType="withEffect">
                                  <p:stCondLst>
                                    <p:cond delay="0"/>
                                  </p:stCondLst>
                                  <p:iterate type="lt">
                                    <p:tmPct val="10000"/>
                                  </p:iterate>
                                  <p:childTnLst>
                                    <p:set>
                                      <p:cBhvr>
                                        <p:cTn id="49" dur="700" fill="hold">
                                          <p:stCondLst>
                                            <p:cond delay="0"/>
                                          </p:stCondLst>
                                        </p:cTn>
                                        <p:tgtEl>
                                          <p:spTgt spid="63"/>
                                        </p:tgtEl>
                                        <p:attrNameLst>
                                          <p:attrName>style.visibility</p:attrName>
                                        </p:attrNameLst>
                                      </p:cBhvr>
                                      <p:to>
                                        <p:strVal val="visible"/>
                                      </p:to>
                                    </p:set>
                                    <p:animEffect filter="fade">
                                      <p:cBhvr>
                                        <p:cTn id="50" dur="700">
                                          <p:stCondLst>
                                            <p:cond delay="0"/>
                                          </p:stCondLst>
                                        </p:cTn>
                                        <p:tgtEl>
                                          <p:spTgt spid="63"/>
                                        </p:tgtEl>
                                      </p:cBhvr>
                                    </p:animEffect>
                                    <p:anim to="" calcmode="lin" valueType="num">
                                      <p:cBhvr>
                                        <p:cTn id="51" dur="700" fill="hold">
                                          <p:stCondLst>
                                            <p:cond delay="0"/>
                                          </p:stCondLst>
                                        </p:cTn>
                                        <p:tgtEl>
                                          <p:spTgt spid="63"/>
                                        </p:tgtEl>
                                        <p:attrNameLst>
                                          <p:attrName>ppt_y</p:attrName>
                                        </p:attrNameLst>
                                      </p:cBhvr>
                                      <p:tavLst>
                                        <p:tav tm="0" fmla="#ppt_y-#ppt_h*((1.5-1.5*$)^2-(1.5-1.5*$)^3)">
                                          <p:val>
                                            <p:strVal val="0"/>
                                          </p:val>
                                        </p:tav>
                                        <p:tav tm="100000">
                                          <p:val>
                                            <p:strVal val="1"/>
                                          </p:val>
                                        </p:tav>
                                      </p:tavLst>
                                    </p:anim>
                                  </p:childTnLst>
                                </p:cTn>
                              </p:par>
                              <p:par>
                                <p:cTn id="52" presetID="0" presetClass="entr" presetSubtype="0" fill="hold" grpId="0" nodeType="withEffect">
                                  <p:stCondLst>
                                    <p:cond delay="0"/>
                                  </p:stCondLst>
                                  <p:iterate type="lt">
                                    <p:tmPct val="10000"/>
                                  </p:iterate>
                                  <p:childTnLst>
                                    <p:set>
                                      <p:cBhvr>
                                        <p:cTn id="53" dur="700" fill="hold">
                                          <p:stCondLst>
                                            <p:cond delay="0"/>
                                          </p:stCondLst>
                                        </p:cTn>
                                        <p:tgtEl>
                                          <p:spTgt spid="85"/>
                                        </p:tgtEl>
                                        <p:attrNameLst>
                                          <p:attrName>style.visibility</p:attrName>
                                        </p:attrNameLst>
                                      </p:cBhvr>
                                      <p:to>
                                        <p:strVal val="visible"/>
                                      </p:to>
                                    </p:set>
                                    <p:animEffect filter="fade">
                                      <p:cBhvr>
                                        <p:cTn id="54" dur="700">
                                          <p:stCondLst>
                                            <p:cond delay="0"/>
                                          </p:stCondLst>
                                        </p:cTn>
                                        <p:tgtEl>
                                          <p:spTgt spid="85"/>
                                        </p:tgtEl>
                                      </p:cBhvr>
                                    </p:animEffect>
                                    <p:anim to="" calcmode="lin" valueType="num">
                                      <p:cBhvr>
                                        <p:cTn id="55" dur="700" fill="hold">
                                          <p:stCondLst>
                                            <p:cond delay="0"/>
                                          </p:stCondLst>
                                        </p:cTn>
                                        <p:tgtEl>
                                          <p:spTgt spid="85"/>
                                        </p:tgtEl>
                                        <p:attrNameLst>
                                          <p:attrName>ppt_y</p:attrName>
                                        </p:attrNameLst>
                                      </p:cBhvr>
                                      <p:tavLst>
                                        <p:tav tm="0" fmla="#ppt_y-#ppt_h*((1.5-1.5*$)^2-(1.5-1.5*$)^3)">
                                          <p:val>
                                            <p:strVal val="0"/>
                                          </p:val>
                                        </p:tav>
                                        <p:tav tm="100000">
                                          <p:val>
                                            <p:strVal val="1"/>
                                          </p:val>
                                        </p:tav>
                                      </p:tavLst>
                                    </p:anim>
                                  </p:childTnLst>
                                </p:cTn>
                              </p:par>
                              <p:par>
                                <p:cTn id="56" presetID="0" presetClass="entr" presetSubtype="0" fill="hold" grpId="0" nodeType="withEffect">
                                  <p:stCondLst>
                                    <p:cond delay="0"/>
                                  </p:stCondLst>
                                  <p:iterate type="lt">
                                    <p:tmPct val="10000"/>
                                  </p:iterate>
                                  <p:childTnLst>
                                    <p:set>
                                      <p:cBhvr>
                                        <p:cTn id="57" dur="700" fill="hold">
                                          <p:stCondLst>
                                            <p:cond delay="0"/>
                                          </p:stCondLst>
                                        </p:cTn>
                                        <p:tgtEl>
                                          <p:spTgt spid="86"/>
                                        </p:tgtEl>
                                        <p:attrNameLst>
                                          <p:attrName>style.visibility</p:attrName>
                                        </p:attrNameLst>
                                      </p:cBhvr>
                                      <p:to>
                                        <p:strVal val="visible"/>
                                      </p:to>
                                    </p:set>
                                    <p:animEffect filter="fade">
                                      <p:cBhvr>
                                        <p:cTn id="58" dur="700">
                                          <p:stCondLst>
                                            <p:cond delay="0"/>
                                          </p:stCondLst>
                                        </p:cTn>
                                        <p:tgtEl>
                                          <p:spTgt spid="86"/>
                                        </p:tgtEl>
                                      </p:cBhvr>
                                    </p:animEffect>
                                    <p:anim to="" calcmode="lin" valueType="num">
                                      <p:cBhvr>
                                        <p:cTn id="59" dur="700" fill="hold">
                                          <p:stCondLst>
                                            <p:cond delay="0"/>
                                          </p:stCondLst>
                                        </p:cTn>
                                        <p:tgtEl>
                                          <p:spTgt spid="86"/>
                                        </p:tgtEl>
                                        <p:attrNameLst>
                                          <p:attrName>ppt_y</p:attrName>
                                        </p:attrNameLst>
                                      </p:cBhvr>
                                      <p:tavLst>
                                        <p:tav tm="0" fmla="#ppt_y-#ppt_h*((1.5-1.5*$)^2-(1.5-1.5*$)^3)">
                                          <p:val>
                                            <p:strVal val="0"/>
                                          </p:val>
                                        </p:tav>
                                        <p:tav tm="100000">
                                          <p:val>
                                            <p:strVal val="1"/>
                                          </p:val>
                                        </p:tav>
                                      </p:tavLst>
                                    </p:anim>
                                  </p:childTnLst>
                                </p:cTn>
                              </p:par>
                              <p:par>
                                <p:cTn id="60" presetID="0" presetClass="entr" presetSubtype="0" fill="hold" grpId="0" nodeType="withEffect">
                                  <p:stCondLst>
                                    <p:cond delay="0"/>
                                  </p:stCondLst>
                                  <p:iterate type="lt">
                                    <p:tmPct val="10000"/>
                                  </p:iterate>
                                  <p:childTnLst>
                                    <p:set>
                                      <p:cBhvr>
                                        <p:cTn id="61" dur="700" fill="hold">
                                          <p:stCondLst>
                                            <p:cond delay="0"/>
                                          </p:stCondLst>
                                        </p:cTn>
                                        <p:tgtEl>
                                          <p:spTgt spid="87"/>
                                        </p:tgtEl>
                                        <p:attrNameLst>
                                          <p:attrName>style.visibility</p:attrName>
                                        </p:attrNameLst>
                                      </p:cBhvr>
                                      <p:to>
                                        <p:strVal val="visible"/>
                                      </p:to>
                                    </p:set>
                                    <p:animEffect filter="fade">
                                      <p:cBhvr>
                                        <p:cTn id="62" dur="700">
                                          <p:stCondLst>
                                            <p:cond delay="0"/>
                                          </p:stCondLst>
                                        </p:cTn>
                                        <p:tgtEl>
                                          <p:spTgt spid="87"/>
                                        </p:tgtEl>
                                      </p:cBhvr>
                                    </p:animEffect>
                                    <p:anim to="" calcmode="lin" valueType="num">
                                      <p:cBhvr>
                                        <p:cTn id="63" dur="700" fill="hold">
                                          <p:stCondLst>
                                            <p:cond delay="0"/>
                                          </p:stCondLst>
                                        </p:cTn>
                                        <p:tgtEl>
                                          <p:spTgt spid="87"/>
                                        </p:tgtEl>
                                        <p:attrNameLst>
                                          <p:attrName>ppt_y</p:attrName>
                                        </p:attrNameLst>
                                      </p:cBhvr>
                                      <p:tavLst>
                                        <p:tav tm="0" fmla="#ppt_y-#ppt_h*((1.5-1.5*$)^2-(1.5-1.5*$)^3)">
                                          <p:val>
                                            <p:strVal val="0"/>
                                          </p:val>
                                        </p:tav>
                                        <p:tav tm="100000">
                                          <p:val>
                                            <p:strVal val="1"/>
                                          </p:val>
                                        </p:tav>
                                      </p:tavLst>
                                    </p:anim>
                                  </p:childTnLst>
                                </p:cTn>
                              </p:par>
                              <p:par>
                                <p:cTn id="64" presetID="0" presetClass="entr" presetSubtype="0" fill="hold" grpId="0" nodeType="withEffect">
                                  <p:stCondLst>
                                    <p:cond delay="0"/>
                                  </p:stCondLst>
                                  <p:iterate type="lt">
                                    <p:tmPct val="10000"/>
                                  </p:iterate>
                                  <p:childTnLst>
                                    <p:set>
                                      <p:cBhvr>
                                        <p:cTn id="65" dur="700" fill="hold">
                                          <p:stCondLst>
                                            <p:cond delay="0"/>
                                          </p:stCondLst>
                                        </p:cTn>
                                        <p:tgtEl>
                                          <p:spTgt spid="88"/>
                                        </p:tgtEl>
                                        <p:attrNameLst>
                                          <p:attrName>style.visibility</p:attrName>
                                        </p:attrNameLst>
                                      </p:cBhvr>
                                      <p:to>
                                        <p:strVal val="visible"/>
                                      </p:to>
                                    </p:set>
                                    <p:animEffect filter="fade">
                                      <p:cBhvr>
                                        <p:cTn id="66" dur="700">
                                          <p:stCondLst>
                                            <p:cond delay="0"/>
                                          </p:stCondLst>
                                        </p:cTn>
                                        <p:tgtEl>
                                          <p:spTgt spid="88"/>
                                        </p:tgtEl>
                                      </p:cBhvr>
                                    </p:animEffect>
                                    <p:anim to="" calcmode="lin" valueType="num">
                                      <p:cBhvr>
                                        <p:cTn id="67" dur="700" fill="hold">
                                          <p:stCondLst>
                                            <p:cond delay="0"/>
                                          </p:stCondLst>
                                        </p:cTn>
                                        <p:tgtEl>
                                          <p:spTgt spid="88"/>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P spid="54" grpId="0" animBg="1"/>
      <p:bldP spid="59" grpId="0" animBg="1"/>
      <p:bldP spid="60" grpId="0" animBg="1"/>
      <p:bldP spid="61" grpId="0"/>
      <p:bldP spid="62" grpId="0"/>
      <p:bldP spid="63" grpId="0"/>
      <p:bldP spid="85" grpId="0" animBg="1"/>
      <p:bldP spid="86" grpId="0"/>
      <p:bldP spid="87" grpId="0" animBg="1"/>
      <p:bldP spid="8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2607</Words>
  <Application>Microsoft Office PowerPoint</Application>
  <PresentationFormat>宽屏</PresentationFormat>
  <Paragraphs>203</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等线</vt:lpstr>
      <vt:lpstr>等线 Light</vt:lpstr>
      <vt:lpstr>方正姚体</vt:lpstr>
      <vt:lpstr>宋体</vt:lpstr>
      <vt:lpstr>微软雅黑</vt:lpstr>
      <vt:lpstr>Arial</vt:lpstr>
      <vt:lpstr>Calibri</vt:lpstr>
      <vt:lpstr>Calibri Light</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用户</cp:lastModifiedBy>
  <cp:revision>72</cp:revision>
  <dcterms:created xsi:type="dcterms:W3CDTF">2016-08-30T15:41:43Z</dcterms:created>
  <dcterms:modified xsi:type="dcterms:W3CDTF">2021-04-12T13:37:18Z</dcterms:modified>
</cp:coreProperties>
</file>