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6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7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63" r:id="rId6"/>
    <p:sldId id="311" r:id="rId7"/>
    <p:sldId id="312" r:id="rId8"/>
    <p:sldId id="313" r:id="rId9"/>
    <p:sldId id="288" r:id="rId10"/>
    <p:sldId id="291" r:id="rId11"/>
    <p:sldId id="293" r:id="rId12"/>
    <p:sldId id="295" r:id="rId13"/>
    <p:sldId id="260" r:id="rId14"/>
    <p:sldId id="261" r:id="rId15"/>
    <p:sldId id="294" r:id="rId16"/>
    <p:sldId id="296" r:id="rId17"/>
    <p:sldId id="309" r:id="rId18"/>
    <p:sldId id="262" r:id="rId19"/>
    <p:sldId id="310" r:id="rId20"/>
    <p:sldId id="306" r:id="rId21"/>
    <p:sldId id="307" r:id="rId22"/>
    <p:sldId id="308" r:id="rId23"/>
    <p:sldId id="297" r:id="rId24"/>
    <p:sldId id="298" r:id="rId25"/>
    <p:sldId id="299" r:id="rId26"/>
    <p:sldId id="300" r:id="rId27"/>
    <p:sldId id="302" r:id="rId28"/>
    <p:sldId id="303" r:id="rId29"/>
    <p:sldId id="304" r:id="rId30"/>
    <p:sldId id="305" r:id="rId31"/>
    <p:sldId id="285" r:id="rId32"/>
    <p:sldId id="26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19" autoAdjust="0"/>
  </p:normalViewPr>
  <p:slideViewPr>
    <p:cSldViewPr snapToGrid="0" showGuides="1">
      <p:cViewPr varScale="1">
        <p:scale>
          <a:sx n="96" d="100"/>
          <a:sy n="96" d="100"/>
        </p:scale>
        <p:origin x="87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7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3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8.xml"/><Relationship Id="rId7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3.xml"/><Relationship Id="rId7" Type="http://schemas.openxmlformats.org/officeDocument/2006/relationships/image" Target="../media/image1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8.xml"/><Relationship Id="rId7" Type="http://schemas.openxmlformats.org/officeDocument/2006/relationships/image" Target="../media/image5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image" Target="../media/image1.png"/><Relationship Id="rId2" Type="http://schemas.openxmlformats.org/officeDocument/2006/relationships/tags" Target="../tags/tag137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image" Target="../media/image1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image" Target="../media/image1.png"/><Relationship Id="rId5" Type="http://schemas.openxmlformats.org/officeDocument/2006/relationships/tags" Target="../tags/tag175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image" Target="../media/image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image" Target="../media/image1.png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19.xml"/><Relationship Id="rId7" Type="http://schemas.openxmlformats.org/officeDocument/2006/relationships/image" Target="../media/image1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4.xml"/><Relationship Id="rId7" Type="http://schemas.openxmlformats.org/officeDocument/2006/relationships/image" Target="../media/image1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41.xml"/><Relationship Id="rId7" Type="http://schemas.openxmlformats.org/officeDocument/2006/relationships/image" Target="../media/image1.png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image" Target="../media/image1.png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slideLayout" Target="../slideLayouts/slideLayout18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10" Type="http://schemas.openxmlformats.org/officeDocument/2006/relationships/tags" Target="../tags/tag265.xml"/><Relationship Id="rId19" Type="http://schemas.openxmlformats.org/officeDocument/2006/relationships/image" Target="../media/image12.png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10" Type="http://schemas.openxmlformats.org/officeDocument/2006/relationships/image" Target="../media/image1.png"/><Relationship Id="rId4" Type="http://schemas.openxmlformats.org/officeDocument/2006/relationships/tags" Target="../tags/tag287.xml"/><Relationship Id="rId9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9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3" Type="http://schemas.openxmlformats.org/officeDocument/2006/relationships/tags" Target="../tags/tag299.xml"/><Relationship Id="rId21" Type="http://schemas.openxmlformats.org/officeDocument/2006/relationships/tags" Target="../tags/tag317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image" Target="../media/image1.png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20" Type="http://schemas.openxmlformats.org/officeDocument/2006/relationships/tags" Target="../tags/tag316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301.xml"/><Relationship Id="rId15" Type="http://schemas.openxmlformats.org/officeDocument/2006/relationships/tags" Target="../tags/tag311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306.xml"/><Relationship Id="rId19" Type="http://schemas.openxmlformats.org/officeDocument/2006/relationships/tags" Target="../tags/tag315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Relationship Id="rId22" Type="http://schemas.openxmlformats.org/officeDocument/2006/relationships/tags" Target="../tags/tag3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image" Target="../media/image1.png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1.png"/><Relationship Id="rId5" Type="http://schemas.openxmlformats.org/officeDocument/2006/relationships/tags" Target="../tags/tag89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3.xml"/><Relationship Id="rId7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20436" y="1895277"/>
            <a:ext cx="435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项目计划展示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1" name="PA_文本框 100">
            <a:extLst>
              <a:ext uri="{FF2B5EF4-FFF2-40B4-BE49-F238E27FC236}">
                <a16:creationId xmlns:a16="http://schemas.microsoft.com/office/drawing/2014/main" id="{9DF1FDF9-3C78-4EA7-BE01-B9B18BE6B03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29203" y="5936631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G04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5418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682428-6185-44F0-910F-FEC9E14B9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4200"/>
            <a:ext cx="11484077" cy="62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9137" y="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资源使用状况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BE89FF-CBD8-4596-BFAE-25FC38001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09960"/>
            <a:ext cx="12192000" cy="34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42446" y="6098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网络图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799F50-E363-4C64-9B18-D8604D591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4" y="584200"/>
            <a:ext cx="11629512" cy="61642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5E698-683C-4A5E-A855-1486700AC9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97" y="5574891"/>
            <a:ext cx="12192000" cy="19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6635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里程碑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009180-1B99-4112-914F-021CBD1E6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31804"/>
              </p:ext>
            </p:extLst>
          </p:nvPr>
        </p:nvGraphicFramePr>
        <p:xfrm>
          <a:off x="811162" y="806245"/>
          <a:ext cx="10613922" cy="576662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695407">
                  <a:extLst>
                    <a:ext uri="{9D8B030D-6E8A-4147-A177-3AD203B41FA5}">
                      <a16:colId xmlns:a16="http://schemas.microsoft.com/office/drawing/2014/main" val="3538258364"/>
                    </a:ext>
                  </a:extLst>
                </a:gridCol>
                <a:gridCol w="3001477">
                  <a:extLst>
                    <a:ext uri="{9D8B030D-6E8A-4147-A177-3AD203B41FA5}">
                      <a16:colId xmlns:a16="http://schemas.microsoft.com/office/drawing/2014/main" val="2259385349"/>
                    </a:ext>
                  </a:extLst>
                </a:gridCol>
                <a:gridCol w="2917038">
                  <a:extLst>
                    <a:ext uri="{9D8B030D-6E8A-4147-A177-3AD203B41FA5}">
                      <a16:colId xmlns:a16="http://schemas.microsoft.com/office/drawing/2014/main" val="104886327"/>
                    </a:ext>
                  </a:extLst>
                </a:gridCol>
              </a:tblGrid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项目里程碑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对应时间点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主要负责人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2350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软件需求工程项目计划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03.18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邵美芝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22868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翻转课堂</a:t>
                      </a:r>
                      <a:r>
                        <a:rPr lang="en-US" sz="2000" kern="100" dirty="0">
                          <a:effectLst/>
                        </a:rPr>
                        <a:t>1 UML</a:t>
                      </a:r>
                      <a:r>
                        <a:rPr lang="zh-CN" sz="2000" kern="100" dirty="0">
                          <a:effectLst/>
                        </a:rPr>
                        <a:t>概论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03.25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038036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2 UML</a:t>
                      </a:r>
                      <a:r>
                        <a:rPr lang="zh-CN" sz="2000" kern="100">
                          <a:effectLst/>
                        </a:rPr>
                        <a:t>工具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320477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3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04.08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846384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4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5657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软件需求规格说明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04.22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164863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5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05.20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李晓菁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61722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翻转课堂</a:t>
                      </a:r>
                      <a:r>
                        <a:rPr lang="en-US" sz="2000" kern="100">
                          <a:effectLst/>
                        </a:rPr>
                        <a:t>6 UML</a:t>
                      </a:r>
                      <a:r>
                        <a:rPr lang="zh-CN" sz="2000" kern="100">
                          <a:effectLst/>
                        </a:rPr>
                        <a:t>基础</a:t>
                      </a: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06.03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46217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软件需求变更文档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698221"/>
                  </a:ext>
                </a:extLst>
              </a:tr>
              <a:tr h="52423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文档改进、最终评审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06.17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邵美芝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16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5EFACB-81C6-437E-A6E4-40AB20D53EC0}"/>
              </a:ext>
            </a:extLst>
          </p:cNvPr>
          <p:cNvGrpSpPr/>
          <p:nvPr/>
        </p:nvGrpSpPr>
        <p:grpSpPr>
          <a:xfrm>
            <a:off x="578338" y="1582223"/>
            <a:ext cx="10576976" cy="4583113"/>
            <a:chOff x="1485900" y="1504950"/>
            <a:chExt cx="10205798" cy="4583113"/>
          </a:xfrm>
        </p:grpSpPr>
        <p:sp>
          <p:nvSpPr>
            <p:cNvPr id="17" name="PA_任意多边形 12">
              <a:extLst>
                <a:ext uri="{FF2B5EF4-FFF2-40B4-BE49-F238E27FC236}">
                  <a16:creationId xmlns:a16="http://schemas.microsoft.com/office/drawing/2014/main" id="{9D4C18C4-A814-48B5-A7F8-993FBAD28125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 rot="2083007">
              <a:off x="6629400" y="2903538"/>
              <a:ext cx="1562100" cy="1560512"/>
            </a:xfrm>
            <a:custGeom>
              <a:avLst/>
              <a:gdLst>
                <a:gd name="T0" fmla="*/ 50991 w 3340100"/>
                <a:gd name="T1" fmla="*/ 170315 h 3340100"/>
                <a:gd name="T2" fmla="*/ 290680 w 3340100"/>
                <a:gd name="T3" fmla="*/ 170315 h 3340100"/>
                <a:gd name="T4" fmla="*/ 170835 w 3340100"/>
                <a:gd name="T5" fmla="*/ 0 h 3340100"/>
                <a:gd name="T6" fmla="*/ 190244 w 3340100"/>
                <a:gd name="T7" fmla="*/ 20072 h 3340100"/>
                <a:gd name="T8" fmla="*/ 210623 w 3340100"/>
                <a:gd name="T9" fmla="*/ 24065 h 3340100"/>
                <a:gd name="T10" fmla="*/ 237332 w 3340100"/>
                <a:gd name="T11" fmla="*/ 13384 h 3340100"/>
                <a:gd name="T12" fmla="*/ 246399 w 3340100"/>
                <a:gd name="T13" fmla="*/ 38578 h 3340100"/>
                <a:gd name="T14" fmla="*/ 264025 w 3340100"/>
                <a:gd name="T15" fmla="*/ 50294 h 3340100"/>
                <a:gd name="T16" fmla="*/ 291634 w 3340100"/>
                <a:gd name="T17" fmla="*/ 49884 h 3340100"/>
                <a:gd name="T18" fmla="*/ 291291 w 3340100"/>
                <a:gd name="T19" fmla="*/ 77172 h 3340100"/>
                <a:gd name="T20" fmla="*/ 303386 w 3340100"/>
                <a:gd name="T21" fmla="*/ 95027 h 3340100"/>
                <a:gd name="T22" fmla="*/ 328245 w 3340100"/>
                <a:gd name="T23" fmla="*/ 104020 h 3340100"/>
                <a:gd name="T24" fmla="*/ 318079 w 3340100"/>
                <a:gd name="T25" fmla="*/ 129964 h 3340100"/>
                <a:gd name="T26" fmla="*/ 322440 w 3340100"/>
                <a:gd name="T27" fmla="*/ 151463 h 3340100"/>
                <a:gd name="T28" fmla="*/ 341671 w 3340100"/>
                <a:gd name="T29" fmla="*/ 170315 h 3340100"/>
                <a:gd name="T30" fmla="*/ 322602 w 3340100"/>
                <a:gd name="T31" fmla="*/ 189077 h 3340100"/>
                <a:gd name="T32" fmla="*/ 318268 w 3340100"/>
                <a:gd name="T33" fmla="*/ 210903 h 3340100"/>
                <a:gd name="T34" fmla="*/ 328245 w 3340100"/>
                <a:gd name="T35" fmla="*/ 236609 h 3340100"/>
                <a:gd name="T36" fmla="*/ 304021 w 3340100"/>
                <a:gd name="T37" fmla="*/ 245531 h 3340100"/>
                <a:gd name="T38" fmla="*/ 291493 w 3340100"/>
                <a:gd name="T39" fmla="*/ 264158 h 3340100"/>
                <a:gd name="T40" fmla="*/ 291634 w 3340100"/>
                <a:gd name="T41" fmla="*/ 290746 h 3340100"/>
                <a:gd name="T42" fmla="*/ 264966 w 3340100"/>
                <a:gd name="T43" fmla="*/ 290605 h 3340100"/>
                <a:gd name="T44" fmla="*/ 246281 w 3340100"/>
                <a:gd name="T45" fmla="*/ 303095 h 3340100"/>
                <a:gd name="T46" fmla="*/ 237332 w 3340100"/>
                <a:gd name="T47" fmla="*/ 327245 h 3340100"/>
                <a:gd name="T48" fmla="*/ 211548 w 3340100"/>
                <a:gd name="T49" fmla="*/ 317299 h 3340100"/>
                <a:gd name="T50" fmla="*/ 189655 w 3340100"/>
                <a:gd name="T51" fmla="*/ 321619 h 3340100"/>
                <a:gd name="T52" fmla="*/ 170835 w 3340100"/>
                <a:gd name="T53" fmla="*/ 340629 h 3340100"/>
                <a:gd name="T54" fmla="*/ 151926 w 3340100"/>
                <a:gd name="T55" fmla="*/ 321457 h 3340100"/>
                <a:gd name="T56" fmla="*/ 130361 w 3340100"/>
                <a:gd name="T57" fmla="*/ 317110 h 3340100"/>
                <a:gd name="T58" fmla="*/ 104339 w 3340100"/>
                <a:gd name="T59" fmla="*/ 327245 h 3340100"/>
                <a:gd name="T60" fmla="*/ 95318 w 3340100"/>
                <a:gd name="T61" fmla="*/ 302461 h 3340100"/>
                <a:gd name="T62" fmla="*/ 77408 w 3340100"/>
                <a:gd name="T63" fmla="*/ 290404 h 3340100"/>
                <a:gd name="T64" fmla="*/ 50037 w 3340100"/>
                <a:gd name="T65" fmla="*/ 290746 h 3340100"/>
                <a:gd name="T66" fmla="*/ 50448 w 3340100"/>
                <a:gd name="T67" fmla="*/ 263221 h 3340100"/>
                <a:gd name="T68" fmla="*/ 38695 w 3340100"/>
                <a:gd name="T69" fmla="*/ 245649 h 3340100"/>
                <a:gd name="T70" fmla="*/ 13425 w 3340100"/>
                <a:gd name="T71" fmla="*/ 236609 h 3340100"/>
                <a:gd name="T72" fmla="*/ 24139 w 3340100"/>
                <a:gd name="T73" fmla="*/ 209981 h 3340100"/>
                <a:gd name="T74" fmla="*/ 20133 w 3340100"/>
                <a:gd name="T75" fmla="*/ 189664 h 3340100"/>
                <a:gd name="T76" fmla="*/ 0 w 3340100"/>
                <a:gd name="T77" fmla="*/ 170315 h 3340100"/>
                <a:gd name="T78" fmla="*/ 20295 w 3340100"/>
                <a:gd name="T79" fmla="*/ 150876 h 3340100"/>
                <a:gd name="T80" fmla="*/ 24328 w 3340100"/>
                <a:gd name="T81" fmla="*/ 130886 h 3340100"/>
                <a:gd name="T82" fmla="*/ 13425 w 3340100"/>
                <a:gd name="T83" fmla="*/ 104020 h 3340100"/>
                <a:gd name="T84" fmla="*/ 39331 w 3340100"/>
                <a:gd name="T85" fmla="*/ 94909 h 3340100"/>
                <a:gd name="T86" fmla="*/ 50650 w 3340100"/>
                <a:gd name="T87" fmla="*/ 78111 h 3340100"/>
                <a:gd name="T88" fmla="*/ 50037 w 3340100"/>
                <a:gd name="T89" fmla="*/ 49884 h 3340100"/>
                <a:gd name="T90" fmla="*/ 78350 w 3340100"/>
                <a:gd name="T91" fmla="*/ 50496 h 3340100"/>
                <a:gd name="T92" fmla="*/ 95199 w 3340100"/>
                <a:gd name="T93" fmla="*/ 39211 h 3340100"/>
                <a:gd name="T94" fmla="*/ 104339 w 3340100"/>
                <a:gd name="T95" fmla="*/ 13384 h 3340100"/>
                <a:gd name="T96" fmla="*/ 131285 w 3340100"/>
                <a:gd name="T97" fmla="*/ 24254 h 3340100"/>
                <a:gd name="T98" fmla="*/ 151337 w 3340100"/>
                <a:gd name="T99" fmla="*/ 20234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PA_任意多边形 15">
              <a:extLst>
                <a:ext uri="{FF2B5EF4-FFF2-40B4-BE49-F238E27FC236}">
                  <a16:creationId xmlns:a16="http://schemas.microsoft.com/office/drawing/2014/main" id="{16D0E5B9-AC51-4515-B86B-0786F202971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2535249">
              <a:off x="5070475" y="3944938"/>
              <a:ext cx="2143125" cy="2143125"/>
            </a:xfrm>
            <a:custGeom>
              <a:avLst/>
              <a:gdLst>
                <a:gd name="T0" fmla="*/ 131676 w 3340100"/>
                <a:gd name="T1" fmla="*/ 441157 h 3340100"/>
                <a:gd name="T2" fmla="*/ 750638 w 3340100"/>
                <a:gd name="T3" fmla="*/ 441157 h 3340100"/>
                <a:gd name="T4" fmla="*/ 441157 w 3340100"/>
                <a:gd name="T5" fmla="*/ 0 h 3340100"/>
                <a:gd name="T6" fmla="*/ 491277 w 3340100"/>
                <a:gd name="T7" fmla="*/ 51990 h 3340100"/>
                <a:gd name="T8" fmla="*/ 543903 w 3340100"/>
                <a:gd name="T9" fmla="*/ 62335 h 3340100"/>
                <a:gd name="T10" fmla="*/ 612876 w 3340100"/>
                <a:gd name="T11" fmla="*/ 34668 h 3340100"/>
                <a:gd name="T12" fmla="*/ 636291 w 3340100"/>
                <a:gd name="T13" fmla="*/ 99926 h 3340100"/>
                <a:gd name="T14" fmla="*/ 681806 w 3340100"/>
                <a:gd name="T15" fmla="*/ 130274 h 3340100"/>
                <a:gd name="T16" fmla="*/ 753103 w 3340100"/>
                <a:gd name="T17" fmla="*/ 129212 h 3340100"/>
                <a:gd name="T18" fmla="*/ 752217 w 3340100"/>
                <a:gd name="T19" fmla="*/ 199896 h 3340100"/>
                <a:gd name="T20" fmla="*/ 783449 w 3340100"/>
                <a:gd name="T21" fmla="*/ 246145 h 3340100"/>
                <a:gd name="T22" fmla="*/ 847647 w 3340100"/>
                <a:gd name="T23" fmla="*/ 269439 h 3340100"/>
                <a:gd name="T24" fmla="*/ 821393 w 3340100"/>
                <a:gd name="T25" fmla="*/ 336638 h 3340100"/>
                <a:gd name="T26" fmla="*/ 832653 w 3340100"/>
                <a:gd name="T27" fmla="*/ 392326 h 3340100"/>
                <a:gd name="T28" fmla="*/ 882315 w 3340100"/>
                <a:gd name="T29" fmla="*/ 441157 h 3340100"/>
                <a:gd name="T30" fmla="*/ 833073 w 3340100"/>
                <a:gd name="T31" fmla="*/ 489757 h 3340100"/>
                <a:gd name="T32" fmla="*/ 821882 w 3340100"/>
                <a:gd name="T33" fmla="*/ 546291 h 3340100"/>
                <a:gd name="T34" fmla="*/ 847647 w 3340100"/>
                <a:gd name="T35" fmla="*/ 612876 h 3340100"/>
                <a:gd name="T36" fmla="*/ 785091 w 3340100"/>
                <a:gd name="T37" fmla="*/ 635985 h 3340100"/>
                <a:gd name="T38" fmla="*/ 752739 w 3340100"/>
                <a:gd name="T39" fmla="*/ 684236 h 3340100"/>
                <a:gd name="T40" fmla="*/ 753103 w 3340100"/>
                <a:gd name="T41" fmla="*/ 753103 h 3340100"/>
                <a:gd name="T42" fmla="*/ 684236 w 3340100"/>
                <a:gd name="T43" fmla="*/ 752739 h 3340100"/>
                <a:gd name="T44" fmla="*/ 635985 w 3340100"/>
                <a:gd name="T45" fmla="*/ 785091 h 3340100"/>
                <a:gd name="T46" fmla="*/ 612876 w 3340100"/>
                <a:gd name="T47" fmla="*/ 847647 h 3340100"/>
                <a:gd name="T48" fmla="*/ 546291 w 3340100"/>
                <a:gd name="T49" fmla="*/ 821882 h 3340100"/>
                <a:gd name="T50" fmla="*/ 489757 w 3340100"/>
                <a:gd name="T51" fmla="*/ 833073 h 3340100"/>
                <a:gd name="T52" fmla="*/ 441157 w 3340100"/>
                <a:gd name="T53" fmla="*/ 882315 h 3340100"/>
                <a:gd name="T54" fmla="*/ 392326 w 3340100"/>
                <a:gd name="T55" fmla="*/ 832653 h 3340100"/>
                <a:gd name="T56" fmla="*/ 336638 w 3340100"/>
                <a:gd name="T57" fmla="*/ 821393 h 3340100"/>
                <a:gd name="T58" fmla="*/ 269439 w 3340100"/>
                <a:gd name="T59" fmla="*/ 847647 h 3340100"/>
                <a:gd name="T60" fmla="*/ 246145 w 3340100"/>
                <a:gd name="T61" fmla="*/ 783449 h 3340100"/>
                <a:gd name="T62" fmla="*/ 199896 w 3340100"/>
                <a:gd name="T63" fmla="*/ 752217 h 3340100"/>
                <a:gd name="T64" fmla="*/ 129212 w 3340100"/>
                <a:gd name="T65" fmla="*/ 753103 h 3340100"/>
                <a:gd name="T66" fmla="*/ 130274 w 3340100"/>
                <a:gd name="T67" fmla="*/ 681806 h 3340100"/>
                <a:gd name="T68" fmla="*/ 99926 w 3340100"/>
                <a:gd name="T69" fmla="*/ 636291 h 3340100"/>
                <a:gd name="T70" fmla="*/ 34668 w 3340100"/>
                <a:gd name="T71" fmla="*/ 612876 h 3340100"/>
                <a:gd name="T72" fmla="*/ 62335 w 3340100"/>
                <a:gd name="T73" fmla="*/ 543903 h 3340100"/>
                <a:gd name="T74" fmla="*/ 51990 w 3340100"/>
                <a:gd name="T75" fmla="*/ 491277 h 3340100"/>
                <a:gd name="T76" fmla="*/ 0 w 3340100"/>
                <a:gd name="T77" fmla="*/ 441157 h 3340100"/>
                <a:gd name="T78" fmla="*/ 52409 w 3340100"/>
                <a:gd name="T79" fmla="*/ 390806 h 3340100"/>
                <a:gd name="T80" fmla="*/ 62824 w 3340100"/>
                <a:gd name="T81" fmla="*/ 339025 h 3340100"/>
                <a:gd name="T82" fmla="*/ 34668 w 3340100"/>
                <a:gd name="T83" fmla="*/ 269439 h 3340100"/>
                <a:gd name="T84" fmla="*/ 101567 w 3340100"/>
                <a:gd name="T85" fmla="*/ 245839 h 3340100"/>
                <a:gd name="T86" fmla="*/ 130797 w 3340100"/>
                <a:gd name="T87" fmla="*/ 202326 h 3340100"/>
                <a:gd name="T88" fmla="*/ 129212 w 3340100"/>
                <a:gd name="T89" fmla="*/ 129212 h 3340100"/>
                <a:gd name="T90" fmla="*/ 202326 w 3340100"/>
                <a:gd name="T91" fmla="*/ 130797 h 3340100"/>
                <a:gd name="T92" fmla="*/ 245839 w 3340100"/>
                <a:gd name="T93" fmla="*/ 101567 h 3340100"/>
                <a:gd name="T94" fmla="*/ 269439 w 3340100"/>
                <a:gd name="T95" fmla="*/ 34668 h 3340100"/>
                <a:gd name="T96" fmla="*/ 339025 w 3340100"/>
                <a:gd name="T97" fmla="*/ 62824 h 3340100"/>
                <a:gd name="T98" fmla="*/ 390806 w 3340100"/>
                <a:gd name="T99" fmla="*/ 5240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PA_任意多边形 18">
              <a:extLst>
                <a:ext uri="{FF2B5EF4-FFF2-40B4-BE49-F238E27FC236}">
                  <a16:creationId xmlns:a16="http://schemas.microsoft.com/office/drawing/2014/main" id="{AE9A481B-D412-4F44-8A5A-02C196B2FFC8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1877475">
              <a:off x="4956175" y="1504950"/>
              <a:ext cx="2127250" cy="2125663"/>
            </a:xfrm>
            <a:custGeom>
              <a:avLst/>
              <a:gdLst>
                <a:gd name="T0" fmla="*/ 128772 w 3340100"/>
                <a:gd name="T1" fmla="*/ 430462 h 3340100"/>
                <a:gd name="T2" fmla="*/ 734081 w 3340100"/>
                <a:gd name="T3" fmla="*/ 430462 h 3340100"/>
                <a:gd name="T4" fmla="*/ 431427 w 3340100"/>
                <a:gd name="T5" fmla="*/ 0 h 3340100"/>
                <a:gd name="T6" fmla="*/ 480440 w 3340100"/>
                <a:gd name="T7" fmla="*/ 50730 h 3340100"/>
                <a:gd name="T8" fmla="*/ 531906 w 3340100"/>
                <a:gd name="T9" fmla="*/ 60823 h 3340100"/>
                <a:gd name="T10" fmla="*/ 599357 w 3340100"/>
                <a:gd name="T11" fmla="*/ 33828 h 3340100"/>
                <a:gd name="T12" fmla="*/ 622255 w 3340100"/>
                <a:gd name="T13" fmla="*/ 97503 h 3340100"/>
                <a:gd name="T14" fmla="*/ 666767 w 3340100"/>
                <a:gd name="T15" fmla="*/ 127116 h 3340100"/>
                <a:gd name="T16" fmla="*/ 736491 w 3340100"/>
                <a:gd name="T17" fmla="*/ 126080 h 3340100"/>
                <a:gd name="T18" fmla="*/ 735625 w 3340100"/>
                <a:gd name="T19" fmla="*/ 195050 h 3340100"/>
                <a:gd name="T20" fmla="*/ 766168 w 3340100"/>
                <a:gd name="T21" fmla="*/ 240176 h 3340100"/>
                <a:gd name="T22" fmla="*/ 828949 w 3340100"/>
                <a:gd name="T23" fmla="*/ 262906 h 3340100"/>
                <a:gd name="T24" fmla="*/ 803275 w 3340100"/>
                <a:gd name="T25" fmla="*/ 328476 h 3340100"/>
                <a:gd name="T26" fmla="*/ 814286 w 3340100"/>
                <a:gd name="T27" fmla="*/ 382814 h 3340100"/>
                <a:gd name="T28" fmla="*/ 862853 w 3340100"/>
                <a:gd name="T29" fmla="*/ 430462 h 3340100"/>
                <a:gd name="T30" fmla="*/ 814696 w 3340100"/>
                <a:gd name="T31" fmla="*/ 477882 h 3340100"/>
                <a:gd name="T32" fmla="*/ 803753 w 3340100"/>
                <a:gd name="T33" fmla="*/ 533046 h 3340100"/>
                <a:gd name="T34" fmla="*/ 828949 w 3340100"/>
                <a:gd name="T35" fmla="*/ 598017 h 3340100"/>
                <a:gd name="T36" fmla="*/ 767774 w 3340100"/>
                <a:gd name="T37" fmla="*/ 620565 h 3340100"/>
                <a:gd name="T38" fmla="*/ 736135 w 3340100"/>
                <a:gd name="T39" fmla="*/ 667646 h 3340100"/>
                <a:gd name="T40" fmla="*/ 736491 w 3340100"/>
                <a:gd name="T41" fmla="*/ 734844 h 3340100"/>
                <a:gd name="T42" fmla="*/ 669143 w 3340100"/>
                <a:gd name="T43" fmla="*/ 734489 h 3340100"/>
                <a:gd name="T44" fmla="*/ 621956 w 3340100"/>
                <a:gd name="T45" fmla="*/ 766056 h 3340100"/>
                <a:gd name="T46" fmla="*/ 599357 w 3340100"/>
                <a:gd name="T47" fmla="*/ 827095 h 3340100"/>
                <a:gd name="T48" fmla="*/ 534241 w 3340100"/>
                <a:gd name="T49" fmla="*/ 801956 h 3340100"/>
                <a:gd name="T50" fmla="*/ 478954 w 3340100"/>
                <a:gd name="T51" fmla="*/ 812874 h 3340100"/>
                <a:gd name="T52" fmla="*/ 431427 w 3340100"/>
                <a:gd name="T53" fmla="*/ 860923 h 3340100"/>
                <a:gd name="T54" fmla="*/ 383672 w 3340100"/>
                <a:gd name="T55" fmla="*/ 812465 h 3340100"/>
                <a:gd name="T56" fmla="*/ 329213 w 3340100"/>
                <a:gd name="T57" fmla="*/ 801478 h 3340100"/>
                <a:gd name="T58" fmla="*/ 263496 w 3340100"/>
                <a:gd name="T59" fmla="*/ 827095 h 3340100"/>
                <a:gd name="T60" fmla="*/ 240715 w 3340100"/>
                <a:gd name="T61" fmla="*/ 764455 h 3340100"/>
                <a:gd name="T62" fmla="*/ 195487 w 3340100"/>
                <a:gd name="T63" fmla="*/ 733980 h 3340100"/>
                <a:gd name="T64" fmla="*/ 126362 w 3340100"/>
                <a:gd name="T65" fmla="*/ 734844 h 3340100"/>
                <a:gd name="T66" fmla="*/ 127401 w 3340100"/>
                <a:gd name="T67" fmla="*/ 665276 h 3340100"/>
                <a:gd name="T68" fmla="*/ 97722 w 3340100"/>
                <a:gd name="T69" fmla="*/ 620863 h 3340100"/>
                <a:gd name="T70" fmla="*/ 33904 w 3340100"/>
                <a:gd name="T71" fmla="*/ 598017 h 3340100"/>
                <a:gd name="T72" fmla="*/ 60960 w 3340100"/>
                <a:gd name="T73" fmla="*/ 530716 h 3340100"/>
                <a:gd name="T74" fmla="*/ 50844 w 3340100"/>
                <a:gd name="T75" fmla="*/ 479367 h 3340100"/>
                <a:gd name="T76" fmla="*/ 0 w 3340100"/>
                <a:gd name="T77" fmla="*/ 430462 h 3340100"/>
                <a:gd name="T78" fmla="*/ 51254 w 3340100"/>
                <a:gd name="T79" fmla="*/ 381330 h 3340100"/>
                <a:gd name="T80" fmla="*/ 61438 w 3340100"/>
                <a:gd name="T81" fmla="*/ 330806 h 3340100"/>
                <a:gd name="T82" fmla="*/ 33904 w 3340100"/>
                <a:gd name="T83" fmla="*/ 262906 h 3340100"/>
                <a:gd name="T84" fmla="*/ 99327 w 3340100"/>
                <a:gd name="T85" fmla="*/ 239878 h 3340100"/>
                <a:gd name="T86" fmla="*/ 127912 w 3340100"/>
                <a:gd name="T87" fmla="*/ 197420 h 3340100"/>
                <a:gd name="T88" fmla="*/ 126362 w 3340100"/>
                <a:gd name="T89" fmla="*/ 126080 h 3340100"/>
                <a:gd name="T90" fmla="*/ 197863 w 3340100"/>
                <a:gd name="T91" fmla="*/ 127626 h 3340100"/>
                <a:gd name="T92" fmla="*/ 240416 w 3340100"/>
                <a:gd name="T93" fmla="*/ 99104 h 3340100"/>
                <a:gd name="T94" fmla="*/ 263496 w 3340100"/>
                <a:gd name="T95" fmla="*/ 33828 h 3340100"/>
                <a:gd name="T96" fmla="*/ 331547 w 3340100"/>
                <a:gd name="T97" fmla="*/ 61301 h 3340100"/>
                <a:gd name="T98" fmla="*/ 382185 w 3340100"/>
                <a:gd name="T99" fmla="*/ 51139 h 33401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0100"/>
                <a:gd name="T151" fmla="*/ 0 h 3340100"/>
                <a:gd name="T152" fmla="*/ 3340100 w 3340100"/>
                <a:gd name="T153" fmla="*/ 3340100 h 33401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0100" h="3340100">
                  <a:moveTo>
                    <a:pt x="1670050" y="498475"/>
                  </a:moveTo>
                  <a:cubicBezTo>
                    <a:pt x="1023007" y="498475"/>
                    <a:pt x="498475" y="1023007"/>
                    <a:pt x="498475" y="1670050"/>
                  </a:cubicBezTo>
                  <a:cubicBezTo>
                    <a:pt x="498475" y="2317093"/>
                    <a:pt x="1023007" y="2841625"/>
                    <a:pt x="1670050" y="2841625"/>
                  </a:cubicBezTo>
                  <a:cubicBezTo>
                    <a:pt x="2317093" y="2841625"/>
                    <a:pt x="2841625" y="2317093"/>
                    <a:pt x="2841625" y="1670050"/>
                  </a:cubicBezTo>
                  <a:cubicBezTo>
                    <a:pt x="2841625" y="1023007"/>
                    <a:pt x="2317093" y="498475"/>
                    <a:pt x="1670050" y="498475"/>
                  </a:cubicBezTo>
                  <a:close/>
                  <a:moveTo>
                    <a:pt x="1670050" y="0"/>
                  </a:moveTo>
                  <a:lnTo>
                    <a:pt x="1753194" y="4199"/>
                  </a:lnTo>
                  <a:lnTo>
                    <a:pt x="1859784" y="196816"/>
                  </a:lnTo>
                  <a:lnTo>
                    <a:pt x="1975233" y="214435"/>
                  </a:lnTo>
                  <a:lnTo>
                    <a:pt x="2059006" y="235975"/>
                  </a:lnTo>
                  <a:lnTo>
                    <a:pt x="2231291" y="98733"/>
                  </a:lnTo>
                  <a:lnTo>
                    <a:pt x="2320109" y="131241"/>
                  </a:lnTo>
                  <a:lnTo>
                    <a:pt x="2384278" y="162153"/>
                  </a:lnTo>
                  <a:lnTo>
                    <a:pt x="2408748" y="378280"/>
                  </a:lnTo>
                  <a:lnTo>
                    <a:pt x="2508255" y="438732"/>
                  </a:lnTo>
                  <a:lnTo>
                    <a:pt x="2581052" y="493168"/>
                  </a:lnTo>
                  <a:lnTo>
                    <a:pt x="2789449" y="433248"/>
                  </a:lnTo>
                  <a:lnTo>
                    <a:pt x="2850954" y="489147"/>
                  </a:lnTo>
                  <a:lnTo>
                    <a:pt x="2906853" y="550651"/>
                  </a:lnTo>
                  <a:lnTo>
                    <a:pt x="2847600" y="756729"/>
                  </a:lnTo>
                  <a:lnTo>
                    <a:pt x="2910892" y="841369"/>
                  </a:lnTo>
                  <a:lnTo>
                    <a:pt x="2965835" y="931807"/>
                  </a:lnTo>
                  <a:lnTo>
                    <a:pt x="3177947" y="955822"/>
                  </a:lnTo>
                  <a:lnTo>
                    <a:pt x="3208859" y="1019991"/>
                  </a:lnTo>
                  <a:lnTo>
                    <a:pt x="3241367" y="1108809"/>
                  </a:lnTo>
                  <a:lnTo>
                    <a:pt x="3109474" y="1274380"/>
                  </a:lnTo>
                  <a:lnTo>
                    <a:pt x="3135189" y="1374392"/>
                  </a:lnTo>
                  <a:lnTo>
                    <a:pt x="3152100" y="1485194"/>
                  </a:lnTo>
                  <a:lnTo>
                    <a:pt x="3335902" y="1586906"/>
                  </a:lnTo>
                  <a:lnTo>
                    <a:pt x="3340100" y="1670050"/>
                  </a:lnTo>
                  <a:lnTo>
                    <a:pt x="3335902" y="1753194"/>
                  </a:lnTo>
                  <a:lnTo>
                    <a:pt x="3153687" y="1854028"/>
                  </a:lnTo>
                  <a:lnTo>
                    <a:pt x="3135189" y="1975233"/>
                  </a:lnTo>
                  <a:lnTo>
                    <a:pt x="3111325" y="2068045"/>
                  </a:lnTo>
                  <a:lnTo>
                    <a:pt x="3241367" y="2231291"/>
                  </a:lnTo>
                  <a:lnTo>
                    <a:pt x="3208859" y="2320109"/>
                  </a:lnTo>
                  <a:lnTo>
                    <a:pt x="3177947" y="2384278"/>
                  </a:lnTo>
                  <a:lnTo>
                    <a:pt x="2972048" y="2407590"/>
                  </a:lnTo>
                  <a:lnTo>
                    <a:pt x="2910892" y="2508255"/>
                  </a:lnTo>
                  <a:lnTo>
                    <a:pt x="2849578" y="2590250"/>
                  </a:lnTo>
                  <a:lnTo>
                    <a:pt x="2906853" y="2789449"/>
                  </a:lnTo>
                  <a:lnTo>
                    <a:pt x="2850954" y="2850954"/>
                  </a:lnTo>
                  <a:lnTo>
                    <a:pt x="2789449" y="2906853"/>
                  </a:lnTo>
                  <a:lnTo>
                    <a:pt x="2590250" y="2849578"/>
                  </a:lnTo>
                  <a:lnTo>
                    <a:pt x="2508255" y="2910892"/>
                  </a:lnTo>
                  <a:lnTo>
                    <a:pt x="2407590" y="2972048"/>
                  </a:lnTo>
                  <a:lnTo>
                    <a:pt x="2384278" y="3177947"/>
                  </a:lnTo>
                  <a:lnTo>
                    <a:pt x="2320109" y="3208859"/>
                  </a:lnTo>
                  <a:lnTo>
                    <a:pt x="2231291" y="3241367"/>
                  </a:lnTo>
                  <a:lnTo>
                    <a:pt x="2068045" y="3111325"/>
                  </a:lnTo>
                  <a:lnTo>
                    <a:pt x="1975233" y="3135189"/>
                  </a:lnTo>
                  <a:lnTo>
                    <a:pt x="1854028" y="3153687"/>
                  </a:lnTo>
                  <a:lnTo>
                    <a:pt x="1753194" y="3335902"/>
                  </a:lnTo>
                  <a:lnTo>
                    <a:pt x="1670050" y="3340100"/>
                  </a:lnTo>
                  <a:lnTo>
                    <a:pt x="1586906" y="3335902"/>
                  </a:lnTo>
                  <a:lnTo>
                    <a:pt x="1485194" y="3152100"/>
                  </a:lnTo>
                  <a:lnTo>
                    <a:pt x="1374392" y="3135189"/>
                  </a:lnTo>
                  <a:lnTo>
                    <a:pt x="1274380" y="3109474"/>
                  </a:lnTo>
                  <a:lnTo>
                    <a:pt x="1108809" y="3241367"/>
                  </a:lnTo>
                  <a:lnTo>
                    <a:pt x="1019991" y="3208859"/>
                  </a:lnTo>
                  <a:lnTo>
                    <a:pt x="955822" y="3177947"/>
                  </a:lnTo>
                  <a:lnTo>
                    <a:pt x="931807" y="2965835"/>
                  </a:lnTo>
                  <a:lnTo>
                    <a:pt x="841369" y="2910892"/>
                  </a:lnTo>
                  <a:lnTo>
                    <a:pt x="756729" y="2847600"/>
                  </a:lnTo>
                  <a:lnTo>
                    <a:pt x="550651" y="2906853"/>
                  </a:lnTo>
                  <a:lnTo>
                    <a:pt x="489147" y="2850954"/>
                  </a:lnTo>
                  <a:lnTo>
                    <a:pt x="433248" y="2789449"/>
                  </a:lnTo>
                  <a:lnTo>
                    <a:pt x="493168" y="2581052"/>
                  </a:lnTo>
                  <a:lnTo>
                    <a:pt x="438732" y="2508255"/>
                  </a:lnTo>
                  <a:lnTo>
                    <a:pt x="378280" y="2408748"/>
                  </a:lnTo>
                  <a:lnTo>
                    <a:pt x="162153" y="2384278"/>
                  </a:lnTo>
                  <a:lnTo>
                    <a:pt x="131241" y="2320109"/>
                  </a:lnTo>
                  <a:lnTo>
                    <a:pt x="98733" y="2231291"/>
                  </a:lnTo>
                  <a:lnTo>
                    <a:pt x="235976" y="2059006"/>
                  </a:lnTo>
                  <a:lnTo>
                    <a:pt x="214435" y="1975233"/>
                  </a:lnTo>
                  <a:lnTo>
                    <a:pt x="196816" y="1859784"/>
                  </a:lnTo>
                  <a:lnTo>
                    <a:pt x="4199" y="1753194"/>
                  </a:lnTo>
                  <a:lnTo>
                    <a:pt x="0" y="1670050"/>
                  </a:lnTo>
                  <a:lnTo>
                    <a:pt x="4199" y="1586906"/>
                  </a:lnTo>
                  <a:lnTo>
                    <a:pt x="198403" y="1479437"/>
                  </a:lnTo>
                  <a:lnTo>
                    <a:pt x="214435" y="1374392"/>
                  </a:lnTo>
                  <a:lnTo>
                    <a:pt x="237827" y="1283418"/>
                  </a:lnTo>
                  <a:lnTo>
                    <a:pt x="98733" y="1108809"/>
                  </a:lnTo>
                  <a:lnTo>
                    <a:pt x="131241" y="1019991"/>
                  </a:lnTo>
                  <a:lnTo>
                    <a:pt x="162153" y="955822"/>
                  </a:lnTo>
                  <a:lnTo>
                    <a:pt x="384493" y="930649"/>
                  </a:lnTo>
                  <a:lnTo>
                    <a:pt x="438732" y="841369"/>
                  </a:lnTo>
                  <a:lnTo>
                    <a:pt x="495146" y="765928"/>
                  </a:lnTo>
                  <a:lnTo>
                    <a:pt x="433248" y="550651"/>
                  </a:lnTo>
                  <a:lnTo>
                    <a:pt x="489147" y="489147"/>
                  </a:lnTo>
                  <a:lnTo>
                    <a:pt x="550651" y="433248"/>
                  </a:lnTo>
                  <a:lnTo>
                    <a:pt x="765928" y="495146"/>
                  </a:lnTo>
                  <a:lnTo>
                    <a:pt x="841369" y="438732"/>
                  </a:lnTo>
                  <a:lnTo>
                    <a:pt x="930649" y="384493"/>
                  </a:lnTo>
                  <a:lnTo>
                    <a:pt x="955822" y="162153"/>
                  </a:lnTo>
                  <a:lnTo>
                    <a:pt x="1019991" y="131241"/>
                  </a:lnTo>
                  <a:lnTo>
                    <a:pt x="1108809" y="98733"/>
                  </a:lnTo>
                  <a:lnTo>
                    <a:pt x="1283418" y="237827"/>
                  </a:lnTo>
                  <a:lnTo>
                    <a:pt x="1374392" y="214435"/>
                  </a:lnTo>
                  <a:lnTo>
                    <a:pt x="1479437" y="198403"/>
                  </a:lnTo>
                  <a:lnTo>
                    <a:pt x="1586906" y="4199"/>
                  </a:lnTo>
                  <a:lnTo>
                    <a:pt x="1670050" y="0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PA_文本框 19">
              <a:extLst>
                <a:ext uri="{FF2B5EF4-FFF2-40B4-BE49-F238E27FC236}">
                  <a16:creationId xmlns:a16="http://schemas.microsoft.com/office/drawing/2014/main" id="{4895291E-53BD-42CD-81D0-7C3CCA4CF9B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76888" y="2178050"/>
              <a:ext cx="8794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01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1" name="PA_文本框 20">
              <a:extLst>
                <a:ext uri="{FF2B5EF4-FFF2-40B4-BE49-F238E27FC236}">
                  <a16:creationId xmlns:a16="http://schemas.microsoft.com/office/drawing/2014/main" id="{FCB74939-5986-4174-B330-CC09F3C8110A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024688" y="3360738"/>
              <a:ext cx="7556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02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2" name="PA_文本框 21">
              <a:extLst>
                <a:ext uri="{FF2B5EF4-FFF2-40B4-BE49-F238E27FC236}">
                  <a16:creationId xmlns:a16="http://schemas.microsoft.com/office/drawing/2014/main" id="{97BD220D-61D2-4EE9-BC00-765E9E50B49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84838" y="4632325"/>
              <a:ext cx="874712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03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3" name="PA_文本框 22">
              <a:extLst>
                <a:ext uri="{FF2B5EF4-FFF2-40B4-BE49-F238E27FC236}">
                  <a16:creationId xmlns:a16="http://schemas.microsoft.com/office/drawing/2014/main" id="{CB89939F-8ECF-4E6D-BAA5-FE2AE226C5C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85900" y="1911350"/>
              <a:ext cx="3775393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lang="zh-CN" altLang="en-US" b="1" dirty="0">
                  <a:solidFill>
                    <a:srgbClr val="6C5B7B"/>
                  </a:solidFill>
                </a:rPr>
                <a:t>技术风险</a:t>
              </a:r>
              <a:endParaRPr lang="en-US" altLang="zh-CN" b="1" dirty="0">
                <a:solidFill>
                  <a:srgbClr val="6C5B7B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组员缺少一定的开发经验，缺乏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培训，一定的影响了项目开发的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结果。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PA_文本框 23">
              <a:extLst>
                <a:ext uri="{FF2B5EF4-FFF2-40B4-BE49-F238E27FC236}">
                  <a16:creationId xmlns:a16="http://schemas.microsoft.com/office/drawing/2014/main" id="{27F30C9D-5089-44E0-A9E7-C3D45F4B5E4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85913" y="4448175"/>
              <a:ext cx="3642901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项目管理风险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当存在项目计划和任务定义不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，组员之间缺少沟通等一定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问题时，会导致项目管理风险。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5" name="PA_文本框 24">
              <a:extLst>
                <a:ext uri="{FF2B5EF4-FFF2-40B4-BE49-F238E27FC236}">
                  <a16:creationId xmlns:a16="http://schemas.microsoft.com/office/drawing/2014/main" id="{BC6AFAB8-A1C0-44D0-A1DC-9E155E15BEBD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296275" y="3051175"/>
              <a:ext cx="3395423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需求风险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对产品缺少清晰认识，缺少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对用户的需求反馈，以及由于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不确定的需求导致新的市场等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原因，存在需求风险。</a:t>
              </a:r>
              <a:endPara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78663" y="6098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措施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C3FE6E-E391-4C15-ADF0-1E52FA542627}"/>
              </a:ext>
            </a:extLst>
          </p:cNvPr>
          <p:cNvGrpSpPr/>
          <p:nvPr/>
        </p:nvGrpSpPr>
        <p:grpSpPr>
          <a:xfrm>
            <a:off x="579463" y="1422437"/>
            <a:ext cx="1044895" cy="883217"/>
            <a:chOff x="688878" y="3806130"/>
            <a:chExt cx="1044895" cy="682265"/>
          </a:xfrm>
        </p:grpSpPr>
        <p:sp>
          <p:nvSpPr>
            <p:cNvPr id="34" name="矩形 13">
              <a:extLst>
                <a:ext uri="{FF2B5EF4-FFF2-40B4-BE49-F238E27FC236}">
                  <a16:creationId xmlns:a16="http://schemas.microsoft.com/office/drawing/2014/main" id="{6E71B7E7-B580-4D9D-842C-814E2730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F991FF4F-BC21-45A8-9F40-E802A7C3B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6" name="矩形 15">
              <a:extLst>
                <a:ext uri="{FF2B5EF4-FFF2-40B4-BE49-F238E27FC236}">
                  <a16:creationId xmlns:a16="http://schemas.microsoft.com/office/drawing/2014/main" id="{DD2B9158-265B-4888-9001-4048063A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7" name="矩形 16">
              <a:extLst>
                <a:ext uri="{FF2B5EF4-FFF2-40B4-BE49-F238E27FC236}">
                  <a16:creationId xmlns:a16="http://schemas.microsoft.com/office/drawing/2014/main" id="{8B55BDA9-B103-4A49-8731-ABE8712C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97B2B1-5836-47F9-A7FE-F876AE302A84}"/>
              </a:ext>
            </a:extLst>
          </p:cNvPr>
          <p:cNvGrpSpPr/>
          <p:nvPr/>
        </p:nvGrpSpPr>
        <p:grpSpPr>
          <a:xfrm>
            <a:off x="10300676" y="1422437"/>
            <a:ext cx="1026068" cy="814311"/>
            <a:chOff x="8515574" y="3806130"/>
            <a:chExt cx="1026068" cy="682265"/>
          </a:xfrm>
        </p:grpSpPr>
        <p:sp>
          <p:nvSpPr>
            <p:cNvPr id="30" name="矩形 23">
              <a:extLst>
                <a:ext uri="{FF2B5EF4-FFF2-40B4-BE49-F238E27FC236}">
                  <a16:creationId xmlns:a16="http://schemas.microsoft.com/office/drawing/2014/main" id="{6D522779-6FC7-4DBC-B7B4-CF639A136F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1" name="矩形 24">
              <a:extLst>
                <a:ext uri="{FF2B5EF4-FFF2-40B4-BE49-F238E27FC236}">
                  <a16:creationId xmlns:a16="http://schemas.microsoft.com/office/drawing/2014/main" id="{DD6FD7FD-68F2-4506-85E8-08899CE5EF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2" name="矩形 25">
              <a:extLst>
                <a:ext uri="{FF2B5EF4-FFF2-40B4-BE49-F238E27FC236}">
                  <a16:creationId xmlns:a16="http://schemas.microsoft.com/office/drawing/2014/main" id="{0E519386-6285-4935-9845-AE619752D6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33" name="矩形 26">
              <a:extLst>
                <a:ext uri="{FF2B5EF4-FFF2-40B4-BE49-F238E27FC236}">
                  <a16:creationId xmlns:a16="http://schemas.microsoft.com/office/drawing/2014/main" id="{2D004AE0-2431-465F-A725-ECD6DF6968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9" name="PA_文本框 28">
            <a:extLst>
              <a:ext uri="{FF2B5EF4-FFF2-40B4-BE49-F238E27FC236}">
                <a16:creationId xmlns:a16="http://schemas.microsoft.com/office/drawing/2014/main" id="{9900BA9D-E74D-4CDF-A2F8-250DA5188E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55698" y="1338300"/>
            <a:ext cx="7960425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设置风险管理岗位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该岗位的主要职责是在制定与评估规划时，从风险管理的角度对项目规划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或计划进行审核并发表意见，不断寻找可能出现的任何意外情况，试着指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出各个风险的管理策略及常用的管理方法，以随时处理出现的风险。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296E8B1-CF58-443D-9132-96B4F0668911}"/>
              </a:ext>
            </a:extLst>
          </p:cNvPr>
          <p:cNvGrpSpPr/>
          <p:nvPr/>
        </p:nvGrpSpPr>
        <p:grpSpPr>
          <a:xfrm>
            <a:off x="579463" y="3429000"/>
            <a:ext cx="1044895" cy="883217"/>
            <a:chOff x="688878" y="3806130"/>
            <a:chExt cx="1044895" cy="682265"/>
          </a:xfrm>
        </p:grpSpPr>
        <p:sp>
          <p:nvSpPr>
            <p:cNvPr id="41" name="矩形 13">
              <a:extLst>
                <a:ext uri="{FF2B5EF4-FFF2-40B4-BE49-F238E27FC236}">
                  <a16:creationId xmlns:a16="http://schemas.microsoft.com/office/drawing/2014/main" id="{CDEFDCC4-A632-416B-9D00-3993A0A0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78" y="3806131"/>
              <a:ext cx="375791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" name="矩形 14">
              <a:extLst>
                <a:ext uri="{FF2B5EF4-FFF2-40B4-BE49-F238E27FC236}">
                  <a16:creationId xmlns:a16="http://schemas.microsoft.com/office/drawing/2014/main" id="{27391BDE-6DD7-444E-B2E0-A1D2A132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562" y="3806131"/>
              <a:ext cx="100211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3" name="矩形 15">
              <a:extLst>
                <a:ext uri="{FF2B5EF4-FFF2-40B4-BE49-F238E27FC236}">
                  <a16:creationId xmlns:a16="http://schemas.microsoft.com/office/drawing/2014/main" id="{A68D7719-8BE8-4785-B663-7282F6C0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089" y="3806131"/>
              <a:ext cx="175369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4" name="矩形 16">
              <a:extLst>
                <a:ext uri="{FF2B5EF4-FFF2-40B4-BE49-F238E27FC236}">
                  <a16:creationId xmlns:a16="http://schemas.microsoft.com/office/drawing/2014/main" id="{0C7DFC9C-A47F-474D-B114-CA41C241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26" y="3806130"/>
              <a:ext cx="293229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8344A8D-691E-42BE-8573-7E96F0F1A927}"/>
              </a:ext>
            </a:extLst>
          </p:cNvPr>
          <p:cNvGrpSpPr/>
          <p:nvPr/>
        </p:nvGrpSpPr>
        <p:grpSpPr>
          <a:xfrm>
            <a:off x="10300676" y="3429000"/>
            <a:ext cx="1026068" cy="814311"/>
            <a:chOff x="8515574" y="3806130"/>
            <a:chExt cx="1026068" cy="682265"/>
          </a:xfrm>
        </p:grpSpPr>
        <p:sp>
          <p:nvSpPr>
            <p:cNvPr id="46" name="矩形 23">
              <a:extLst>
                <a:ext uri="{FF2B5EF4-FFF2-40B4-BE49-F238E27FC236}">
                  <a16:creationId xmlns:a16="http://schemas.microsoft.com/office/drawing/2014/main" id="{D56C3D89-5F07-4879-B7E9-1DDCA9B2A80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66609" y="3806131"/>
              <a:ext cx="375033" cy="670715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7" name="矩形 24">
              <a:extLst>
                <a:ext uri="{FF2B5EF4-FFF2-40B4-BE49-F238E27FC236}">
                  <a16:creationId xmlns:a16="http://schemas.microsoft.com/office/drawing/2014/main" id="{F60DDF75-842B-4640-BDAA-8D2FF124B9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515574" y="3806131"/>
              <a:ext cx="100008" cy="682264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8" name="矩形 25">
              <a:extLst>
                <a:ext uri="{FF2B5EF4-FFF2-40B4-BE49-F238E27FC236}">
                  <a16:creationId xmlns:a16="http://schemas.microsoft.com/office/drawing/2014/main" id="{08238CE2-987C-4635-8782-8903C94419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42633" y="3806131"/>
              <a:ext cx="175015" cy="682264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矩形 26">
              <a:extLst>
                <a:ext uri="{FF2B5EF4-FFF2-40B4-BE49-F238E27FC236}">
                  <a16:creationId xmlns:a16="http://schemas.microsoft.com/office/drawing/2014/main" id="{3F9CB109-52D2-48E9-8F28-DACA8AD78D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46922" y="3806130"/>
              <a:ext cx="292637" cy="682264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50" name="PA_文本框 28">
            <a:extLst>
              <a:ext uri="{FF2B5EF4-FFF2-40B4-BE49-F238E27FC236}">
                <a16:creationId xmlns:a16="http://schemas.microsoft.com/office/drawing/2014/main" id="{64D2BDC0-482F-43CB-9947-C5E657274F0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55698" y="3344863"/>
            <a:ext cx="7960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建立有效的风险控制管理过程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风险管理过程包括培训，风险识别、风险分析、风险计划、执行计划、跟踪计划等活动。有效的风险管理过程应是学习型的、持续的和不断改进的。</a:t>
            </a:r>
            <a:endParaRPr lang="zh-CN" altLang="en-US" sz="18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6052546-D4F4-49CD-8AD7-4306DC3D031A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52" name="PA_矩形 6">
              <a:extLst>
                <a:ext uri="{FF2B5EF4-FFF2-40B4-BE49-F238E27FC236}">
                  <a16:creationId xmlns:a16="http://schemas.microsoft.com/office/drawing/2014/main" id="{BC893D99-99D4-479A-ADAC-EE0348BC85BD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3" name="PA_任意多边形 44">
              <a:extLst>
                <a:ext uri="{FF2B5EF4-FFF2-40B4-BE49-F238E27FC236}">
                  <a16:creationId xmlns:a16="http://schemas.microsoft.com/office/drawing/2014/main" id="{E054707A-44E8-455F-A197-211E11B5CEE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PA_任意多边形 43">
              <a:extLst>
                <a:ext uri="{FF2B5EF4-FFF2-40B4-BE49-F238E27FC236}">
                  <a16:creationId xmlns:a16="http://schemas.microsoft.com/office/drawing/2014/main" id="{389F672A-5AA6-4D6B-8616-39193CDC139D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PA_矩形 31">
              <a:extLst>
                <a:ext uri="{FF2B5EF4-FFF2-40B4-BE49-F238E27FC236}">
                  <a16:creationId xmlns:a16="http://schemas.microsoft.com/office/drawing/2014/main" id="{B34C8A1C-3B56-4564-8BFB-0BBBCDBA6C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2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24607" y="60980"/>
            <a:ext cx="34179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预算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[3]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726C89-A20D-43BE-BABB-CF1F1B93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48102"/>
              </p:ext>
            </p:extLst>
          </p:nvPr>
        </p:nvGraphicFramePr>
        <p:xfrm>
          <a:off x="398585" y="969108"/>
          <a:ext cx="11472984" cy="569741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42545">
                  <a:extLst>
                    <a:ext uri="{9D8B030D-6E8A-4147-A177-3AD203B41FA5}">
                      <a16:colId xmlns:a16="http://schemas.microsoft.com/office/drawing/2014/main" val="3934031829"/>
                    </a:ext>
                  </a:extLst>
                </a:gridCol>
                <a:gridCol w="1985097">
                  <a:extLst>
                    <a:ext uri="{9D8B030D-6E8A-4147-A177-3AD203B41FA5}">
                      <a16:colId xmlns:a16="http://schemas.microsoft.com/office/drawing/2014/main" val="1660893851"/>
                    </a:ext>
                  </a:extLst>
                </a:gridCol>
                <a:gridCol w="1481489">
                  <a:extLst>
                    <a:ext uri="{9D8B030D-6E8A-4147-A177-3AD203B41FA5}">
                      <a16:colId xmlns:a16="http://schemas.microsoft.com/office/drawing/2014/main" val="3464654156"/>
                    </a:ext>
                  </a:extLst>
                </a:gridCol>
                <a:gridCol w="939991">
                  <a:extLst>
                    <a:ext uri="{9D8B030D-6E8A-4147-A177-3AD203B41FA5}">
                      <a16:colId xmlns:a16="http://schemas.microsoft.com/office/drawing/2014/main" val="2089433440"/>
                    </a:ext>
                  </a:extLst>
                </a:gridCol>
                <a:gridCol w="990106">
                  <a:extLst>
                    <a:ext uri="{9D8B030D-6E8A-4147-A177-3AD203B41FA5}">
                      <a16:colId xmlns:a16="http://schemas.microsoft.com/office/drawing/2014/main" val="1113991789"/>
                    </a:ext>
                  </a:extLst>
                </a:gridCol>
                <a:gridCol w="1488819">
                  <a:extLst>
                    <a:ext uri="{9D8B030D-6E8A-4147-A177-3AD203B41FA5}">
                      <a16:colId xmlns:a16="http://schemas.microsoft.com/office/drawing/2014/main" val="598682085"/>
                    </a:ext>
                  </a:extLst>
                </a:gridCol>
                <a:gridCol w="2544937">
                  <a:extLst>
                    <a:ext uri="{9D8B030D-6E8A-4147-A177-3AD203B41FA5}">
                      <a16:colId xmlns:a16="http://schemas.microsoft.com/office/drawing/2014/main" val="226537976"/>
                    </a:ext>
                  </a:extLst>
                </a:gridCol>
              </a:tblGrid>
              <a:tr h="563706"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花销名称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规格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单价（元）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总计（元）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1328965827"/>
                  </a:ext>
                </a:extLst>
              </a:tr>
              <a:tr h="1288175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阿里云服务器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核</a:t>
                      </a:r>
                      <a:r>
                        <a:rPr lang="en-US" sz="2000" kern="100">
                          <a:effectLst/>
                        </a:rPr>
                        <a:t>cpu</a:t>
                      </a:r>
                      <a:endParaRPr lang="zh-CN" sz="2000" kern="100">
                        <a:effectLst/>
                      </a:endParaRP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2G</a:t>
                      </a:r>
                      <a:r>
                        <a:rPr lang="zh-CN" sz="2000" kern="100">
                          <a:effectLst/>
                        </a:rPr>
                        <a:t>内存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1M</a:t>
                      </a:r>
                      <a:r>
                        <a:rPr lang="zh-CN" sz="2000" kern="100">
                          <a:effectLst/>
                        </a:rPr>
                        <a:t>带宽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40GB</a:t>
                      </a:r>
                      <a:r>
                        <a:rPr lang="zh-CN" sz="2000" kern="100">
                          <a:effectLst/>
                        </a:rPr>
                        <a:t>系统盘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系统运行所需的服务器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055258334"/>
                  </a:ext>
                </a:extLst>
              </a:tr>
              <a:tr h="42277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4000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团建所需的物资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793354438"/>
                  </a:ext>
                </a:extLst>
              </a:tr>
              <a:tr h="112741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薪酬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杭州市薪资水平报告中的薪资水平</a:t>
                      </a:r>
                      <a:r>
                        <a:rPr lang="en-US" sz="2000" kern="100" baseline="30000">
                          <a:effectLst/>
                        </a:rPr>
                        <a:t>[4]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61.275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1680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小时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102942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52188272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用户沟通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招募用户代表、询问用户需求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156951344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设备维护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维修出故障的电子设备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87469449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材料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学习资料、打印材料等等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3253868165"/>
                  </a:ext>
                </a:extLst>
              </a:tr>
              <a:tr h="363081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111876</a:t>
                      </a:r>
                      <a:r>
                        <a:rPr lang="zh-CN" sz="2000" kern="100" dirty="0">
                          <a:effectLst/>
                        </a:rPr>
                        <a:t>（元）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909" y="60980"/>
            <a:ext cx="323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——OBS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5864" name="组合 35863">
            <a:extLst>
              <a:ext uri="{FF2B5EF4-FFF2-40B4-BE49-F238E27FC236}">
                <a16:creationId xmlns:a16="http://schemas.microsoft.com/office/drawing/2014/main" id="{860FAB10-64EA-4AD6-9307-33894B95A96D}"/>
              </a:ext>
            </a:extLst>
          </p:cNvPr>
          <p:cNvGrpSpPr/>
          <p:nvPr/>
        </p:nvGrpSpPr>
        <p:grpSpPr>
          <a:xfrm>
            <a:off x="962025" y="1710999"/>
            <a:ext cx="9987329" cy="4041124"/>
            <a:chOff x="914400" y="1046693"/>
            <a:chExt cx="9204690" cy="3494044"/>
          </a:xfrm>
        </p:grpSpPr>
        <p:sp>
          <p:nvSpPr>
            <p:cNvPr id="32" name="文本框 4">
              <a:extLst>
                <a:ext uri="{FF2B5EF4-FFF2-40B4-BE49-F238E27FC236}">
                  <a16:creationId xmlns:a16="http://schemas.microsoft.com/office/drawing/2014/main" id="{DD354453-C901-4822-8BC7-5D74096D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31" y="1046693"/>
              <a:ext cx="3157415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杨枨：指导老师兼最终用户</a:t>
              </a:r>
            </a:p>
          </p:txBody>
        </p:sp>
        <p:cxnSp>
          <p:nvCxnSpPr>
            <p:cNvPr id="33" name="自选图形 8">
              <a:extLst>
                <a:ext uri="{FF2B5EF4-FFF2-40B4-BE49-F238E27FC236}">
                  <a16:creationId xmlns:a16="http://schemas.microsoft.com/office/drawing/2014/main" id="{E9210C19-86AA-491B-81F9-5EB7D60929A8}"/>
                </a:ext>
              </a:extLst>
            </p:cNvPr>
            <p:cNvCxnSpPr>
              <a:cxnSpLocks noChangeShapeType="1"/>
              <a:stCxn id="32" idx="2"/>
            </p:cNvCxnSpPr>
            <p:nvPr/>
          </p:nvCxnSpPr>
          <p:spPr bwMode="auto">
            <a:xfrm>
              <a:off x="5571939" y="1569913"/>
              <a:ext cx="1" cy="6756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5" name="文本框 5">
              <a:extLst>
                <a:ext uri="{FF2B5EF4-FFF2-40B4-BE49-F238E27FC236}">
                  <a16:creationId xmlns:a16="http://schemas.microsoft.com/office/drawing/2014/main" id="{1235997A-3E03-4640-86AD-8943DDB4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068" y="2256378"/>
              <a:ext cx="2117961" cy="465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邵美芝：项目负责人</a:t>
              </a: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D975C378-E977-4A7C-9C59-AF629CF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李晓菁：项目成员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847F21C2-79B8-4946-8EBF-347D55FBF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8006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王心怡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">
              <a:extLst>
                <a:ext uri="{FF2B5EF4-FFF2-40B4-BE49-F238E27FC236}">
                  <a16:creationId xmlns:a16="http://schemas.microsoft.com/office/drawing/2014/main" id="{07748E04-1307-4D79-8A55-0D71EBF5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468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曹未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36F58567-322A-4776-B5AA-AF245E7D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939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豆欣童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自选图形 8">
              <a:extLst>
                <a:ext uri="{FF2B5EF4-FFF2-40B4-BE49-F238E27FC236}">
                  <a16:creationId xmlns:a16="http://schemas.microsoft.com/office/drawing/2014/main" id="{590B624B-D000-4233-B465-AE6AE83684FF}"/>
                </a:ext>
              </a:extLst>
            </p:cNvPr>
            <p:cNvCxnSpPr>
              <a:cxnSpLocks noChangeShapeType="1"/>
              <a:stCxn id="35" idx="2"/>
              <a:endCxn id="37" idx="0"/>
            </p:cNvCxnSpPr>
            <p:nvPr/>
          </p:nvCxnSpPr>
          <p:spPr bwMode="auto">
            <a:xfrm flipH="1">
              <a:off x="1870045" y="2722322"/>
              <a:ext cx="3711004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49" name="自选图形 8">
              <a:extLst>
                <a:ext uri="{FF2B5EF4-FFF2-40B4-BE49-F238E27FC236}">
                  <a16:creationId xmlns:a16="http://schemas.microsoft.com/office/drawing/2014/main" id="{65D642D0-937F-43EF-BC5F-74C8EA0E5F9C}"/>
                </a:ext>
              </a:extLst>
            </p:cNvPr>
            <p:cNvCxnSpPr>
              <a:cxnSpLocks noChangeShapeType="1"/>
              <a:stCxn id="35" idx="2"/>
              <a:endCxn id="47" idx="0"/>
            </p:cNvCxnSpPr>
            <p:nvPr/>
          </p:nvCxnSpPr>
          <p:spPr bwMode="auto">
            <a:xfrm flipH="1">
              <a:off x="4294584" y="2722322"/>
              <a:ext cx="1286465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自选图形 8">
              <a:extLst>
                <a:ext uri="{FF2B5EF4-FFF2-40B4-BE49-F238E27FC236}">
                  <a16:creationId xmlns:a16="http://schemas.microsoft.com/office/drawing/2014/main" id="{5DF3FDDE-0AA5-4808-945B-6017BEA8A9E1}"/>
                </a:ext>
              </a:extLst>
            </p:cNvPr>
            <p:cNvCxnSpPr>
              <a:cxnSpLocks noChangeShapeType="1"/>
              <a:stCxn id="35" idx="2"/>
              <a:endCxn id="46" idx="0"/>
            </p:cNvCxnSpPr>
            <p:nvPr/>
          </p:nvCxnSpPr>
          <p:spPr bwMode="auto">
            <a:xfrm>
              <a:off x="5581049" y="2722322"/>
              <a:ext cx="1142961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2" name="自选图形 8">
              <a:extLst>
                <a:ext uri="{FF2B5EF4-FFF2-40B4-BE49-F238E27FC236}">
                  <a16:creationId xmlns:a16="http://schemas.microsoft.com/office/drawing/2014/main" id="{F3CC0D0E-A660-4CD6-8A4E-4E0614A31CE2}"/>
                </a:ext>
              </a:extLst>
            </p:cNvPr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>
              <a:off x="5581049" y="2722322"/>
              <a:ext cx="3567499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82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9038" y="16461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项目干系人相关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1" name="PA_椭圆 45">
            <a:extLst>
              <a:ext uri="{FF2B5EF4-FFF2-40B4-BE49-F238E27FC236}">
                <a16:creationId xmlns:a16="http://schemas.microsoft.com/office/drawing/2014/main" id="{0B2E30D4-D915-4303-B5C2-1C07DA9C50B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0562" y="1140817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2" name="PA_文本框 50">
            <a:extLst>
              <a:ext uri="{FF2B5EF4-FFF2-40B4-BE49-F238E27FC236}">
                <a16:creationId xmlns:a16="http://schemas.microsoft.com/office/drawing/2014/main" id="{8AA37AD5-61ED-407B-8AA2-34FCFF99F85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03120" y="969553"/>
            <a:ext cx="4656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项目发起者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杨枨老师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</a:rPr>
              <a:t>联系方式：</a:t>
            </a:r>
            <a:r>
              <a:rPr lang="en-US" altLang="zh-CN" sz="2000" dirty="0">
                <a:solidFill>
                  <a:srgbClr val="000000"/>
                </a:solidFill>
              </a:rPr>
              <a:t>yangc@zucc.edu.cn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3" name="PA_椭圆 44">
            <a:extLst>
              <a:ext uri="{FF2B5EF4-FFF2-40B4-BE49-F238E27FC236}">
                <a16:creationId xmlns:a16="http://schemas.microsoft.com/office/drawing/2014/main" id="{5116B395-A6E4-4FCD-B9F9-B53586783F0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0561" y="226144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" name="PA_文本框 49">
            <a:extLst>
              <a:ext uri="{FF2B5EF4-FFF2-40B4-BE49-F238E27FC236}">
                <a16:creationId xmlns:a16="http://schemas.microsoft.com/office/drawing/2014/main" id="{C3656C86-EBF7-40E5-83C1-218BC27295C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8263" y="206867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项目小组成员</a:t>
            </a:r>
            <a:endParaRPr lang="en-US" altLang="zh-CN" b="1" dirty="0">
              <a:solidFill>
                <a:srgbClr val="C06C84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A65844-6CEF-40BA-AAA5-AC1FC067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1519"/>
              </p:ext>
            </p:extLst>
          </p:nvPr>
        </p:nvGraphicFramePr>
        <p:xfrm>
          <a:off x="1138236" y="2709123"/>
          <a:ext cx="10577026" cy="3870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12524">
                  <a:extLst>
                    <a:ext uri="{9D8B030D-6E8A-4147-A177-3AD203B41FA5}">
                      <a16:colId xmlns:a16="http://schemas.microsoft.com/office/drawing/2014/main" val="3209224420"/>
                    </a:ext>
                  </a:extLst>
                </a:gridCol>
                <a:gridCol w="831279">
                  <a:extLst>
                    <a:ext uri="{9D8B030D-6E8A-4147-A177-3AD203B41FA5}">
                      <a16:colId xmlns:a16="http://schemas.microsoft.com/office/drawing/2014/main" val="3106821999"/>
                    </a:ext>
                  </a:extLst>
                </a:gridCol>
                <a:gridCol w="752108">
                  <a:extLst>
                    <a:ext uri="{9D8B030D-6E8A-4147-A177-3AD203B41FA5}">
                      <a16:colId xmlns:a16="http://schemas.microsoft.com/office/drawing/2014/main" val="3536359756"/>
                    </a:ext>
                  </a:extLst>
                </a:gridCol>
                <a:gridCol w="1068786">
                  <a:extLst>
                    <a:ext uri="{9D8B030D-6E8A-4147-A177-3AD203B41FA5}">
                      <a16:colId xmlns:a16="http://schemas.microsoft.com/office/drawing/2014/main" val="277268215"/>
                    </a:ext>
                  </a:extLst>
                </a:gridCol>
                <a:gridCol w="1140039">
                  <a:extLst>
                    <a:ext uri="{9D8B030D-6E8A-4147-A177-3AD203B41FA5}">
                      <a16:colId xmlns:a16="http://schemas.microsoft.com/office/drawing/2014/main" val="816201310"/>
                    </a:ext>
                  </a:extLst>
                </a:gridCol>
                <a:gridCol w="2177156">
                  <a:extLst>
                    <a:ext uri="{9D8B030D-6E8A-4147-A177-3AD203B41FA5}">
                      <a16:colId xmlns:a16="http://schemas.microsoft.com/office/drawing/2014/main" val="1752452351"/>
                    </a:ext>
                  </a:extLst>
                </a:gridCol>
                <a:gridCol w="1907982">
                  <a:extLst>
                    <a:ext uri="{9D8B030D-6E8A-4147-A177-3AD203B41FA5}">
                      <a16:colId xmlns:a16="http://schemas.microsoft.com/office/drawing/2014/main" val="2239422821"/>
                    </a:ext>
                  </a:extLst>
                </a:gridCol>
                <a:gridCol w="1987152">
                  <a:extLst>
                    <a:ext uri="{9D8B030D-6E8A-4147-A177-3AD203B41FA5}">
                      <a16:colId xmlns:a16="http://schemas.microsoft.com/office/drawing/2014/main" val="2740327237"/>
                    </a:ext>
                  </a:extLst>
                </a:gridCol>
              </a:tblGrid>
              <a:tr h="461799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成员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微信号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主要负责的工作内容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80620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李晓菁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31801159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lixiaojing92-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17815545660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31801159@stu.zucc.edu.cn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代码审查员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规划需要编写的代码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43515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王心怡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MissW415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17857688416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记录项目相关内容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25482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曹未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linkonghx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13656644654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规划界面原型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885729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豆欣童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wxid_1y2gqqqqmiu22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15868295744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汇总项目需求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514303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邵美芝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31803067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s1476827275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13656682917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31803067@stu.zucc.edu.cn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项目进程把控、项目成员管理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6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82086" y="1654175"/>
            <a:ext cx="15744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可行性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分析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6B7F22-4E29-49F8-9395-4CA247BCD5A1}"/>
              </a:ext>
            </a:extLst>
          </p:cNvPr>
          <p:cNvGrpSpPr/>
          <p:nvPr/>
        </p:nvGrpSpPr>
        <p:grpSpPr>
          <a:xfrm>
            <a:off x="7292680" y="2355945"/>
            <a:ext cx="3928636" cy="4576827"/>
            <a:chOff x="6699975" y="1381676"/>
            <a:chExt cx="4174198" cy="4576827"/>
          </a:xfrm>
        </p:grpSpPr>
        <p:sp>
          <p:nvSpPr>
            <p:cNvPr id="56" name="PA_任意多边形 111">
              <a:extLst>
                <a:ext uri="{FF2B5EF4-FFF2-40B4-BE49-F238E27FC236}">
                  <a16:creationId xmlns:a16="http://schemas.microsoft.com/office/drawing/2014/main" id="{6195DBF2-AFAA-429C-BC40-BCA48B55669D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rot="20300013">
              <a:off x="8091352" y="1894426"/>
              <a:ext cx="2739111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PA_矩形 135">
              <a:extLst>
                <a:ext uri="{FF2B5EF4-FFF2-40B4-BE49-F238E27FC236}">
                  <a16:creationId xmlns:a16="http://schemas.microsoft.com/office/drawing/2014/main" id="{616816F0-2ED7-46AA-8F55-4844A7D98C65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21420000">
              <a:off x="6765896" y="1381676"/>
              <a:ext cx="4108277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9">
              <a:extLst>
                <a:ext uri="{FF2B5EF4-FFF2-40B4-BE49-F238E27FC236}">
                  <a16:creationId xmlns:a16="http://schemas.microsoft.com/office/drawing/2014/main" id="{F16EAD0A-5B33-458B-8BAB-EF4A81BC2AF9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21360000">
              <a:off x="7844898" y="1476292"/>
              <a:ext cx="21582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五、配置管理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F49520-1296-4AFF-838C-71A56EFC7BEC}"/>
                </a:ext>
              </a:extLst>
            </p:cNvPr>
            <p:cNvGrpSpPr/>
            <p:nvPr/>
          </p:nvGrpSpPr>
          <p:grpSpPr>
            <a:xfrm>
              <a:off x="6699975" y="2393126"/>
              <a:ext cx="4172253" cy="3565377"/>
              <a:chOff x="2368370" y="2027150"/>
              <a:chExt cx="5103348" cy="3565377"/>
            </a:xfrm>
          </p:grpSpPr>
          <p:grpSp>
            <p:nvGrpSpPr>
              <p:cNvPr id="35" name="PA_组合 112">
                <a:extLst>
                  <a:ext uri="{FF2B5EF4-FFF2-40B4-BE49-F238E27FC236}">
                    <a16:creationId xmlns:a16="http://schemas.microsoft.com/office/drawing/2014/main" id="{44EF0B09-A0D8-442D-902E-DE697C773E22}"/>
                  </a:ext>
                </a:extLst>
              </p:cNvPr>
              <p:cNvGrpSpPr>
                <a:grpSpLocks/>
              </p:cNvGrpSpPr>
              <p:nvPr>
                <p:custDataLst>
                  <p:tags r:id="rId19"/>
                </p:custDataLst>
              </p:nvPr>
            </p:nvGrpSpPr>
            <p:grpSpPr bwMode="auto">
              <a:xfrm>
                <a:off x="2368370" y="2343457"/>
                <a:ext cx="5067265" cy="1122363"/>
                <a:chOff x="0" y="0"/>
                <a:chExt cx="5770322" cy="1121542"/>
              </a:xfrm>
            </p:grpSpPr>
            <p:sp>
              <p:nvSpPr>
                <p:cNvPr id="50" name="任意多边形 113">
                  <a:extLst>
                    <a:ext uri="{FF2B5EF4-FFF2-40B4-BE49-F238E27FC236}">
                      <a16:creationId xmlns:a16="http://schemas.microsoft.com/office/drawing/2014/main" id="{3F18411E-732D-4D03-B6CB-AB160247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任意多边形 114">
                  <a:extLst>
                    <a:ext uri="{FF2B5EF4-FFF2-40B4-BE49-F238E27FC236}">
                      <a16:creationId xmlns:a16="http://schemas.microsoft.com/office/drawing/2014/main" id="{A05B5B04-57DC-4F00-BFC8-1DCBEDA93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PA_组合 115">
                <a:extLst>
                  <a:ext uri="{FF2B5EF4-FFF2-40B4-BE49-F238E27FC236}">
                    <a16:creationId xmlns:a16="http://schemas.microsoft.com/office/drawing/2014/main" id="{6D3E5B7B-26FC-4F5B-A136-FB7A78BF8C0D}"/>
                  </a:ext>
                </a:extLst>
              </p:cNvPr>
              <p:cNvGrpSpPr>
                <a:grpSpLocks/>
              </p:cNvGrpSpPr>
              <p:nvPr>
                <p:custDataLst>
                  <p:tags r:id="rId20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48" name="任意多边形 116">
                  <a:extLst>
                    <a:ext uri="{FF2B5EF4-FFF2-40B4-BE49-F238E27FC236}">
                      <a16:creationId xmlns:a16="http://schemas.microsoft.com/office/drawing/2014/main" id="{F4B9A561-FAA9-4470-BB3C-12C88079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任意多边形 117">
                  <a:extLst>
                    <a:ext uri="{FF2B5EF4-FFF2-40B4-BE49-F238E27FC236}">
                      <a16:creationId xmlns:a16="http://schemas.microsoft.com/office/drawing/2014/main" id="{F8084AC3-556E-4440-B0D6-8A99E1020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6" name="任意多边形 119">
                <a:extLst>
                  <a:ext uri="{FF2B5EF4-FFF2-40B4-BE49-F238E27FC236}">
                    <a16:creationId xmlns:a16="http://schemas.microsoft.com/office/drawing/2014/main" id="{8ED69604-3F9E-4CE1-9A36-77E16EE4F8A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2479682" y="4480232"/>
                <a:ext cx="4715785" cy="111229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PA_矩形 132">
                <a:extLst>
                  <a:ext uri="{FF2B5EF4-FFF2-40B4-BE49-F238E27FC236}">
                    <a16:creationId xmlns:a16="http://schemas.microsoft.com/office/drawing/2014/main" id="{B7FF4E0A-A481-4A9A-B89D-AA58F75B75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 rot="-180000">
                <a:off x="2388213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PA_矩形 133">
                <a:extLst>
                  <a:ext uri="{FF2B5EF4-FFF2-40B4-BE49-F238E27FC236}">
                    <a16:creationId xmlns:a16="http://schemas.microsoft.com/office/drawing/2014/main" id="{86AEA556-8284-4285-95EB-997E851DB92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PA_矩形 134">
                <a:extLst>
                  <a:ext uri="{FF2B5EF4-FFF2-40B4-BE49-F238E27FC236}">
                    <a16:creationId xmlns:a16="http://schemas.microsoft.com/office/drawing/2014/main" id="{C435CB57-2BD7-4B9E-86BA-FD591BFD048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PA_矩形 136">
                <a:extLst>
                  <a:ext uri="{FF2B5EF4-FFF2-40B4-BE49-F238E27FC236}">
                    <a16:creationId xmlns:a16="http://schemas.microsoft.com/office/drawing/2014/main" id="{2A98D8B1-591A-4AD2-9872-D86D2EB26F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 rot="21360000">
                <a:off x="3583576" y="2166561"/>
                <a:ext cx="26982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六、会议纪要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PA_矩形 137">
                <a:extLst>
                  <a:ext uri="{FF2B5EF4-FFF2-40B4-BE49-F238E27FC236}">
                    <a16:creationId xmlns:a16="http://schemas.microsoft.com/office/drawing/2014/main" id="{E4EDC20D-D732-49D8-BAF5-CA558070578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21360000">
                <a:off x="3651869" y="3233223"/>
                <a:ext cx="26399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七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、组员评分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PA_矩形 138">
                <a:extLst>
                  <a:ext uri="{FF2B5EF4-FFF2-40B4-BE49-F238E27FC236}">
                    <a16:creationId xmlns:a16="http://schemas.microsoft.com/office/drawing/2014/main" id="{BC92E910-8CB8-408B-B263-2E988DF8A46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rot="21360000">
                <a:off x="3653595" y="4336952"/>
                <a:ext cx="27113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八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</a:t>
                </a: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参考资料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831352" y="-8791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74823" y="121152"/>
            <a:ext cx="1576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42DEFE-A544-4421-97B3-F9D8E3905A23}"/>
              </a:ext>
            </a:extLst>
          </p:cNvPr>
          <p:cNvGrpSpPr/>
          <p:nvPr/>
        </p:nvGrpSpPr>
        <p:grpSpPr>
          <a:xfrm>
            <a:off x="1335459" y="1688924"/>
            <a:ext cx="3927428" cy="4464634"/>
            <a:chOff x="2368370" y="2027150"/>
            <a:chExt cx="5151200" cy="4464634"/>
          </a:xfrm>
        </p:grpSpPr>
        <p:sp>
          <p:nvSpPr>
            <p:cNvPr id="28674" name="PA_任意多边形 111">
              <a:extLst>
                <a:ext uri="{FF2B5EF4-FFF2-40B4-BE49-F238E27FC236}">
                  <a16:creationId xmlns:a16="http://schemas.microsoft.com/office/drawing/2014/main" id="{39F2C95D-A436-4766-BE04-3936B4F97E2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0300013">
              <a:off x="3243428" y="5796459"/>
              <a:ext cx="4250407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8675" name="PA_组合 112">
              <a:extLst>
                <a:ext uri="{FF2B5EF4-FFF2-40B4-BE49-F238E27FC236}">
                  <a16:creationId xmlns:a16="http://schemas.microsoft.com/office/drawing/2014/main" id="{626E2F52-4BEF-401C-B5DC-384B1D30B7A3}"/>
                </a:ext>
              </a:extLst>
            </p:cNvPr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2368370" y="2349374"/>
              <a:ext cx="5083474" cy="1116446"/>
              <a:chOff x="0" y="5913"/>
              <a:chExt cx="5788780" cy="1115629"/>
            </a:xfrm>
          </p:grpSpPr>
          <p:sp>
            <p:nvSpPr>
              <p:cNvPr id="28701" name="任意多边形 113">
                <a:extLst>
                  <a:ext uri="{FF2B5EF4-FFF2-40B4-BE49-F238E27FC236}">
                    <a16:creationId xmlns:a16="http://schemas.microsoft.com/office/drawing/2014/main" id="{A01976F1-C8B3-4408-9704-D1FBE6B9935F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2" name="任意多边形 114">
                <a:extLst>
                  <a:ext uri="{FF2B5EF4-FFF2-40B4-BE49-F238E27FC236}">
                    <a16:creationId xmlns:a16="http://schemas.microsoft.com/office/drawing/2014/main" id="{933C5384-CCB2-4570-92E9-8EFC7EAED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355280" y="5913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6" name="PA_组合 115">
              <a:extLst>
                <a:ext uri="{FF2B5EF4-FFF2-40B4-BE49-F238E27FC236}">
                  <a16:creationId xmlns:a16="http://schemas.microsoft.com/office/drawing/2014/main" id="{26E431FC-0EAB-41C5-9A2B-4C6F945A3E37}"/>
                </a:ext>
              </a:extLst>
            </p:cNvPr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2450311" y="3419782"/>
              <a:ext cx="5005230" cy="1120775"/>
              <a:chOff x="0" y="0"/>
              <a:chExt cx="5770322" cy="1121542"/>
            </a:xfrm>
          </p:grpSpPr>
          <p:sp>
            <p:nvSpPr>
              <p:cNvPr id="28699" name="任意多边形 116">
                <a:extLst>
                  <a:ext uri="{FF2B5EF4-FFF2-40B4-BE49-F238E27FC236}">
                    <a16:creationId xmlns:a16="http://schemas.microsoft.com/office/drawing/2014/main" id="{86B9425C-9EAA-416B-9E61-3977D6D3320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0" name="任意多边形 117">
                <a:extLst>
                  <a:ext uri="{FF2B5EF4-FFF2-40B4-BE49-F238E27FC236}">
                    <a16:creationId xmlns:a16="http://schemas.microsoft.com/office/drawing/2014/main" id="{899717ED-12C3-4910-B48B-B7E925DC2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7" name="PA_组合 118">
              <a:extLst>
                <a:ext uri="{FF2B5EF4-FFF2-40B4-BE49-F238E27FC236}">
                  <a16:creationId xmlns:a16="http://schemas.microsoft.com/office/drawing/2014/main" id="{4A8E973C-097D-4DE6-B720-774B35855B05}"/>
                </a:ext>
              </a:extLst>
            </p:cNvPr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479682" y="4480232"/>
              <a:ext cx="5006786" cy="1136650"/>
              <a:chOff x="0" y="0"/>
              <a:chExt cx="5770322" cy="1136374"/>
            </a:xfrm>
          </p:grpSpPr>
          <p:sp>
            <p:nvSpPr>
              <p:cNvPr id="28697" name="任意多边形 119">
                <a:extLst>
                  <a:ext uri="{FF2B5EF4-FFF2-40B4-BE49-F238E27FC236}">
                    <a16:creationId xmlns:a16="http://schemas.microsoft.com/office/drawing/2014/main" id="{2A39B3E9-6D49-42C6-A438-D437A2724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0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98" name="任意多边形 120">
                <a:extLst>
                  <a:ext uri="{FF2B5EF4-FFF2-40B4-BE49-F238E27FC236}">
                    <a16:creationId xmlns:a16="http://schemas.microsoft.com/office/drawing/2014/main" id="{3DDA641E-2D44-48D3-9034-80E289C77843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24349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681" name="PA_矩形 132">
              <a:extLst>
                <a:ext uri="{FF2B5EF4-FFF2-40B4-BE49-F238E27FC236}">
                  <a16:creationId xmlns:a16="http://schemas.microsoft.com/office/drawing/2014/main" id="{C5D0226F-840E-4F16-836E-F11A8FE4E82A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21420000">
              <a:off x="2388212" y="2027150"/>
              <a:ext cx="5052553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2" name="PA_矩形 133">
              <a:extLst>
                <a:ext uri="{FF2B5EF4-FFF2-40B4-BE49-F238E27FC236}">
                  <a16:creationId xmlns:a16="http://schemas.microsoft.com/office/drawing/2014/main" id="{AB3485AE-13D8-490B-9665-E4AA6C7668FA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-180000">
              <a:off x="2383122" y="3097772"/>
              <a:ext cx="5088596" cy="696913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3" name="PA_矩形 134">
              <a:extLst>
                <a:ext uri="{FF2B5EF4-FFF2-40B4-BE49-F238E27FC236}">
                  <a16:creationId xmlns:a16="http://schemas.microsoft.com/office/drawing/2014/main" id="{2E4C91E4-0258-41E4-BE45-F4F6453B930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-180000">
              <a:off x="2495261" y="4180589"/>
              <a:ext cx="4970016" cy="69532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4" name="PA_矩形 135">
              <a:extLst>
                <a:ext uri="{FF2B5EF4-FFF2-40B4-BE49-F238E27FC236}">
                  <a16:creationId xmlns:a16="http://schemas.microsoft.com/office/drawing/2014/main" id="{1DEF6987-D40E-431B-A443-661E69CD20FD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-180000">
              <a:off x="2494476" y="5229849"/>
              <a:ext cx="5025094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5" name="PA_矩形 136">
              <a:extLst>
                <a:ext uri="{FF2B5EF4-FFF2-40B4-BE49-F238E27FC236}">
                  <a16:creationId xmlns:a16="http://schemas.microsoft.com/office/drawing/2014/main" id="{740D565C-C5B1-4A5C-B12C-89584CD1E53E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1360000">
              <a:off x="3920133" y="2119253"/>
              <a:ext cx="20313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一、项目介绍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6" name="PA_矩形 137">
              <a:extLst>
                <a:ext uri="{FF2B5EF4-FFF2-40B4-BE49-F238E27FC236}">
                  <a16:creationId xmlns:a16="http://schemas.microsoft.com/office/drawing/2014/main" id="{8EDD3FCD-F663-4B6B-B4E6-027641F91F90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21360000">
              <a:off x="3639700" y="3233223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二、项目章程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7" name="PA_矩形 138">
              <a:extLst>
                <a:ext uri="{FF2B5EF4-FFF2-40B4-BE49-F238E27FC236}">
                  <a16:creationId xmlns:a16="http://schemas.microsoft.com/office/drawing/2014/main" id="{B676C328-AD13-47AC-A29A-E93D37CC5A2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21360000">
              <a:off x="3677138" y="4336952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三、项目计划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8" name="PA_矩形 139">
              <a:extLst>
                <a:ext uri="{FF2B5EF4-FFF2-40B4-BE49-F238E27FC236}">
                  <a16:creationId xmlns:a16="http://schemas.microsoft.com/office/drawing/2014/main" id="{274C0FEE-3681-4542-8059-E6A17303555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21360000">
              <a:off x="3600261" y="5324465"/>
              <a:ext cx="30679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四、可行性分析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22605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可行性分析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[4]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矩形 13">
            <a:extLst>
              <a:ext uri="{FF2B5EF4-FFF2-40B4-BE49-F238E27FC236}">
                <a16:creationId xmlns:a16="http://schemas.microsoft.com/office/drawing/2014/main" id="{2DACEC01-0471-44CE-8448-ACF7E17D645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5355" y="191775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技术可行性</a:t>
            </a:r>
          </a:p>
        </p:txBody>
      </p:sp>
      <p:sp>
        <p:nvSpPr>
          <p:cNvPr id="9" name="PA_矩形 14">
            <a:extLst>
              <a:ext uri="{FF2B5EF4-FFF2-40B4-BE49-F238E27FC236}">
                <a16:creationId xmlns:a16="http://schemas.microsoft.com/office/drawing/2014/main" id="{A16E8875-35A6-4DEF-A6D0-71A3B5DD52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355" y="3140126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经济可行性</a:t>
            </a:r>
          </a:p>
        </p:txBody>
      </p:sp>
      <p:sp>
        <p:nvSpPr>
          <p:cNvPr id="10" name="PA_矩形 15">
            <a:extLst>
              <a:ext uri="{FF2B5EF4-FFF2-40B4-BE49-F238E27FC236}">
                <a16:creationId xmlns:a16="http://schemas.microsoft.com/office/drawing/2014/main" id="{A0315C42-0E59-468C-86A4-099D8055FED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5355" y="4362501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社会可行性</a:t>
            </a:r>
          </a:p>
        </p:txBody>
      </p:sp>
      <p:sp>
        <p:nvSpPr>
          <p:cNvPr id="12" name="PA_矩形 17">
            <a:extLst>
              <a:ext uri="{FF2B5EF4-FFF2-40B4-BE49-F238E27FC236}">
                <a16:creationId xmlns:a16="http://schemas.microsoft.com/office/drawing/2014/main" id="{ED8C9DA2-ED8F-4916-970A-8B1ADA69769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7416" y="1917751"/>
            <a:ext cx="8932095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PA_矩形 18">
            <a:extLst>
              <a:ext uri="{FF2B5EF4-FFF2-40B4-BE49-F238E27FC236}">
                <a16:creationId xmlns:a16="http://schemas.microsoft.com/office/drawing/2014/main" id="{90E0418D-B10C-4037-988E-9407704E01C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7416" y="3140126"/>
            <a:ext cx="8932094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本项目实际开发的主要开销为维持服务器运行的开销，其开销成本较低可以承担。另外，若产品研发成功，各个学校入驻该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需要定期交费。各位老师入驻该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需定期交费。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下载数量达到一定次数，可以获得收益。</a:t>
            </a:r>
          </a:p>
        </p:txBody>
      </p:sp>
      <p:sp>
        <p:nvSpPr>
          <p:cNvPr id="14" name="PA_矩形 19">
            <a:extLst>
              <a:ext uri="{FF2B5EF4-FFF2-40B4-BE49-F238E27FC236}">
                <a16:creationId xmlns:a16="http://schemas.microsoft.com/office/drawing/2014/main" id="{3BDD55EB-03F5-45FC-A01D-C4E593BB691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27417" y="4362501"/>
            <a:ext cx="8932094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PA_文本框 25">
            <a:extLst>
              <a:ext uri="{FF2B5EF4-FFF2-40B4-BE49-F238E27FC236}">
                <a16:creationId xmlns:a16="http://schemas.microsoft.com/office/drawing/2014/main" id="{5C0938F0-F3EB-441E-AA3B-F86863BB655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1947731" y="2033874"/>
            <a:ext cx="8691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组员曹未同学有开发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的经验，组员李晓菁同学有后端开发和前后端连接的开发经验，所有小组成员都有数据库方面的操作基础，能够实现拥有较复杂的数据库的系统，所以技术方面可行。</a:t>
            </a:r>
            <a:endParaRPr kumimoji="0" lang="en-US" altLang="zh-CN" sz="16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PA_文本框 27">
            <a:extLst>
              <a:ext uri="{FF2B5EF4-FFF2-40B4-BE49-F238E27FC236}">
                <a16:creationId xmlns:a16="http://schemas.microsoft.com/office/drawing/2014/main" id="{2EA35F86-C99F-40B2-966F-6ED85C20912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1956874" y="4561444"/>
            <a:ext cx="8363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本</a:t>
            </a:r>
            <a:r>
              <a:rPr lang="en-US" altLang="zh-CN" sz="1600" dirty="0">
                <a:solidFill>
                  <a:srgbClr val="FFFFFF"/>
                </a:solidFill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</a:rPr>
              <a:t>使用时可能需要实名认证等等，需要获取用户的个人信息</a:t>
            </a:r>
            <a:r>
              <a:rPr lang="en-US" altLang="zh-CN" sz="1600" dirty="0">
                <a:solidFill>
                  <a:srgbClr val="FFFFFF"/>
                </a:solidFill>
              </a:rPr>
              <a:t>,</a:t>
            </a:r>
            <a:r>
              <a:rPr lang="zh-CN" altLang="en-US" sz="1600" dirty="0">
                <a:solidFill>
                  <a:srgbClr val="FFFFFF"/>
                </a:solidFill>
              </a:rPr>
              <a:t>需要获取用户的同意并保护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用户数据。</a:t>
            </a:r>
            <a:endParaRPr lang="en-US" altLang="zh-CN" sz="16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5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配置管理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8DBE9-F77B-4149-9AC1-00A7DC735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51" y="939530"/>
            <a:ext cx="11519924" cy="5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8B9681-00C2-4F63-9AA0-84A7E246B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" y="669175"/>
            <a:ext cx="10289458" cy="5179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65300B-E040-465C-ADF2-258985135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504" y="3339458"/>
            <a:ext cx="7482348" cy="34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6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会议纪要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会议纪要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D96BB-3985-470A-AB5F-0B97F5685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84" y="665468"/>
            <a:ext cx="5234134" cy="63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7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组员评分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组员评分</a:t>
            </a:r>
          </a:p>
        </p:txBody>
      </p:sp>
      <p:sp>
        <p:nvSpPr>
          <p:cNvPr id="7" name="PA_文本框 21">
            <a:extLst>
              <a:ext uri="{FF2B5EF4-FFF2-40B4-BE49-F238E27FC236}">
                <a16:creationId xmlns:a16="http://schemas.microsoft.com/office/drawing/2014/main" id="{BD9CC17D-2859-4364-B3A8-E410AF6EBB2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75926" y="1273790"/>
            <a:ext cx="28829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邵美芝（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编写甘特图，</a:t>
            </a:r>
            <a:r>
              <a:rPr lang="en-US" altLang="zh-CN" sz="2000" dirty="0">
                <a:solidFill>
                  <a:srgbClr val="000000"/>
                </a:solidFill>
              </a:rPr>
              <a:t>PPT</a:t>
            </a:r>
            <a:r>
              <a:rPr lang="zh-CN" altLang="en-US" sz="2000" dirty="0">
                <a:solidFill>
                  <a:srgbClr val="000000"/>
                </a:solidFill>
              </a:rPr>
              <a:t>的制作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文本框 22">
            <a:extLst>
              <a:ext uri="{FF2B5EF4-FFF2-40B4-BE49-F238E27FC236}">
                <a16:creationId xmlns:a16="http://schemas.microsoft.com/office/drawing/2014/main" id="{9EFDA646-6691-4BC4-A1CE-22BF7571B7A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75926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曹未（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3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1~3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PA_文本框 23">
            <a:extLst>
              <a:ext uri="{FF2B5EF4-FFF2-40B4-BE49-F238E27FC236}">
                <a16:creationId xmlns:a16="http://schemas.microsoft.com/office/drawing/2014/main" id="{6CDF7D20-7401-407C-BC68-78ABC375EF9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44176" y="4453553"/>
            <a:ext cx="35189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王心怡（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会议纪要的编写，编写可行性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分析报告</a:t>
            </a:r>
            <a:r>
              <a:rPr lang="en-US" altLang="zh-CN" sz="2000" dirty="0">
                <a:solidFill>
                  <a:srgbClr val="000000"/>
                </a:solidFill>
              </a:rPr>
              <a:t>5~8</a:t>
            </a:r>
            <a:r>
              <a:rPr lang="zh-CN" altLang="en-US" sz="2000" dirty="0">
                <a:solidFill>
                  <a:srgbClr val="000000"/>
                </a:solidFill>
              </a:rPr>
              <a:t>，项目章程</a:t>
            </a:r>
            <a:r>
              <a:rPr lang="en-US" altLang="zh-CN" sz="2000" dirty="0">
                <a:solidFill>
                  <a:srgbClr val="000000"/>
                </a:solidFill>
              </a:rPr>
              <a:t>7~13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PA_文本框 24">
            <a:extLst>
              <a:ext uri="{FF2B5EF4-FFF2-40B4-BE49-F238E27FC236}">
                <a16:creationId xmlns:a16="http://schemas.microsoft.com/office/drawing/2014/main" id="{1B96B6F7-3847-4433-A2D8-84410F3DDE3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94088" y="1269028"/>
            <a:ext cx="3785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李晓菁（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负责创建</a:t>
            </a:r>
            <a:r>
              <a:rPr lang="en-US" altLang="zh-CN" sz="2000" dirty="0">
                <a:solidFill>
                  <a:srgbClr val="000000"/>
                </a:solidFill>
              </a:rPr>
              <a:t>git</a:t>
            </a:r>
            <a:r>
              <a:rPr lang="zh-CN" altLang="en-US" sz="2000" dirty="0">
                <a:solidFill>
                  <a:srgbClr val="000000"/>
                </a:solidFill>
              </a:rPr>
              <a:t>仓库，编写项目计划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PA_文本框 25">
            <a:extLst>
              <a:ext uri="{FF2B5EF4-FFF2-40B4-BE49-F238E27FC236}">
                <a16:creationId xmlns:a16="http://schemas.microsoft.com/office/drawing/2014/main" id="{7E3AD5ED-F61E-40F3-A0A7-59FDB3794F9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94088" y="2808903"/>
            <a:ext cx="32656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豆欣童（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93.4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编写可行性分析报告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4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项目章程</a:t>
            </a:r>
            <a:r>
              <a:rPr lang="en-US" altLang="zh-CN" sz="2000" dirty="0">
                <a:solidFill>
                  <a:srgbClr val="000000"/>
                </a:solidFill>
              </a:rPr>
              <a:t>4~6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5" name="PA_图片 29">
            <a:extLst>
              <a:ext uri="{FF2B5EF4-FFF2-40B4-BE49-F238E27FC236}">
                <a16:creationId xmlns:a16="http://schemas.microsoft.com/office/drawing/2014/main" id="{F40B71D9-7B84-45A7-9632-1BD17F6F49C0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A_图片 29">
            <a:extLst>
              <a:ext uri="{FF2B5EF4-FFF2-40B4-BE49-F238E27FC236}">
                <a16:creationId xmlns:a16="http://schemas.microsoft.com/office/drawing/2014/main" id="{3645AA6D-8734-472F-A4D6-2CA58FF19FE3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58970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A_图片 29">
            <a:extLst>
              <a:ext uri="{FF2B5EF4-FFF2-40B4-BE49-F238E27FC236}">
                <a16:creationId xmlns:a16="http://schemas.microsoft.com/office/drawing/2014/main" id="{2D7CFC56-66A5-41DC-921E-ECEB36EE81C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3116083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A_图片 29">
            <a:extLst>
              <a:ext uri="{FF2B5EF4-FFF2-40B4-BE49-F238E27FC236}">
                <a16:creationId xmlns:a16="http://schemas.microsoft.com/office/drawing/2014/main" id="{79646D74-DF04-4AB8-98D9-120AA0B54D06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4704378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A_图片 29">
            <a:extLst>
              <a:ext uri="{FF2B5EF4-FFF2-40B4-BE49-F238E27FC236}">
                <a16:creationId xmlns:a16="http://schemas.microsoft.com/office/drawing/2014/main" id="{F9EACF24-1548-4953-AD00-102389976870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63" y="3050356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A_文本框 23">
            <a:extLst>
              <a:ext uri="{FF2B5EF4-FFF2-40B4-BE49-F238E27FC236}">
                <a16:creationId xmlns:a16="http://schemas.microsoft.com/office/drawing/2014/main" id="{DE8FA11E-6347-4B03-94AD-B60BD21077FA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80138" y="4238109"/>
            <a:ext cx="44935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评分规则是五名组员按照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每位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成员的任务完成情况进行互评，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每人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的评分都占百分之二十，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具体评分细则可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参考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评分表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88500" y="1341198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8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参考资料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10" name="PA_组合 30">
            <a:extLst>
              <a:ext uri="{FF2B5EF4-FFF2-40B4-BE49-F238E27FC236}">
                <a16:creationId xmlns:a16="http://schemas.microsoft.com/office/drawing/2014/main" id="{B1EA7BF7-D57C-4E36-AC79-7C045F0F7EA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57597" y="2941039"/>
            <a:ext cx="1057275" cy="1603922"/>
            <a:chOff x="0" y="0"/>
            <a:chExt cx="1056192" cy="743368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1E9160AA-381F-4537-B65D-291C5ACF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6D0CEA91-5071-420B-8587-9D225231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矩形 15">
              <a:extLst>
                <a:ext uri="{FF2B5EF4-FFF2-40B4-BE49-F238E27FC236}">
                  <a16:creationId xmlns:a16="http://schemas.microsoft.com/office/drawing/2014/main" id="{508FBD7F-D352-4C95-99C1-4956E9EE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矩形 16">
              <a:extLst>
                <a:ext uri="{FF2B5EF4-FFF2-40B4-BE49-F238E27FC236}">
                  <a16:creationId xmlns:a16="http://schemas.microsoft.com/office/drawing/2014/main" id="{D8755831-D5AD-4131-85B4-9C23134A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PA_组合 29">
            <a:extLst>
              <a:ext uri="{FF2B5EF4-FFF2-40B4-BE49-F238E27FC236}">
                <a16:creationId xmlns:a16="http://schemas.microsoft.com/office/drawing/2014/main" id="{F647F2E2-64A6-4096-B2F5-152A78956510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0236468" y="2941039"/>
            <a:ext cx="1038225" cy="1576770"/>
            <a:chOff x="0" y="0"/>
            <a:chExt cx="1039259" cy="743368"/>
          </a:xfrm>
        </p:grpSpPr>
        <p:sp>
          <p:nvSpPr>
            <p:cNvPr id="13" name="矩形 23">
              <a:extLst>
                <a:ext uri="{FF2B5EF4-FFF2-40B4-BE49-F238E27FC236}">
                  <a16:creationId xmlns:a16="http://schemas.microsoft.com/office/drawing/2014/main" id="{A250697F-4F33-40AA-841B-4F0767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17C13F18-843B-4639-BB23-D6042A459D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2FE5F066-092B-42CC-9FF6-198E06A49F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矩形 26">
              <a:extLst>
                <a:ext uri="{FF2B5EF4-FFF2-40B4-BE49-F238E27FC236}">
                  <a16:creationId xmlns:a16="http://schemas.microsoft.com/office/drawing/2014/main" id="{68A10FE6-7CA1-493E-95FD-F3B69E3802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PA_文本框 28">
            <a:extLst>
              <a:ext uri="{FF2B5EF4-FFF2-40B4-BE49-F238E27FC236}">
                <a16:creationId xmlns:a16="http://schemas.microsoft.com/office/drawing/2014/main" id="{3DFE87F0-4921-41D1-99EB-0017D23DD10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2590" y="3087329"/>
            <a:ext cx="8465402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RogerS.Pressman,Bruce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R.Maxim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软件工程原书第八版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,2017:1</a:t>
            </a:r>
            <a:r>
              <a:rPr lang="en-US" altLang="zh-CN" sz="17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[2]Karl </a:t>
            </a:r>
            <a:r>
              <a:rPr lang="en-US" altLang="zh-CN" sz="1700" kern="100" dirty="0" err="1">
                <a:latin typeface="Times New Roman" panose="02020603050405020304" pitchFamily="18" charset="0"/>
              </a:rPr>
              <a:t>Wiegers,Joy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 Beatty.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软件需求（第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版）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,2016:1.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[3]2019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年浙江省全社会单位就业人员年平均工资统计公报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[EB/OL].http://tjj.zj.gov.cn/art/2020/5/29/art_1619603_44349516.html,2020-05-29.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[4]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张海藩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软件工程导论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,2013:8.</a:t>
            </a:r>
          </a:p>
        </p:txBody>
      </p:sp>
    </p:spTree>
    <p:extLst>
      <p:ext uri="{BB962C8B-B14F-4D97-AF65-F5344CB8AC3E}">
        <p14:creationId xmlns:p14="http://schemas.microsoft.com/office/powerpoint/2010/main" val="307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项目介绍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3A2274-B726-431F-B8A2-BFAE864FE538}"/>
              </a:ext>
            </a:extLst>
          </p:cNvPr>
          <p:cNvGrpSpPr/>
          <p:nvPr/>
        </p:nvGrpSpPr>
        <p:grpSpPr>
          <a:xfrm>
            <a:off x="3500072" y="19081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0930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感谢      观看</a:t>
            </a: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991" name="PA_任意多边形 47">
            <a:extLst>
              <a:ext uri="{FF2B5EF4-FFF2-40B4-BE49-F238E27FC236}">
                <a16:creationId xmlns:a16="http://schemas.microsoft.com/office/drawing/2014/main" id="{F5393280-5CA7-4CE1-9DD4-CF68EBB3727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1480000" flipH="1">
            <a:off x="3038475" y="2651125"/>
            <a:ext cx="1901825" cy="1133475"/>
          </a:xfrm>
          <a:custGeom>
            <a:avLst/>
            <a:gdLst>
              <a:gd name="T0" fmla="*/ 0 w 2262142"/>
              <a:gd name="T1" fmla="*/ 0 h 1396256"/>
              <a:gd name="T2" fmla="*/ 44430 w 2262142"/>
              <a:gd name="T3" fmla="*/ 746974 h 1396256"/>
              <a:gd name="T4" fmla="*/ 1344225 w 2262142"/>
              <a:gd name="T5" fmla="*/ 746974 h 1396256"/>
              <a:gd name="T6" fmla="*/ 0 60000 65536"/>
              <a:gd name="T7" fmla="*/ 0 60000 65536"/>
              <a:gd name="T8" fmla="*/ 0 60000 65536"/>
              <a:gd name="T9" fmla="*/ 0 w 2262142"/>
              <a:gd name="T10" fmla="*/ 0 h 1396256"/>
              <a:gd name="T11" fmla="*/ 2262142 w 2262142"/>
              <a:gd name="T12" fmla="*/ 1396256 h 1396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PA_任意多边形 51">
            <a:extLst>
              <a:ext uri="{FF2B5EF4-FFF2-40B4-BE49-F238E27FC236}">
                <a16:creationId xmlns:a16="http://schemas.microsoft.com/office/drawing/2014/main" id="{32ADC768-3740-4057-AA1A-382A1BB4D2F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95850" y="2625725"/>
            <a:ext cx="1428750" cy="11334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34249 h 1344593"/>
              <a:gd name="T6" fmla="*/ 1009899 w 1699399"/>
              <a:gd name="T7" fmla="*/ 671230 h 1344593"/>
              <a:gd name="T8" fmla="*/ 876722 w 1699399"/>
              <a:gd name="T9" fmla="*/ 805479 h 1344593"/>
              <a:gd name="T10" fmla="*/ 0 w 1699399"/>
              <a:gd name="T11" fmla="*/ 805479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PA_任意多边形 63">
            <a:extLst>
              <a:ext uri="{FF2B5EF4-FFF2-40B4-BE49-F238E27FC236}">
                <a16:creationId xmlns:a16="http://schemas.microsoft.com/office/drawing/2014/main" id="{34CA39E8-5110-467A-B747-AB2421BC36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20000" flipH="1" flipV="1">
            <a:off x="3038475" y="3841750"/>
            <a:ext cx="1901825" cy="1128713"/>
          </a:xfrm>
          <a:custGeom>
            <a:avLst/>
            <a:gdLst>
              <a:gd name="T0" fmla="*/ 1901553 w 1901961"/>
              <a:gd name="T1" fmla="*/ 1129087 h 1128526"/>
              <a:gd name="T2" fmla="*/ 62563 w 1901961"/>
              <a:gd name="T3" fmla="*/ 1129087 h 1128526"/>
              <a:gd name="T4" fmla="*/ 0 w 1901961"/>
              <a:gd name="T5" fmla="*/ 290 h 1128526"/>
              <a:gd name="T6" fmla="*/ 8286 w 1901961"/>
              <a:gd name="T7" fmla="*/ 0 h 1128526"/>
              <a:gd name="T8" fmla="*/ 0 60000 65536"/>
              <a:gd name="T9" fmla="*/ 0 60000 65536"/>
              <a:gd name="T10" fmla="*/ 0 60000 65536"/>
              <a:gd name="T11" fmla="*/ 0 60000 65536"/>
              <a:gd name="T12" fmla="*/ 0 w 1901961"/>
              <a:gd name="T13" fmla="*/ 0 h 1128526"/>
              <a:gd name="T14" fmla="*/ 1901961 w 1901961"/>
              <a:gd name="T15" fmla="*/ 1128526 h 1128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PA_任意多边形 53">
            <a:extLst>
              <a:ext uri="{FF2B5EF4-FFF2-40B4-BE49-F238E27FC236}">
                <a16:creationId xmlns:a16="http://schemas.microsoft.com/office/drawing/2014/main" id="{A3C36F27-6D6E-4B47-BEE9-B438083FCF9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4878388" y="3867150"/>
            <a:ext cx="1428750" cy="11207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9787 h 1344593"/>
              <a:gd name="T6" fmla="*/ 1009899 w 1699399"/>
              <a:gd name="T7" fmla="*/ 648919 h 1344593"/>
              <a:gd name="T8" fmla="*/ 876722 w 1699399"/>
              <a:gd name="T9" fmla="*/ 778706 h 1344593"/>
              <a:gd name="T10" fmla="*/ 0 w 1699399"/>
              <a:gd name="T11" fmla="*/ 778706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5" name="PA_任意多边形 55">
            <a:extLst>
              <a:ext uri="{FF2B5EF4-FFF2-40B4-BE49-F238E27FC236}">
                <a16:creationId xmlns:a16="http://schemas.microsoft.com/office/drawing/2014/main" id="{B635D84A-964D-49DF-A94C-266CE087EDE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3105210" flipV="1">
            <a:off x="2508250" y="4537075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PA_任意多边形 56">
            <a:extLst>
              <a:ext uri="{FF2B5EF4-FFF2-40B4-BE49-F238E27FC236}">
                <a16:creationId xmlns:a16="http://schemas.microsoft.com/office/drawing/2014/main" id="{9C7EA7CD-FA6E-4C8B-8B79-D463166ED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4878388" y="5114925"/>
            <a:ext cx="1428750" cy="1116013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140 h 1344593"/>
              <a:gd name="T6" fmla="*/ 1009899 w 1699399"/>
              <a:gd name="T7" fmla="*/ 640682 h 1344593"/>
              <a:gd name="T8" fmla="*/ 876722 w 1699399"/>
              <a:gd name="T9" fmla="*/ 768822 h 1344593"/>
              <a:gd name="T10" fmla="*/ 0 w 1699399"/>
              <a:gd name="T11" fmla="*/ 768822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PA_任意多边形 58">
            <a:extLst>
              <a:ext uri="{FF2B5EF4-FFF2-40B4-BE49-F238E27FC236}">
                <a16:creationId xmlns:a16="http://schemas.microsoft.com/office/drawing/2014/main" id="{529EFC9F-F84E-42AB-BFF6-C809E3A2BF7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rot="8494790">
            <a:off x="2508250" y="2197100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PA_任意多边形 59">
            <a:extLst>
              <a:ext uri="{FF2B5EF4-FFF2-40B4-BE49-F238E27FC236}">
                <a16:creationId xmlns:a16="http://schemas.microsoft.com/office/drawing/2014/main" id="{C5D537FA-18EB-4590-8EB7-403EF35EDA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895850" y="1374775"/>
            <a:ext cx="1428750" cy="1117600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687 h 1344593"/>
              <a:gd name="T6" fmla="*/ 1009899 w 1699399"/>
              <a:gd name="T7" fmla="*/ 643420 h 1344593"/>
              <a:gd name="T8" fmla="*/ 876722 w 1699399"/>
              <a:gd name="T9" fmla="*/ 772107 h 1344593"/>
              <a:gd name="T10" fmla="*/ 0 w 1699399"/>
              <a:gd name="T11" fmla="*/ 772107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99" name="PA_组合 27">
            <a:extLst>
              <a:ext uri="{FF2B5EF4-FFF2-40B4-BE49-F238E27FC236}">
                <a16:creationId xmlns:a16="http://schemas.microsoft.com/office/drawing/2014/main" id="{E421AFE1-873F-4237-8AA9-593B2632DB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42008" name="组合 25">
              <a:extLst>
                <a:ext uri="{FF2B5EF4-FFF2-40B4-BE49-F238E27FC236}">
                  <a16:creationId xmlns:a16="http://schemas.microsoft.com/office/drawing/2014/main" id="{3667B5B3-B4C2-4D6E-B083-FEE0F0B9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42010" name="矩形 11">
                <a:extLst>
                  <a:ext uri="{FF2B5EF4-FFF2-40B4-BE49-F238E27FC236}">
                    <a16:creationId xmlns:a16="http://schemas.microsoft.com/office/drawing/2014/main" id="{5D23F6AB-5A1A-44E9-979A-6570062C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1" name="矩形 12">
                <a:extLst>
                  <a:ext uri="{FF2B5EF4-FFF2-40B4-BE49-F238E27FC236}">
                    <a16:creationId xmlns:a16="http://schemas.microsoft.com/office/drawing/2014/main" id="{2F26B6FF-3F6A-4924-848A-6B5426A8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2" name="矩形 13">
                <a:extLst>
                  <a:ext uri="{FF2B5EF4-FFF2-40B4-BE49-F238E27FC236}">
                    <a16:creationId xmlns:a16="http://schemas.microsoft.com/office/drawing/2014/main" id="{B70F5D39-A67D-4439-9971-A10AEC1B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3" name="任意多边形 18">
                <a:extLst>
                  <a:ext uri="{FF2B5EF4-FFF2-40B4-BE49-F238E27FC236}">
                    <a16:creationId xmlns:a16="http://schemas.microsoft.com/office/drawing/2014/main" id="{4F6310CF-C189-464E-9215-70427C13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4" name="任意多边形 21">
                <a:extLst>
                  <a:ext uri="{FF2B5EF4-FFF2-40B4-BE49-F238E27FC236}">
                    <a16:creationId xmlns:a16="http://schemas.microsoft.com/office/drawing/2014/main" id="{D3C732FD-54B6-4F5F-9E5F-192DC4A55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5" name="椭圆 22">
                <a:extLst>
                  <a:ext uri="{FF2B5EF4-FFF2-40B4-BE49-F238E27FC236}">
                    <a16:creationId xmlns:a16="http://schemas.microsoft.com/office/drawing/2014/main" id="{919D409B-04E7-4229-9D67-67D7A943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6" name="矩形 23">
                <a:extLst>
                  <a:ext uri="{FF2B5EF4-FFF2-40B4-BE49-F238E27FC236}">
                    <a16:creationId xmlns:a16="http://schemas.microsoft.com/office/drawing/2014/main" id="{E20FEAD9-18E7-4A96-94DA-F8D0C1CD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9" name="椭圆 26">
              <a:extLst>
                <a:ext uri="{FF2B5EF4-FFF2-40B4-BE49-F238E27FC236}">
                  <a16:creationId xmlns:a16="http://schemas.microsoft.com/office/drawing/2014/main" id="{1E4273DB-FB3D-4F18-9A88-1A24CE5CE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2000" name="PA_文本框 68">
            <a:extLst>
              <a:ext uri="{FF2B5EF4-FFF2-40B4-BE49-F238E27FC236}">
                <a16:creationId xmlns:a16="http://schemas.microsoft.com/office/drawing/2014/main" id="{008D6E31-3B3D-40F7-9B18-797738A1141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11975" y="1435100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1" name="PA_文本框 69">
            <a:extLst>
              <a:ext uri="{FF2B5EF4-FFF2-40B4-BE49-F238E27FC236}">
                <a16:creationId xmlns:a16="http://schemas.microsoft.com/office/drawing/2014/main" id="{69B9D050-7FAF-4DD8-B56A-AE87AFDCA0A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11975" y="2632075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2" name="PA_文本框 70">
            <a:extLst>
              <a:ext uri="{FF2B5EF4-FFF2-40B4-BE49-F238E27FC236}">
                <a16:creationId xmlns:a16="http://schemas.microsoft.com/office/drawing/2014/main" id="{0ED6EC22-C47E-416C-87DB-95C8D618DF1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975" y="3829050"/>
            <a:ext cx="34782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3" name="PA_文本框 71">
            <a:extLst>
              <a:ext uri="{FF2B5EF4-FFF2-40B4-BE49-F238E27FC236}">
                <a16:creationId xmlns:a16="http://schemas.microsoft.com/office/drawing/2014/main" id="{C4B0D1E3-973D-45F8-8253-F35E696EB3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11975" y="5040313"/>
            <a:ext cx="34782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4" name="PA_文本框 10">
            <a:extLst>
              <a:ext uri="{FF2B5EF4-FFF2-40B4-BE49-F238E27FC236}">
                <a16:creationId xmlns:a16="http://schemas.microsoft.com/office/drawing/2014/main" id="{A2C8103F-7086-433E-93CB-2F7A4D5E3C3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45100" y="1366838"/>
            <a:ext cx="695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5" name="PA_文本框 37">
            <a:extLst>
              <a:ext uri="{FF2B5EF4-FFF2-40B4-BE49-F238E27FC236}">
                <a16:creationId xmlns:a16="http://schemas.microsoft.com/office/drawing/2014/main" id="{F534F684-F4C6-497C-9443-937A2AC927F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5088" y="2754313"/>
            <a:ext cx="930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W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6" name="PA_文本框 38">
            <a:extLst>
              <a:ext uri="{FF2B5EF4-FFF2-40B4-BE49-F238E27FC236}">
                <a16:creationId xmlns:a16="http://schemas.microsoft.com/office/drawing/2014/main" id="{ADBD5FF6-443A-4133-84A0-3993A0837E8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7475" y="3922713"/>
            <a:ext cx="815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O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7" name="PA_文本框 39">
            <a:extLst>
              <a:ext uri="{FF2B5EF4-FFF2-40B4-BE49-F238E27FC236}">
                <a16:creationId xmlns:a16="http://schemas.microsoft.com/office/drawing/2014/main" id="{A89F62CC-3AD7-411A-9266-31167AE886B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75263" y="5210175"/>
            <a:ext cx="665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2000" grpId="0"/>
      <p:bldP spid="42001" grpId="0"/>
      <p:bldP spid="42002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项目介绍</a:t>
            </a:r>
          </a:p>
        </p:txBody>
      </p:sp>
      <p:sp>
        <p:nvSpPr>
          <p:cNvPr id="33" name="PA_文本框 95">
            <a:extLst>
              <a:ext uri="{FF2B5EF4-FFF2-40B4-BE49-F238E27FC236}">
                <a16:creationId xmlns:a16="http://schemas.microsoft.com/office/drawing/2014/main" id="{E2D8EC51-C2CD-44A0-8FA5-267F05766A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341" y="1050022"/>
            <a:ext cx="65232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一款软件工程教学、学习、交流的</a:t>
            </a:r>
            <a:r>
              <a:rPr lang="en-US" altLang="zh-CN" sz="2000" dirty="0">
                <a:solidFill>
                  <a:srgbClr val="000000"/>
                </a:solidFill>
              </a:rPr>
              <a:t>APP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E98BE3-F14A-4723-A7D8-57B494B7C438}"/>
              </a:ext>
            </a:extLst>
          </p:cNvPr>
          <p:cNvGrpSpPr/>
          <p:nvPr/>
        </p:nvGrpSpPr>
        <p:grpSpPr>
          <a:xfrm>
            <a:off x="767633" y="2121669"/>
            <a:ext cx="10970479" cy="3967162"/>
            <a:chOff x="1298575" y="1335088"/>
            <a:chExt cx="10970479" cy="3967162"/>
          </a:xfrm>
        </p:grpSpPr>
        <p:sp>
          <p:nvSpPr>
            <p:cNvPr id="41" name="PA_任意多边形 10">
              <a:extLst>
                <a:ext uri="{FF2B5EF4-FFF2-40B4-BE49-F238E27FC236}">
                  <a16:creationId xmlns:a16="http://schemas.microsoft.com/office/drawing/2014/main" id="{57578B15-931E-48CE-9718-4D66AA2E9BF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7168152">
              <a:off x="1146175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PA_任意多边形 11">
              <a:extLst>
                <a:ext uri="{FF2B5EF4-FFF2-40B4-BE49-F238E27FC236}">
                  <a16:creationId xmlns:a16="http://schemas.microsoft.com/office/drawing/2014/main" id="{772D13DD-08B9-4C92-BED7-01D28311713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7168152" flipH="1">
              <a:off x="3568700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PA_任意多边形 8">
              <a:extLst>
                <a:ext uri="{FF2B5EF4-FFF2-40B4-BE49-F238E27FC236}">
                  <a16:creationId xmlns:a16="http://schemas.microsoft.com/office/drawing/2014/main" id="{88E2613F-39AC-4A81-B45E-77F7DF1B78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55850" y="1335088"/>
              <a:ext cx="2046288" cy="1744662"/>
            </a:xfrm>
            <a:custGeom>
              <a:avLst/>
              <a:gdLst>
                <a:gd name="T0" fmla="*/ 505061 w 2908954"/>
                <a:gd name="T1" fmla="*/ 0 h 2477358"/>
                <a:gd name="T2" fmla="*/ 588782 w 2908954"/>
                <a:gd name="T3" fmla="*/ 34797 h 2477358"/>
                <a:gd name="T4" fmla="*/ 600913 w 2908954"/>
                <a:gd name="T5" fmla="*/ 49551 h 2477358"/>
                <a:gd name="T6" fmla="*/ 590838 w 2908954"/>
                <a:gd name="T7" fmla="*/ 32121 h 2477358"/>
                <a:gd name="T8" fmla="*/ 590844 w 2908954"/>
                <a:gd name="T9" fmla="*/ 32125 h 2477358"/>
                <a:gd name="T10" fmla="*/ 1012573 w 2908954"/>
                <a:gd name="T11" fmla="*/ 761725 h 2477358"/>
                <a:gd name="T12" fmla="*/ 833327 w 2908954"/>
                <a:gd name="T13" fmla="*/ 865279 h 2477358"/>
                <a:gd name="T14" fmla="*/ 829595 w 2908954"/>
                <a:gd name="T15" fmla="*/ 860274 h 2477358"/>
                <a:gd name="T16" fmla="*/ 505063 w 2908954"/>
                <a:gd name="T17" fmla="*/ 706703 h 2477358"/>
                <a:gd name="T18" fmla="*/ 180531 w 2908954"/>
                <a:gd name="T19" fmla="*/ 860274 h 2477358"/>
                <a:gd name="T20" fmla="*/ 179741 w 2908954"/>
                <a:gd name="T21" fmla="*/ 861334 h 2477358"/>
                <a:gd name="T22" fmla="*/ 0 w 2908954"/>
                <a:gd name="T23" fmla="*/ 757494 h 2477358"/>
                <a:gd name="T24" fmla="*/ 409220 w 2908954"/>
                <a:gd name="T25" fmla="*/ 49538 h 2477358"/>
                <a:gd name="T26" fmla="*/ 421341 w 2908954"/>
                <a:gd name="T27" fmla="*/ 34797 h 2477358"/>
                <a:gd name="T28" fmla="*/ 505061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PA_椭圆 9">
              <a:extLst>
                <a:ext uri="{FF2B5EF4-FFF2-40B4-BE49-F238E27FC236}">
                  <a16:creationId xmlns:a16="http://schemas.microsoft.com/office/drawing/2014/main" id="{11AE552E-FE53-44A8-86D3-EF3F93786E9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0488" y="2841625"/>
              <a:ext cx="1497012" cy="149701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PA_文本框 24">
              <a:extLst>
                <a:ext uri="{FF2B5EF4-FFF2-40B4-BE49-F238E27FC236}">
                  <a16:creationId xmlns:a16="http://schemas.microsoft.com/office/drawing/2014/main" id="{FF9B7733-E1C0-4AC3-9FB4-4F7304AB2BC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7902" y="2207362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教师模块</a:t>
              </a:r>
            </a:p>
          </p:txBody>
        </p:sp>
        <p:sp>
          <p:nvSpPr>
            <p:cNvPr id="46" name="PA_文本框 25">
              <a:extLst>
                <a:ext uri="{FF2B5EF4-FFF2-40B4-BE49-F238E27FC236}">
                  <a16:creationId xmlns:a16="http://schemas.microsoft.com/office/drawing/2014/main" id="{4E0717AC-296B-43C7-B9EB-5D138B1D1F4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67187" y="4241090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学生模块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7" name="PA_文本框 26">
              <a:extLst>
                <a:ext uri="{FF2B5EF4-FFF2-40B4-BE49-F238E27FC236}">
                  <a16:creationId xmlns:a16="http://schemas.microsoft.com/office/drawing/2014/main" id="{0FAEF78D-5EC8-4224-A181-EB8F4FA32D5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02474" y="4289864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管理员模块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8" name="PA_椭圆 51">
              <a:extLst>
                <a:ext uri="{FF2B5EF4-FFF2-40B4-BE49-F238E27FC236}">
                  <a16:creationId xmlns:a16="http://schemas.microsoft.com/office/drawing/2014/main" id="{1AF0A007-0E26-47F3-B533-278AB269E727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125024" y="1621815"/>
              <a:ext cx="447675" cy="44767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PA_椭圆 52">
              <a:extLst>
                <a:ext uri="{FF2B5EF4-FFF2-40B4-BE49-F238E27FC236}">
                  <a16:creationId xmlns:a16="http://schemas.microsoft.com/office/drawing/2014/main" id="{B53AFDFD-B6E9-4A26-AAEF-23B168B99F8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25024" y="3245911"/>
              <a:ext cx="447675" cy="447675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PA_椭圆 53">
              <a:extLst>
                <a:ext uri="{FF2B5EF4-FFF2-40B4-BE49-F238E27FC236}">
                  <a16:creationId xmlns:a16="http://schemas.microsoft.com/office/drawing/2014/main" id="{1E5FD958-6932-4C47-95AD-EBFDDBF7D336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5025" y="4441825"/>
              <a:ext cx="447675" cy="44767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PA_文本框 54">
              <a:extLst>
                <a:ext uri="{FF2B5EF4-FFF2-40B4-BE49-F238E27FC236}">
                  <a16:creationId xmlns:a16="http://schemas.microsoft.com/office/drawing/2014/main" id="{6533F5B1-5353-4074-A0BD-B326BFD9DC6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734177" y="1370503"/>
              <a:ext cx="55348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教师模块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创建和管理课程，发布相关课程资料，发布作业和批改作业，与学生进行交流互动。论坛交流。个人信息管理。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PA_文本框 55">
              <a:extLst>
                <a:ext uri="{FF2B5EF4-FFF2-40B4-BE49-F238E27FC236}">
                  <a16:creationId xmlns:a16="http://schemas.microsoft.com/office/drawing/2014/main" id="{951E0921-57E6-46D4-B755-B6DA4E56E44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81186" y="2813568"/>
              <a:ext cx="53957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学生模块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查询课程、选课，下载课程学习资料，上传作业，小组讨论，论坛交流。个人信息管理。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PA_文本框 56">
              <a:extLst>
                <a:ext uri="{FF2B5EF4-FFF2-40B4-BE49-F238E27FC236}">
                  <a16:creationId xmlns:a16="http://schemas.microsoft.com/office/drawing/2014/main" id="{8AD027A6-8BD9-4CC2-89C8-AEF4B78958C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681186" y="4096275"/>
              <a:ext cx="490390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管理员模块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管理学生、教室、课程等基本信息，发送系统通知。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项目章程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4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35838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最终成功标准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DEE5B1-AF4D-4A88-8643-0ACA7FACCC3D}"/>
              </a:ext>
            </a:extLst>
          </p:cNvPr>
          <p:cNvSpPr txBox="1"/>
          <p:nvPr/>
        </p:nvSpPr>
        <p:spPr>
          <a:xfrm>
            <a:off x="1248772" y="1684988"/>
            <a:ext cx="89325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软件可正常运行。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实现了不同类型的用户需求，如教师、学生和游客。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实现各种具体的功能需求。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界面友好，易于互动。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可对软件进行管理、更新和优化。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34C5A60-F229-42BC-AA41-F8E666D1FADF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25" name="PA_矩形 6">
              <a:extLst>
                <a:ext uri="{FF2B5EF4-FFF2-40B4-BE49-F238E27FC236}">
                  <a16:creationId xmlns:a16="http://schemas.microsoft.com/office/drawing/2014/main" id="{DB132282-66DC-4F12-B7F2-C409141C4778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PA_任意多边形 44">
              <a:extLst>
                <a:ext uri="{FF2B5EF4-FFF2-40B4-BE49-F238E27FC236}">
                  <a16:creationId xmlns:a16="http://schemas.microsoft.com/office/drawing/2014/main" id="{25829EC2-AF32-43CA-A62E-49714176DE5D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PA_任意多边形 43">
              <a:extLst>
                <a:ext uri="{FF2B5EF4-FFF2-40B4-BE49-F238E27FC236}">
                  <a16:creationId xmlns:a16="http://schemas.microsoft.com/office/drawing/2014/main" id="{7804DB4F-D124-4350-9878-10B0815782C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PA_矩形 31">
              <a:extLst>
                <a:ext uri="{FF2B5EF4-FFF2-40B4-BE49-F238E27FC236}">
                  <a16:creationId xmlns:a16="http://schemas.microsoft.com/office/drawing/2014/main" id="{5AC1069E-E691-4B36-81DD-AD051C3A72E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88554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最终交付文档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333790-58CA-4974-A469-92340CFD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01269"/>
              </p:ext>
            </p:extLst>
          </p:nvPr>
        </p:nvGraphicFramePr>
        <p:xfrm>
          <a:off x="752169" y="875071"/>
          <a:ext cx="10087896" cy="603897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01403">
                  <a:extLst>
                    <a:ext uri="{9D8B030D-6E8A-4147-A177-3AD203B41FA5}">
                      <a16:colId xmlns:a16="http://schemas.microsoft.com/office/drawing/2014/main" val="849958843"/>
                    </a:ext>
                  </a:extLst>
                </a:gridCol>
                <a:gridCol w="3842545">
                  <a:extLst>
                    <a:ext uri="{9D8B030D-6E8A-4147-A177-3AD203B41FA5}">
                      <a16:colId xmlns:a16="http://schemas.microsoft.com/office/drawing/2014/main" val="3134963178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287598979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317987326"/>
                    </a:ext>
                  </a:extLst>
                </a:gridCol>
              </a:tblGrid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形式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介质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85018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《项目章程》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820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《可行性分析报告》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8796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《总体项目计划》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917706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《需求开发计划》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485614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《需求变更控制文档》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086330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《需求规格说明书》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7502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《系统设计计划》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80365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《概要设计说明》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199698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《质量保证计划》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906899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《编码与系统实现计划》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47957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《测试计划》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914372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《工程部署计划》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051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《培训计划》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09829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《系统维护计划》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03835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《项目总结报告》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电子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6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项目计划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77978" y="23761"/>
            <a:ext cx="40158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lang="en-US" altLang="zh-CN" sz="2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——WBS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B5ED6-8B79-41F6-91FD-776AAD527A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651748"/>
            <a:ext cx="7849624" cy="61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1373</Words>
  <Application>Microsoft Office PowerPoint</Application>
  <PresentationFormat>宽屏</PresentationFormat>
  <Paragraphs>349</Paragraphs>
  <Slides>31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等线 Light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邵美芝</dc:creator>
  <cp:lastModifiedBy>邵 美芝</cp:lastModifiedBy>
  <cp:revision>74</cp:revision>
  <dcterms:created xsi:type="dcterms:W3CDTF">2016-08-30T15:41:43Z</dcterms:created>
  <dcterms:modified xsi:type="dcterms:W3CDTF">2021-03-17T00:26:20Z</dcterms:modified>
</cp:coreProperties>
</file>